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4" r:id="rId3"/>
    <p:sldId id="279" r:id="rId4"/>
    <p:sldId id="266" r:id="rId5"/>
    <p:sldId id="263" r:id="rId6"/>
    <p:sldId id="285" r:id="rId7"/>
    <p:sldId id="276" r:id="rId8"/>
    <p:sldId id="275" r:id="rId9"/>
    <p:sldId id="264" r:id="rId10"/>
    <p:sldId id="277" r:id="rId11"/>
    <p:sldId id="265" r:id="rId12"/>
    <p:sldId id="267" r:id="rId13"/>
    <p:sldId id="256" r:id="rId14"/>
    <p:sldId id="282" r:id="rId15"/>
    <p:sldId id="259" r:id="rId16"/>
    <p:sldId id="261" r:id="rId17"/>
    <p:sldId id="272" r:id="rId18"/>
    <p:sldId id="273" r:id="rId19"/>
    <p:sldId id="271" r:id="rId20"/>
    <p:sldId id="286" r:id="rId21"/>
    <p:sldId id="287" r:id="rId22"/>
    <p:sldId id="288" r:id="rId23"/>
    <p:sldId id="269" r:id="rId24"/>
    <p:sldId id="281" r:id="rId25"/>
    <p:sldId id="280" r:id="rId26"/>
    <p:sldId id="278" r:id="rId27"/>
    <p:sldId id="26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DD5893"/>
    <a:srgbClr val="194461"/>
    <a:srgbClr val="05CFFF"/>
    <a:srgbClr val="3DB5BE"/>
    <a:srgbClr val="FF4343"/>
    <a:srgbClr val="1BA1A1"/>
    <a:srgbClr val="8CCEAA"/>
    <a:srgbClr val="99D4B4"/>
    <a:srgbClr val="0D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>
        <p:scale>
          <a:sx n="70" d="100"/>
          <a:sy n="70" d="100"/>
        </p:scale>
        <p:origin x="44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FEE6D1-1DB5-4D23-B83D-A53B0D2BBCCD}"/>
              </a:ext>
            </a:extLst>
          </p:cNvPr>
          <p:cNvGrpSpPr/>
          <p:nvPr/>
        </p:nvGrpSpPr>
        <p:grpSpPr>
          <a:xfrm>
            <a:off x="0" y="993668"/>
            <a:ext cx="12192000" cy="2238691"/>
            <a:chOff x="0" y="2295525"/>
            <a:chExt cx="12192000" cy="2238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A4179-0FB3-4963-AC75-9D8D7653A015}"/>
                </a:ext>
              </a:extLst>
            </p:cNvPr>
            <p:cNvSpPr/>
            <p:nvPr/>
          </p:nvSpPr>
          <p:spPr>
            <a:xfrm>
              <a:off x="0" y="2295525"/>
              <a:ext cx="12192000" cy="2238691"/>
            </a:xfrm>
            <a:prstGeom prst="rect">
              <a:avLst/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69A316-27D9-47A5-A2DF-A3DE4EF0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36" y="2573260"/>
              <a:ext cx="8864927" cy="16943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EB700B-EB21-4EFA-B712-3545F7F6B130}"/>
              </a:ext>
            </a:extLst>
          </p:cNvPr>
          <p:cNvSpPr txBox="1"/>
          <p:nvPr/>
        </p:nvSpPr>
        <p:spPr>
          <a:xfrm>
            <a:off x="1663536" y="3510094"/>
            <a:ext cx="8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Millions of Transactions per Second on a Single Machine</a:t>
            </a:r>
          </a:p>
          <a:p>
            <a:pPr algn="ctr"/>
            <a:r>
              <a:rPr lang="en-US" sz="2800" b="1" i="1" dirty="0"/>
              <a:t>Case for a Virtualized Database and Scale-In</a:t>
            </a:r>
            <a:endParaRPr lang="sv-SE" sz="2800" b="1" i="1" dirty="0"/>
          </a:p>
        </p:txBody>
      </p:sp>
    </p:spTree>
    <p:extLst>
      <p:ext uri="{BB962C8B-B14F-4D97-AF65-F5344CB8AC3E}">
        <p14:creationId xmlns:p14="http://schemas.microsoft.com/office/powerpoint/2010/main" val="414687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EF-30F9-4C3F-AC3C-1E9ABC2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Demo People App</a:t>
            </a:r>
          </a:p>
        </p:txBody>
      </p:sp>
    </p:spTree>
    <p:extLst>
      <p:ext uri="{BB962C8B-B14F-4D97-AF65-F5344CB8AC3E}">
        <p14:creationId xmlns:p14="http://schemas.microsoft.com/office/powerpoint/2010/main" val="70525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273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79593" y="978259"/>
            <a:ext cx="2333447" cy="761768"/>
            <a:chOff x="1758200" y="2599960"/>
            <a:chExt cx="2997692" cy="7617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4902"/>
              <a:ext cx="1498847" cy="386826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Enabling the impossible</a:t>
            </a:r>
          </a:p>
        </p:txBody>
      </p:sp>
    </p:spTree>
    <p:extLst>
      <p:ext uri="{BB962C8B-B14F-4D97-AF65-F5344CB8AC3E}">
        <p14:creationId xmlns:p14="http://schemas.microsoft.com/office/powerpoint/2010/main" val="28104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O/R mapper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531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Lazy Load</a:t>
            </a:r>
            <a:br>
              <a:rPr lang="sv-SE" sz="2400" dirty="0"/>
            </a:br>
            <a:r>
              <a:rPr lang="sv-SE" sz="2400" dirty="0"/>
              <a:t>Execute SQL Query per traversed relation</a:t>
            </a:r>
          </a:p>
          <a:p>
            <a:endParaRPr lang="sv-SE" sz="2400" dirty="0"/>
          </a:p>
          <a:p>
            <a:r>
              <a:rPr lang="sv-SE" sz="2400" b="1" dirty="0"/>
              <a:t>Eager Load</a:t>
            </a:r>
          </a:p>
          <a:p>
            <a:r>
              <a:rPr lang="sv-SE" sz="2400" dirty="0"/>
              <a:t>Carefully defining load boundaries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C6C765-59DE-45B2-83DF-BD0C20F85651}"/>
              </a:ext>
            </a:extLst>
          </p:cNvPr>
          <p:cNvSpPr/>
          <p:nvPr/>
        </p:nvSpPr>
        <p:spPr>
          <a:xfrm>
            <a:off x="7791154" y="3623679"/>
            <a:ext cx="2543787" cy="1251858"/>
          </a:xfrm>
          <a:prstGeom prst="wedgeRoundRectCallout">
            <a:avLst>
              <a:gd name="adj1" fmla="val -74476"/>
              <a:gd name="adj2" fmla="val -2169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Ripple load,</a:t>
            </a:r>
          </a:p>
          <a:p>
            <a:r>
              <a:rPr lang="sv-SE" b="1" dirty="0">
                <a:solidFill>
                  <a:schemeClr val="bg1"/>
                </a:solidFill>
              </a:rPr>
              <a:t>Hundreds/Thousands of queries per view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AE43C428-93ED-4845-8325-052247958D0B}"/>
              </a:ext>
            </a:extLst>
          </p:cNvPr>
          <p:cNvSpPr/>
          <p:nvPr/>
        </p:nvSpPr>
        <p:spPr>
          <a:xfrm>
            <a:off x="7791153" y="4936742"/>
            <a:ext cx="2543787" cy="1251858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Hard to maintain, inefficient joined queries</a:t>
            </a:r>
          </a:p>
        </p:txBody>
      </p:sp>
    </p:spTree>
    <p:extLst>
      <p:ext uri="{BB962C8B-B14F-4D97-AF65-F5344CB8AC3E}">
        <p14:creationId xmlns:p14="http://schemas.microsoft.com/office/powerpoint/2010/main" val="8317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Starcounter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84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Chasing Pointers</a:t>
            </a:r>
            <a:br>
              <a:rPr lang="sv-SE" sz="2400" dirty="0"/>
            </a:br>
            <a:r>
              <a:rPr lang="sv-SE" sz="2400" dirty="0"/>
              <a:t>Traversing relations are simple pointer traversals</a:t>
            </a:r>
          </a:p>
        </p:txBody>
      </p:sp>
    </p:spTree>
    <p:extLst>
      <p:ext uri="{BB962C8B-B14F-4D97-AF65-F5344CB8AC3E}">
        <p14:creationId xmlns:p14="http://schemas.microsoft.com/office/powerpoint/2010/main" val="400690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Microservices done right</a:t>
            </a:r>
          </a:p>
        </p:txBody>
      </p:sp>
    </p:spTree>
    <p:extLst>
      <p:ext uri="{BB962C8B-B14F-4D97-AF65-F5344CB8AC3E}">
        <p14:creationId xmlns:p14="http://schemas.microsoft.com/office/powerpoint/2010/main" val="292072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B5F409-9935-4669-8A6E-8AF3EF17D71B}"/>
              </a:ext>
            </a:extLst>
          </p:cNvPr>
          <p:cNvSpPr/>
          <p:nvPr/>
        </p:nvSpPr>
        <p:spPr>
          <a:xfrm>
            <a:off x="4683995" y="3455887"/>
            <a:ext cx="2841610" cy="2554115"/>
          </a:xfrm>
          <a:prstGeom prst="rect">
            <a:avLst/>
          </a:prstGeom>
          <a:solidFill>
            <a:srgbClr val="05C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C73A854D-58C0-469F-97D8-A8A9F0871D01}"/>
              </a:ext>
            </a:extLst>
          </p:cNvPr>
          <p:cNvSpPr/>
          <p:nvPr/>
        </p:nvSpPr>
        <p:spPr>
          <a:xfrm>
            <a:off x="5110441" y="3924190"/>
            <a:ext cx="1988717" cy="581463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B66E798F-9433-4043-BB6D-4C4D62268096}"/>
              </a:ext>
            </a:extLst>
          </p:cNvPr>
          <p:cNvSpPr/>
          <p:nvPr/>
        </p:nvSpPr>
        <p:spPr>
          <a:xfrm>
            <a:off x="5110441" y="4594439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45">
            <a:extLst>
              <a:ext uri="{FF2B5EF4-FFF2-40B4-BE49-F238E27FC236}">
                <a16:creationId xmlns:a16="http://schemas.microsoft.com/office/drawing/2014/main" id="{935FED11-F6D6-4D7D-9C05-4A9A682B8F75}"/>
              </a:ext>
            </a:extLst>
          </p:cNvPr>
          <p:cNvSpPr/>
          <p:nvPr/>
        </p:nvSpPr>
        <p:spPr>
          <a:xfrm>
            <a:off x="5110440" y="5264688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93C939-8754-49B3-8F7C-66EF5B059B95}"/>
              </a:ext>
            </a:extLst>
          </p:cNvPr>
          <p:cNvGrpSpPr/>
          <p:nvPr/>
        </p:nvGrpSpPr>
        <p:grpSpPr>
          <a:xfrm>
            <a:off x="7099158" y="2843836"/>
            <a:ext cx="3693507" cy="2742170"/>
            <a:chOff x="3823298" y="3288145"/>
            <a:chExt cx="3693507" cy="2742170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6A443C5-E733-40DD-87CB-B88EA923F461}"/>
                </a:ext>
              </a:extLst>
            </p:cNvPr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91823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E07DC0-1F4E-49A0-9AAD-7DB5A391E8EC}"/>
                </a:ext>
              </a:extLst>
            </p:cNvPr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C71537-77A0-433D-B5CA-6455CCAED51E}"/>
                  </a:ext>
                </a:extLst>
              </p:cNvPr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9446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Bounded Contexts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0A45F8D-37ED-4DEE-8B09-D816A33062D9}"/>
                  </a:ext>
                </a:extLst>
              </p:cNvPr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28" name="Rounded Rectangle 15">
                  <a:extLst>
                    <a:ext uri="{FF2B5EF4-FFF2-40B4-BE49-F238E27FC236}">
                      <a16:creationId xmlns:a16="http://schemas.microsoft.com/office/drawing/2014/main" id="{5E78FF34-6BC5-4432-BD2D-4D01682BFB21}"/>
                    </a:ext>
                  </a:extLst>
                </p:cNvPr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Login</a:t>
                  </a:r>
                </a:p>
              </p:txBody>
            </p:sp>
            <p:sp>
              <p:nvSpPr>
                <p:cNvPr id="29" name="Freeform 66">
                  <a:extLst>
                    <a:ext uri="{FF2B5EF4-FFF2-40B4-BE49-F238E27FC236}">
                      <a16:creationId xmlns:a16="http://schemas.microsoft.com/office/drawing/2014/main" id="{C644D363-ACB5-42B7-8BD7-7ED570806659}"/>
                    </a:ext>
                  </a:extLst>
                </p:cNvPr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rgbClr val="F0B4CE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B34D1E-F359-438F-9CC1-4DC06B9E2C60}"/>
                  </a:ext>
                </a:extLst>
              </p:cNvPr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26" name="Rounded Rectangle 16">
                  <a:extLst>
                    <a:ext uri="{FF2B5EF4-FFF2-40B4-BE49-F238E27FC236}">
                      <a16:creationId xmlns:a16="http://schemas.microsoft.com/office/drawing/2014/main" id="{6D8CAF86-C00F-400A-B94B-AD0B5C9E7E00}"/>
                    </a:ext>
                  </a:extLst>
                </p:cNvPr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Registration</a:t>
                  </a:r>
                </a:p>
              </p:txBody>
            </p:sp>
            <p:sp>
              <p:nvSpPr>
                <p:cNvPr id="27" name="Freeform 74">
                  <a:extLst>
                    <a:ext uri="{FF2B5EF4-FFF2-40B4-BE49-F238E27FC236}">
                      <a16:creationId xmlns:a16="http://schemas.microsoft.com/office/drawing/2014/main" id="{EFD46885-6DA8-4585-95EB-82F394E54F8A}"/>
                    </a:ext>
                  </a:extLst>
                </p:cNvPr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rgbClr val="A8DEE2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527EFB-6E6B-4C51-8D83-67C26EB61730}"/>
                  </a:ext>
                </a:extLst>
              </p:cNvPr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24" name="Rounded Rectangle 17">
                  <a:extLst>
                    <a:ext uri="{FF2B5EF4-FFF2-40B4-BE49-F238E27FC236}">
                      <a16:creationId xmlns:a16="http://schemas.microsoft.com/office/drawing/2014/main" id="{32F793B4-4994-490B-A9A9-1ABFC0D28BFC}"/>
                    </a:ext>
                  </a:extLst>
                </p:cNvPr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Customer Data</a:t>
                  </a:r>
                </a:p>
              </p:txBody>
            </p:sp>
            <p:sp>
              <p:nvSpPr>
                <p:cNvPr id="25" name="Freeform 72">
                  <a:extLst>
                    <a:ext uri="{FF2B5EF4-FFF2-40B4-BE49-F238E27FC236}">
                      <a16:creationId xmlns:a16="http://schemas.microsoft.com/office/drawing/2014/main" id="{C357E284-5A57-4158-97E0-2202E5DFD181}"/>
                    </a:ext>
                  </a:extLst>
                </p:cNvPr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D4B4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9D57FA-114A-4511-B8DD-248D007B681A}"/>
              </a:ext>
            </a:extLst>
          </p:cNvPr>
          <p:cNvGrpSpPr/>
          <p:nvPr/>
        </p:nvGrpSpPr>
        <p:grpSpPr>
          <a:xfrm>
            <a:off x="6419923" y="4050321"/>
            <a:ext cx="452823" cy="329198"/>
            <a:chOff x="8281429" y="3923410"/>
            <a:chExt cx="614916" cy="447038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1233A58-EAB6-430C-AAE4-CC4D5C59DE2F}"/>
                </a:ext>
              </a:extLst>
            </p:cNvPr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586DB541-9BC8-4AEB-B0B5-BFF15F227A99}"/>
                </a:ext>
              </a:extLst>
            </p:cNvPr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31611F5-9848-4AE1-96DD-A8452952E8B1}"/>
                </a:ext>
              </a:extLst>
            </p:cNvPr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D7BD6-B2F5-4AC8-A3AF-9946BEAE482C}"/>
              </a:ext>
            </a:extLst>
          </p:cNvPr>
          <p:cNvGrpSpPr/>
          <p:nvPr/>
        </p:nvGrpSpPr>
        <p:grpSpPr>
          <a:xfrm>
            <a:off x="5181755" y="254728"/>
            <a:ext cx="1988717" cy="2765061"/>
            <a:chOff x="5101641" y="3322548"/>
            <a:chExt cx="1988717" cy="2765061"/>
          </a:xfrm>
        </p:grpSpPr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63490DA2-C4EF-412E-84F3-878080171A9E}"/>
                </a:ext>
              </a:extLst>
            </p:cNvPr>
            <p:cNvSpPr/>
            <p:nvPr/>
          </p:nvSpPr>
          <p:spPr>
            <a:xfrm>
              <a:off x="5101641" y="3322548"/>
              <a:ext cx="1988717" cy="2765061"/>
            </a:xfrm>
            <a:prstGeom prst="roundRect">
              <a:avLst>
                <a:gd name="adj" fmla="val 0"/>
              </a:avLst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/>
                <a:t>Micro-Services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030408-E4CE-49F2-9C50-55884A1E5AFF}"/>
                </a:ext>
              </a:extLst>
            </p:cNvPr>
            <p:cNvGrpSpPr/>
            <p:nvPr/>
          </p:nvGrpSpPr>
          <p:grpSpPr>
            <a:xfrm>
              <a:off x="5413636" y="3847697"/>
              <a:ext cx="1343577" cy="1766292"/>
              <a:chOff x="8868391" y="3495373"/>
              <a:chExt cx="1069005" cy="1405335"/>
            </a:xfrm>
          </p:grpSpPr>
          <p:sp>
            <p:nvSpPr>
              <p:cNvPr id="37" name="Isosceles Triangle 2">
                <a:extLst>
                  <a:ext uri="{FF2B5EF4-FFF2-40B4-BE49-F238E27FC236}">
                    <a16:creationId xmlns:a16="http://schemas.microsoft.com/office/drawing/2014/main" id="{9A46A545-5839-4BC5-BC21-76D8590CEBC9}"/>
                  </a:ext>
                </a:extLst>
              </p:cNvPr>
              <p:cNvSpPr/>
              <p:nvPr/>
            </p:nvSpPr>
            <p:spPr>
              <a:xfrm rot="10299074">
                <a:off x="9474712" y="4519110"/>
                <a:ext cx="418266" cy="381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20D1141A-8F38-4B51-B5F5-DA3C2023B781}"/>
                  </a:ext>
                </a:extLst>
              </p:cNvPr>
              <p:cNvSpPr/>
              <p:nvPr/>
            </p:nvSpPr>
            <p:spPr>
              <a:xfrm rot="18900000">
                <a:off x="9571264" y="3986139"/>
                <a:ext cx="366132" cy="374657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3DB5B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>
                <a:extLst>
                  <a:ext uri="{FF2B5EF4-FFF2-40B4-BE49-F238E27FC236}">
                    <a16:creationId xmlns:a16="http://schemas.microsoft.com/office/drawing/2014/main" id="{9FF915F6-B61B-47FC-A611-6B589AF71916}"/>
                  </a:ext>
                </a:extLst>
              </p:cNvPr>
              <p:cNvSpPr/>
              <p:nvPr/>
            </p:nvSpPr>
            <p:spPr>
              <a:xfrm rot="16200000">
                <a:off x="8938908" y="3848781"/>
                <a:ext cx="335070" cy="47610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46EE4F04-64DA-40E0-9923-BD8D79908AB9}"/>
                  </a:ext>
                </a:extLst>
              </p:cNvPr>
              <p:cNvSpPr/>
              <p:nvPr/>
            </p:nvSpPr>
            <p:spPr>
              <a:xfrm rot="2188284">
                <a:off x="8911286" y="4525212"/>
                <a:ext cx="423967" cy="369394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9E25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Heart 11">
                <a:extLst>
                  <a:ext uri="{FF2B5EF4-FFF2-40B4-BE49-F238E27FC236}">
                    <a16:creationId xmlns:a16="http://schemas.microsoft.com/office/drawing/2014/main" id="{739A2472-42F7-4BD4-8F08-6D480169C462}"/>
                  </a:ext>
                </a:extLst>
              </p:cNvPr>
              <p:cNvSpPr/>
              <p:nvPr/>
            </p:nvSpPr>
            <p:spPr>
              <a:xfrm rot="14287302">
                <a:off x="9313115" y="3542654"/>
                <a:ext cx="404969" cy="310408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F28B5-0AC1-4BC8-96BD-D0C44AC3A20D}"/>
              </a:ext>
            </a:extLst>
          </p:cNvPr>
          <p:cNvSpPr txBox="1"/>
          <p:nvPr/>
        </p:nvSpPr>
        <p:spPr>
          <a:xfrm>
            <a:off x="619125" y="720155"/>
            <a:ext cx="30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Reusable graphics, ignore this..</a:t>
            </a:r>
          </a:p>
          <a:p>
            <a:endParaRPr lang="sv-SE" dirty="0"/>
          </a:p>
          <a:p>
            <a:endParaRPr lang="sv-SE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D99C84-32FE-4A5F-B138-CEEF57EF06E7}"/>
              </a:ext>
            </a:extLst>
          </p:cNvPr>
          <p:cNvGrpSpPr/>
          <p:nvPr/>
        </p:nvGrpSpPr>
        <p:grpSpPr>
          <a:xfrm>
            <a:off x="1154015" y="3875958"/>
            <a:ext cx="1378939" cy="1780276"/>
            <a:chOff x="1154015" y="3875958"/>
            <a:chExt cx="1378939" cy="17802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218803C6-0CFF-4133-9BF5-ECC5C89B24AB}"/>
                </a:ext>
              </a:extLst>
            </p:cNvPr>
            <p:cNvSpPr/>
            <p:nvPr/>
          </p:nvSpPr>
          <p:spPr>
            <a:xfrm>
              <a:off x="1613670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54FDB45C-C15F-4034-AC34-11EF35275110}"/>
                </a:ext>
              </a:extLst>
            </p:cNvPr>
            <p:cNvSpPr/>
            <p:nvPr/>
          </p:nvSpPr>
          <p:spPr>
            <a:xfrm>
              <a:off x="1613670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4B0088D5-298C-46EB-A8AA-8D6BB45DAA19}"/>
                </a:ext>
              </a:extLst>
            </p:cNvPr>
            <p:cNvSpPr/>
            <p:nvPr/>
          </p:nvSpPr>
          <p:spPr>
            <a:xfrm>
              <a:off x="1613670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4E3E4A-F2CA-4C05-B32D-BD39B1C9B77A}"/>
                </a:ext>
              </a:extLst>
            </p:cNvPr>
            <p:cNvSpPr/>
            <p:nvPr/>
          </p:nvSpPr>
          <p:spPr>
            <a:xfrm>
              <a:off x="1613670" y="4294051"/>
              <a:ext cx="459249" cy="335769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2482B-B243-48EB-9EF8-13C3E7D54A35}"/>
                </a:ext>
              </a:extLst>
            </p:cNvPr>
            <p:cNvSpPr/>
            <p:nvPr/>
          </p:nvSpPr>
          <p:spPr>
            <a:xfrm>
              <a:off x="1610051" y="3875958"/>
              <a:ext cx="459249" cy="335769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69AD1522-2217-4CA2-AEF5-ECC271069D55}"/>
                </a:ext>
              </a:extLst>
            </p:cNvPr>
            <p:cNvSpPr/>
            <p:nvPr/>
          </p:nvSpPr>
          <p:spPr>
            <a:xfrm>
              <a:off x="2073705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F0B4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DED313BF-E91D-4C22-8FAE-1DD7DB0C5E4A}"/>
                </a:ext>
              </a:extLst>
            </p:cNvPr>
            <p:cNvSpPr/>
            <p:nvPr/>
          </p:nvSpPr>
          <p:spPr>
            <a:xfrm>
              <a:off x="2073705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A8DEE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4" name="Rounded Rectangle 17">
              <a:extLst>
                <a:ext uri="{FF2B5EF4-FFF2-40B4-BE49-F238E27FC236}">
                  <a16:creationId xmlns:a16="http://schemas.microsoft.com/office/drawing/2014/main" id="{147BE314-D80A-47C8-84E3-3E2C496439D7}"/>
                </a:ext>
              </a:extLst>
            </p:cNvPr>
            <p:cNvSpPr/>
            <p:nvPr/>
          </p:nvSpPr>
          <p:spPr>
            <a:xfrm>
              <a:off x="2073705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9D4B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7AD460-ACA1-407E-9454-726B27118C7C}"/>
                </a:ext>
              </a:extLst>
            </p:cNvPr>
            <p:cNvSpPr/>
            <p:nvPr/>
          </p:nvSpPr>
          <p:spPr>
            <a:xfrm>
              <a:off x="2073705" y="4294051"/>
              <a:ext cx="459249" cy="335769"/>
            </a:xfrm>
            <a:prstGeom prst="rect">
              <a:avLst/>
            </a:prstGeom>
            <a:solidFill>
              <a:srgbClr val="8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D12DD3DE-A51E-4D4B-A4F7-841F0FA9DBCE}"/>
                </a:ext>
              </a:extLst>
            </p:cNvPr>
            <p:cNvSpPr/>
            <p:nvPr/>
          </p:nvSpPr>
          <p:spPr>
            <a:xfrm>
              <a:off x="1154028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E254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8" name="Rounded Rectangle 16">
              <a:extLst>
                <a:ext uri="{FF2B5EF4-FFF2-40B4-BE49-F238E27FC236}">
                  <a16:creationId xmlns:a16="http://schemas.microsoft.com/office/drawing/2014/main" id="{9A49CB7A-9FCE-49A9-9785-1389459CD7EC}"/>
                </a:ext>
              </a:extLst>
            </p:cNvPr>
            <p:cNvSpPr/>
            <p:nvPr/>
          </p:nvSpPr>
          <p:spPr>
            <a:xfrm>
              <a:off x="1154028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256A7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9" name="Rounded Rectangle 17">
              <a:extLst>
                <a:ext uri="{FF2B5EF4-FFF2-40B4-BE49-F238E27FC236}">
                  <a16:creationId xmlns:a16="http://schemas.microsoft.com/office/drawing/2014/main" id="{9DEBC807-1286-4056-B481-102832E4A956}"/>
                </a:ext>
              </a:extLst>
            </p:cNvPr>
            <p:cNvSpPr/>
            <p:nvPr/>
          </p:nvSpPr>
          <p:spPr>
            <a:xfrm>
              <a:off x="1154028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68FD0A-40C2-4B98-B94F-545AC4492265}"/>
                </a:ext>
              </a:extLst>
            </p:cNvPr>
            <p:cNvSpPr/>
            <p:nvPr/>
          </p:nvSpPr>
          <p:spPr>
            <a:xfrm>
              <a:off x="1154028" y="4294051"/>
              <a:ext cx="459249" cy="335769"/>
            </a:xfrm>
            <a:prstGeom prst="rect">
              <a:avLst/>
            </a:prstGeom>
            <a:solidFill>
              <a:srgbClr val="0B7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0C2B2A-C715-4648-AD71-E354BC066980}"/>
                </a:ext>
              </a:extLst>
            </p:cNvPr>
            <p:cNvSpPr/>
            <p:nvPr/>
          </p:nvSpPr>
          <p:spPr>
            <a:xfrm>
              <a:off x="1154015" y="3882327"/>
              <a:ext cx="459249" cy="335769"/>
            </a:xfrm>
            <a:prstGeom prst="rect">
              <a:avLst/>
            </a:prstGeom>
            <a:solidFill>
              <a:srgbClr val="09182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6F4910-7EB5-4FC9-9E8B-1E04EDBE2187}"/>
                </a:ext>
              </a:extLst>
            </p:cNvPr>
            <p:cNvSpPr/>
            <p:nvPr/>
          </p:nvSpPr>
          <p:spPr>
            <a:xfrm>
              <a:off x="2073705" y="3875958"/>
              <a:ext cx="459249" cy="335769"/>
            </a:xfrm>
            <a:prstGeom prst="rect">
              <a:avLst/>
            </a:prstGeom>
            <a:solidFill>
              <a:srgbClr val="FF43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6DCB663-183B-4B38-B1D2-17D5DDC82CBB}"/>
              </a:ext>
            </a:extLst>
          </p:cNvPr>
          <p:cNvSpPr/>
          <p:nvPr/>
        </p:nvSpPr>
        <p:spPr>
          <a:xfrm>
            <a:off x="2069300" y="3455223"/>
            <a:ext cx="459249" cy="335769"/>
          </a:xfrm>
          <a:prstGeom prst="rect">
            <a:avLst/>
          </a:prstGeom>
          <a:solidFill>
            <a:srgbClr val="E8874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8610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87E947-1DC9-4295-97D3-572125D77DA4}"/>
              </a:ext>
            </a:extLst>
          </p:cNvPr>
          <p:cNvGrpSpPr/>
          <p:nvPr/>
        </p:nvGrpSpPr>
        <p:grpSpPr>
          <a:xfrm>
            <a:off x="2837163" y="423001"/>
            <a:ext cx="5982988" cy="3067325"/>
            <a:chOff x="2868167" y="422248"/>
            <a:chExt cx="6008957" cy="30673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4BB3C6-1780-45CF-89D9-AB26DB36E490}"/>
                </a:ext>
              </a:extLst>
            </p:cNvPr>
            <p:cNvSpPr/>
            <p:nvPr/>
          </p:nvSpPr>
          <p:spPr>
            <a:xfrm>
              <a:off x="5855879" y="422248"/>
              <a:ext cx="3021245" cy="3064280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Node.JS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CAD2EF-CD00-4762-B721-90643208D613}"/>
                </a:ext>
              </a:extLst>
            </p:cNvPr>
            <p:cNvSpPr/>
            <p:nvPr/>
          </p:nvSpPr>
          <p:spPr>
            <a:xfrm>
              <a:off x="2868167" y="422248"/>
              <a:ext cx="2987711" cy="3067325"/>
            </a:xfrm>
            <a:prstGeom prst="rect">
              <a:avLst/>
            </a:prstGeom>
            <a:solidFill>
              <a:srgbClr val="194461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b="1" dirty="0"/>
                <a:t>C#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64955-295E-4C72-8FFD-B3D90E7889BE}"/>
              </a:ext>
            </a:extLst>
          </p:cNvPr>
          <p:cNvSpPr/>
          <p:nvPr/>
        </p:nvSpPr>
        <p:spPr>
          <a:xfrm>
            <a:off x="2990632" y="2028825"/>
            <a:ext cx="5676051" cy="2040679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46613-0651-4512-87E1-3B54703CB454}"/>
              </a:ext>
            </a:extLst>
          </p:cNvPr>
          <p:cNvSpPr/>
          <p:nvPr/>
        </p:nvSpPr>
        <p:spPr>
          <a:xfrm>
            <a:off x="2990632" y="4019550"/>
            <a:ext cx="5676051" cy="2056705"/>
          </a:xfrm>
          <a:prstGeom prst="rect">
            <a:avLst/>
          </a:prstGeom>
          <a:solidFill>
            <a:srgbClr val="0D2536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Non Volatile Memory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CC3F44-05D2-465F-8CE8-BFC73A599FFD}"/>
              </a:ext>
            </a:extLst>
          </p:cNvPr>
          <p:cNvGrpSpPr/>
          <p:nvPr/>
        </p:nvGrpSpPr>
        <p:grpSpPr>
          <a:xfrm>
            <a:off x="3148493" y="4605483"/>
            <a:ext cx="1680923" cy="1293758"/>
            <a:chOff x="4300776" y="4593539"/>
            <a:chExt cx="1680923" cy="12937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3004C9-A709-4D10-8667-DDDC14B5D16D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56" name="Rounded Rectangle 17">
                <a:extLst>
                  <a:ext uri="{FF2B5EF4-FFF2-40B4-BE49-F238E27FC236}">
                    <a16:creationId xmlns:a16="http://schemas.microsoft.com/office/drawing/2014/main" id="{DD2B68D9-B66D-40B6-B55C-CD78ADA4EC47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7" name="Rounded Rectangle 17">
                <a:extLst>
                  <a:ext uri="{FF2B5EF4-FFF2-40B4-BE49-F238E27FC236}">
                    <a16:creationId xmlns:a16="http://schemas.microsoft.com/office/drawing/2014/main" id="{3652FD90-26DF-4BD1-91FB-189BDA49F868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8" name="Rounded Rectangle 17">
                <a:extLst>
                  <a:ext uri="{FF2B5EF4-FFF2-40B4-BE49-F238E27FC236}">
                    <a16:creationId xmlns:a16="http://schemas.microsoft.com/office/drawing/2014/main" id="{56AF7F06-8A60-4DBC-AE2F-CAD85C925F20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F0A58-3010-4B20-8F01-771EDC2139E1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813AB-E517-49CA-94BE-E81B6BFC2FF8}"/>
              </a:ext>
            </a:extLst>
          </p:cNvPr>
          <p:cNvGrpSpPr/>
          <p:nvPr/>
        </p:nvGrpSpPr>
        <p:grpSpPr>
          <a:xfrm>
            <a:off x="4987736" y="4605483"/>
            <a:ext cx="1680923" cy="1285577"/>
            <a:chOff x="6062944" y="4601720"/>
            <a:chExt cx="1680923" cy="12855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FEA555-4375-42F3-94D4-7CF076E502A5}"/>
                </a:ext>
              </a:extLst>
            </p:cNvPr>
            <p:cNvGrpSpPr/>
            <p:nvPr/>
          </p:nvGrpSpPr>
          <p:grpSpPr>
            <a:xfrm>
              <a:off x="6436247" y="4601720"/>
              <a:ext cx="922903" cy="906537"/>
              <a:chOff x="3385818" y="4966594"/>
              <a:chExt cx="909957" cy="776982"/>
            </a:xfrm>
          </p:grpSpPr>
          <p:sp>
            <p:nvSpPr>
              <p:cNvPr id="49" name="Rounded Rectangle 17">
                <a:extLst>
                  <a:ext uri="{FF2B5EF4-FFF2-40B4-BE49-F238E27FC236}">
                    <a16:creationId xmlns:a16="http://schemas.microsoft.com/office/drawing/2014/main" id="{F725E901-FACB-4A06-A0D3-F481F7FE05EC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0" name="Rounded Rectangle 17">
                <a:extLst>
                  <a:ext uri="{FF2B5EF4-FFF2-40B4-BE49-F238E27FC236}">
                    <a16:creationId xmlns:a16="http://schemas.microsoft.com/office/drawing/2014/main" id="{55EE1E92-E562-429B-8134-C2ACEB8FAB11}"/>
                  </a:ext>
                </a:extLst>
              </p:cNvPr>
              <p:cNvSpPr/>
              <p:nvPr/>
            </p:nvSpPr>
            <p:spPr>
              <a:xfrm>
                <a:off x="3385818" y="5248800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51" name="Rounded Rectangle 17">
                <a:extLst>
                  <a:ext uri="{FF2B5EF4-FFF2-40B4-BE49-F238E27FC236}">
                    <a16:creationId xmlns:a16="http://schemas.microsoft.com/office/drawing/2014/main" id="{21C138CB-FD85-468E-A4DF-A24394A7BF48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98223D-A028-4589-9454-2512A0E6DA20}"/>
                </a:ext>
              </a:extLst>
            </p:cNvPr>
            <p:cNvSpPr txBox="1"/>
            <p:nvPr/>
          </p:nvSpPr>
          <p:spPr>
            <a:xfrm>
              <a:off x="6062944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Row Store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93146D-6EF8-4998-9B64-18BC309EB9A7}"/>
              </a:ext>
            </a:extLst>
          </p:cNvPr>
          <p:cNvGrpSpPr/>
          <p:nvPr/>
        </p:nvGrpSpPr>
        <p:grpSpPr>
          <a:xfrm>
            <a:off x="6827897" y="4605483"/>
            <a:ext cx="1680923" cy="1293758"/>
            <a:chOff x="4300776" y="4593539"/>
            <a:chExt cx="1680923" cy="12937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DA4974-F102-4B5C-B779-1E71C068179C}"/>
                </a:ext>
              </a:extLst>
            </p:cNvPr>
            <p:cNvGrpSpPr/>
            <p:nvPr/>
          </p:nvGrpSpPr>
          <p:grpSpPr>
            <a:xfrm rot="5400000">
              <a:off x="4679785" y="4601722"/>
              <a:ext cx="922903" cy="906537"/>
              <a:chOff x="3385818" y="4966594"/>
              <a:chExt cx="909957" cy="776982"/>
            </a:xfrm>
          </p:grpSpPr>
          <p:sp>
            <p:nvSpPr>
              <p:cNvPr id="86" name="Rounded Rectangle 17">
                <a:extLst>
                  <a:ext uri="{FF2B5EF4-FFF2-40B4-BE49-F238E27FC236}">
                    <a16:creationId xmlns:a16="http://schemas.microsoft.com/office/drawing/2014/main" id="{69AD484A-22B9-434D-9CD7-9EF6D596F0A4}"/>
                  </a:ext>
                </a:extLst>
              </p:cNvPr>
              <p:cNvSpPr/>
              <p:nvPr/>
            </p:nvSpPr>
            <p:spPr>
              <a:xfrm>
                <a:off x="3385820" y="5531006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7" name="Rounded Rectangle 17">
                <a:extLst>
                  <a:ext uri="{FF2B5EF4-FFF2-40B4-BE49-F238E27FC236}">
                    <a16:creationId xmlns:a16="http://schemas.microsoft.com/office/drawing/2014/main" id="{0D96074E-B111-4823-8C5E-637A2B154811}"/>
                  </a:ext>
                </a:extLst>
              </p:cNvPr>
              <p:cNvSpPr/>
              <p:nvPr/>
            </p:nvSpPr>
            <p:spPr>
              <a:xfrm>
                <a:off x="3385818" y="5248801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FF4343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88" name="Rounded Rectangle 17">
                <a:extLst>
                  <a:ext uri="{FF2B5EF4-FFF2-40B4-BE49-F238E27FC236}">
                    <a16:creationId xmlns:a16="http://schemas.microsoft.com/office/drawing/2014/main" id="{50075588-2E52-40A3-9A13-98E27914C54B}"/>
                  </a:ext>
                </a:extLst>
              </p:cNvPr>
              <p:cNvSpPr/>
              <p:nvPr/>
            </p:nvSpPr>
            <p:spPr>
              <a:xfrm>
                <a:off x="3385818" y="4966594"/>
                <a:ext cx="909955" cy="212570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DA9381-8EE5-4D54-8C86-A8F0488B53BA}"/>
                </a:ext>
              </a:extLst>
            </p:cNvPr>
            <p:cNvSpPr txBox="1"/>
            <p:nvPr/>
          </p:nvSpPr>
          <p:spPr>
            <a:xfrm>
              <a:off x="4300776" y="5517965"/>
              <a:ext cx="168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/>
                <a:t>Column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9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0F907-E0EF-4A94-AE60-AAE0C26C8AA7}"/>
              </a:ext>
            </a:extLst>
          </p:cNvPr>
          <p:cNvGrpSpPr/>
          <p:nvPr/>
        </p:nvGrpSpPr>
        <p:grpSpPr>
          <a:xfrm>
            <a:off x="4276726" y="1548258"/>
            <a:ext cx="3638548" cy="3887341"/>
            <a:chOff x="3685119" y="1538733"/>
            <a:chExt cx="3638548" cy="3887341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B42D8361-E693-400D-98AC-10C4E0C6B632}"/>
                </a:ext>
              </a:extLst>
            </p:cNvPr>
            <p:cNvSpPr/>
            <p:nvPr/>
          </p:nvSpPr>
          <p:spPr>
            <a:xfrm>
              <a:off x="3685119" y="2546266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Communication</a:t>
              </a:r>
              <a:br>
                <a:rPr lang="sv-SE" b="1" dirty="0"/>
              </a:br>
              <a:r>
                <a:rPr lang="sv-SE" dirty="0"/>
                <a:t>Palindrom - REST, Web Sockets</a:t>
              </a: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:a16="http://schemas.microsoft.com/office/drawing/2014/main" id="{CECD1383-D962-431D-BE01-658B2DF8D677}"/>
                </a:ext>
              </a:extLst>
            </p:cNvPr>
            <p:cNvSpPr/>
            <p:nvPr/>
          </p:nvSpPr>
          <p:spPr>
            <a:xfrm>
              <a:off x="3685119" y="1538733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Front-end Framework</a:t>
              </a:r>
              <a:br>
                <a:rPr lang="sv-SE" b="1" dirty="0"/>
              </a:br>
              <a:r>
                <a:rPr lang="sv-SE" dirty="0"/>
                <a:t>React, Polymer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39790D43-A79B-4BC1-A6F0-5B9734705242}"/>
                </a:ext>
              </a:extLst>
            </p:cNvPr>
            <p:cNvSpPr/>
            <p:nvPr/>
          </p:nvSpPr>
          <p:spPr>
            <a:xfrm>
              <a:off x="3685119" y="3553799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Application</a:t>
              </a:r>
              <a:br>
                <a:rPr lang="sv-SE" b="1" dirty="0"/>
              </a:br>
              <a:r>
                <a:rPr lang="sv-SE" dirty="0"/>
                <a:t>View Models, Entities, App Logic</a:t>
              </a:r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CF97119C-40D4-41FA-B7F6-9A0DA530A733}"/>
                </a:ext>
              </a:extLst>
            </p:cNvPr>
            <p:cNvSpPr/>
            <p:nvPr/>
          </p:nvSpPr>
          <p:spPr>
            <a:xfrm>
              <a:off x="3685119" y="4561332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Database</a:t>
              </a:r>
              <a:br>
                <a:rPr lang="sv-SE" b="1" dirty="0"/>
              </a:br>
              <a:r>
                <a:rPr lang="sv-SE" dirty="0"/>
                <a:t>Mapping, Persistence, Queries</a:t>
              </a:r>
            </a:p>
          </p:txBody>
        </p:sp>
      </p:grp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E500F50-5C38-4BF7-967F-3F85379E8BE7}"/>
              </a:ext>
            </a:extLst>
          </p:cNvPr>
          <p:cNvSpPr/>
          <p:nvPr/>
        </p:nvSpPr>
        <p:spPr>
          <a:xfrm>
            <a:off x="8133480" y="4240170"/>
            <a:ext cx="3258419" cy="1229881"/>
          </a:xfrm>
          <a:prstGeom prst="wedgeRoundRectCallout">
            <a:avLst>
              <a:gd name="adj1" fmla="val -64437"/>
              <a:gd name="adj2" fmla="val 22359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Why would an Application Platform need a custom database?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254710" y="4410952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254710" y="2388978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Rounded Rectangle 17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670087" y="2388978"/>
            <a:ext cx="4267202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528</Words>
  <Application>Microsoft Office PowerPoint</Application>
  <PresentationFormat>Widescreen</PresentationFormat>
  <Paragraphs>271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Brush Script MT</vt:lpstr>
      <vt:lpstr>Calibri</vt:lpstr>
      <vt:lpstr>Cambria</vt:lpstr>
      <vt:lpstr>Comic Sans MS</vt:lpstr>
      <vt:lpstr>Consolas</vt:lpstr>
      <vt:lpstr>Lobster Two</vt:lpstr>
      <vt:lpstr>Office Theme</vt:lpstr>
      <vt:lpstr>PowerPoint Presentation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Demo People App</vt:lpstr>
      <vt:lpstr>PowerPoint Presentation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Enabling the impossible</vt:lpstr>
      <vt:lpstr>O/R mapper – Object Graphs</vt:lpstr>
      <vt:lpstr>Starcounter – Object Graphs</vt:lpstr>
      <vt:lpstr>The Future of Hardware</vt:lpstr>
      <vt:lpstr>PowerPoint Presentation</vt:lpstr>
      <vt:lpstr>Microservices done right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346</cp:revision>
  <dcterms:created xsi:type="dcterms:W3CDTF">2017-09-21T13:47:56Z</dcterms:created>
  <dcterms:modified xsi:type="dcterms:W3CDTF">2017-09-27T08:46:31Z</dcterms:modified>
</cp:coreProperties>
</file>