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50"/>
  </p:notesMasterIdLst>
  <p:sldIdLst>
    <p:sldId id="390" r:id="rId5"/>
    <p:sldId id="504" r:id="rId6"/>
    <p:sldId id="508" r:id="rId7"/>
    <p:sldId id="509" r:id="rId8"/>
    <p:sldId id="510" r:id="rId9"/>
    <p:sldId id="484" r:id="rId10"/>
    <p:sldId id="458" r:id="rId11"/>
    <p:sldId id="476" r:id="rId12"/>
    <p:sldId id="456" r:id="rId13"/>
    <p:sldId id="475" r:id="rId14"/>
    <p:sldId id="461" r:id="rId15"/>
    <p:sldId id="481" r:id="rId16"/>
    <p:sldId id="512" r:id="rId17"/>
    <p:sldId id="468" r:id="rId18"/>
    <p:sldId id="511" r:id="rId19"/>
    <p:sldId id="513" r:id="rId20"/>
    <p:sldId id="463" r:id="rId21"/>
    <p:sldId id="464" r:id="rId22"/>
    <p:sldId id="466" r:id="rId23"/>
    <p:sldId id="396" r:id="rId24"/>
    <p:sldId id="399" r:id="rId25"/>
    <p:sldId id="407" r:id="rId26"/>
    <p:sldId id="403" r:id="rId27"/>
    <p:sldId id="485" r:id="rId28"/>
    <p:sldId id="406" r:id="rId29"/>
    <p:sldId id="486" r:id="rId30"/>
    <p:sldId id="411" r:id="rId31"/>
    <p:sldId id="412" r:id="rId32"/>
    <p:sldId id="413" r:id="rId33"/>
    <p:sldId id="415" r:id="rId34"/>
    <p:sldId id="414" r:id="rId35"/>
    <p:sldId id="416" r:id="rId36"/>
    <p:sldId id="417" r:id="rId37"/>
    <p:sldId id="419" r:id="rId38"/>
    <p:sldId id="422" r:id="rId39"/>
    <p:sldId id="495" r:id="rId40"/>
    <p:sldId id="472" r:id="rId41"/>
    <p:sldId id="480" r:id="rId42"/>
    <p:sldId id="479" r:id="rId43"/>
    <p:sldId id="424" r:id="rId44"/>
    <p:sldId id="437" r:id="rId45"/>
    <p:sldId id="355" r:id="rId46"/>
    <p:sldId id="441" r:id="rId47"/>
    <p:sldId id="489" r:id="rId48"/>
    <p:sldId id="506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390"/>
            <p14:sldId id="504"/>
            <p14:sldId id="508"/>
            <p14:sldId id="509"/>
            <p14:sldId id="510"/>
            <p14:sldId id="484"/>
          </p14:sldIdLst>
        </p14:section>
        <p14:section name="Scale up and out" id="{307DBCE6-4D40-47B6-A174-75894B34C3F2}">
          <p14:sldIdLst>
            <p14:sldId id="458"/>
            <p14:sldId id="476"/>
            <p14:sldId id="456"/>
            <p14:sldId id="475"/>
            <p14:sldId id="461"/>
            <p14:sldId id="481"/>
            <p14:sldId id="512"/>
            <p14:sldId id="468"/>
            <p14:sldId id="511"/>
            <p14:sldId id="513"/>
            <p14:sldId id="463"/>
            <p14:sldId id="464"/>
            <p14:sldId id="466"/>
          </p14:sldIdLst>
        </p14:section>
        <p14:section name="Actor Model" id="{EEAE6BED-8263-47E4-86C7-7A1F7A938589}">
          <p14:sldIdLst>
            <p14:sldId id="396"/>
            <p14:sldId id="399"/>
          </p14:sldIdLst>
        </p14:section>
        <p14:section name="Akka.Actor" id="{5718D987-D45B-491C-92C9-68A0F28A087A}">
          <p14:sldIdLst>
            <p14:sldId id="407"/>
            <p14:sldId id="403"/>
            <p14:sldId id="485"/>
          </p14:sldIdLst>
        </p14:section>
        <p14:section name="Akka.Remote" id="{C76322DD-898C-42D2-912A-1CC3F5EA9E60}">
          <p14:sldIdLst>
            <p14:sldId id="406"/>
          </p14:sldIdLst>
        </p14:section>
        <p14:section name="Routing" id="{F9AEF9BA-142B-48D8-B667-9BF719E4721C}">
          <p14:sldIdLst>
            <p14:sldId id="486"/>
            <p14:sldId id="411"/>
            <p14:sldId id="412"/>
            <p14:sldId id="413"/>
            <p14:sldId id="415"/>
            <p14:sldId id="414"/>
            <p14:sldId id="416"/>
            <p14:sldId id="417"/>
            <p14:sldId id="419"/>
          </p14:sldIdLst>
        </p14:section>
        <p14:section name="Fault handling" id="{5F01528B-050A-4246-9AC6-A873B25C41F9}">
          <p14:sldIdLst>
            <p14:sldId id="422"/>
            <p14:sldId id="495"/>
            <p14:sldId id="472"/>
            <p14:sldId id="480"/>
            <p14:sldId id="479"/>
            <p14:sldId id="424"/>
            <p14:sldId id="437"/>
            <p14:sldId id="355"/>
            <p14:sldId id="441"/>
          </p14:sldIdLst>
        </p14:section>
        <p14:section name="End" id="{FBBC86C7-49BC-474A-BC50-DE3F35C37856}">
          <p14:sldIdLst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09"/>
    <a:srgbClr val="FFA484"/>
    <a:srgbClr val="CD80E9"/>
    <a:srgbClr val="2F2F2F"/>
    <a:srgbClr val="FFE699"/>
    <a:srgbClr val="FFCC29"/>
    <a:srgbClr val="282828"/>
    <a:srgbClr val="00B0F0"/>
    <a:srgbClr val="59B7C4"/>
    <a:srgbClr val="9B0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82" autoAdjust="0"/>
    <p:restoredTop sz="90104" autoAdjust="0"/>
  </p:normalViewPr>
  <p:slideViewPr>
    <p:cSldViewPr snapToGrid="0">
      <p:cViewPr>
        <p:scale>
          <a:sx n="69" d="100"/>
          <a:sy n="69" d="100"/>
        </p:scale>
        <p:origin x="50" y="209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76cc895179c80c0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sv-SE" dirty="0" smtClean="0"/>
              <a:t>MHZ and </a:t>
            </a:r>
            <a:r>
              <a:rPr lang="sv-SE" dirty="0" err="1"/>
              <a:t>Cores</a:t>
            </a:r>
            <a:r>
              <a:rPr lang="sv-SE" dirty="0"/>
              <a:t> per </a:t>
            </a:r>
            <a:r>
              <a:rPr lang="sv-SE" dirty="0" err="1" smtClean="0"/>
              <a:t>year</a:t>
            </a:r>
            <a:endParaRPr lang="sv-S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Mhz</c:v>
                </c:pt>
              </c:strCache>
            </c:strRef>
          </c:tx>
          <c:spPr>
            <a:ln w="34925" cap="rnd">
              <a:solidFill>
                <a:srgbClr val="43BFF7"/>
              </a:solidFill>
              <a:rou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43BFF7"/>
                </a:solidFill>
                <a:round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200</c:v>
                </c:pt>
                <c:pt idx="1">
                  <c:v>300</c:v>
                </c:pt>
                <c:pt idx="2">
                  <c:v>400</c:v>
                </c:pt>
                <c:pt idx="3">
                  <c:v>500</c:v>
                </c:pt>
                <c:pt idx="4">
                  <c:v>1000</c:v>
                </c:pt>
                <c:pt idx="5">
                  <c:v>1800</c:v>
                </c:pt>
                <c:pt idx="6">
                  <c:v>2530</c:v>
                </c:pt>
                <c:pt idx="7">
                  <c:v>3200</c:v>
                </c:pt>
                <c:pt idx="8">
                  <c:v>3600</c:v>
                </c:pt>
                <c:pt idx="9">
                  <c:v>2200</c:v>
                </c:pt>
                <c:pt idx="10">
                  <c:v>2930</c:v>
                </c:pt>
                <c:pt idx="11">
                  <c:v>3000</c:v>
                </c:pt>
                <c:pt idx="12">
                  <c:v>3200</c:v>
                </c:pt>
                <c:pt idx="13">
                  <c:v>3330</c:v>
                </c:pt>
                <c:pt idx="14">
                  <c:v>3330</c:v>
                </c:pt>
                <c:pt idx="15">
                  <c:v>3150</c:v>
                </c:pt>
                <c:pt idx="16">
                  <c:v>3200</c:v>
                </c:pt>
                <c:pt idx="17">
                  <c:v>3150</c:v>
                </c:pt>
                <c:pt idx="18">
                  <c:v>3150</c:v>
                </c:pt>
                <c:pt idx="19">
                  <c:v>3150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2696"/>
        <c:axId val="365615048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Cores</c:v>
                </c:pt>
              </c:strCache>
            </c:strRef>
          </c:tx>
          <c:spPr>
            <a:ln w="34925" cap="rnd">
              <a:solidFill>
                <a:srgbClr val="DB5151"/>
              </a:solidFill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DB5151"/>
                </a:solidFill>
                <a:round/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1995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8</c:v>
                </c:pt>
                <c:pt idx="15">
                  <c:v>16</c:v>
                </c:pt>
                <c:pt idx="16">
                  <c:v>16</c:v>
                </c:pt>
                <c:pt idx="17">
                  <c:v>32</c:v>
                </c:pt>
                <c:pt idx="18">
                  <c:v>32</c:v>
                </c:pt>
                <c:pt idx="19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E3-4D5E-9732-4B4F76313D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5613088"/>
        <c:axId val="365615440"/>
      </c:scatterChart>
      <c:valAx>
        <c:axId val="365612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5048"/>
        <c:crosses val="autoZero"/>
        <c:crossBetween val="midCat"/>
        <c:majorUnit val="1"/>
      </c:valAx>
      <c:valAx>
        <c:axId val="365615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2696"/>
        <c:crosses val="autoZero"/>
        <c:crossBetween val="midCat"/>
      </c:valAx>
      <c:valAx>
        <c:axId val="3656154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65613088"/>
        <c:crosses val="max"/>
        <c:crossBetween val="midCat"/>
      </c:valAx>
      <c:valAx>
        <c:axId val="365613088"/>
        <c:scaling>
          <c:orientation val="minMax"/>
          <c:max val="2016"/>
          <c:min val="1994"/>
        </c:scaling>
        <c:delete val="1"/>
        <c:axPos val="b"/>
        <c:numFmt formatCode="General" sourceLinked="1"/>
        <c:majorTickMark val="none"/>
        <c:minorTickMark val="none"/>
        <c:tickLblPos val="nextTo"/>
        <c:crossAx val="36561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solidFill>
      <a:schemeClr val="bg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2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737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713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739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4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40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71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85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29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43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325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303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Micro services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8"/>
            <a:ext cx="10515600" cy="470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 smtClean="0"/>
              <a:t>Important aspects when building microservices:</a:t>
            </a:r>
          </a:p>
          <a:p>
            <a:pPr marL="0" indent="0">
              <a:buNone/>
            </a:pPr>
            <a:endParaRPr lang="sv-SE" sz="2400" b="1" dirty="0"/>
          </a:p>
          <a:p>
            <a:r>
              <a:rPr lang="sv-SE" sz="2400" b="1" dirty="0"/>
              <a:t>Elasticity</a:t>
            </a:r>
          </a:p>
          <a:p>
            <a:r>
              <a:rPr lang="sv-SE" sz="2400" b="1" dirty="0"/>
              <a:t>Resilience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Version tolerance</a:t>
            </a:r>
          </a:p>
          <a:p>
            <a:r>
              <a:rPr lang="sv-SE" sz="2400" b="1" dirty="0" smtClean="0"/>
              <a:t>Concurrency</a:t>
            </a:r>
          </a:p>
          <a:p>
            <a:r>
              <a:rPr lang="sv-SE" sz="2400" b="1" dirty="0" smtClean="0"/>
              <a:t>Performance</a:t>
            </a:r>
          </a:p>
          <a:p>
            <a:pPr marL="0" indent="0">
              <a:buNone/>
            </a:pPr>
            <a:endParaRPr lang="sv-S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84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  <a:solidFill>
              <a:srgbClr val="FFC021"/>
            </a:solidFill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  <a:solidFill>
              <a:srgbClr val="FFC021"/>
            </a:solidFill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  <a:solidFill>
              <a:srgbClr val="FFC021"/>
            </a:solidFill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  <a:solidFill>
              <a:srgbClr val="FFC021"/>
            </a:solidFill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7" name="Octagon 86"/>
          <p:cNvSpPr/>
          <p:nvPr/>
        </p:nvSpPr>
        <p:spPr>
          <a:xfrm>
            <a:off x="4924886" y="4228331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Octagon 16"/>
          <p:cNvSpPr/>
          <p:nvPr/>
        </p:nvSpPr>
        <p:spPr>
          <a:xfrm>
            <a:off x="5177858" y="4228330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" name="Group 7"/>
          <p:cNvGrpSpPr/>
          <p:nvPr/>
        </p:nvGrpSpPr>
        <p:grpSpPr>
          <a:xfrm>
            <a:off x="5252360" y="4551255"/>
            <a:ext cx="2896147" cy="1417223"/>
            <a:chOff x="5330569" y="4501987"/>
            <a:chExt cx="2896147" cy="1417223"/>
          </a:xfrm>
        </p:grpSpPr>
        <p:sp>
          <p:nvSpPr>
            <p:cNvPr id="88" name="Rounded Rectangle 87"/>
            <p:cNvSpPr/>
            <p:nvPr/>
          </p:nvSpPr>
          <p:spPr>
            <a:xfrm>
              <a:off x="6072186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330569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072186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551774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810157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7551774" y="524393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6810157" y="450198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grpSp>
          <p:nvGrpSpPr>
            <p:cNvPr id="95" name="ServiceSmall"/>
            <p:cNvGrpSpPr/>
            <p:nvPr/>
          </p:nvGrpSpPr>
          <p:grpSpPr>
            <a:xfrm>
              <a:off x="5335829" y="4501987"/>
              <a:ext cx="674942" cy="675274"/>
              <a:chOff x="5256455" y="4551259"/>
              <a:chExt cx="674942" cy="675274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5256455" y="4551259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285997" y="4671638"/>
                <a:ext cx="615857" cy="434515"/>
                <a:chOff x="5282369" y="4601302"/>
                <a:chExt cx="615857" cy="434515"/>
              </a:xfrm>
            </p:grpSpPr>
            <p:cxnSp>
              <p:nvCxnSpPr>
                <p:cNvPr id="98" name="Straight Connector 97"/>
                <p:cNvCxnSpPr>
                  <a:stCxn id="118" idx="3"/>
                  <a:endCxn id="111" idx="7"/>
                </p:cNvCxnSpPr>
                <p:nvPr/>
              </p:nvCxnSpPr>
              <p:spPr>
                <a:xfrm flipH="1">
                  <a:off x="5509189" y="4751096"/>
                  <a:ext cx="52823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99" name="Straight Connector 98"/>
                <p:cNvCxnSpPr>
                  <a:stCxn id="111" idx="3"/>
                  <a:endCxn id="110" idx="7"/>
                </p:cNvCxnSpPr>
                <p:nvPr/>
              </p:nvCxnSpPr>
              <p:spPr>
                <a:xfrm flipH="1">
                  <a:off x="5429834" y="4858819"/>
                  <a:ext cx="26395" cy="2951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0" name="Straight Connector 99"/>
                <p:cNvCxnSpPr>
                  <a:stCxn id="110" idx="3"/>
                  <a:endCxn id="122" idx="7"/>
                </p:cNvCxnSpPr>
                <p:nvPr/>
              </p:nvCxnSpPr>
              <p:spPr>
                <a:xfrm flipH="1">
                  <a:off x="5346297" y="4941292"/>
                  <a:ext cx="30576" cy="29138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1" name="Straight Connector 100"/>
                <p:cNvCxnSpPr>
                  <a:stCxn id="111" idx="5"/>
                  <a:endCxn id="109" idx="1"/>
                </p:cNvCxnSpPr>
                <p:nvPr/>
              </p:nvCxnSpPr>
              <p:spPr>
                <a:xfrm>
                  <a:off x="5509189" y="4858819"/>
                  <a:ext cx="28321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2" name="Straight Connector 101"/>
                <p:cNvCxnSpPr>
                  <a:stCxn id="110" idx="5"/>
                  <a:endCxn id="108" idx="1"/>
                </p:cNvCxnSpPr>
                <p:nvPr/>
              </p:nvCxnSpPr>
              <p:spPr>
                <a:xfrm>
                  <a:off x="5429834" y="4941292"/>
                  <a:ext cx="26395" cy="30597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3" name="Straight Connector 102"/>
                <p:cNvCxnSpPr>
                  <a:stCxn id="112" idx="5"/>
                  <a:endCxn id="113" idx="1"/>
                </p:cNvCxnSpPr>
                <p:nvPr/>
              </p:nvCxnSpPr>
              <p:spPr>
                <a:xfrm>
                  <a:off x="5723154" y="4858819"/>
                  <a:ext cx="30040" cy="3073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4" name="Straight Connector 103"/>
                <p:cNvCxnSpPr>
                  <a:stCxn id="113" idx="3"/>
                  <a:endCxn id="114" idx="7"/>
                </p:cNvCxnSpPr>
                <p:nvPr/>
              </p:nvCxnSpPr>
              <p:spPr>
                <a:xfrm flipH="1">
                  <a:off x="5725050" y="4942514"/>
                  <a:ext cx="28144" cy="29209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5" name="Straight Connector 104"/>
                <p:cNvCxnSpPr>
                  <a:stCxn id="113" idx="4"/>
                  <a:endCxn id="115" idx="0"/>
                </p:cNvCxnSpPr>
                <p:nvPr/>
              </p:nvCxnSpPr>
              <p:spPr>
                <a:xfrm>
                  <a:off x="5779674" y="4953482"/>
                  <a:ext cx="0" cy="7272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6" name="Straight Connector 105"/>
                <p:cNvCxnSpPr>
                  <a:stCxn id="118" idx="5"/>
                  <a:endCxn id="112" idx="1"/>
                </p:cNvCxnSpPr>
                <p:nvPr/>
              </p:nvCxnSpPr>
              <p:spPr>
                <a:xfrm>
                  <a:off x="5614972" y="4751096"/>
                  <a:ext cx="55221" cy="54763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cxnSp>
              <p:nvCxnSpPr>
                <p:cNvPr id="107" name="Straight Connector 106"/>
                <p:cNvCxnSpPr>
                  <a:stCxn id="113" idx="5"/>
                  <a:endCxn id="116" idx="1"/>
                </p:cNvCxnSpPr>
                <p:nvPr/>
              </p:nvCxnSpPr>
              <p:spPr>
                <a:xfrm>
                  <a:off x="5806154" y="4942514"/>
                  <a:ext cx="28144" cy="2937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08" name="Oval 107"/>
                <p:cNvSpPr/>
                <p:nvPr/>
              </p:nvSpPr>
              <p:spPr>
                <a:xfrm>
                  <a:off x="5445261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5526542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5365905" y="487736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5445261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5659225" y="479489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5742225" y="4878585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661121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5742225" y="4960754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823329" y="4960920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7" name="Straight Connector 116"/>
                <p:cNvCxnSpPr>
                  <a:stCxn id="121" idx="3"/>
                  <a:endCxn id="118" idx="7"/>
                </p:cNvCxnSpPr>
                <p:nvPr/>
              </p:nvCxnSpPr>
              <p:spPr>
                <a:xfrm flipH="1">
                  <a:off x="5614972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18" name="Oval 117"/>
                <p:cNvSpPr/>
                <p:nvPr/>
              </p:nvSpPr>
              <p:spPr>
                <a:xfrm>
                  <a:off x="5551044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cxnSp>
              <p:nvCxnSpPr>
                <p:cNvPr id="119" name="Straight Connector 118"/>
                <p:cNvCxnSpPr>
                  <a:stCxn id="121" idx="5"/>
                  <a:endCxn id="120" idx="1"/>
                </p:cNvCxnSpPr>
                <p:nvPr/>
              </p:nvCxnSpPr>
              <p:spPr>
                <a:xfrm>
                  <a:off x="5698570" y="4665230"/>
                  <a:ext cx="30637" cy="32905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</p:cxnSp>
            <p:sp>
              <p:nvSpPr>
                <p:cNvPr id="120" name="Oval 119"/>
                <p:cNvSpPr/>
                <p:nvPr/>
              </p:nvSpPr>
              <p:spPr>
                <a:xfrm>
                  <a:off x="5718239" y="4687167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634641" y="4601302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282369" y="4959461"/>
                  <a:ext cx="74897" cy="7489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58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800" b="1" dirty="0"/>
                </a:p>
              </p:txBody>
            </p: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Buying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larger</a:t>
            </a:r>
            <a:r>
              <a:rPr lang="sv-SE" sz="1600" dirty="0">
                <a:solidFill>
                  <a:schemeClr val="bg1"/>
                </a:solidFill>
              </a:rPr>
              <a:t> CPU </a:t>
            </a:r>
            <a:r>
              <a:rPr lang="sv-SE" sz="1600" dirty="0" err="1">
                <a:solidFill>
                  <a:schemeClr val="bg1"/>
                </a:solidFill>
              </a:rPr>
              <a:t>will</a:t>
            </a:r>
            <a:r>
              <a:rPr lang="sv-SE" sz="1600" dirty="0">
                <a:solidFill>
                  <a:schemeClr val="bg1"/>
                </a:solidFill>
              </a:rPr>
              <a:t> not </a:t>
            </a:r>
            <a:r>
              <a:rPr lang="sv-SE" sz="1600" dirty="0" err="1">
                <a:solidFill>
                  <a:schemeClr val="bg1"/>
                </a:solidFill>
              </a:rPr>
              <a:t>change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4654562" y="581081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67" name="Octagon 66"/>
          <p:cNvSpPr/>
          <p:nvPr/>
        </p:nvSpPr>
        <p:spPr>
          <a:xfrm>
            <a:off x="4917525" y="854866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Octagon 16"/>
          <p:cNvSpPr/>
          <p:nvPr/>
        </p:nvSpPr>
        <p:spPr>
          <a:xfrm>
            <a:off x="5159173" y="854866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Oval 68"/>
          <p:cNvSpPr/>
          <p:nvPr/>
        </p:nvSpPr>
        <p:spPr>
          <a:xfrm>
            <a:off x="5159173" y="1064012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1" name="Group 60"/>
          <p:cNvGrpSpPr/>
          <p:nvPr/>
        </p:nvGrpSpPr>
        <p:grpSpPr>
          <a:xfrm>
            <a:off x="5248279" y="1177792"/>
            <a:ext cx="1416559" cy="1417223"/>
            <a:chOff x="1753933" y="2029826"/>
            <a:chExt cx="1416559" cy="1417223"/>
          </a:xfrm>
        </p:grpSpPr>
        <p:sp>
          <p:nvSpPr>
            <p:cNvPr id="62" name="Rounded Rectangle 61"/>
            <p:cNvSpPr/>
            <p:nvPr/>
          </p:nvSpPr>
          <p:spPr>
            <a:xfrm>
              <a:off x="1753933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495550" y="202982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53933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95550" y="2771775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Vertical Scalability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910414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Vertical Scalability</a:t>
            </a: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  <a:solidFill>
            <a:srgbClr val="FFC021"/>
          </a:solidFill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  <a:solidFill>
            <a:srgbClr val="FFC021"/>
          </a:solidFill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  <a:solidFill>
            <a:srgbClr val="FFC021"/>
          </a:solidFill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  <a:solidFill>
            <a:srgbClr val="FFC021"/>
          </a:solidFill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/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8773041" y="4282945"/>
            <a:ext cx="3071622" cy="2397639"/>
            <a:chOff x="1395811" y="4294303"/>
            <a:chExt cx="3071622" cy="2397639"/>
          </a:xfrm>
        </p:grpSpPr>
        <p:sp>
          <p:nvSpPr>
            <p:cNvPr id="75" name="Oval 74"/>
            <p:cNvSpPr/>
            <p:nvPr/>
          </p:nvSpPr>
          <p:spPr>
            <a:xfrm>
              <a:off x="1395811" y="5597660"/>
              <a:ext cx="3071622" cy="1094282"/>
            </a:xfrm>
            <a:prstGeom prst="ellipse">
              <a:avLst/>
            </a:prstGeom>
            <a:solidFill>
              <a:sysClr val="windowText" lastClr="000000">
                <a:alpha val="27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softEdge rad="317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752" y="4294303"/>
              <a:ext cx="1457070" cy="1883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18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smtClean="0"/>
              <a:t>Horizontal Scalability</a:t>
            </a: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5261313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698215"/>
            <a:ext cx="5901439" cy="2017951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28" y="259839"/>
            <a:ext cx="1804572" cy="2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5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28" y="259839"/>
            <a:ext cx="1804572" cy="28592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33" y="704746"/>
            <a:ext cx="5755123" cy="20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2" name="Group 141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4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53" name="Group 152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0" name="Octagon 159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63" name="Group 16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2" name="Freeform 191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3" name="Octagon 192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4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238" name="Rectangle 237"/>
          <p:cNvSpPr/>
          <p:nvPr/>
        </p:nvSpPr>
        <p:spPr>
          <a:xfrm>
            <a:off x="0" y="1901954"/>
            <a:ext cx="12192000" cy="1929750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195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823" y="538980"/>
            <a:ext cx="900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smtClean="0"/>
              <a:t>Standard </a:t>
            </a:r>
            <a:r>
              <a:rPr lang="sv-SE" sz="4800" b="1" dirty="0" smtClean="0"/>
              <a:t>technologies</a:t>
            </a:r>
            <a:endParaRPr lang="sv-SE" sz="4800" b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110" name="Straight Connector 109"/>
            <p:cNvCxnSpPr>
              <a:stCxn id="180" idx="2"/>
              <a:endCxn id="179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78" idx="2"/>
              <a:endCxn id="177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78" idx="2"/>
              <a:endCxn id="176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85" idx="4"/>
              <a:endCxn id="178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77" idx="2"/>
              <a:endCxn id="189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77" idx="3"/>
              <a:endCxn id="175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80" idx="4"/>
              <a:endCxn id="181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80" idx="5"/>
              <a:endCxn id="182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5" idx="5"/>
              <a:endCxn id="179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80" idx="6"/>
              <a:endCxn id="183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4" name="Straight Connector 183"/>
            <p:cNvCxnSpPr>
              <a:stCxn id="188" idx="2"/>
              <a:endCxn id="185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86" name="Straight Connector 185"/>
            <p:cNvCxnSpPr>
              <a:stCxn id="188" idx="7"/>
              <a:endCxn id="187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7946746" y="1901954"/>
            <a:ext cx="2819641" cy="1927634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 </a:t>
            </a:r>
          </a:p>
          <a:p>
            <a:r>
              <a:rPr lang="sv-SE" b="1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03204" y="2667026"/>
            <a:ext cx="1706723" cy="831721"/>
            <a:chOff x="8463051" y="3047300"/>
            <a:chExt cx="1706723" cy="831721"/>
          </a:xfrm>
        </p:grpSpPr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93174">
              <a:off x="8463051" y="3068074"/>
              <a:ext cx="918691" cy="706413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025" flipH="1">
              <a:off x="9088120" y="3047300"/>
              <a:ext cx="1081654" cy="831721"/>
            </a:xfrm>
            <a:prstGeom prst="rect">
              <a:avLst/>
            </a:prstGeom>
          </p:spPr>
        </p:pic>
      </p:grpSp>
      <p:sp>
        <p:nvSpPr>
          <p:cNvPr id="235" name="Rounded Rectangle 234"/>
          <p:cNvSpPr/>
          <p:nvPr/>
        </p:nvSpPr>
        <p:spPr>
          <a:xfrm>
            <a:off x="4589049" y="1901954"/>
            <a:ext cx="2819641" cy="1927633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HTTP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Message queues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231352" y="1902036"/>
            <a:ext cx="2819641" cy="1927552"/>
          </a:xfrm>
          <a:prstGeom prst="roundRect">
            <a:avLst>
              <a:gd name="adj" fmla="val 0"/>
            </a:avLst>
          </a:prstGeom>
          <a:solidFill>
            <a:schemeClr val="tx1">
              <a:alpha val="9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Threads</a:t>
            </a:r>
            <a:endParaRPr lang="sv-SE" dirty="0">
              <a:solidFill>
                <a:schemeClr val="tx1"/>
              </a:solidFill>
            </a:endParaRPr>
          </a:p>
          <a:p>
            <a:r>
              <a:rPr lang="sv-SE" dirty="0" smtClean="0">
                <a:solidFill>
                  <a:schemeClr val="tx1"/>
                </a:solidFill>
              </a:rPr>
              <a:t>Promises/Futures</a:t>
            </a:r>
          </a:p>
        </p:txBody>
      </p:sp>
    </p:spTree>
    <p:extLst>
      <p:ext uri="{BB962C8B-B14F-4D97-AF65-F5344CB8AC3E}">
        <p14:creationId xmlns:p14="http://schemas.microsoft.com/office/powerpoint/2010/main" val="19420927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5" grpId="0" animBg="1"/>
      <p:bldP spid="2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/>
          <p:cNvSpPr/>
          <p:nvPr/>
        </p:nvSpPr>
        <p:spPr>
          <a:xfrm>
            <a:off x="0" y="1827114"/>
            <a:ext cx="12192000" cy="2004590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sp>
        <p:nvSpPr>
          <p:cNvPr id="28" name="Rounded Rectangle 27"/>
          <p:cNvSpPr/>
          <p:nvPr/>
        </p:nvSpPr>
        <p:spPr>
          <a:xfrm>
            <a:off x="0" y="0"/>
            <a:ext cx="12192000" cy="19008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14" name="Rounded Rectangle 213"/>
          <p:cNvSpPr/>
          <p:nvPr/>
        </p:nvSpPr>
        <p:spPr>
          <a:xfrm>
            <a:off x="1193589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up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6060" y="1942340"/>
            <a:ext cx="778945" cy="778945"/>
            <a:chOff x="266060" y="1942340"/>
            <a:chExt cx="778945" cy="778945"/>
          </a:xfrm>
        </p:grpSpPr>
        <p:sp>
          <p:nvSpPr>
            <p:cNvPr id="2" name="Oval 1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15" name="Rounded Rectangle 214"/>
          <p:cNvSpPr/>
          <p:nvPr/>
        </p:nvSpPr>
        <p:spPr>
          <a:xfrm>
            <a:off x="4551286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Scale</a:t>
            </a:r>
            <a:r>
              <a:rPr lang="sv-SE" b="1" dirty="0" smtClean="0">
                <a:solidFill>
                  <a:schemeClr val="tx1"/>
                </a:solidFill>
              </a:rPr>
              <a:t> </a:t>
            </a:r>
            <a:r>
              <a:rPr lang="sv-SE" b="1" dirty="0" err="1" smtClean="0">
                <a:solidFill>
                  <a:schemeClr val="tx1"/>
                </a:solidFill>
              </a:rPr>
              <a:t>out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”</a:t>
            </a:r>
            <a:r>
              <a:rPr lang="sv-SE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dirty="0" smtClean="0">
                <a:solidFill>
                  <a:schemeClr val="tx1"/>
                </a:solidFill>
              </a:rPr>
              <a:t>” package</a:t>
            </a:r>
            <a:br>
              <a:rPr lang="sv-SE" dirty="0" smtClean="0">
                <a:solidFill>
                  <a:schemeClr val="tx1"/>
                </a:solidFill>
              </a:rPr>
            </a:b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7908983" y="1901954"/>
            <a:ext cx="2819641" cy="1927636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016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Elasticity</a:t>
            </a:r>
            <a:r>
              <a:rPr lang="sv-SE" b="1" dirty="0" smtClean="0">
                <a:solidFill>
                  <a:schemeClr val="tx1"/>
                </a:solidFill>
              </a:rPr>
              <a:t>:</a:t>
            </a:r>
            <a:endParaRPr lang="sv-SE" b="1" dirty="0">
              <a:solidFill>
                <a:schemeClr val="tx1"/>
              </a:solidFill>
            </a:endParaRPr>
          </a:p>
          <a:p>
            <a:pPr algn="ctr"/>
            <a:r>
              <a:rPr lang="sv-SE" dirty="0" smtClean="0"/>
              <a:t>”</a:t>
            </a:r>
            <a:r>
              <a:rPr lang="sv-S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</a:t>
            </a:r>
            <a:r>
              <a:rPr lang="sv-SE" dirty="0" smtClean="0"/>
              <a:t>” package</a:t>
            </a:r>
            <a:br>
              <a:rPr lang="sv-SE" dirty="0" smtClean="0"/>
            </a:b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5" name="Octagon 14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1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84" name="Group 18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91" name="Octagon 19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86" name="Rounded Rectangle 18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89" name="Rounded Rectangle 18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94" name="Group 193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95" name="Group 194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02" name="Octagon 20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206" name="Straight Connector 205"/>
            <p:cNvCxnSpPr>
              <a:stCxn id="225" idx="2"/>
              <a:endCxn id="22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223" idx="2"/>
              <a:endCxn id="22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23" idx="2"/>
              <a:endCxn id="22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30" idx="4"/>
              <a:endCxn id="22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22" idx="2"/>
              <a:endCxn id="23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2" idx="3"/>
              <a:endCxn id="22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25" idx="4"/>
              <a:endCxn id="22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225" idx="5"/>
              <a:endCxn id="22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30" idx="5"/>
              <a:endCxn id="22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5" idx="6"/>
              <a:endCxn id="22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29" name="Straight Connector 228"/>
            <p:cNvCxnSpPr>
              <a:stCxn id="233" idx="2"/>
              <a:endCxn id="23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231" name="Straight Connector 230"/>
            <p:cNvCxnSpPr>
              <a:stCxn id="233" idx="7"/>
              <a:endCxn id="23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55" y="2320227"/>
            <a:ext cx="828813" cy="1313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5" y="240589"/>
            <a:ext cx="3372733" cy="13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215" grpId="0" animBg="1"/>
      <p:bldP spid="2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653" y="63799"/>
            <a:ext cx="1804572" cy="285927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05186" y="3896975"/>
            <a:ext cx="2613089" cy="2613088"/>
            <a:chOff x="1305186" y="3896975"/>
            <a:chExt cx="2613089" cy="2613088"/>
          </a:xfrm>
        </p:grpSpPr>
        <p:sp>
          <p:nvSpPr>
            <p:cNvPr id="102" name="Freeform 101"/>
            <p:cNvSpPr/>
            <p:nvPr/>
          </p:nvSpPr>
          <p:spPr>
            <a:xfrm>
              <a:off x="1305186" y="3896975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811434 w 2613089"/>
                <a:gd name="connsiteY3" fmla="*/ 0 h 2613088"/>
                <a:gd name="connsiteX4" fmla="*/ 1936421 w 2613089"/>
                <a:gd name="connsiteY4" fmla="*/ 273785 h 2613088"/>
                <a:gd name="connsiteX5" fmla="*/ 2108477 w 2613089"/>
                <a:gd name="connsiteY5" fmla="*/ 273785 h 2613088"/>
                <a:gd name="connsiteX6" fmla="*/ 2350125 w 2613089"/>
                <a:gd name="connsiteY6" fmla="*/ 515433 h 2613088"/>
                <a:gd name="connsiteX7" fmla="*/ 2350125 w 2613089"/>
                <a:gd name="connsiteY7" fmla="*/ 681605 h 2613088"/>
                <a:gd name="connsiteX8" fmla="*/ 2613087 w 2613089"/>
                <a:gd name="connsiteY8" fmla="*/ 801651 h 2613088"/>
                <a:gd name="connsiteX9" fmla="*/ 2350125 w 2613089"/>
                <a:gd name="connsiteY9" fmla="*/ 921697 h 2613088"/>
                <a:gd name="connsiteX10" fmla="*/ 2350125 w 2613089"/>
                <a:gd name="connsiteY10" fmla="*/ 1018199 h 2613088"/>
                <a:gd name="connsiteX11" fmla="*/ 2613086 w 2613089"/>
                <a:gd name="connsiteY11" fmla="*/ 1138245 h 2613088"/>
                <a:gd name="connsiteX12" fmla="*/ 2350125 w 2613089"/>
                <a:gd name="connsiteY12" fmla="*/ 1258291 h 2613088"/>
                <a:gd name="connsiteX13" fmla="*/ 2350125 w 2613089"/>
                <a:gd name="connsiteY13" fmla="*/ 1354792 h 2613088"/>
                <a:gd name="connsiteX14" fmla="*/ 2613088 w 2613089"/>
                <a:gd name="connsiteY14" fmla="*/ 1474839 h 2613088"/>
                <a:gd name="connsiteX15" fmla="*/ 2350125 w 2613089"/>
                <a:gd name="connsiteY15" fmla="*/ 1594886 h 2613088"/>
                <a:gd name="connsiteX16" fmla="*/ 2350125 w 2613089"/>
                <a:gd name="connsiteY16" fmla="*/ 1691386 h 2613088"/>
                <a:gd name="connsiteX17" fmla="*/ 2613089 w 2613089"/>
                <a:gd name="connsiteY17" fmla="*/ 1811433 h 2613088"/>
                <a:gd name="connsiteX18" fmla="*/ 2350125 w 2613089"/>
                <a:gd name="connsiteY18" fmla="*/ 1931480 h 2613088"/>
                <a:gd name="connsiteX19" fmla="*/ 2350125 w 2613089"/>
                <a:gd name="connsiteY19" fmla="*/ 2095214 h 2613088"/>
                <a:gd name="connsiteX20" fmla="*/ 2108477 w 2613089"/>
                <a:gd name="connsiteY20" fmla="*/ 2336862 h 2613088"/>
                <a:gd name="connsiteX21" fmla="*/ 1937535 w 2613089"/>
                <a:gd name="connsiteY21" fmla="*/ 2336862 h 2613088"/>
                <a:gd name="connsiteX22" fmla="*/ 1811434 w 2613089"/>
                <a:gd name="connsiteY22" fmla="*/ 2613086 h 2613088"/>
                <a:gd name="connsiteX23" fmla="*/ 1685334 w 2613089"/>
                <a:gd name="connsiteY23" fmla="*/ 2336862 h 2613088"/>
                <a:gd name="connsiteX24" fmla="*/ 1600940 w 2613089"/>
                <a:gd name="connsiteY24" fmla="*/ 2336862 h 2613088"/>
                <a:gd name="connsiteX25" fmla="*/ 1474840 w 2613089"/>
                <a:gd name="connsiteY25" fmla="*/ 2613085 h 2613088"/>
                <a:gd name="connsiteX26" fmla="*/ 1348740 w 2613089"/>
                <a:gd name="connsiteY26" fmla="*/ 2336862 h 2613088"/>
                <a:gd name="connsiteX27" fmla="*/ 1264347 w 2613089"/>
                <a:gd name="connsiteY27" fmla="*/ 2336862 h 2613088"/>
                <a:gd name="connsiteX28" fmla="*/ 1138246 w 2613089"/>
                <a:gd name="connsiteY28" fmla="*/ 2613087 h 2613088"/>
                <a:gd name="connsiteX29" fmla="*/ 1012145 w 2613089"/>
                <a:gd name="connsiteY29" fmla="*/ 2336862 h 2613088"/>
                <a:gd name="connsiteX30" fmla="*/ 504611 w 2613089"/>
                <a:gd name="connsiteY30" fmla="*/ 2336862 h 2613088"/>
                <a:gd name="connsiteX31" fmla="*/ 262963 w 2613089"/>
                <a:gd name="connsiteY31" fmla="*/ 2095214 h 2613088"/>
                <a:gd name="connsiteX32" fmla="*/ 262963 w 2613089"/>
                <a:gd name="connsiteY32" fmla="*/ 1931479 h 2613088"/>
                <a:gd name="connsiteX33" fmla="*/ 2 w 2613089"/>
                <a:gd name="connsiteY33" fmla="*/ 1811433 h 2613088"/>
                <a:gd name="connsiteX34" fmla="*/ 262963 w 2613089"/>
                <a:gd name="connsiteY34" fmla="*/ 1691387 h 2613088"/>
                <a:gd name="connsiteX35" fmla="*/ 262963 w 2613089"/>
                <a:gd name="connsiteY35" fmla="*/ 1594884 h 2613088"/>
                <a:gd name="connsiteX36" fmla="*/ 3 w 2613089"/>
                <a:gd name="connsiteY36" fmla="*/ 1474839 h 2613088"/>
                <a:gd name="connsiteX37" fmla="*/ 262963 w 2613089"/>
                <a:gd name="connsiteY37" fmla="*/ 1354794 h 2613088"/>
                <a:gd name="connsiteX38" fmla="*/ 262963 w 2613089"/>
                <a:gd name="connsiteY38" fmla="*/ 1258291 h 2613088"/>
                <a:gd name="connsiteX39" fmla="*/ 1 w 2613089"/>
                <a:gd name="connsiteY39" fmla="*/ 1138245 h 2613088"/>
                <a:gd name="connsiteX40" fmla="*/ 262963 w 2613089"/>
                <a:gd name="connsiteY40" fmla="*/ 1018199 h 2613088"/>
                <a:gd name="connsiteX41" fmla="*/ 262963 w 2613089"/>
                <a:gd name="connsiteY41" fmla="*/ 921698 h 2613088"/>
                <a:gd name="connsiteX42" fmla="*/ 0 w 2613089"/>
                <a:gd name="connsiteY42" fmla="*/ 801651 h 2613088"/>
                <a:gd name="connsiteX43" fmla="*/ 262963 w 2613089"/>
                <a:gd name="connsiteY43" fmla="*/ 681604 h 2613088"/>
                <a:gd name="connsiteX44" fmla="*/ 262963 w 2613089"/>
                <a:gd name="connsiteY44" fmla="*/ 515433 h 2613088"/>
                <a:gd name="connsiteX45" fmla="*/ 504611 w 2613089"/>
                <a:gd name="connsiteY45" fmla="*/ 273785 h 2613088"/>
                <a:gd name="connsiteX46" fmla="*/ 676666 w 2613089"/>
                <a:gd name="connsiteY46" fmla="*/ 273785 h 2613088"/>
                <a:gd name="connsiteX47" fmla="*/ 801652 w 2613089"/>
                <a:gd name="connsiteY47" fmla="*/ 2 h 2613088"/>
                <a:gd name="connsiteX48" fmla="*/ 926638 w 2613089"/>
                <a:gd name="connsiteY48" fmla="*/ 273785 h 2613088"/>
                <a:gd name="connsiteX49" fmla="*/ 1013261 w 2613089"/>
                <a:gd name="connsiteY49" fmla="*/ 273785 h 2613088"/>
                <a:gd name="connsiteX50" fmla="*/ 1138246 w 2613089"/>
                <a:gd name="connsiteY50" fmla="*/ 3 h 2613088"/>
                <a:gd name="connsiteX51" fmla="*/ 1263232 w 2613089"/>
                <a:gd name="connsiteY51" fmla="*/ 273785 h 2613088"/>
                <a:gd name="connsiteX52" fmla="*/ 1349854 w 2613089"/>
                <a:gd name="connsiteY52" fmla="*/ 273785 h 2613088"/>
                <a:gd name="connsiteX53" fmla="*/ 1474840 w 2613089"/>
                <a:gd name="connsiteY53" fmla="*/ 1 h 2613088"/>
                <a:gd name="connsiteX54" fmla="*/ 1599826 w 2613089"/>
                <a:gd name="connsiteY54" fmla="*/ 273785 h 2613088"/>
                <a:gd name="connsiteX55" fmla="*/ 1686448 w 2613089"/>
                <a:gd name="connsiteY55" fmla="*/ 273785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811434" y="0"/>
                  </a:moveTo>
                  <a:lnTo>
                    <a:pt x="1936421" y="273785"/>
                  </a:lnTo>
                  <a:lnTo>
                    <a:pt x="2108477" y="273785"/>
                  </a:lnTo>
                  <a:lnTo>
                    <a:pt x="2350125" y="515433"/>
                  </a:lnTo>
                  <a:lnTo>
                    <a:pt x="2350125" y="681605"/>
                  </a:lnTo>
                  <a:lnTo>
                    <a:pt x="2613087" y="801651"/>
                  </a:lnTo>
                  <a:lnTo>
                    <a:pt x="2350125" y="921697"/>
                  </a:lnTo>
                  <a:lnTo>
                    <a:pt x="2350125" y="1018199"/>
                  </a:lnTo>
                  <a:lnTo>
                    <a:pt x="2613086" y="1138245"/>
                  </a:lnTo>
                  <a:lnTo>
                    <a:pt x="2350125" y="1258291"/>
                  </a:lnTo>
                  <a:lnTo>
                    <a:pt x="2350125" y="1354792"/>
                  </a:lnTo>
                  <a:lnTo>
                    <a:pt x="2613088" y="1474839"/>
                  </a:lnTo>
                  <a:lnTo>
                    <a:pt x="2350125" y="1594886"/>
                  </a:lnTo>
                  <a:lnTo>
                    <a:pt x="2350125" y="1691386"/>
                  </a:lnTo>
                  <a:lnTo>
                    <a:pt x="2613089" y="1811433"/>
                  </a:lnTo>
                  <a:lnTo>
                    <a:pt x="2350125" y="1931480"/>
                  </a:lnTo>
                  <a:lnTo>
                    <a:pt x="2350125" y="2095214"/>
                  </a:lnTo>
                  <a:lnTo>
                    <a:pt x="2108477" y="2336862"/>
                  </a:lnTo>
                  <a:lnTo>
                    <a:pt x="1937535" y="2336862"/>
                  </a:lnTo>
                  <a:lnTo>
                    <a:pt x="1811434" y="2613086"/>
                  </a:lnTo>
                  <a:lnTo>
                    <a:pt x="1685334" y="2336862"/>
                  </a:lnTo>
                  <a:lnTo>
                    <a:pt x="1600940" y="2336862"/>
                  </a:lnTo>
                  <a:lnTo>
                    <a:pt x="1474840" y="2613085"/>
                  </a:lnTo>
                  <a:lnTo>
                    <a:pt x="1348740" y="2336862"/>
                  </a:lnTo>
                  <a:lnTo>
                    <a:pt x="1264347" y="2336862"/>
                  </a:lnTo>
                  <a:lnTo>
                    <a:pt x="1138246" y="2613087"/>
                  </a:lnTo>
                  <a:lnTo>
                    <a:pt x="1012145" y="2336862"/>
                  </a:lnTo>
                  <a:lnTo>
                    <a:pt x="504611" y="2336862"/>
                  </a:lnTo>
                  <a:lnTo>
                    <a:pt x="262963" y="2095214"/>
                  </a:lnTo>
                  <a:lnTo>
                    <a:pt x="262963" y="1931479"/>
                  </a:lnTo>
                  <a:lnTo>
                    <a:pt x="2" y="1811433"/>
                  </a:lnTo>
                  <a:lnTo>
                    <a:pt x="262963" y="1691387"/>
                  </a:lnTo>
                  <a:lnTo>
                    <a:pt x="262963" y="1594884"/>
                  </a:lnTo>
                  <a:lnTo>
                    <a:pt x="3" y="1474839"/>
                  </a:lnTo>
                  <a:lnTo>
                    <a:pt x="262963" y="1354794"/>
                  </a:lnTo>
                  <a:lnTo>
                    <a:pt x="262963" y="1258291"/>
                  </a:lnTo>
                  <a:lnTo>
                    <a:pt x="1" y="1138245"/>
                  </a:lnTo>
                  <a:lnTo>
                    <a:pt x="262963" y="1018199"/>
                  </a:lnTo>
                  <a:lnTo>
                    <a:pt x="262963" y="921698"/>
                  </a:lnTo>
                  <a:lnTo>
                    <a:pt x="0" y="801651"/>
                  </a:lnTo>
                  <a:lnTo>
                    <a:pt x="262963" y="681604"/>
                  </a:lnTo>
                  <a:lnTo>
                    <a:pt x="262963" y="515433"/>
                  </a:lnTo>
                  <a:lnTo>
                    <a:pt x="504611" y="273785"/>
                  </a:lnTo>
                  <a:lnTo>
                    <a:pt x="676666" y="273785"/>
                  </a:lnTo>
                  <a:lnTo>
                    <a:pt x="801652" y="2"/>
                  </a:lnTo>
                  <a:lnTo>
                    <a:pt x="926638" y="273785"/>
                  </a:lnTo>
                  <a:lnTo>
                    <a:pt x="1013261" y="273785"/>
                  </a:lnTo>
                  <a:lnTo>
                    <a:pt x="1138246" y="3"/>
                  </a:lnTo>
                  <a:lnTo>
                    <a:pt x="1263232" y="273785"/>
                  </a:lnTo>
                  <a:lnTo>
                    <a:pt x="1349854" y="273785"/>
                  </a:lnTo>
                  <a:lnTo>
                    <a:pt x="1474840" y="1"/>
                  </a:lnTo>
                  <a:lnTo>
                    <a:pt x="1599826" y="273785"/>
                  </a:lnTo>
                  <a:lnTo>
                    <a:pt x="1686448" y="273785"/>
                  </a:lnTo>
                  <a:close/>
                </a:path>
              </a:pathLst>
            </a:custGeom>
            <a:solidFill>
              <a:srgbClr val="2E2E2E">
                <a:alpha val="23000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892940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634557" y="4494907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892940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634557" y="5236856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38" name="Group 3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2" name="Octagon 51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56" name="Group 55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Octagon 68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bg2">
                  <a:lumMod val="75000"/>
                  <a:alpha val="17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59" name="Straight Connector 58"/>
            <p:cNvCxnSpPr>
              <a:stCxn id="86" idx="2"/>
              <a:endCxn id="85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4" idx="2"/>
              <a:endCxn id="83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4" idx="2"/>
              <a:endCxn id="82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91" idx="4"/>
              <a:endCxn id="84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3" idx="2"/>
              <a:endCxn id="95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3" idx="3"/>
              <a:endCxn id="8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6" idx="4"/>
              <a:endCxn id="87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6" idx="5"/>
              <a:endCxn id="88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1" idx="5"/>
              <a:endCxn id="85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6" idx="6"/>
              <a:endCxn id="89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0" name="Straight Connector 89"/>
            <p:cNvCxnSpPr>
              <a:stCxn id="94" idx="2"/>
              <a:endCxn id="91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2" name="Straight Connector 91"/>
            <p:cNvCxnSpPr>
              <a:stCxn id="94" idx="7"/>
              <a:endCxn id="93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929485" y="2153908"/>
            <a:ext cx="1506773" cy="840795"/>
          </a:xfrm>
          <a:custGeom>
            <a:avLst/>
            <a:gdLst>
              <a:gd name="connsiteX0" fmla="*/ 811534 w 1506773"/>
              <a:gd name="connsiteY0" fmla="*/ 0 h 840795"/>
              <a:gd name="connsiteX1" fmla="*/ 1148366 w 1506773"/>
              <a:gd name="connsiteY1" fmla="*/ 336832 h 840795"/>
              <a:gd name="connsiteX2" fmla="*/ 1145562 w 1506773"/>
              <a:gd name="connsiteY2" fmla="*/ 364647 h 840795"/>
              <a:gd name="connsiteX3" fmla="*/ 1179859 w 1506773"/>
              <a:gd name="connsiteY3" fmla="*/ 348159 h 840795"/>
              <a:gd name="connsiteX4" fmla="*/ 1254791 w 1506773"/>
              <a:gd name="connsiteY4" fmla="*/ 336831 h 840795"/>
              <a:gd name="connsiteX5" fmla="*/ 1506773 w 1506773"/>
              <a:gd name="connsiteY5" fmla="*/ 588813 h 840795"/>
              <a:gd name="connsiteX6" fmla="*/ 1254791 w 1506773"/>
              <a:gd name="connsiteY6" fmla="*/ 840795 h 840795"/>
              <a:gd name="connsiteX7" fmla="*/ 219803 w 1506773"/>
              <a:gd name="connsiteY7" fmla="*/ 840795 h 840795"/>
              <a:gd name="connsiteX8" fmla="*/ 219803 w 1506773"/>
              <a:gd name="connsiteY8" fmla="*/ 838500 h 840795"/>
              <a:gd name="connsiteX9" fmla="*/ 197036 w 1506773"/>
              <a:gd name="connsiteY9" fmla="*/ 840795 h 840795"/>
              <a:gd name="connsiteX10" fmla="*/ 0 w 1506773"/>
              <a:gd name="connsiteY10" fmla="*/ 643759 h 840795"/>
              <a:gd name="connsiteX11" fmla="*/ 157326 w 1506773"/>
              <a:gd name="connsiteY11" fmla="*/ 450726 h 840795"/>
              <a:gd name="connsiteX12" fmla="*/ 182581 w 1506773"/>
              <a:gd name="connsiteY12" fmla="*/ 448180 h 840795"/>
              <a:gd name="connsiteX13" fmla="*/ 199751 w 1506773"/>
              <a:gd name="connsiteY13" fmla="*/ 363136 h 840795"/>
              <a:gd name="connsiteX14" fmla="*/ 403134 w 1506773"/>
              <a:gd name="connsiteY14" fmla="*/ 228325 h 840795"/>
              <a:gd name="connsiteX15" fmla="*/ 447619 w 1506773"/>
              <a:gd name="connsiteY15" fmla="*/ 232809 h 840795"/>
              <a:gd name="connsiteX16" fmla="*/ 488796 w 1506773"/>
              <a:gd name="connsiteY16" fmla="*/ 245591 h 840795"/>
              <a:gd name="connsiteX17" fmla="*/ 501172 w 1506773"/>
              <a:gd name="connsiteY17" fmla="*/ 205722 h 840795"/>
              <a:gd name="connsiteX18" fmla="*/ 811534 w 1506773"/>
              <a:gd name="connsiteY18" fmla="*/ 0 h 84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06773" h="840795">
                <a:moveTo>
                  <a:pt x="811534" y="0"/>
                </a:moveTo>
                <a:cubicBezTo>
                  <a:pt x="997561" y="0"/>
                  <a:pt x="1148366" y="150805"/>
                  <a:pt x="1148366" y="336832"/>
                </a:cubicBezTo>
                <a:lnTo>
                  <a:pt x="1145562" y="364647"/>
                </a:lnTo>
                <a:lnTo>
                  <a:pt x="1179859" y="348159"/>
                </a:lnTo>
                <a:cubicBezTo>
                  <a:pt x="1203530" y="340797"/>
                  <a:pt x="1228697" y="336831"/>
                  <a:pt x="1254791" y="336831"/>
                </a:cubicBezTo>
                <a:cubicBezTo>
                  <a:pt x="1393957" y="336831"/>
                  <a:pt x="1506773" y="449647"/>
                  <a:pt x="1506773" y="588813"/>
                </a:cubicBezTo>
                <a:cubicBezTo>
                  <a:pt x="1506773" y="727979"/>
                  <a:pt x="1393957" y="840795"/>
                  <a:pt x="1254791" y="840795"/>
                </a:cubicBezTo>
                <a:lnTo>
                  <a:pt x="219803" y="840795"/>
                </a:lnTo>
                <a:lnTo>
                  <a:pt x="219803" y="838500"/>
                </a:lnTo>
                <a:lnTo>
                  <a:pt x="197036" y="840795"/>
                </a:lnTo>
                <a:cubicBezTo>
                  <a:pt x="88216" y="840795"/>
                  <a:pt x="0" y="752579"/>
                  <a:pt x="0" y="643759"/>
                </a:cubicBezTo>
                <a:cubicBezTo>
                  <a:pt x="0" y="548542"/>
                  <a:pt x="67540" y="469099"/>
                  <a:pt x="157326" y="450726"/>
                </a:cubicBezTo>
                <a:lnTo>
                  <a:pt x="182581" y="448180"/>
                </a:lnTo>
                <a:lnTo>
                  <a:pt x="199751" y="363136"/>
                </a:lnTo>
                <a:cubicBezTo>
                  <a:pt x="233260" y="283913"/>
                  <a:pt x="311705" y="228325"/>
                  <a:pt x="403134" y="228325"/>
                </a:cubicBezTo>
                <a:cubicBezTo>
                  <a:pt x="418372" y="228325"/>
                  <a:pt x="433250" y="229869"/>
                  <a:pt x="447619" y="232809"/>
                </a:cubicBezTo>
                <a:lnTo>
                  <a:pt x="488796" y="245591"/>
                </a:lnTo>
                <a:lnTo>
                  <a:pt x="501172" y="205722"/>
                </a:lnTo>
                <a:cubicBezTo>
                  <a:pt x="552306" y="84828"/>
                  <a:pt x="672014" y="0"/>
                  <a:pt x="811534" y="0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grpSp>
        <p:nvGrpSpPr>
          <p:cNvPr id="43" name="Group 42"/>
          <p:cNvGrpSpPr/>
          <p:nvPr/>
        </p:nvGrpSpPr>
        <p:grpSpPr>
          <a:xfrm>
            <a:off x="266060" y="184020"/>
            <a:ext cx="1235072" cy="1235072"/>
            <a:chOff x="266060" y="1942340"/>
            <a:chExt cx="778945" cy="778945"/>
          </a:xfrm>
        </p:grpSpPr>
        <p:sp>
          <p:nvSpPr>
            <p:cNvPr id="44" name="Oval 43"/>
            <p:cNvSpPr/>
            <p:nvPr/>
          </p:nvSpPr>
          <p:spPr>
            <a:xfrm>
              <a:off x="266060" y="1942340"/>
              <a:ext cx="778945" cy="77894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322066" y="1998346"/>
              <a:ext cx="666931" cy="6669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4819" y="2025097"/>
            <a:ext cx="10771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b="1" dirty="0" err="1" smtClean="0"/>
              <a:t>Scale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up</a:t>
            </a:r>
            <a:r>
              <a:rPr lang="sv-SE" sz="4400" b="1" dirty="0" smtClean="0"/>
              <a:t> and </a:t>
            </a:r>
            <a:r>
              <a:rPr lang="sv-SE" sz="4400" b="1" dirty="0" err="1" smtClean="0"/>
              <a:t>out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are</a:t>
            </a:r>
            <a:r>
              <a:rPr lang="sv-SE" sz="4400" b="1" dirty="0" smtClean="0"/>
              <a:t> </a:t>
            </a:r>
            <a:r>
              <a:rPr lang="sv-SE" sz="4400" b="1" dirty="0" err="1" smtClean="0"/>
              <a:t>essentially</a:t>
            </a:r>
            <a:r>
              <a:rPr lang="sv-SE" sz="4400" b="1" dirty="0" smtClean="0"/>
              <a:t> the same</a:t>
            </a:r>
          </a:p>
          <a:p>
            <a:pPr algn="ctr"/>
            <a:r>
              <a:rPr lang="sv-SE" sz="1600" b="1" dirty="0" err="1" smtClean="0"/>
              <a:t>That</a:t>
            </a:r>
            <a:r>
              <a:rPr lang="sv-SE" sz="1600" b="1" dirty="0" smtClean="0"/>
              <a:t> is;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want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execute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code</a:t>
            </a:r>
            <a:r>
              <a:rPr lang="sv-SE" sz="1600" b="1" dirty="0" smtClean="0"/>
              <a:t> ”</a:t>
            </a:r>
            <a:r>
              <a:rPr lang="sv-SE" sz="1600" b="1" dirty="0" err="1" smtClean="0"/>
              <a:t>somewhere</a:t>
            </a:r>
            <a:r>
              <a:rPr lang="sv-SE" sz="1600" b="1" dirty="0" smtClean="0"/>
              <a:t>”, on a </a:t>
            </a:r>
            <a:r>
              <a:rPr lang="sv-SE" sz="1600" b="1" dirty="0" err="1" smtClean="0"/>
              <a:t>core</a:t>
            </a:r>
            <a:r>
              <a:rPr lang="sv-SE" sz="1600" b="1" dirty="0" smtClean="0"/>
              <a:t>, on a </a:t>
            </a:r>
            <a:r>
              <a:rPr lang="sv-SE" sz="1600" b="1" dirty="0" err="1" smtClean="0"/>
              <a:t>machine</a:t>
            </a:r>
            <a:r>
              <a:rPr lang="sv-SE" sz="1600" b="1" dirty="0" smtClean="0"/>
              <a:t>, in a cluster.</a:t>
            </a:r>
          </a:p>
          <a:p>
            <a:endParaRPr lang="sv-SE" sz="1600" b="1" dirty="0"/>
          </a:p>
          <a:p>
            <a:pPr algn="ctr"/>
            <a:r>
              <a:rPr lang="sv-SE" sz="1600" b="1" dirty="0" err="1" smtClean="0"/>
              <a:t>Why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should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we</a:t>
            </a:r>
            <a:r>
              <a:rPr lang="sv-SE" sz="1600" b="1" dirty="0" smtClean="0"/>
              <a:t> </a:t>
            </a:r>
            <a:r>
              <a:rPr lang="sv-SE" sz="1600" b="1" dirty="0" err="1" smtClean="0"/>
              <a:t>have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resort</a:t>
            </a:r>
            <a:r>
              <a:rPr lang="sv-SE" sz="1600" b="1" dirty="0" smtClean="0"/>
              <a:t> to different </a:t>
            </a:r>
            <a:r>
              <a:rPr lang="sv-SE" sz="1600" b="1" dirty="0" err="1" smtClean="0"/>
              <a:t>technologies</a:t>
            </a:r>
            <a:r>
              <a:rPr lang="sv-SE" sz="1600" b="1" dirty="0" smtClean="0"/>
              <a:t> to </a:t>
            </a:r>
            <a:r>
              <a:rPr lang="sv-SE" sz="1600" b="1" dirty="0" err="1" smtClean="0"/>
              <a:t>accomplish</a:t>
            </a:r>
            <a:r>
              <a:rPr lang="sv-SE" sz="1600" b="1" dirty="0" smtClean="0"/>
              <a:t> the same </a:t>
            </a:r>
            <a:r>
              <a:rPr lang="sv-SE" sz="1600" b="1" dirty="0" err="1" smtClean="0"/>
              <a:t>thing</a:t>
            </a:r>
            <a:r>
              <a:rPr lang="sv-SE" sz="1600" b="1" dirty="0" smtClean="0"/>
              <a:t>?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16044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493646"/>
            <a:chOff x="4490592" y="2013665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"/>
            <a:ext cx="12192000" cy="1497204"/>
          </a:xfrm>
          <a:prstGeom prst="roundRect">
            <a:avLst>
              <a:gd name="adj" fmla="val 0"/>
            </a:avLst>
          </a:prstGeom>
          <a:solidFill>
            <a:srgbClr val="1F4E79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Multiplex</a:t>
            </a:r>
            <a:r>
              <a:rPr lang="sv-SE" b="1" dirty="0"/>
              <a:t> </a:t>
            </a:r>
            <a:r>
              <a:rPr lang="sv-SE" b="1" dirty="0" err="1"/>
              <a:t>Scheduling</a:t>
            </a:r>
            <a:endParaRPr lang="sv-SE" b="1" dirty="0"/>
          </a:p>
        </p:txBody>
      </p:sp>
      <p:sp>
        <p:nvSpPr>
          <p:cNvPr id="23" name="Rectangle 22"/>
          <p:cNvSpPr/>
          <p:nvPr/>
        </p:nvSpPr>
        <p:spPr>
          <a:xfrm>
            <a:off x="0" y="5261739"/>
            <a:ext cx="12192000" cy="1605988"/>
          </a:xfrm>
          <a:prstGeom prst="rect">
            <a:avLst/>
          </a:prstGeom>
          <a:solidFill>
            <a:srgbClr val="1F4E7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116" y="56405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 smtClean="0"/>
              <a:t>Cheaper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than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threads</a:t>
            </a:r>
            <a:r>
              <a:rPr lang="sv-SE" sz="2800" b="1" dirty="0" smtClean="0"/>
              <a:t>, no </a:t>
            </a:r>
            <a:r>
              <a:rPr lang="sv-SE" sz="2800" b="1" dirty="0" err="1" smtClean="0"/>
              <a:t>context</a:t>
            </a:r>
            <a:r>
              <a:rPr lang="sv-SE" sz="2800" b="1" dirty="0" smtClean="0"/>
              <a:t> </a:t>
            </a:r>
            <a:r>
              <a:rPr lang="sv-SE" sz="2800" b="1" dirty="0" err="1" smtClean="0"/>
              <a:t>switching</a:t>
            </a:r>
            <a:endParaRPr lang="sv-SE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78" y="2175769"/>
            <a:ext cx="10886044" cy="2600889"/>
            <a:chOff x="684352" y="2385945"/>
            <a:chExt cx="10886044" cy="2600889"/>
          </a:xfrm>
        </p:grpSpPr>
        <p:sp>
          <p:nvSpPr>
            <p:cNvPr id="19" name="Rounded Rectangle 18"/>
            <p:cNvSpPr/>
            <p:nvPr/>
          </p:nvSpPr>
          <p:spPr>
            <a:xfrm rot="16200000">
              <a:off x="-173855" y="3253406"/>
              <a:ext cx="2182849" cy="466435"/>
            </a:xfrm>
            <a:prstGeom prst="roundRect">
              <a:avLst/>
            </a:prstGeom>
            <a:solidFill>
              <a:srgbClr val="FF493E"/>
            </a:solidFill>
            <a:ln w="85725" cap="rnd">
              <a:solidFill>
                <a:srgbClr val="8C4A4A">
                  <a:alpha val="41000"/>
                </a:srgb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sv-SE" b="1" dirty="0" err="1" smtClean="0"/>
                <a:t>Thread</a:t>
              </a:r>
              <a:r>
                <a:rPr lang="sv-SE" b="1" dirty="0" smtClean="0"/>
                <a:t> Pool</a:t>
              </a:r>
              <a:endParaRPr lang="sv-SE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50786" y="4356052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150786" y="345036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150787" y="2537355"/>
              <a:ext cx="10419609" cy="72516"/>
            </a:xfrm>
            <a:prstGeom prst="rightArrow">
              <a:avLst/>
            </a:prstGeom>
            <a:solidFill>
              <a:srgbClr val="FF493E"/>
            </a:solidFill>
            <a:ln w="85725" cap="rnd">
              <a:solidFill>
                <a:srgbClr val="FF493E"/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53276" y="2387876"/>
              <a:ext cx="86821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35493" y="2387876"/>
              <a:ext cx="842819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18973" y="2387876"/>
              <a:ext cx="868218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53275" y="3286978"/>
              <a:ext cx="1457035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9709" y="3291956"/>
              <a:ext cx="868218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53276" y="4206573"/>
              <a:ext cx="868218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53112" y="4206573"/>
              <a:ext cx="3110346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21871" y="3286978"/>
              <a:ext cx="1874978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20035" y="2388288"/>
              <a:ext cx="1793416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140671" y="2395199"/>
              <a:ext cx="1259049" cy="371474"/>
            </a:xfrm>
            <a:prstGeom prst="roundRect">
              <a:avLst/>
            </a:prstGeom>
            <a:solidFill>
              <a:srgbClr val="50DE94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Actor4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506745" y="3291956"/>
              <a:ext cx="1148157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602096" y="2385945"/>
              <a:ext cx="2179317" cy="371474"/>
            </a:xfrm>
            <a:prstGeom prst="roundRect">
              <a:avLst/>
            </a:prstGeom>
            <a:solidFill>
              <a:srgbClr val="1F4E79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Actor1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30164" y="4206573"/>
              <a:ext cx="2787994" cy="3714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144079" y="3286978"/>
              <a:ext cx="1637334" cy="371474"/>
            </a:xfrm>
            <a:prstGeom prst="roundRect">
              <a:avLst/>
            </a:prstGeom>
            <a:solidFill>
              <a:srgbClr val="43BFF7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Actor2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150785" y="4941115"/>
              <a:ext cx="10419609" cy="45719"/>
            </a:xfrm>
            <a:prstGeom prst="rightArrow">
              <a:avLst/>
            </a:prstGeom>
            <a:ln w="31750" cap="rnd">
              <a:solidFill>
                <a:schemeClr val="bg1">
                  <a:lumMod val="50000"/>
                  <a:lumOff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068333" y="468130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Time</a:t>
              </a:r>
              <a:endParaRPr lang="sv-SE" sz="1100" b="1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4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actor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148206" y="3220599"/>
            <a:ext cx="3998037" cy="2498452"/>
            <a:chOff x="3786485" y="3048004"/>
            <a:chExt cx="3998037" cy="2498452"/>
          </a:xfrm>
        </p:grpSpPr>
        <p:sp>
          <p:nvSpPr>
            <p:cNvPr id="41" name="Oval 40"/>
            <p:cNvSpPr/>
            <p:nvPr/>
          </p:nvSpPr>
          <p:spPr>
            <a:xfrm rot="3733843">
              <a:off x="5581679" y="3090736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786485" y="4314147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23"/>
            <p:cNvSpPr/>
            <p:nvPr/>
          </p:nvSpPr>
          <p:spPr>
            <a:xfrm rot="21349167">
              <a:off x="5706221" y="446660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2"/>
            <p:cNvSpPr/>
            <p:nvPr/>
          </p:nvSpPr>
          <p:spPr>
            <a:xfrm rot="3537645">
              <a:off x="5088475" y="408181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072613" y="3193497"/>
              <a:ext cx="1525175" cy="1738645"/>
            </a:xfrm>
            <a:custGeom>
              <a:avLst/>
              <a:gdLst>
                <a:gd name="connsiteX0" fmla="*/ 857743 w 1525175"/>
                <a:gd name="connsiteY0" fmla="*/ 147 h 1738645"/>
                <a:gd name="connsiteX1" fmla="*/ 1153111 w 1525175"/>
                <a:gd name="connsiteY1" fmla="*/ 79870 h 1738645"/>
                <a:gd name="connsiteX2" fmla="*/ 1272290 w 1525175"/>
                <a:gd name="connsiteY2" fmla="*/ 154703 h 1738645"/>
                <a:gd name="connsiteX3" fmla="*/ 1462210 w 1525175"/>
                <a:gd name="connsiteY3" fmla="*/ 809599 h 1738645"/>
                <a:gd name="connsiteX4" fmla="*/ 1257758 w 1525175"/>
                <a:gd name="connsiteY4" fmla="*/ 1087292 h 1738645"/>
                <a:gd name="connsiteX5" fmla="*/ 1090648 w 1525175"/>
                <a:gd name="connsiteY5" fmla="*/ 1570083 h 1738645"/>
                <a:gd name="connsiteX6" fmla="*/ 368793 w 1525175"/>
                <a:gd name="connsiteY6" fmla="*/ 1618265 h 1738645"/>
                <a:gd name="connsiteX7" fmla="*/ 260749 w 1525175"/>
                <a:gd name="connsiteY7" fmla="*/ 1552808 h 1738645"/>
                <a:gd name="connsiteX8" fmla="*/ 68590 w 1525175"/>
                <a:gd name="connsiteY8" fmla="*/ 855409 h 1738645"/>
                <a:gd name="connsiteX9" fmla="*/ 324475 w 1525175"/>
                <a:gd name="connsiteY9" fmla="*/ 505737 h 1738645"/>
                <a:gd name="connsiteX10" fmla="*/ 446000 w 1525175"/>
                <a:gd name="connsiteY10" fmla="*/ 232456 h 1738645"/>
                <a:gd name="connsiteX11" fmla="*/ 857743 w 1525175"/>
                <a:gd name="connsiteY11" fmla="*/ 147 h 173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175" h="1738645">
                  <a:moveTo>
                    <a:pt x="857743" y="147"/>
                  </a:moveTo>
                  <a:cubicBezTo>
                    <a:pt x="957268" y="-2201"/>
                    <a:pt x="1059989" y="23453"/>
                    <a:pt x="1153111" y="79870"/>
                  </a:cubicBezTo>
                  <a:lnTo>
                    <a:pt x="1272290" y="154703"/>
                  </a:lnTo>
                  <a:cubicBezTo>
                    <a:pt x="1490597" y="331529"/>
                    <a:pt x="1604411" y="574883"/>
                    <a:pt x="1462210" y="809599"/>
                  </a:cubicBezTo>
                  <a:cubicBezTo>
                    <a:pt x="1372918" y="943038"/>
                    <a:pt x="1325909" y="994728"/>
                    <a:pt x="1257758" y="1087292"/>
                  </a:cubicBezTo>
                  <a:cubicBezTo>
                    <a:pt x="1128679" y="1271175"/>
                    <a:pt x="1170393" y="1446611"/>
                    <a:pt x="1090648" y="1570083"/>
                  </a:cubicBezTo>
                  <a:cubicBezTo>
                    <a:pt x="948448" y="1804800"/>
                    <a:pt x="617120" y="1768711"/>
                    <a:pt x="368793" y="1618265"/>
                  </a:cubicBezTo>
                  <a:lnTo>
                    <a:pt x="260749" y="1552808"/>
                  </a:lnTo>
                  <a:cubicBezTo>
                    <a:pt x="12422" y="1402362"/>
                    <a:pt x="-73610" y="1090126"/>
                    <a:pt x="68590" y="855409"/>
                  </a:cubicBezTo>
                  <a:lnTo>
                    <a:pt x="324475" y="505737"/>
                  </a:lnTo>
                  <a:cubicBezTo>
                    <a:pt x="382447" y="401938"/>
                    <a:pt x="388028" y="336255"/>
                    <a:pt x="446000" y="232456"/>
                  </a:cubicBezTo>
                  <a:cubicBezTo>
                    <a:pt x="534875" y="85758"/>
                    <a:pt x="691869" y="4060"/>
                    <a:pt x="857743" y="147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 rot="4451302">
              <a:off x="5641249" y="3138032"/>
              <a:ext cx="163822" cy="114745"/>
            </a:xfrm>
            <a:prstGeom prst="ellipse">
              <a:avLst/>
            </a:pr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 rot="2436239">
              <a:off x="6025315" y="359097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rot="2436239">
              <a:off x="5653787" y="333858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002127" y="3536128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 rot="1201861">
              <a:off x="5767369" y="3767226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 rot="1955068">
              <a:off x="5843045" y="3809517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9"/>
            <p:cNvSpPr/>
            <p:nvPr/>
          </p:nvSpPr>
          <p:spPr>
            <a:xfrm rot="1892648">
              <a:off x="5712775" y="3737157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2436239">
              <a:off x="6124556" y="3653229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2436239">
              <a:off x="6142266" y="3658775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1917027">
              <a:off x="5832477" y="3664262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36239">
              <a:off x="5868262" y="3672040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0"/>
            <p:cNvSpPr/>
            <p:nvPr/>
          </p:nvSpPr>
          <p:spPr>
            <a:xfrm rot="1529767">
              <a:off x="5282806" y="3937574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170433">
              <a:off x="5550025" y="4336021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723612">
              <a:off x="6156647" y="422490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91"/>
            <p:cNvSpPr/>
            <p:nvPr/>
          </p:nvSpPr>
          <p:spPr>
            <a:xfrm rot="21115235">
              <a:off x="6384421" y="342327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192"/>
            <p:cNvSpPr/>
            <p:nvPr/>
          </p:nvSpPr>
          <p:spPr>
            <a:xfrm rot="15561527">
              <a:off x="6456513" y="3462160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3544470">
              <a:off x="6290208" y="3538477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21130243">
              <a:off x="5643654" y="3169503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/>
            <p:cNvSpPr/>
            <p:nvPr/>
          </p:nvSpPr>
          <p:spPr>
            <a:xfrm rot="21130243" flipH="1">
              <a:off x="5725402" y="315493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3904390">
              <a:off x="6438005" y="346129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/>
            <p:cNvSpPr/>
            <p:nvPr/>
          </p:nvSpPr>
          <p:spPr>
            <a:xfrm rot="3904390" flipH="1">
              <a:off x="6475964" y="35351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21108796">
              <a:off x="5659380" y="3316242"/>
              <a:ext cx="358154" cy="31563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2436239">
              <a:off x="5784768" y="3435624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2436239">
              <a:off x="5806402" y="3446750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718165">
              <a:off x="5433386" y="3194754"/>
              <a:ext cx="1066517" cy="936419"/>
            </a:xfrm>
            <a:custGeom>
              <a:avLst/>
              <a:gdLst>
                <a:gd name="connsiteX0" fmla="*/ 237060 w 1066517"/>
                <a:gd name="connsiteY0" fmla="*/ 593835 h 1015949"/>
                <a:gd name="connsiteX1" fmla="*/ 533259 w 1066517"/>
                <a:gd name="connsiteY1" fmla="*/ 853284 h 1015949"/>
                <a:gd name="connsiteX2" fmla="*/ 829458 w 1066517"/>
                <a:gd name="connsiteY2" fmla="*/ 593835 h 1015949"/>
                <a:gd name="connsiteX3" fmla="*/ 533259 w 1066517"/>
                <a:gd name="connsiteY3" fmla="*/ 710343 h 1015949"/>
                <a:gd name="connsiteX4" fmla="*/ 237060 w 1066517"/>
                <a:gd name="connsiteY4" fmla="*/ 593835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237060" y="593835"/>
                  </a:moveTo>
                  <a:cubicBezTo>
                    <a:pt x="237060" y="737125"/>
                    <a:pt x="369673" y="853284"/>
                    <a:pt x="533259" y="853284"/>
                  </a:cubicBezTo>
                  <a:cubicBezTo>
                    <a:pt x="696845" y="853284"/>
                    <a:pt x="829458" y="737125"/>
                    <a:pt x="829458" y="593835"/>
                  </a:cubicBezTo>
                  <a:cubicBezTo>
                    <a:pt x="754252" y="667942"/>
                    <a:pt x="646457" y="710343"/>
                    <a:pt x="533259" y="710343"/>
                  </a:cubicBezTo>
                  <a:cubicBezTo>
                    <a:pt x="420061" y="710343"/>
                    <a:pt x="312266" y="667943"/>
                    <a:pt x="237060" y="593835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3327734">
              <a:off x="6359478" y="4039592"/>
              <a:ext cx="1066517" cy="917633"/>
            </a:xfrm>
            <a:custGeom>
              <a:avLst/>
              <a:gdLst>
                <a:gd name="connsiteX0" fmla="*/ 533258 w 1066517"/>
                <a:gd name="connsiteY0" fmla="*/ 598141 h 1015949"/>
                <a:gd name="connsiteX1" fmla="*/ 237059 w 1066517"/>
                <a:gd name="connsiteY1" fmla="*/ 784197 h 1015949"/>
                <a:gd name="connsiteX2" fmla="*/ 533258 w 1066517"/>
                <a:gd name="connsiteY2" fmla="*/ 700646 h 1015949"/>
                <a:gd name="connsiteX3" fmla="*/ 829457 w 1066517"/>
                <a:gd name="connsiteY3" fmla="*/ 784197 h 1015949"/>
                <a:gd name="connsiteX4" fmla="*/ 533258 w 1066517"/>
                <a:gd name="connsiteY4" fmla="*/ 598141 h 1015949"/>
                <a:gd name="connsiteX5" fmla="*/ 311060 w 1066517"/>
                <a:gd name="connsiteY5" fmla="*/ 170137 h 1015949"/>
                <a:gd name="connsiteX6" fmla="*/ 156281 w 1066517"/>
                <a:gd name="connsiteY6" fmla="*/ 363999 h 1015949"/>
                <a:gd name="connsiteX7" fmla="*/ 356006 w 1066517"/>
                <a:gd name="connsiteY7" fmla="*/ 503447 h 1015949"/>
                <a:gd name="connsiteX8" fmla="*/ 510785 w 1066517"/>
                <a:gd name="connsiteY8" fmla="*/ 309587 h 1015949"/>
                <a:gd name="connsiteX9" fmla="*/ 311060 w 1066517"/>
                <a:gd name="connsiteY9" fmla="*/ 170137 h 1015949"/>
                <a:gd name="connsiteX10" fmla="*/ 710511 w 1066517"/>
                <a:gd name="connsiteY10" fmla="*/ 170136 h 1015949"/>
                <a:gd name="connsiteX11" fmla="*/ 555732 w 1066517"/>
                <a:gd name="connsiteY11" fmla="*/ 363997 h 1015949"/>
                <a:gd name="connsiteX12" fmla="*/ 755457 w 1066517"/>
                <a:gd name="connsiteY12" fmla="*/ 503446 h 1015949"/>
                <a:gd name="connsiteX13" fmla="*/ 910236 w 1066517"/>
                <a:gd name="connsiteY13" fmla="*/ 309586 h 1015949"/>
                <a:gd name="connsiteX14" fmla="*/ 710511 w 1066517"/>
                <a:gd name="connsiteY14" fmla="*/ 170136 h 1015949"/>
                <a:gd name="connsiteX15" fmla="*/ 87596 w 1066517"/>
                <a:gd name="connsiteY15" fmla="*/ 0 h 1015949"/>
                <a:gd name="connsiteX16" fmla="*/ 998010 w 1066517"/>
                <a:gd name="connsiteY16" fmla="*/ 0 h 1015949"/>
                <a:gd name="connsiteX17" fmla="*/ 542802 w 1066517"/>
                <a:gd name="connsiteY17" fmla="*/ 1015948 h 1015949"/>
                <a:gd name="connsiteX18" fmla="*/ 87596 w 1066517"/>
                <a:gd name="connsiteY18" fmla="*/ 0 h 10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517" h="1015949">
                  <a:moveTo>
                    <a:pt x="533258" y="598141"/>
                  </a:moveTo>
                  <a:cubicBezTo>
                    <a:pt x="369672" y="598141"/>
                    <a:pt x="237059" y="681441"/>
                    <a:pt x="237059" y="784197"/>
                  </a:cubicBezTo>
                  <a:cubicBezTo>
                    <a:pt x="312265" y="731052"/>
                    <a:pt x="420060" y="700646"/>
                    <a:pt x="533258" y="700646"/>
                  </a:cubicBezTo>
                  <a:cubicBezTo>
                    <a:pt x="646456" y="700646"/>
                    <a:pt x="754251" y="731053"/>
                    <a:pt x="829457" y="784197"/>
                  </a:cubicBezTo>
                  <a:cubicBezTo>
                    <a:pt x="829457" y="681441"/>
                    <a:pt x="696844" y="598141"/>
                    <a:pt x="533258" y="598141"/>
                  </a:cubicBezTo>
                  <a:close/>
                  <a:moveTo>
                    <a:pt x="311060" y="170137"/>
                  </a:moveTo>
                  <a:cubicBezTo>
                    <a:pt x="213167" y="185163"/>
                    <a:pt x="143869" y="271958"/>
                    <a:pt x="156281" y="363999"/>
                  </a:cubicBezTo>
                  <a:cubicBezTo>
                    <a:pt x="168693" y="456038"/>
                    <a:pt x="258113" y="518472"/>
                    <a:pt x="356006" y="503447"/>
                  </a:cubicBezTo>
                  <a:cubicBezTo>
                    <a:pt x="453899" y="488422"/>
                    <a:pt x="523197" y="401627"/>
                    <a:pt x="510785" y="309587"/>
                  </a:cubicBezTo>
                  <a:cubicBezTo>
                    <a:pt x="498374" y="217547"/>
                    <a:pt x="408953" y="155113"/>
                    <a:pt x="311060" y="170137"/>
                  </a:cubicBezTo>
                  <a:close/>
                  <a:moveTo>
                    <a:pt x="710511" y="170136"/>
                  </a:moveTo>
                  <a:cubicBezTo>
                    <a:pt x="612618" y="185162"/>
                    <a:pt x="543320" y="271957"/>
                    <a:pt x="555732" y="363997"/>
                  </a:cubicBezTo>
                  <a:cubicBezTo>
                    <a:pt x="568144" y="456037"/>
                    <a:pt x="657564" y="518471"/>
                    <a:pt x="755457" y="503446"/>
                  </a:cubicBezTo>
                  <a:cubicBezTo>
                    <a:pt x="853351" y="488421"/>
                    <a:pt x="922648" y="401626"/>
                    <a:pt x="910236" y="309586"/>
                  </a:cubicBezTo>
                  <a:cubicBezTo>
                    <a:pt x="897825" y="217546"/>
                    <a:pt x="808404" y="155112"/>
                    <a:pt x="710511" y="170136"/>
                  </a:cubicBezTo>
                  <a:close/>
                  <a:moveTo>
                    <a:pt x="87596" y="0"/>
                  </a:moveTo>
                  <a:cubicBezTo>
                    <a:pt x="419349" y="80814"/>
                    <a:pt x="524843" y="138538"/>
                    <a:pt x="998010" y="0"/>
                  </a:cubicBezTo>
                  <a:cubicBezTo>
                    <a:pt x="1260542" y="1075597"/>
                    <a:pt x="694538" y="1006327"/>
                    <a:pt x="542802" y="1015948"/>
                  </a:cubicBezTo>
                  <a:cubicBezTo>
                    <a:pt x="391066" y="1015948"/>
                    <a:pt x="-225843" y="1023646"/>
                    <a:pt x="87596" y="0"/>
                  </a:cubicBezTo>
                  <a:close/>
                </a:path>
              </a:pathLst>
            </a:custGeom>
            <a:solidFill>
              <a:srgbClr val="FF493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 dir="120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17440842">
              <a:off x="5211849" y="3706114"/>
              <a:ext cx="400288" cy="180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Create</a:t>
            </a:r>
            <a:r>
              <a:rPr lang="sv-SE" b="1" dirty="0" smtClean="0"/>
              <a:t>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dirty="0" err="1" smtClean="0"/>
              <a:t>first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789455" y="3698812"/>
            <a:ext cx="2613089" cy="2613088"/>
            <a:chOff x="1299223" y="3898196"/>
            <a:chExt cx="2613089" cy="2613088"/>
          </a:xfrm>
        </p:grpSpPr>
        <p:grpSp>
          <p:nvGrpSpPr>
            <p:cNvPr id="14" name="Group 13"/>
            <p:cNvGrpSpPr/>
            <p:nvPr/>
          </p:nvGrpSpPr>
          <p:grpSpPr>
            <a:xfrm>
              <a:off x="1299223" y="3898196"/>
              <a:ext cx="2613089" cy="2613088"/>
              <a:chOff x="4662738" y="3954548"/>
              <a:chExt cx="2613089" cy="2613088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662738" y="3954548"/>
                <a:ext cx="2613089" cy="2613088"/>
                <a:chOff x="2500643" y="316321"/>
                <a:chExt cx="2613089" cy="2613088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500643" y="316321"/>
                  <a:ext cx="2613089" cy="2613088"/>
                </a:xfrm>
                <a:custGeom>
                  <a:avLst/>
                  <a:gdLst>
                    <a:gd name="connsiteX0" fmla="*/ 675551 w 2613089"/>
                    <a:gd name="connsiteY0" fmla="*/ 2336863 h 2613088"/>
                    <a:gd name="connsiteX1" fmla="*/ 927753 w 2613089"/>
                    <a:gd name="connsiteY1" fmla="*/ 2336863 h 2613088"/>
                    <a:gd name="connsiteX2" fmla="*/ 801652 w 2613089"/>
                    <a:gd name="connsiteY2" fmla="*/ 2613088 h 2613088"/>
                    <a:gd name="connsiteX3" fmla="*/ 1012145 w 2613089"/>
                    <a:gd name="connsiteY3" fmla="*/ 2336862 h 2613088"/>
                    <a:gd name="connsiteX4" fmla="*/ 1264347 w 2613089"/>
                    <a:gd name="connsiteY4" fmla="*/ 2336862 h 2613088"/>
                    <a:gd name="connsiteX5" fmla="*/ 1138246 w 2613089"/>
                    <a:gd name="connsiteY5" fmla="*/ 2613087 h 2613088"/>
                    <a:gd name="connsiteX6" fmla="*/ 1685333 w 2613089"/>
                    <a:gd name="connsiteY6" fmla="*/ 2336861 h 2613088"/>
                    <a:gd name="connsiteX7" fmla="*/ 1937535 w 2613089"/>
                    <a:gd name="connsiteY7" fmla="*/ 2336861 h 2613088"/>
                    <a:gd name="connsiteX8" fmla="*/ 1811434 w 2613089"/>
                    <a:gd name="connsiteY8" fmla="*/ 2613086 h 2613088"/>
                    <a:gd name="connsiteX9" fmla="*/ 1348739 w 2613089"/>
                    <a:gd name="connsiteY9" fmla="*/ 2336860 h 2613088"/>
                    <a:gd name="connsiteX10" fmla="*/ 1600941 w 2613089"/>
                    <a:gd name="connsiteY10" fmla="*/ 2336860 h 2613088"/>
                    <a:gd name="connsiteX11" fmla="*/ 1474840 w 2613089"/>
                    <a:gd name="connsiteY11" fmla="*/ 2613085 h 2613088"/>
                    <a:gd name="connsiteX12" fmla="*/ 2336864 w 2613089"/>
                    <a:gd name="connsiteY12" fmla="*/ 1685332 h 2613088"/>
                    <a:gd name="connsiteX13" fmla="*/ 2613089 w 2613089"/>
                    <a:gd name="connsiteY13" fmla="*/ 1811433 h 2613088"/>
                    <a:gd name="connsiteX14" fmla="*/ 2336864 w 2613089"/>
                    <a:gd name="connsiteY14" fmla="*/ 1937534 h 2613088"/>
                    <a:gd name="connsiteX15" fmla="*/ 276227 w 2613089"/>
                    <a:gd name="connsiteY15" fmla="*/ 1685332 h 2613088"/>
                    <a:gd name="connsiteX16" fmla="*/ 276227 w 2613089"/>
                    <a:gd name="connsiteY16" fmla="*/ 1937534 h 2613088"/>
                    <a:gd name="connsiteX17" fmla="*/ 2 w 2613089"/>
                    <a:gd name="connsiteY17" fmla="*/ 1811433 h 2613088"/>
                    <a:gd name="connsiteX18" fmla="*/ 2336863 w 2613089"/>
                    <a:gd name="connsiteY18" fmla="*/ 1348738 h 2613088"/>
                    <a:gd name="connsiteX19" fmla="*/ 2613088 w 2613089"/>
                    <a:gd name="connsiteY19" fmla="*/ 1474839 h 2613088"/>
                    <a:gd name="connsiteX20" fmla="*/ 2336863 w 2613089"/>
                    <a:gd name="connsiteY20" fmla="*/ 1600940 h 2613088"/>
                    <a:gd name="connsiteX21" fmla="*/ 276228 w 2613089"/>
                    <a:gd name="connsiteY21" fmla="*/ 1348738 h 2613088"/>
                    <a:gd name="connsiteX22" fmla="*/ 276228 w 2613089"/>
                    <a:gd name="connsiteY22" fmla="*/ 1600940 h 2613088"/>
                    <a:gd name="connsiteX23" fmla="*/ 3 w 2613089"/>
                    <a:gd name="connsiteY23" fmla="*/ 1474839 h 2613088"/>
                    <a:gd name="connsiteX24" fmla="*/ 2336861 w 2613089"/>
                    <a:gd name="connsiteY24" fmla="*/ 1012144 h 2613088"/>
                    <a:gd name="connsiteX25" fmla="*/ 2613086 w 2613089"/>
                    <a:gd name="connsiteY25" fmla="*/ 1138245 h 2613088"/>
                    <a:gd name="connsiteX26" fmla="*/ 2336861 w 2613089"/>
                    <a:gd name="connsiteY26" fmla="*/ 1264346 h 2613088"/>
                    <a:gd name="connsiteX27" fmla="*/ 276226 w 2613089"/>
                    <a:gd name="connsiteY27" fmla="*/ 1012144 h 2613088"/>
                    <a:gd name="connsiteX28" fmla="*/ 276226 w 2613089"/>
                    <a:gd name="connsiteY28" fmla="*/ 1264346 h 2613088"/>
                    <a:gd name="connsiteX29" fmla="*/ 1 w 2613089"/>
                    <a:gd name="connsiteY29" fmla="*/ 1138245 h 2613088"/>
                    <a:gd name="connsiteX30" fmla="*/ 2336862 w 2613089"/>
                    <a:gd name="connsiteY30" fmla="*/ 675550 h 2613088"/>
                    <a:gd name="connsiteX31" fmla="*/ 2613087 w 2613089"/>
                    <a:gd name="connsiteY31" fmla="*/ 801651 h 2613088"/>
                    <a:gd name="connsiteX32" fmla="*/ 2336862 w 2613089"/>
                    <a:gd name="connsiteY32" fmla="*/ 927752 h 2613088"/>
                    <a:gd name="connsiteX33" fmla="*/ 276225 w 2613089"/>
                    <a:gd name="connsiteY33" fmla="*/ 675550 h 2613088"/>
                    <a:gd name="connsiteX34" fmla="*/ 276225 w 2613089"/>
                    <a:gd name="connsiteY34" fmla="*/ 927752 h 2613088"/>
                    <a:gd name="connsiteX35" fmla="*/ 0 w 2613089"/>
                    <a:gd name="connsiteY35" fmla="*/ 801651 h 2613088"/>
                    <a:gd name="connsiteX36" fmla="*/ 1138246 w 2613089"/>
                    <a:gd name="connsiteY36" fmla="*/ 3 h 2613088"/>
                    <a:gd name="connsiteX37" fmla="*/ 1264347 w 2613089"/>
                    <a:gd name="connsiteY37" fmla="*/ 276229 h 2613088"/>
                    <a:gd name="connsiteX38" fmla="*/ 1012145 w 2613089"/>
                    <a:gd name="connsiteY38" fmla="*/ 276229 h 2613088"/>
                    <a:gd name="connsiteX39" fmla="*/ 801652 w 2613089"/>
                    <a:gd name="connsiteY39" fmla="*/ 2 h 2613088"/>
                    <a:gd name="connsiteX40" fmla="*/ 927753 w 2613089"/>
                    <a:gd name="connsiteY40" fmla="*/ 276227 h 2613088"/>
                    <a:gd name="connsiteX41" fmla="*/ 675551 w 2613089"/>
                    <a:gd name="connsiteY41" fmla="*/ 276227 h 2613088"/>
                    <a:gd name="connsiteX42" fmla="*/ 1474840 w 2613089"/>
                    <a:gd name="connsiteY42" fmla="*/ 1 h 2613088"/>
                    <a:gd name="connsiteX43" fmla="*/ 1600941 w 2613089"/>
                    <a:gd name="connsiteY43" fmla="*/ 276227 h 2613088"/>
                    <a:gd name="connsiteX44" fmla="*/ 1348739 w 2613089"/>
                    <a:gd name="connsiteY44" fmla="*/ 276227 h 2613088"/>
                    <a:gd name="connsiteX45" fmla="*/ 1811434 w 2613089"/>
                    <a:gd name="connsiteY45" fmla="*/ 0 h 2613088"/>
                    <a:gd name="connsiteX46" fmla="*/ 1937535 w 2613089"/>
                    <a:gd name="connsiteY46" fmla="*/ 276226 h 2613088"/>
                    <a:gd name="connsiteX47" fmla="*/ 1685333 w 2613089"/>
                    <a:gd name="connsiteY47" fmla="*/ 276226 h 261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2613089" h="2613088">
                      <a:moveTo>
                        <a:pt x="675551" y="2336863"/>
                      </a:moveTo>
                      <a:lnTo>
                        <a:pt x="927753" y="2336863"/>
                      </a:lnTo>
                      <a:lnTo>
                        <a:pt x="801652" y="2613088"/>
                      </a:lnTo>
                      <a:close/>
                      <a:moveTo>
                        <a:pt x="1012145" y="2336862"/>
                      </a:moveTo>
                      <a:lnTo>
                        <a:pt x="1264347" y="2336862"/>
                      </a:lnTo>
                      <a:lnTo>
                        <a:pt x="1138246" y="2613087"/>
                      </a:lnTo>
                      <a:close/>
                      <a:moveTo>
                        <a:pt x="1685333" y="2336861"/>
                      </a:moveTo>
                      <a:lnTo>
                        <a:pt x="1937535" y="2336861"/>
                      </a:lnTo>
                      <a:lnTo>
                        <a:pt x="1811434" y="2613086"/>
                      </a:lnTo>
                      <a:close/>
                      <a:moveTo>
                        <a:pt x="1348739" y="2336860"/>
                      </a:moveTo>
                      <a:lnTo>
                        <a:pt x="1600941" y="2336860"/>
                      </a:lnTo>
                      <a:lnTo>
                        <a:pt x="1474840" y="2613085"/>
                      </a:lnTo>
                      <a:close/>
                      <a:moveTo>
                        <a:pt x="2336864" y="1685332"/>
                      </a:moveTo>
                      <a:lnTo>
                        <a:pt x="2613089" y="1811433"/>
                      </a:lnTo>
                      <a:lnTo>
                        <a:pt x="2336864" y="1937534"/>
                      </a:lnTo>
                      <a:close/>
                      <a:moveTo>
                        <a:pt x="276227" y="1685332"/>
                      </a:moveTo>
                      <a:lnTo>
                        <a:pt x="276227" y="1937534"/>
                      </a:lnTo>
                      <a:lnTo>
                        <a:pt x="2" y="1811433"/>
                      </a:lnTo>
                      <a:close/>
                      <a:moveTo>
                        <a:pt x="2336863" y="1348738"/>
                      </a:moveTo>
                      <a:lnTo>
                        <a:pt x="2613088" y="1474839"/>
                      </a:lnTo>
                      <a:lnTo>
                        <a:pt x="2336863" y="1600940"/>
                      </a:lnTo>
                      <a:close/>
                      <a:moveTo>
                        <a:pt x="276228" y="1348738"/>
                      </a:moveTo>
                      <a:lnTo>
                        <a:pt x="276228" y="1600940"/>
                      </a:lnTo>
                      <a:lnTo>
                        <a:pt x="3" y="1474839"/>
                      </a:lnTo>
                      <a:close/>
                      <a:moveTo>
                        <a:pt x="2336861" y="1012144"/>
                      </a:moveTo>
                      <a:lnTo>
                        <a:pt x="2613086" y="1138245"/>
                      </a:lnTo>
                      <a:lnTo>
                        <a:pt x="2336861" y="1264346"/>
                      </a:lnTo>
                      <a:close/>
                      <a:moveTo>
                        <a:pt x="276226" y="1012144"/>
                      </a:moveTo>
                      <a:lnTo>
                        <a:pt x="276226" y="1264346"/>
                      </a:lnTo>
                      <a:lnTo>
                        <a:pt x="1" y="1138245"/>
                      </a:lnTo>
                      <a:close/>
                      <a:moveTo>
                        <a:pt x="2336862" y="675550"/>
                      </a:moveTo>
                      <a:lnTo>
                        <a:pt x="2613087" y="801651"/>
                      </a:lnTo>
                      <a:lnTo>
                        <a:pt x="2336862" y="927752"/>
                      </a:lnTo>
                      <a:close/>
                      <a:moveTo>
                        <a:pt x="276225" y="675550"/>
                      </a:moveTo>
                      <a:lnTo>
                        <a:pt x="276225" y="927752"/>
                      </a:lnTo>
                      <a:lnTo>
                        <a:pt x="0" y="801651"/>
                      </a:lnTo>
                      <a:close/>
                      <a:moveTo>
                        <a:pt x="1138246" y="3"/>
                      </a:moveTo>
                      <a:lnTo>
                        <a:pt x="1264347" y="276229"/>
                      </a:lnTo>
                      <a:lnTo>
                        <a:pt x="1012145" y="276229"/>
                      </a:lnTo>
                      <a:close/>
                      <a:moveTo>
                        <a:pt x="801652" y="2"/>
                      </a:moveTo>
                      <a:lnTo>
                        <a:pt x="927753" y="276227"/>
                      </a:lnTo>
                      <a:lnTo>
                        <a:pt x="675551" y="276227"/>
                      </a:lnTo>
                      <a:close/>
                      <a:moveTo>
                        <a:pt x="1474840" y="1"/>
                      </a:moveTo>
                      <a:lnTo>
                        <a:pt x="1600941" y="276227"/>
                      </a:lnTo>
                      <a:lnTo>
                        <a:pt x="1348739" y="276227"/>
                      </a:lnTo>
                      <a:close/>
                      <a:moveTo>
                        <a:pt x="1811434" y="0"/>
                      </a:moveTo>
                      <a:lnTo>
                        <a:pt x="1937535" y="276226"/>
                      </a:lnTo>
                      <a:lnTo>
                        <a:pt x="1685333" y="276226"/>
                      </a:lnTo>
                      <a:close/>
                    </a:path>
                  </a:pathLst>
                </a:custGeom>
                <a:solidFill>
                  <a:srgbClr val="FFC021"/>
                </a:solidFill>
                <a:ln>
                  <a:noFill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Octagon 21"/>
                <p:cNvSpPr/>
                <p:nvPr/>
              </p:nvSpPr>
              <p:spPr>
                <a:xfrm>
                  <a:off x="2763606" y="590106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rgbClr val="2E2E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Octagon 16"/>
                <p:cNvSpPr/>
                <p:nvPr/>
              </p:nvSpPr>
              <p:spPr>
                <a:xfrm>
                  <a:off x="3005254" y="590106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3005254" y="799252"/>
                  <a:ext cx="178213" cy="178213"/>
                </a:xfrm>
                <a:prstGeom prst="ellipse">
                  <a:avLst/>
                </a:prstGeom>
                <a:solidFill>
                  <a:srgbClr val="2929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256455" y="4551259"/>
                <a:ext cx="1416559" cy="1417223"/>
                <a:chOff x="1753933" y="2029826"/>
                <a:chExt cx="1416559" cy="141722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chemeClr val="accent1">
                    <a:lumMod val="75000"/>
                    <a:alpha val="5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0" name="Oval 59"/>
            <p:cNvSpPr/>
            <p:nvPr/>
          </p:nvSpPr>
          <p:spPr>
            <a:xfrm>
              <a:off x="2088211" y="4690344"/>
              <a:ext cx="284400" cy="2844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7288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Build</a:t>
            </a:r>
            <a:r>
              <a:rPr lang="sv-SE" b="1" dirty="0" smtClean="0"/>
              <a:t> a </a:t>
            </a:r>
            <a:r>
              <a:rPr lang="sv-SE" b="1" dirty="0" err="1" smtClean="0"/>
              <a:t>chat</a:t>
            </a:r>
            <a:endParaRPr lang="sv-SE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29" name="Group 2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44" name="Octagon 43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48" name="Group 47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55" name="Octagon 54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59" name="Group 58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Octagon 65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70" name="Straight Connector 69"/>
            <p:cNvCxnSpPr>
              <a:stCxn id="85" idx="2"/>
              <a:endCxn id="84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3" idx="2"/>
              <a:endCxn id="82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3" idx="2"/>
              <a:endCxn id="81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90" idx="4"/>
              <a:endCxn id="83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2" idx="2"/>
              <a:endCxn id="94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2" idx="3"/>
              <a:endCxn id="80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5" idx="4"/>
              <a:endCxn id="86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5" idx="5"/>
              <a:endCxn id="87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5"/>
              <a:endCxn id="84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6"/>
              <a:endCxn id="88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3" idx="2"/>
              <a:endCxn id="90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91" name="Straight Connector 90"/>
            <p:cNvCxnSpPr>
              <a:stCxn id="93" idx="7"/>
              <a:endCxn id="92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/>
          <p:cNvSpPr/>
          <p:nvPr/>
        </p:nvSpPr>
        <p:spPr>
          <a:xfrm>
            <a:off x="-692324" y="448727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/>
              <a:t>”</a:t>
            </a:r>
            <a:r>
              <a:rPr lang="sv-SE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sv-SE" sz="8000" b="1" dirty="0" smtClean="0"/>
              <a:t>” package</a:t>
            </a:r>
            <a:endParaRPr lang="sv-SE" sz="8000" b="1" dirty="0">
              <a:solidFill>
                <a:srgbClr val="B0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 flipH="1">
            <a:off x="645926" y="3297721"/>
            <a:ext cx="1772796" cy="1818215"/>
            <a:chOff x="4518271" y="2540845"/>
            <a:chExt cx="1772796" cy="1818215"/>
          </a:xfrm>
        </p:grpSpPr>
        <p:sp>
          <p:nvSpPr>
            <p:cNvPr id="53" name="Oval 52"/>
            <p:cNvSpPr/>
            <p:nvPr/>
          </p:nvSpPr>
          <p:spPr>
            <a:xfrm rot="5197285">
              <a:off x="5005289" y="31950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23"/>
            <p:cNvSpPr/>
            <p:nvPr/>
          </p:nvSpPr>
          <p:spPr>
            <a:xfrm rot="21147307">
              <a:off x="5870521" y="37710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22"/>
            <p:cNvSpPr/>
            <p:nvPr/>
          </p:nvSpPr>
          <p:spPr>
            <a:xfrm rot="772141">
              <a:off x="5152619" y="37165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2412828">
              <a:off x="5097564" y="2548641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ounded Rectangle 8"/>
            <p:cNvSpPr/>
            <p:nvPr/>
          </p:nvSpPr>
          <p:spPr>
            <a:xfrm rot="72546">
              <a:off x="5046498" y="25408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912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636239">
              <a:off x="5634891" y="27996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636239">
              <a:off x="5215389" y="27509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587388" y="2763797"/>
              <a:ext cx="368293" cy="33565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200362" y="2743736"/>
              <a:ext cx="344971" cy="314402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508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636239">
              <a:off x="5264318" y="2870008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636239">
              <a:off x="5667564" y="2890865"/>
              <a:ext cx="117851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 rot="21322659">
              <a:off x="5446167" y="31510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 rot="21322659">
              <a:off x="5543873" y="31586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9"/>
            <p:cNvSpPr/>
            <p:nvPr/>
          </p:nvSpPr>
          <p:spPr>
            <a:xfrm rot="92648">
              <a:off x="5383723" y="31120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117027">
              <a:off x="5442389" y="3038559"/>
              <a:ext cx="154514" cy="107408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636239">
              <a:off x="5279258" y="2886923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636239">
              <a:off x="5676316" y="2904909"/>
              <a:ext cx="59674" cy="5438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 rot="636239">
              <a:off x="5466007" y="3058646"/>
              <a:ext cx="49175" cy="3413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 rot="21329767">
              <a:off x="5181744" y="34006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 rot="20970433">
              <a:off x="5478052" y="38178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21105931">
              <a:off x="5195471" y="3474767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21105931">
              <a:off x="5203638" y="3560008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0305931">
              <a:off x="5189646" y="3475186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3105931">
              <a:off x="4423570" y="3347959"/>
              <a:ext cx="555905" cy="36650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Isosceles Triangle 76"/>
            <p:cNvSpPr/>
            <p:nvPr/>
          </p:nvSpPr>
          <p:spPr>
            <a:xfrm rot="3105931">
              <a:off x="4389056" y="3417989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rot="13905931">
              <a:off x="4455518" y="3363460"/>
              <a:ext cx="555905" cy="285155"/>
            </a:xfrm>
            <a:prstGeom prst="triangle">
              <a:avLst/>
            </a:prstGeom>
            <a:solidFill>
              <a:sysClr val="window" lastClr="FFFFFF">
                <a:lumMod val="95000"/>
              </a:sysClr>
            </a:solidFill>
            <a:ln w="25400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rot="9334309">
              <a:off x="5673927" y="34513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191"/>
            <p:cNvSpPr/>
            <p:nvPr/>
          </p:nvSpPr>
          <p:spPr>
            <a:xfrm rot="19877948">
              <a:off x="5898142" y="2545925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92"/>
            <p:cNvSpPr/>
            <p:nvPr/>
          </p:nvSpPr>
          <p:spPr>
            <a:xfrm rot="14324240">
              <a:off x="5973510" y="2589915"/>
              <a:ext cx="130767" cy="185459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rgbClr val="5B9BD5">
                <a:lumMod val="75000"/>
                <a:alpha val="49000"/>
              </a:srgb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 rot="2307183">
              <a:off x="5832779" y="2692914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sng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rot="2805894">
              <a:off x="5947786" y="2601270"/>
              <a:ext cx="82971" cy="155286"/>
            </a:xfrm>
            <a:prstGeom prst="arc">
              <a:avLst/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rot="2805894" flipH="1">
              <a:off x="6007022" y="265945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noFill/>
            <a:ln w="25400" cap="rnd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427315"/>
            <a:ext cx="10515600" cy="3749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A router </a:t>
            </a:r>
            <a:r>
              <a:rPr lang="sv-SE" b="1" dirty="0" err="1" smtClean="0"/>
              <a:t>delegates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other</a:t>
            </a:r>
            <a:r>
              <a:rPr lang="sv-SE" b="1" dirty="0" smtClean="0"/>
              <a:t> ”</a:t>
            </a:r>
            <a:r>
              <a:rPr lang="sv-SE" b="1" dirty="0" err="1" smtClean="0"/>
              <a:t>routee</a:t>
            </a:r>
            <a:r>
              <a:rPr lang="sv-SE" b="1" dirty="0" smtClean="0"/>
              <a:t>” </a:t>
            </a:r>
            <a:r>
              <a:rPr lang="sv-SE" b="1" dirty="0" err="1" smtClean="0"/>
              <a:t>actors</a:t>
            </a:r>
            <a:endParaRPr lang="sv-SE" b="1" dirty="0" smtClean="0"/>
          </a:p>
          <a:p>
            <a:pPr marL="0" indent="0">
              <a:buNone/>
            </a:pPr>
            <a:endParaRPr lang="sv-SE" b="1" dirty="0" smtClean="0"/>
          </a:p>
          <a:p>
            <a:pPr marL="0" indent="0">
              <a:buNone/>
            </a:pPr>
            <a:r>
              <a:rPr lang="sv-SE" b="1" i="1" dirty="0"/>
              <a:t>Group </a:t>
            </a:r>
            <a:r>
              <a:rPr lang="sv-SE" b="1" i="1" dirty="0" smtClean="0"/>
              <a:t>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</a:t>
            </a:r>
            <a:r>
              <a:rPr lang="sv-SE" b="1" dirty="0" err="1" smtClean="0"/>
              <a:t>your</a:t>
            </a:r>
            <a:r>
              <a:rPr lang="sv-SE" b="1" dirty="0" smtClean="0"/>
              <a:t> </a:t>
            </a:r>
            <a:r>
              <a:rPr lang="sv-SE" b="1" u="sng" dirty="0" err="1" smtClean="0"/>
              <a:t>existing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i="1" dirty="0" smtClean="0"/>
              <a:t>Pool routers</a:t>
            </a:r>
            <a:r>
              <a:rPr lang="sv-SE" b="1" dirty="0" smtClean="0"/>
              <a:t> – </a:t>
            </a:r>
            <a:r>
              <a:rPr lang="sv-SE" b="1" dirty="0" err="1" smtClean="0"/>
              <a:t>delegate</a:t>
            </a:r>
            <a:r>
              <a:rPr lang="sv-SE" b="1" dirty="0" smtClean="0"/>
              <a:t> </a:t>
            </a:r>
            <a:r>
              <a:rPr lang="sv-SE" b="1" dirty="0" err="1" smtClean="0"/>
              <a:t>messages</a:t>
            </a:r>
            <a:r>
              <a:rPr lang="sv-SE" b="1" dirty="0" smtClean="0"/>
              <a:t> to a </a:t>
            </a:r>
            <a:r>
              <a:rPr lang="sv-SE" b="1" dirty="0" err="1" smtClean="0"/>
              <a:t>dedicated</a:t>
            </a:r>
            <a:r>
              <a:rPr lang="sv-SE" b="1" dirty="0" smtClean="0"/>
              <a:t> </a:t>
            </a:r>
            <a:r>
              <a:rPr lang="sv-SE" b="1" u="sng" dirty="0" smtClean="0"/>
              <a:t>pool </a:t>
            </a:r>
            <a:r>
              <a:rPr lang="sv-SE" b="1" u="sng" dirty="0" err="1" smtClean="0"/>
              <a:t>of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actors</a:t>
            </a:r>
            <a:endParaRPr lang="sv-SE" b="1" u="sng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BroadcastRouter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62701" y="3477600"/>
            <a:ext cx="5638860" cy="1701873"/>
            <a:chOff x="2362701" y="2396288"/>
            <a:chExt cx="5638860" cy="1701873"/>
          </a:xfrm>
        </p:grpSpPr>
        <p:cxnSp>
          <p:nvCxnSpPr>
            <p:cNvPr id="5" name="Elbow Connector 4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262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20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8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515163" y="3248905"/>
              <a:ext cx="1000895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726" y="2444882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497726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7726" y="3657605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362701" y="2990445"/>
            <a:ext cx="2492319" cy="658817"/>
          </a:xfrm>
          <a:prstGeom prst="wedgeEllipseCallout">
            <a:avLst>
              <a:gd name="adj1" fmla="val 14672"/>
              <a:gd name="adj2" fmla="val 71455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Notifies</a:t>
            </a:r>
            <a:r>
              <a:rPr lang="sv-SE" sz="1600" dirty="0">
                <a:solidFill>
                  <a:schemeClr val="bg1"/>
                </a:solidFill>
              </a:rPr>
              <a:t> all ”</a:t>
            </a:r>
            <a:r>
              <a:rPr lang="sv-SE" sz="1600" dirty="0" err="1">
                <a:solidFill>
                  <a:schemeClr val="bg1"/>
                </a:solidFill>
              </a:rPr>
              <a:t>routees</a:t>
            </a:r>
            <a:r>
              <a:rPr lang="sv-SE" sz="16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RoundRobinRouter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8839822" y="3569196"/>
            <a:ext cx="1749520" cy="607669"/>
          </a:xfrm>
          <a:prstGeom prst="wedgeEllipseCallout">
            <a:avLst>
              <a:gd name="adj1" fmla="val -60782"/>
              <a:gd name="adj2" fmla="val -603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8839822" y="4501295"/>
            <a:ext cx="1749520" cy="607669"/>
          </a:xfrm>
          <a:prstGeom prst="wedgeEllipseCallout">
            <a:avLst>
              <a:gd name="adj1" fmla="val -62140"/>
              <a:gd name="adj2" fmla="val -3030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.. Or down!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</a:t>
            </a:r>
          </a:p>
          <a:p>
            <a:r>
              <a:rPr lang="sv-SE" sz="2400" b="1" dirty="0" smtClean="0"/>
              <a:t>Platform independent</a:t>
            </a:r>
          </a:p>
          <a:p>
            <a:r>
              <a:rPr lang="sv-SE" sz="2400" b="1" dirty="0" smtClean="0"/>
              <a:t>Actors and Virtual Actors</a:t>
            </a:r>
          </a:p>
          <a:p>
            <a:r>
              <a:rPr lang="sv-SE" sz="2400" b="1" dirty="0" smtClean="0"/>
              <a:t>Ultra fast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2720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41259"/>
            <a:ext cx="10515600" cy="1325563"/>
          </a:xfrm>
        </p:spPr>
        <p:txBody>
          <a:bodyPr/>
          <a:lstStyle/>
          <a:p>
            <a:pPr algn="ctr"/>
            <a:r>
              <a:rPr lang="sv-SE" b="1" dirty="0" err="1"/>
              <a:t>RoundRobinRouter</a:t>
            </a:r>
            <a:endParaRPr lang="sv-SE" b="1" dirty="0"/>
          </a:p>
        </p:txBody>
      </p:sp>
      <p:sp>
        <p:nvSpPr>
          <p:cNvPr id="40" name="Oval Callout 39"/>
          <p:cNvSpPr/>
          <p:nvPr/>
        </p:nvSpPr>
        <p:spPr>
          <a:xfrm>
            <a:off x="10002793" y="2659371"/>
            <a:ext cx="1633683" cy="607669"/>
          </a:xfrm>
          <a:prstGeom prst="wedgeEllipseCallout">
            <a:avLst>
              <a:gd name="adj1" fmla="val -63263"/>
              <a:gd name="adj2" fmla="val 182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Scale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up</a:t>
            </a:r>
            <a:r>
              <a:rPr lang="sv-SE" sz="16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3" name="Rectangle 42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71549" y="2303263"/>
            <a:ext cx="7937244" cy="4028570"/>
            <a:chOff x="1471549" y="2280403"/>
            <a:chExt cx="7937244" cy="4028570"/>
          </a:xfrm>
        </p:grpSpPr>
        <p:sp>
          <p:nvSpPr>
            <p:cNvPr id="4" name="Rounded Rectangle 3"/>
            <p:cNvSpPr/>
            <p:nvPr/>
          </p:nvSpPr>
          <p:spPr>
            <a:xfrm>
              <a:off x="4054763" y="3660840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70174" y="5027261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4763" y="2280403"/>
              <a:ext cx="5338619" cy="1281712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12" name="Elbow Connector 11"/>
            <p:cNvCxnSpPr>
              <a:stCxn id="8" idx="3"/>
              <a:endCxn id="11" idx="1"/>
            </p:cNvCxnSpPr>
            <p:nvPr/>
          </p:nvCxnSpPr>
          <p:spPr>
            <a:xfrm>
              <a:off x="3152738" y="4296985"/>
              <a:ext cx="1163897" cy="1364989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3"/>
              <a:endCxn id="9" idx="1"/>
            </p:cNvCxnSpPr>
            <p:nvPr/>
          </p:nvCxnSpPr>
          <p:spPr>
            <a:xfrm flipV="1">
              <a:off x="3152738" y="2923880"/>
              <a:ext cx="1163897" cy="1373105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10" idx="1"/>
            </p:cNvCxnSpPr>
            <p:nvPr/>
          </p:nvCxnSpPr>
          <p:spPr>
            <a:xfrm>
              <a:off x="3152737" y="4296984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71549" y="4302088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144571" y="23361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44572" y="2752764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144571" y="31631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0" name="Elbow Connector 19"/>
            <p:cNvCxnSpPr>
              <a:stCxn id="16" idx="3"/>
              <a:endCxn id="19" idx="1"/>
            </p:cNvCxnSpPr>
            <p:nvPr/>
          </p:nvCxnSpPr>
          <p:spPr>
            <a:xfrm>
              <a:off x="6980674" y="2921907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 flipV="1">
              <a:off x="6980674" y="2510380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8" idx="1"/>
            </p:cNvCxnSpPr>
            <p:nvPr/>
          </p:nvCxnSpPr>
          <p:spPr>
            <a:xfrm>
              <a:off x="6980673" y="2921906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99485" y="2927010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8147959" y="37092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47960" y="4125869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47959" y="4536236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28" name="Elbow Connector 27"/>
            <p:cNvCxnSpPr>
              <a:stCxn id="24" idx="3"/>
              <a:endCxn id="27" idx="1"/>
            </p:cNvCxnSpPr>
            <p:nvPr/>
          </p:nvCxnSpPr>
          <p:spPr>
            <a:xfrm>
              <a:off x="6984062" y="4295012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3"/>
              <a:endCxn id="25" idx="1"/>
            </p:cNvCxnSpPr>
            <p:nvPr/>
          </p:nvCxnSpPr>
          <p:spPr>
            <a:xfrm flipV="1">
              <a:off x="6984062" y="3883485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6" idx="1"/>
            </p:cNvCxnSpPr>
            <p:nvPr/>
          </p:nvCxnSpPr>
          <p:spPr>
            <a:xfrm>
              <a:off x="6984061" y="4295011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302873" y="4300115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8144571" y="507620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144572" y="5492831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44571" y="590319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5" idx="1"/>
            </p:cNvCxnSpPr>
            <p:nvPr/>
          </p:nvCxnSpPr>
          <p:spPr>
            <a:xfrm>
              <a:off x="6980674" y="5661974"/>
              <a:ext cx="1163897" cy="415471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  <a:endCxn id="33" idx="1"/>
            </p:cNvCxnSpPr>
            <p:nvPr/>
          </p:nvCxnSpPr>
          <p:spPr>
            <a:xfrm flipV="1">
              <a:off x="6980674" y="5250447"/>
              <a:ext cx="1163897" cy="411527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  <a:endCxn id="34" idx="1"/>
            </p:cNvCxnSpPr>
            <p:nvPr/>
          </p:nvCxnSpPr>
          <p:spPr>
            <a:xfrm>
              <a:off x="6980673" y="5661973"/>
              <a:ext cx="1163899" cy="510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299485" y="5667077"/>
              <a:ext cx="698339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Callout 40"/>
            <p:cNvSpPr/>
            <p:nvPr/>
          </p:nvSpPr>
          <p:spPr>
            <a:xfrm>
              <a:off x="1577241" y="2686218"/>
              <a:ext cx="1575495" cy="607669"/>
            </a:xfrm>
            <a:prstGeom prst="wedgeEllipseCallout">
              <a:avLst>
                <a:gd name="adj1" fmla="val 61545"/>
                <a:gd name="adj2" fmla="val -60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39700">
              <a:solidFill>
                <a:srgbClr val="FFE699">
                  <a:alpha val="4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err="1">
                  <a:solidFill>
                    <a:schemeClr val="bg1"/>
                  </a:solidFill>
                </a:rPr>
                <a:t>Scale</a:t>
              </a:r>
              <a:r>
                <a:rPr lang="sv-SE" sz="1600" dirty="0">
                  <a:solidFill>
                    <a:schemeClr val="bg1"/>
                  </a:solidFill>
                </a:rPr>
                <a:t> </a:t>
              </a:r>
              <a:r>
                <a:rPr lang="sv-SE" sz="1600" dirty="0" err="1">
                  <a:solidFill>
                    <a:schemeClr val="bg1"/>
                  </a:solidFill>
                </a:rPr>
                <a:t>out</a:t>
              </a:r>
              <a:r>
                <a:rPr lang="sv-SE" sz="16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16635" y="2749633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16636" y="4127842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16635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Remote3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7824" y="2747660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1212" y="4120765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97824" y="5487727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9888" y="4122738"/>
              <a:ext cx="982850" cy="348493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7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6254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351005" y="3477600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M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Y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X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25400" cap="rnd" cmpd="sng">
              <a:solidFill>
                <a:schemeClr val="bg1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 smtClean="0">
                  <a:solidFill>
                    <a:schemeClr val="bg1"/>
                  </a:solidFill>
                </a:rPr>
                <a:t>A</a:t>
              </a:r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22" name="Oval Callout 21"/>
          <p:cNvSpPr/>
          <p:nvPr/>
        </p:nvSpPr>
        <p:spPr>
          <a:xfrm>
            <a:off x="5940477" y="2100593"/>
            <a:ext cx="2792261" cy="1129381"/>
          </a:xfrm>
          <a:prstGeom prst="wedgeEllipseCallout">
            <a:avLst>
              <a:gd name="adj1" fmla="val -44753"/>
              <a:gd name="adj2" fmla="val 58876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Affinity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between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hash</a:t>
            </a:r>
            <a:r>
              <a:rPr lang="sv-SE" sz="1600" dirty="0">
                <a:solidFill>
                  <a:schemeClr val="bg1"/>
                </a:solidFill>
              </a:rPr>
              <a:t> index and </a:t>
            </a:r>
            <a:r>
              <a:rPr lang="sv-SE" sz="1600" dirty="0" err="1">
                <a:solidFill>
                  <a:schemeClr val="bg1"/>
                </a:solidFill>
              </a:rPr>
              <a:t>routee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58279" y="3773462"/>
            <a:ext cx="6167436" cy="1119113"/>
            <a:chOff x="358279" y="3767747"/>
            <a:chExt cx="6167436" cy="1119113"/>
          </a:xfrm>
        </p:grpSpPr>
        <p:sp>
          <p:nvSpPr>
            <p:cNvPr id="24" name="Rounded Rectangle 23"/>
            <p:cNvSpPr/>
            <p:nvPr/>
          </p:nvSpPr>
          <p:spPr>
            <a:xfrm>
              <a:off x="358279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505136" y="3767747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1993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85666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419842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98850" y="378176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87068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421244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45604" y="454965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17044" y="407055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0303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ConsistentHashRouter</a:t>
            </a:r>
            <a:endParaRPr lang="sv-SE" b="1" dirty="0"/>
          </a:p>
        </p:txBody>
      </p:sp>
      <p:sp>
        <p:nvSpPr>
          <p:cNvPr id="50" name="Oval Callout 49"/>
          <p:cNvSpPr/>
          <p:nvPr/>
        </p:nvSpPr>
        <p:spPr>
          <a:xfrm>
            <a:off x="4274456" y="2127469"/>
            <a:ext cx="2168912" cy="767467"/>
          </a:xfrm>
          <a:prstGeom prst="wedgeEllipseCallout">
            <a:avLst>
              <a:gd name="adj1" fmla="val 59426"/>
              <a:gd name="adj2" fmla="val 1830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bg1"/>
                </a:solidFill>
              </a:rPr>
              <a:t>Maps hash of 123 to routee1</a:t>
            </a:r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8279" y="2495644"/>
            <a:ext cx="11042275" cy="3745126"/>
            <a:chOff x="358279" y="2095594"/>
            <a:chExt cx="11042275" cy="3745126"/>
          </a:xfrm>
        </p:grpSpPr>
        <p:grpSp>
          <p:nvGrpSpPr>
            <p:cNvPr id="13" name="Group 12"/>
            <p:cNvGrpSpPr/>
            <p:nvPr/>
          </p:nvGrpSpPr>
          <p:grpSpPr>
            <a:xfrm>
              <a:off x="9273775" y="2642849"/>
              <a:ext cx="618093" cy="2654354"/>
              <a:chOff x="9454230" y="2476589"/>
              <a:chExt cx="437638" cy="265435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9454230" y="2476589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454230" y="3744514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9455312" y="5123628"/>
                <a:ext cx="436556" cy="7315"/>
              </a:xfrm>
              <a:prstGeom prst="straightConnector1">
                <a:avLst/>
              </a:prstGeom>
              <a:ln w="63500" cap="rnd">
                <a:solidFill>
                  <a:srgbClr val="50DE94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/>
            <p:cNvCxnSpPr/>
            <p:nvPr/>
          </p:nvCxnSpPr>
          <p:spPr>
            <a:xfrm>
              <a:off x="4798291" y="3939980"/>
              <a:ext cx="3399539" cy="10394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4798291" y="3939980"/>
              <a:ext cx="3391304" cy="1286674"/>
            </a:xfrm>
            <a:prstGeom prst="bentConnector3">
              <a:avLst>
                <a:gd name="adj1" fmla="val 3463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8355149" y="473562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355833" y="3401455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355149" y="2095594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89040" y="2097618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93293" y="2186531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393293" y="2528292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93292" y="288027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237807" y="2186752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37807" y="2528513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7807" y="2880695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393292" y="3486749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393292" y="382851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385952" y="4182208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395458" y="4830540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395458" y="5172301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393292" y="5510214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9991883" y="240042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9991883" y="366663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991882" y="503843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flipV="1">
              <a:off x="4798291" y="2650164"/>
              <a:ext cx="2274085" cy="1289816"/>
            </a:xfrm>
            <a:prstGeom prst="bentConnector3">
              <a:avLst>
                <a:gd name="adj1" fmla="val 51244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5117044" y="3676219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358279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1505136" y="3373412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2651993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033" y="346232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789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5033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Payment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3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51890" y="346232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51890" y="380408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Stop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551890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8747" y="347634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Id:456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98747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8747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3798850" y="3387433"/>
              <a:ext cx="951212" cy="1105092"/>
            </a:xfrm>
            <a:prstGeom prst="roundRect">
              <a:avLst/>
            </a:prstGeom>
            <a:solidFill>
              <a:schemeClr val="tx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45604" y="3476346"/>
              <a:ext cx="857704" cy="271788"/>
            </a:xfrm>
            <a:prstGeom prst="roundRect">
              <a:avLst/>
            </a:prstGeom>
            <a:solidFill>
              <a:srgbClr val="FFC021"/>
            </a:solidFill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Id: </a:t>
              </a:r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123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45604" y="3818107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sv-SE" sz="11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45604" y="4155316"/>
              <a:ext cx="857704" cy="271788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  <a:prstDash val="sysDash"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0" y="0"/>
            <a:ext cx="12192000" cy="1603169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802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Demo – </a:t>
            </a:r>
            <a:r>
              <a:rPr lang="sv-SE" b="1" dirty="0" err="1" smtClean="0"/>
              <a:t>Use</a:t>
            </a:r>
            <a:r>
              <a:rPr lang="sv-SE" b="1" dirty="0" smtClean="0"/>
              <a:t> routers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0" y="1597159"/>
            <a:ext cx="12192000" cy="302831"/>
          </a:xfrm>
          <a:prstGeom prst="rect">
            <a:avLst/>
          </a:prstGeom>
          <a:solidFill>
            <a:srgbClr val="FF493E">
              <a:alpha val="60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020" y="-102637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5400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Error</a:t>
            </a:r>
            <a:r>
              <a:rPr lang="sv-SE" sz="54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handling in Java, C# and C</a:t>
            </a:r>
            <a:endParaRPr lang="sv-SE" sz="5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09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99062"/>
            <a:ext cx="12192000" cy="4558937"/>
            <a:chOff x="0" y="2299062"/>
            <a:chExt cx="12192000" cy="4558937"/>
          </a:xfrm>
        </p:grpSpPr>
        <p:sp>
          <p:nvSpPr>
            <p:cNvPr id="4" name="Rectangle 3"/>
            <p:cNvSpPr/>
            <p:nvPr/>
          </p:nvSpPr>
          <p:spPr>
            <a:xfrm>
              <a:off x="0" y="2299062"/>
              <a:ext cx="12192000" cy="4558937"/>
            </a:xfrm>
            <a:prstGeom prst="rect">
              <a:avLst/>
            </a:prstGeom>
            <a:solidFill>
              <a:srgbClr val="445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" y="2514600"/>
              <a:ext cx="11323375" cy="181174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2299063"/>
            <a:ext cx="12192000" cy="455893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  <a:t/>
            </a:r>
            <a:br>
              <a:rPr lang="sv-SE" sz="3600" b="1" dirty="0" smtClean="0">
                <a:ln w="12700">
                  <a:noFill/>
                </a:ln>
                <a:solidFill>
                  <a:schemeClr val="bg1"/>
                </a:solidFill>
                <a:effectLst>
                  <a:outerShdw dist="50800" dir="2700000" algn="tl" rotWithShape="0">
                    <a:prstClr val="black">
                      <a:alpha val="97000"/>
                    </a:prstClr>
                  </a:outerShdw>
                </a:effectLst>
                <a:latin typeface="Roboto" pitchFamily="2" charset="0"/>
                <a:ea typeface="Roboto" pitchFamily="2" charset="0"/>
              </a:rPr>
            </a:br>
            <a:r>
              <a:rPr lang="sv-SE" sz="4000" b="1" dirty="0" err="1"/>
              <a:t>Isolate</a:t>
            </a:r>
            <a:r>
              <a:rPr lang="sv-SE" sz="4000" b="1" dirty="0"/>
              <a:t> </a:t>
            </a:r>
            <a:r>
              <a:rPr lang="sv-SE" sz="4000" b="1" dirty="0" err="1" smtClean="0"/>
              <a:t>failures</a:t>
            </a:r>
            <a:r>
              <a:rPr lang="sv-SE" sz="4000" b="1" dirty="0" smtClean="0"/>
              <a:t> in </a:t>
            </a:r>
            <a:r>
              <a:rPr lang="sv-SE" sz="4000" b="1" dirty="0" err="1"/>
              <a:t>bulkheads</a:t>
            </a:r>
            <a:endParaRPr lang="sv-SE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2299062"/>
          </a:xfrm>
          <a:prstGeom prst="rect">
            <a:avLst/>
          </a:prstGeom>
          <a:solidFill>
            <a:srgbClr val="0E1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/>
            <a:r>
              <a:rPr lang="sv-SE" sz="4000" dirty="0">
                <a:solidFill>
                  <a:schemeClr val="tx1"/>
                </a:solidFill>
              </a:rPr>
              <a:t> 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Fault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tolerance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–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fail</a:t>
            </a:r>
            <a:r>
              <a:rPr lang="sv-SE" sz="4000" b="1" dirty="0">
                <a:solidFill>
                  <a:schemeClr val="tx1"/>
                </a:solidFill>
                <a:ea typeface="Roboto" pitchFamily="2" charset="0"/>
              </a:rPr>
              <a:t> </a:t>
            </a:r>
            <a:r>
              <a:rPr lang="sv-SE" sz="4000" b="1" dirty="0" err="1">
                <a:solidFill>
                  <a:schemeClr val="tx1"/>
                </a:solidFill>
                <a:ea typeface="Roboto" pitchFamily="2" charset="0"/>
              </a:rPr>
              <a:t>gracefully</a:t>
            </a:r>
            <a:endParaRPr lang="sv-SE" sz="4000" b="1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55" y="182129"/>
            <a:ext cx="3212262" cy="12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25842" y="244957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197920" y="244957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46" name="Group 45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47" name="Cross 46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50" name="Error"/>
          <p:cNvGrpSpPr/>
          <p:nvPr/>
        </p:nvGrpSpPr>
        <p:grpSpPr>
          <a:xfrm>
            <a:off x="7944658" y="287961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3629" y="2403854"/>
            <a:ext cx="0" cy="1428939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6524" y="2403854"/>
            <a:ext cx="0" cy="1428939"/>
          </a:xfrm>
          <a:prstGeom prst="straightConnector1">
            <a:avLst/>
          </a:prstGeom>
          <a:ln w="53975">
            <a:solidFill>
              <a:srgbClr val="47B97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Error"/>
          <p:cNvGrpSpPr/>
          <p:nvPr/>
        </p:nvGrpSpPr>
        <p:grpSpPr>
          <a:xfrm>
            <a:off x="3902445" y="2833890"/>
            <a:ext cx="562367" cy="568866"/>
            <a:chOff x="4665409" y="4631482"/>
            <a:chExt cx="1610726" cy="1629341"/>
          </a:xfrm>
        </p:grpSpPr>
        <p:grpSp>
          <p:nvGrpSpPr>
            <p:cNvPr id="51" name="Group 50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2" name="Cross 51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4605392" y="4284276"/>
            <a:ext cx="2168626" cy="11820"/>
          </a:xfrm>
          <a:prstGeom prst="straightConnector1">
            <a:avLst/>
          </a:prstGeom>
          <a:ln w="53975">
            <a:solidFill>
              <a:srgbClr val="47B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6209" y="5214966"/>
            <a:ext cx="2168626" cy="17482"/>
          </a:xfrm>
          <a:prstGeom prst="straightConnector1">
            <a:avLst/>
          </a:prstGeom>
          <a:ln w="53975">
            <a:solidFill>
              <a:srgbClr val="DB515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Error"/>
          <p:cNvGrpSpPr/>
          <p:nvPr/>
        </p:nvGrpSpPr>
        <p:grpSpPr>
          <a:xfrm>
            <a:off x="5383271" y="4948015"/>
            <a:ext cx="562367" cy="568866"/>
            <a:chOff x="4665409" y="4631482"/>
            <a:chExt cx="1610726" cy="1629341"/>
          </a:xfrm>
        </p:grpSpPr>
        <p:grpSp>
          <p:nvGrpSpPr>
            <p:cNvPr id="24" name="Group 23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5" name="Cross 24"/>
            <p:cNvSpPr/>
            <p:nvPr/>
          </p:nvSpPr>
          <p:spPr>
            <a:xfrm rot="18807735">
              <a:off x="5193767" y="5142974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What is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Proto.Actor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?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3626353"/>
            <a:ext cx="10515600" cy="302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/>
              <a:t>Next Generation </a:t>
            </a:r>
            <a:r>
              <a:rPr lang="sv-SE" b="1" dirty="0" smtClean="0"/>
              <a:t>Actor Model:</a:t>
            </a:r>
          </a:p>
          <a:p>
            <a:r>
              <a:rPr lang="sv-SE" sz="2400" b="1" dirty="0" smtClean="0"/>
              <a:t>Built on standards </a:t>
            </a:r>
            <a:r>
              <a:rPr lang="sv-SE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– Protobuf, gRPC, Consul</a:t>
            </a:r>
          </a:p>
          <a:p>
            <a:r>
              <a:rPr lang="sv-SE" sz="2400" b="1" dirty="0" smtClean="0"/>
              <a:t>Platform independent </a:t>
            </a:r>
            <a:r>
              <a:rPr lang="sv-SE" sz="2400" dirty="0" smtClean="0">
                <a:solidFill>
                  <a:srgbClr val="CD80E9"/>
                </a:solidFill>
              </a:rPr>
              <a:t>– C#, Go, Python, Javascript, Kotlin</a:t>
            </a:r>
          </a:p>
          <a:p>
            <a:r>
              <a:rPr lang="sv-SE" sz="2400" b="1" dirty="0" smtClean="0"/>
              <a:t>Actors and Virtual Actors </a:t>
            </a:r>
            <a:r>
              <a:rPr lang="sv-SE" sz="2400" dirty="0" smtClean="0">
                <a:solidFill>
                  <a:srgbClr val="FFA484"/>
                </a:solidFill>
              </a:rPr>
              <a:t>– Akka, Microsoft Orleans</a:t>
            </a:r>
          </a:p>
          <a:p>
            <a:r>
              <a:rPr lang="sv-SE" sz="2400" b="1" dirty="0" smtClean="0"/>
              <a:t>Ultra fast </a:t>
            </a:r>
            <a:r>
              <a:rPr lang="sv-SE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65 times faster than Akka.NET over network</a:t>
            </a:r>
            <a:r>
              <a:rPr lang="sv-SE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endParaRPr lang="sv-SE" sz="2400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0"/>
            <a:ext cx="12192000" cy="29450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/>
              <a:t>Supervision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err="1" smtClean="0"/>
              <a:t>Every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is </a:t>
            </a:r>
            <a:r>
              <a:rPr lang="sv-SE" b="1" dirty="0" err="1" smtClean="0"/>
              <a:t>being</a:t>
            </a:r>
            <a:r>
              <a:rPr lang="sv-SE" b="1" dirty="0" smtClean="0"/>
              <a:t> </a:t>
            </a:r>
            <a:r>
              <a:rPr lang="sv-SE" b="1" dirty="0" err="1" smtClean="0"/>
              <a:t>supervised</a:t>
            </a:r>
            <a:r>
              <a:rPr lang="sv-SE" b="1" dirty="0" smtClean="0"/>
              <a:t> by </a:t>
            </a:r>
            <a:r>
              <a:rPr lang="sv-SE" b="1" dirty="0" err="1" smtClean="0"/>
              <a:t>another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that</a:t>
            </a:r>
            <a:r>
              <a:rPr lang="sv-SE" b="1" dirty="0" smtClean="0"/>
              <a:t> </a:t>
            </a:r>
            <a:r>
              <a:rPr lang="sv-SE" b="1" dirty="0" err="1" smtClean="0"/>
              <a:t>dictates</a:t>
            </a:r>
            <a:r>
              <a:rPr lang="sv-SE" b="1" dirty="0" smtClean="0"/>
              <a:t> </a:t>
            </a:r>
            <a:r>
              <a:rPr lang="sv-SE" b="1" dirty="0" err="1" smtClean="0"/>
              <a:t>how</a:t>
            </a:r>
            <a:r>
              <a:rPr lang="sv-SE" b="1" dirty="0" smtClean="0"/>
              <a:t> </a:t>
            </a:r>
            <a:r>
              <a:rPr lang="sv-SE" b="1" dirty="0" err="1" smtClean="0"/>
              <a:t>failures</a:t>
            </a:r>
            <a:r>
              <a:rPr lang="sv-SE" b="1" dirty="0" smtClean="0"/>
              <a:t> </a:t>
            </a:r>
            <a:r>
              <a:rPr lang="sv-SE" b="1" dirty="0" err="1" smtClean="0"/>
              <a:t>should</a:t>
            </a:r>
            <a:r>
              <a:rPr lang="sv-SE" b="1" dirty="0" smtClean="0"/>
              <a:t> be handled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 smtClean="0"/>
              <a:t>A supervisor </a:t>
            </a:r>
            <a:r>
              <a:rPr lang="sv-SE" b="1" dirty="0" err="1" smtClean="0"/>
              <a:t>can</a:t>
            </a:r>
            <a:r>
              <a:rPr lang="sv-SE" b="1" dirty="0" smtClean="0"/>
              <a:t> </a:t>
            </a:r>
            <a:r>
              <a:rPr lang="sv-SE" b="1" dirty="0" err="1" smtClean="0"/>
              <a:t>decide</a:t>
            </a:r>
            <a:r>
              <a:rPr lang="sv-SE" b="1" dirty="0" smtClean="0"/>
              <a:t> to:</a:t>
            </a:r>
          </a:p>
          <a:p>
            <a:r>
              <a:rPr lang="sv-SE" b="1" dirty="0" smtClean="0"/>
              <a:t>Force a </a:t>
            </a:r>
            <a:r>
              <a:rPr lang="sv-SE" b="1" dirty="0" err="1" smtClean="0"/>
              <a:t>restart</a:t>
            </a:r>
            <a:endParaRPr lang="sv-SE" b="1" dirty="0" smtClean="0"/>
          </a:p>
          <a:p>
            <a:r>
              <a:rPr lang="sv-SE" b="1" dirty="0" err="1" smtClean="0"/>
              <a:t>Terminate</a:t>
            </a:r>
            <a:endParaRPr lang="sv-SE" b="1" dirty="0" smtClean="0"/>
          </a:p>
          <a:p>
            <a:r>
              <a:rPr lang="sv-SE" b="1" dirty="0" err="1" smtClean="0"/>
              <a:t>Ignore</a:t>
            </a:r>
            <a:r>
              <a:rPr lang="sv-SE" b="1" dirty="0" smtClean="0"/>
              <a:t> and </a:t>
            </a:r>
            <a:r>
              <a:rPr lang="sv-SE" b="1" dirty="0" err="1" smtClean="0"/>
              <a:t>resume</a:t>
            </a:r>
            <a:endParaRPr lang="sv-SE" b="1" dirty="0" smtClean="0"/>
          </a:p>
          <a:p>
            <a:r>
              <a:rPr lang="sv-SE" b="1" dirty="0" err="1" smtClean="0"/>
              <a:t>Escalate</a:t>
            </a:r>
            <a:r>
              <a:rPr lang="sv-SE" b="1" dirty="0" smtClean="0"/>
              <a:t> </a:t>
            </a:r>
            <a:r>
              <a:rPr lang="sv-SE" b="1" dirty="0" err="1" smtClean="0"/>
              <a:t>up</a:t>
            </a:r>
            <a:r>
              <a:rPr lang="sv-SE" b="1" dirty="0" smtClean="0"/>
              <a:t> to </a:t>
            </a:r>
            <a:r>
              <a:rPr lang="sv-SE" b="1" dirty="0" err="1" smtClean="0"/>
              <a:t>it’s</a:t>
            </a:r>
            <a:r>
              <a:rPr lang="sv-SE" b="1" dirty="0" smtClean="0"/>
              <a:t> </a:t>
            </a:r>
            <a:r>
              <a:rPr lang="sv-SE" b="1" dirty="0" err="1" smtClean="0"/>
              <a:t>own</a:t>
            </a:r>
            <a:r>
              <a:rPr lang="sv-SE" b="1" dirty="0" smtClean="0"/>
              <a:t> supervisor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9256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 smtClean="0"/>
              <a:t>User</a:t>
            </a:r>
            <a:r>
              <a:rPr lang="sv-SE" b="1" dirty="0" smtClean="0"/>
              <a:t> </a:t>
            </a:r>
            <a:r>
              <a:rPr lang="sv-SE" b="1" dirty="0" err="1" smtClean="0"/>
              <a:t>actor</a:t>
            </a:r>
            <a:endParaRPr lang="sv-SE" b="1" dirty="0" smtClean="0"/>
          </a:p>
          <a:p>
            <a:pPr algn="ctr"/>
            <a:r>
              <a:rPr lang="sv-SE" b="1" dirty="0" err="1" smtClean="0"/>
              <a:t>Hierarchy</a:t>
            </a:r>
            <a:endParaRPr lang="sv-SE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926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>
                <a:solidFill>
                  <a:schemeClr val="tx1">
                    <a:lumMod val="85000"/>
                  </a:schemeClr>
                </a:solidFill>
              </a:rPr>
              <a:t>”Guardian”</a:t>
            </a:r>
            <a:endParaRPr lang="sv-SE" i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OneForOne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chemeClr val="bg1"/>
                </a:solidFill>
              </a:rPr>
              <a:t>AllForOne</a:t>
            </a:r>
            <a:r>
              <a:rPr lang="sv-SE" sz="1600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messages</a:t>
            </a:r>
            <a:r>
              <a:rPr lang="sv-SE" sz="2400" dirty="0" smtClean="0"/>
              <a:t> to </a:t>
            </a:r>
            <a:r>
              <a:rPr lang="sv-SE" sz="2400" dirty="0" err="1" smtClean="0"/>
              <a:t>other</a:t>
            </a:r>
            <a:r>
              <a:rPr lang="sv-SE" sz="2400" dirty="0" smtClean="0"/>
              <a:t>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create</a:t>
            </a:r>
            <a:r>
              <a:rPr lang="sv-SE" sz="2400" dirty="0" smtClean="0"/>
              <a:t> new </a:t>
            </a:r>
            <a:r>
              <a:rPr lang="sv-SE" sz="2400" dirty="0" err="1" smtClean="0"/>
              <a:t>actors</a:t>
            </a:r>
            <a:endParaRPr lang="sv-SE" sz="2400" dirty="0" smtClean="0"/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– an </a:t>
            </a:r>
            <a:r>
              <a:rPr lang="sv-SE" sz="2400" dirty="0" err="1" smtClean="0"/>
              <a:t>actor</a:t>
            </a:r>
            <a:r>
              <a:rPr lang="sv-SE" sz="2400" dirty="0" smtClean="0"/>
              <a:t> </a:t>
            </a:r>
            <a:r>
              <a:rPr lang="sv-SE" sz="2400" dirty="0" err="1" smtClean="0"/>
              <a:t>can</a:t>
            </a:r>
            <a:r>
              <a:rPr lang="sv-SE" sz="2400" dirty="0" smtClean="0"/>
              <a:t> </a:t>
            </a:r>
            <a:r>
              <a:rPr lang="sv-SE" sz="2400" dirty="0" err="1" smtClean="0"/>
              <a:t>decide</a:t>
            </a:r>
            <a:r>
              <a:rPr lang="sv-SE" sz="2400" dirty="0" smtClean="0"/>
              <a:t> </a:t>
            </a:r>
            <a:r>
              <a:rPr lang="sv-SE" sz="2400" dirty="0" err="1" smtClean="0"/>
              <a:t>how</a:t>
            </a:r>
            <a:r>
              <a:rPr lang="sv-SE" sz="2400" dirty="0" smtClean="0"/>
              <a:t> to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it’s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</a:t>
            </a:r>
            <a:r>
              <a:rPr lang="sv-SE" sz="2400" dirty="0" err="1" smtClean="0"/>
              <a:t>message</a:t>
            </a:r>
            <a:endParaRPr lang="sv-SE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409101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CD80E9"/>
                </a:solidFill>
              </a:rPr>
              <a:t>”An </a:t>
            </a:r>
            <a:r>
              <a:rPr lang="sv-SE" sz="2400" b="1" i="1" dirty="0" err="1">
                <a:solidFill>
                  <a:srgbClr val="CD80E9"/>
                </a:solidFill>
              </a:rPr>
              <a:t>island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 smtClean="0">
                <a:solidFill>
                  <a:srgbClr val="CD80E9"/>
                </a:solidFill>
              </a:rPr>
              <a:t>consistency</a:t>
            </a:r>
            <a:r>
              <a:rPr lang="sv-SE" sz="2400" b="1" i="1" dirty="0" smtClean="0">
                <a:solidFill>
                  <a:srgbClr val="CD80E9"/>
                </a:solidFill>
              </a:rPr>
              <a:t> in </a:t>
            </a:r>
            <a:r>
              <a:rPr lang="sv-SE" sz="2400" b="1" i="1" dirty="0">
                <a:solidFill>
                  <a:srgbClr val="CD80E9"/>
                </a:solidFill>
              </a:rPr>
              <a:t>a </a:t>
            </a:r>
            <a:r>
              <a:rPr lang="sv-SE" sz="2400" b="1" i="1" dirty="0" err="1">
                <a:solidFill>
                  <a:srgbClr val="CD80E9"/>
                </a:solidFill>
              </a:rPr>
              <a:t>sea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of</a:t>
            </a:r>
            <a:r>
              <a:rPr lang="sv-SE" sz="2400" b="1" i="1" dirty="0">
                <a:solidFill>
                  <a:srgbClr val="CD80E9"/>
                </a:solidFill>
              </a:rPr>
              <a:t> </a:t>
            </a:r>
            <a:r>
              <a:rPr lang="sv-SE" sz="2400" b="1" i="1" dirty="0" err="1">
                <a:solidFill>
                  <a:srgbClr val="CD80E9"/>
                </a:solidFill>
              </a:rPr>
              <a:t>concurrency</a:t>
            </a:r>
            <a:r>
              <a:rPr lang="sv-SE" sz="2400" b="1" i="1" dirty="0" smtClean="0">
                <a:solidFill>
                  <a:srgbClr val="CD80E9"/>
                </a:solidFill>
              </a:rPr>
              <a:t>”</a:t>
            </a:r>
            <a:br>
              <a:rPr lang="sv-SE" sz="2400" b="1" i="1" dirty="0" smtClean="0">
                <a:solidFill>
                  <a:srgbClr val="CD80E9"/>
                </a:solidFill>
              </a:rPr>
            </a:br>
            <a:endParaRPr lang="sv-SE" sz="2400" b="1" i="1" dirty="0">
              <a:solidFill>
                <a:srgbClr val="CD80E9"/>
              </a:solidFill>
            </a:endParaRPr>
          </a:p>
          <a:p>
            <a:pPr algn="ctr"/>
            <a:r>
              <a:rPr lang="sv-SE" sz="2400" b="1" i="1" dirty="0">
                <a:solidFill>
                  <a:srgbClr val="FFA484"/>
                </a:solidFill>
              </a:rPr>
              <a:t>”</a:t>
            </a:r>
            <a:r>
              <a:rPr lang="sv-SE" sz="2400" b="1" i="1" dirty="0" err="1">
                <a:solidFill>
                  <a:srgbClr val="FFA484"/>
                </a:solidFill>
              </a:rPr>
              <a:t>Shared</a:t>
            </a:r>
            <a:r>
              <a:rPr lang="sv-SE" sz="2400" b="1" i="1" dirty="0">
                <a:solidFill>
                  <a:srgbClr val="FFA484"/>
                </a:solidFill>
              </a:rPr>
              <a:t>  </a:t>
            </a:r>
            <a:r>
              <a:rPr lang="sv-SE" sz="2400" b="1" i="1" dirty="0" err="1">
                <a:solidFill>
                  <a:srgbClr val="FFA484"/>
                </a:solidFill>
              </a:rPr>
              <a:t>nothing</a:t>
            </a:r>
            <a:r>
              <a:rPr lang="sv-SE" sz="2400" b="1" i="1" dirty="0">
                <a:solidFill>
                  <a:srgbClr val="FFA484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A484"/>
                </a:solidFill>
              </a:rPr>
              <a:t>”</a:t>
            </a:r>
            <a:r>
              <a:rPr lang="sv-SE" sz="2400" b="1" i="1" dirty="0" smtClean="0"/>
              <a:t/>
            </a:r>
            <a:br>
              <a:rPr lang="sv-SE" sz="2400" b="1" i="1" dirty="0" smtClean="0"/>
            </a:br>
            <a:endParaRPr lang="sv-SE" sz="2400" b="1" i="1" dirty="0"/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4337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497204"/>
          </a:xfrm>
          <a:prstGeom prst="rect">
            <a:avLst/>
          </a:prstGeom>
          <a:noFill/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97204"/>
            <a:ext cx="12192000" cy="536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798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Moore’s</a:t>
            </a:r>
            <a:r>
              <a:rPr lang="sv-SE" b="1" dirty="0" smtClean="0"/>
              <a:t> </a:t>
            </a:r>
            <a:r>
              <a:rPr lang="sv-SE" b="1" dirty="0" err="1" smtClean="0"/>
              <a:t>Law</a:t>
            </a:r>
            <a:endParaRPr lang="sv-SE" b="1" dirty="0"/>
          </a:p>
        </p:txBody>
      </p:sp>
      <p:sp>
        <p:nvSpPr>
          <p:cNvPr id="8" name="Rectangle 7"/>
          <p:cNvSpPr/>
          <p:nvPr/>
        </p:nvSpPr>
        <p:spPr>
          <a:xfrm>
            <a:off x="0" y="5284269"/>
            <a:ext cx="12192000" cy="15737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2800" b="1" dirty="0" err="1" smtClean="0">
                <a:solidFill>
                  <a:schemeClr val="tx1"/>
                </a:solidFill>
              </a:rPr>
              <a:t>We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can</a:t>
            </a:r>
            <a:r>
              <a:rPr lang="sv-SE" sz="2800" b="1" dirty="0" smtClean="0">
                <a:solidFill>
                  <a:schemeClr val="tx1"/>
                </a:solidFill>
              </a:rPr>
              <a:t> no </a:t>
            </a:r>
            <a:r>
              <a:rPr lang="sv-SE" sz="2800" b="1" dirty="0" err="1" smtClean="0">
                <a:solidFill>
                  <a:schemeClr val="tx1"/>
                </a:solidFill>
              </a:rPr>
              <a:t>longer</a:t>
            </a:r>
            <a:r>
              <a:rPr lang="sv-SE" sz="2800" b="1" dirty="0" smtClean="0">
                <a:solidFill>
                  <a:schemeClr val="tx1"/>
                </a:solidFill>
              </a:rPr>
              <a:t> </a:t>
            </a:r>
            <a:r>
              <a:rPr lang="sv-SE" sz="2800" b="1" dirty="0" err="1" smtClean="0">
                <a:solidFill>
                  <a:schemeClr val="tx1"/>
                </a:solidFill>
              </a:rPr>
              <a:t>build</a:t>
            </a:r>
            <a:r>
              <a:rPr lang="sv-SE" sz="2800" b="1" dirty="0" smtClean="0">
                <a:solidFill>
                  <a:schemeClr val="tx1"/>
                </a:solidFill>
              </a:rPr>
              <a:t> faster processors</a:t>
            </a:r>
            <a:br>
              <a:rPr lang="sv-SE" sz="2800" b="1" dirty="0" smtClean="0">
                <a:solidFill>
                  <a:schemeClr val="tx1"/>
                </a:solidFill>
              </a:rPr>
            </a:br>
            <a:r>
              <a:rPr lang="sv-SE" sz="1600" b="1" dirty="0" err="1" smtClean="0">
                <a:solidFill>
                  <a:schemeClr val="tx1"/>
                </a:solidFill>
              </a:rPr>
              <a:t>Instead</a:t>
            </a:r>
            <a:r>
              <a:rPr lang="sv-SE" sz="1600" b="1" dirty="0" smtClean="0">
                <a:solidFill>
                  <a:schemeClr val="tx1"/>
                </a:solidFill>
              </a:rPr>
              <a:t>, </a:t>
            </a:r>
            <a:r>
              <a:rPr lang="sv-SE" sz="1600" b="1" dirty="0" err="1" smtClean="0">
                <a:solidFill>
                  <a:schemeClr val="tx1"/>
                </a:solidFill>
              </a:rPr>
              <a:t>we</a:t>
            </a:r>
            <a:r>
              <a:rPr lang="sv-SE" sz="1600" b="1" dirty="0" smtClean="0">
                <a:solidFill>
                  <a:schemeClr val="tx1"/>
                </a:solidFill>
              </a:rPr>
              <a:t> stack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dirty="0" err="1" smtClean="0">
                <a:solidFill>
                  <a:schemeClr val="tx1"/>
                </a:solidFill>
              </a:rPr>
              <a:t>next</a:t>
            </a:r>
            <a:r>
              <a:rPr lang="sv-SE" sz="1600" b="1" dirty="0" smtClean="0">
                <a:solidFill>
                  <a:schemeClr val="tx1"/>
                </a:solidFill>
              </a:rPr>
              <a:t> to </a:t>
            </a:r>
            <a:r>
              <a:rPr lang="sv-SE" sz="1600" b="1" dirty="0" err="1" smtClean="0">
                <a:solidFill>
                  <a:schemeClr val="tx1"/>
                </a:solidFill>
              </a:rPr>
              <a:t>eachother</a:t>
            </a:r>
            <a:r>
              <a:rPr lang="sv-SE" sz="1600" b="1" dirty="0" smtClean="0">
                <a:solidFill>
                  <a:schemeClr val="tx1"/>
                </a:solidFill>
              </a:rPr>
              <a:t> and call </a:t>
            </a:r>
            <a:r>
              <a:rPr lang="sv-SE" sz="1600" b="1" dirty="0" err="1" smtClean="0">
                <a:solidFill>
                  <a:schemeClr val="tx1"/>
                </a:solidFill>
              </a:rPr>
              <a:t>them</a:t>
            </a:r>
            <a:r>
              <a:rPr lang="sv-SE" sz="1600" b="1" dirty="0" smtClean="0">
                <a:solidFill>
                  <a:schemeClr val="tx1"/>
                </a:solidFill>
              </a:rPr>
              <a:t> 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r>
              <a:rPr lang="sv-SE" sz="1600" b="1" i="1" dirty="0" err="1" smtClean="0">
                <a:solidFill>
                  <a:schemeClr val="tx1"/>
                </a:solidFill>
              </a:rPr>
              <a:t>cores</a:t>
            </a:r>
            <a:r>
              <a:rPr lang="sv-SE" sz="1600" b="1" i="1" dirty="0" smtClean="0">
                <a:solidFill>
                  <a:schemeClr val="tx1"/>
                </a:solidFill>
              </a:rPr>
              <a:t>”</a:t>
            </a:r>
            <a:endParaRPr lang="sv-SE" sz="2800" b="1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65860"/>
              </p:ext>
            </p:extLst>
          </p:nvPr>
        </p:nvGraphicFramePr>
        <p:xfrm>
          <a:off x="0" y="1497204"/>
          <a:ext cx="12191999" cy="3787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6162675" y="1994170"/>
            <a:ext cx="5714797" cy="2704290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4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662738" y="3956952"/>
            <a:ext cx="2613089" cy="2613088"/>
            <a:chOff x="4662738" y="3956952"/>
            <a:chExt cx="2613089" cy="2613088"/>
          </a:xfrm>
        </p:grpSpPr>
        <p:sp>
          <p:nvSpPr>
            <p:cNvPr id="50" name="Freeform 49"/>
            <p:cNvSpPr/>
            <p:nvPr/>
          </p:nvSpPr>
          <p:spPr>
            <a:xfrm>
              <a:off x="4662738" y="3956952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rgbClr val="FFC021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2" name="Octagon 1"/>
            <p:cNvSpPr/>
            <p:nvPr/>
          </p:nvSpPr>
          <p:spPr>
            <a:xfrm>
              <a:off x="4925701" y="4230737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167349" y="4439883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4288" y="5000665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800" b="1" dirty="0" smtClean="0"/>
                <a:t>CPU</a:t>
              </a:r>
              <a:endParaRPr lang="sv-SE" b="1" dirty="0"/>
            </a:p>
          </p:txBody>
        </p:sp>
        <p:sp>
          <p:nvSpPr>
            <p:cNvPr id="17" name="Octagon 16"/>
            <p:cNvSpPr/>
            <p:nvPr/>
          </p:nvSpPr>
          <p:spPr>
            <a:xfrm>
              <a:off x="5167349" y="4230737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38792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rocessor"/>
          <p:cNvGrpSpPr/>
          <p:nvPr/>
        </p:nvGrpSpPr>
        <p:grpSpPr>
          <a:xfrm>
            <a:off x="4662738" y="3954548"/>
            <a:ext cx="2613089" cy="2613088"/>
            <a:chOff x="4662738" y="3954548"/>
            <a:chExt cx="2613089" cy="2613088"/>
          </a:xfrm>
        </p:grpSpPr>
        <p:grpSp>
          <p:nvGrpSpPr>
            <p:cNvPr id="10" name="Group 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rgbClr val="FFC021"/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8" name="Octagon 1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>
                    <a:solidFill>
                      <a:schemeClr val="tx1"/>
                    </a:solidFill>
                  </a:rPr>
                  <a:t>Core</a:t>
                </a:r>
                <a:endParaRPr lang="sv-SE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 err="1" smtClean="0"/>
                  <a:t>Core</a:t>
                </a:r>
                <a:endParaRPr lang="sv-SE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6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4662738" y="3954548"/>
            <a:ext cx="2613089" cy="2613088"/>
          </a:xfrm>
          <a:custGeom>
            <a:avLst/>
            <a:gdLst>
              <a:gd name="connsiteX0" fmla="*/ 675551 w 2613089"/>
              <a:gd name="connsiteY0" fmla="*/ 2336863 h 2613088"/>
              <a:gd name="connsiteX1" fmla="*/ 927753 w 2613089"/>
              <a:gd name="connsiteY1" fmla="*/ 2336863 h 2613088"/>
              <a:gd name="connsiteX2" fmla="*/ 801652 w 2613089"/>
              <a:gd name="connsiteY2" fmla="*/ 2613088 h 2613088"/>
              <a:gd name="connsiteX3" fmla="*/ 1012145 w 2613089"/>
              <a:gd name="connsiteY3" fmla="*/ 2336862 h 2613088"/>
              <a:gd name="connsiteX4" fmla="*/ 1264347 w 2613089"/>
              <a:gd name="connsiteY4" fmla="*/ 2336862 h 2613088"/>
              <a:gd name="connsiteX5" fmla="*/ 1138246 w 2613089"/>
              <a:gd name="connsiteY5" fmla="*/ 2613087 h 2613088"/>
              <a:gd name="connsiteX6" fmla="*/ 1685333 w 2613089"/>
              <a:gd name="connsiteY6" fmla="*/ 2336861 h 2613088"/>
              <a:gd name="connsiteX7" fmla="*/ 1937535 w 2613089"/>
              <a:gd name="connsiteY7" fmla="*/ 2336861 h 2613088"/>
              <a:gd name="connsiteX8" fmla="*/ 1811434 w 2613089"/>
              <a:gd name="connsiteY8" fmla="*/ 2613086 h 2613088"/>
              <a:gd name="connsiteX9" fmla="*/ 1348739 w 2613089"/>
              <a:gd name="connsiteY9" fmla="*/ 2336860 h 2613088"/>
              <a:gd name="connsiteX10" fmla="*/ 1600941 w 2613089"/>
              <a:gd name="connsiteY10" fmla="*/ 2336860 h 2613088"/>
              <a:gd name="connsiteX11" fmla="*/ 1474840 w 2613089"/>
              <a:gd name="connsiteY11" fmla="*/ 2613085 h 2613088"/>
              <a:gd name="connsiteX12" fmla="*/ 2336864 w 2613089"/>
              <a:gd name="connsiteY12" fmla="*/ 1685332 h 2613088"/>
              <a:gd name="connsiteX13" fmla="*/ 2613089 w 2613089"/>
              <a:gd name="connsiteY13" fmla="*/ 1811433 h 2613088"/>
              <a:gd name="connsiteX14" fmla="*/ 2336864 w 2613089"/>
              <a:gd name="connsiteY14" fmla="*/ 1937534 h 2613088"/>
              <a:gd name="connsiteX15" fmla="*/ 276227 w 2613089"/>
              <a:gd name="connsiteY15" fmla="*/ 1685332 h 2613088"/>
              <a:gd name="connsiteX16" fmla="*/ 276227 w 2613089"/>
              <a:gd name="connsiteY16" fmla="*/ 1937534 h 2613088"/>
              <a:gd name="connsiteX17" fmla="*/ 2 w 2613089"/>
              <a:gd name="connsiteY17" fmla="*/ 1811433 h 2613088"/>
              <a:gd name="connsiteX18" fmla="*/ 2336863 w 2613089"/>
              <a:gd name="connsiteY18" fmla="*/ 1348738 h 2613088"/>
              <a:gd name="connsiteX19" fmla="*/ 2613088 w 2613089"/>
              <a:gd name="connsiteY19" fmla="*/ 1474839 h 2613088"/>
              <a:gd name="connsiteX20" fmla="*/ 2336863 w 2613089"/>
              <a:gd name="connsiteY20" fmla="*/ 1600940 h 2613088"/>
              <a:gd name="connsiteX21" fmla="*/ 276228 w 2613089"/>
              <a:gd name="connsiteY21" fmla="*/ 1348738 h 2613088"/>
              <a:gd name="connsiteX22" fmla="*/ 276228 w 2613089"/>
              <a:gd name="connsiteY22" fmla="*/ 1600940 h 2613088"/>
              <a:gd name="connsiteX23" fmla="*/ 3 w 2613089"/>
              <a:gd name="connsiteY23" fmla="*/ 1474839 h 2613088"/>
              <a:gd name="connsiteX24" fmla="*/ 2336861 w 2613089"/>
              <a:gd name="connsiteY24" fmla="*/ 1012144 h 2613088"/>
              <a:gd name="connsiteX25" fmla="*/ 2613086 w 2613089"/>
              <a:gd name="connsiteY25" fmla="*/ 1138245 h 2613088"/>
              <a:gd name="connsiteX26" fmla="*/ 2336861 w 2613089"/>
              <a:gd name="connsiteY26" fmla="*/ 1264346 h 2613088"/>
              <a:gd name="connsiteX27" fmla="*/ 276226 w 2613089"/>
              <a:gd name="connsiteY27" fmla="*/ 1012144 h 2613088"/>
              <a:gd name="connsiteX28" fmla="*/ 276226 w 2613089"/>
              <a:gd name="connsiteY28" fmla="*/ 1264346 h 2613088"/>
              <a:gd name="connsiteX29" fmla="*/ 1 w 2613089"/>
              <a:gd name="connsiteY29" fmla="*/ 1138245 h 2613088"/>
              <a:gd name="connsiteX30" fmla="*/ 2336862 w 2613089"/>
              <a:gd name="connsiteY30" fmla="*/ 675550 h 2613088"/>
              <a:gd name="connsiteX31" fmla="*/ 2613087 w 2613089"/>
              <a:gd name="connsiteY31" fmla="*/ 801651 h 2613088"/>
              <a:gd name="connsiteX32" fmla="*/ 2336862 w 2613089"/>
              <a:gd name="connsiteY32" fmla="*/ 927752 h 2613088"/>
              <a:gd name="connsiteX33" fmla="*/ 276225 w 2613089"/>
              <a:gd name="connsiteY33" fmla="*/ 675550 h 2613088"/>
              <a:gd name="connsiteX34" fmla="*/ 276225 w 2613089"/>
              <a:gd name="connsiteY34" fmla="*/ 927752 h 2613088"/>
              <a:gd name="connsiteX35" fmla="*/ 0 w 2613089"/>
              <a:gd name="connsiteY35" fmla="*/ 801651 h 2613088"/>
              <a:gd name="connsiteX36" fmla="*/ 1138246 w 2613089"/>
              <a:gd name="connsiteY36" fmla="*/ 3 h 2613088"/>
              <a:gd name="connsiteX37" fmla="*/ 1264347 w 2613089"/>
              <a:gd name="connsiteY37" fmla="*/ 276229 h 2613088"/>
              <a:gd name="connsiteX38" fmla="*/ 1012145 w 2613089"/>
              <a:gd name="connsiteY38" fmla="*/ 276229 h 2613088"/>
              <a:gd name="connsiteX39" fmla="*/ 801652 w 2613089"/>
              <a:gd name="connsiteY39" fmla="*/ 2 h 2613088"/>
              <a:gd name="connsiteX40" fmla="*/ 927753 w 2613089"/>
              <a:gd name="connsiteY40" fmla="*/ 276227 h 2613088"/>
              <a:gd name="connsiteX41" fmla="*/ 675551 w 2613089"/>
              <a:gd name="connsiteY41" fmla="*/ 276227 h 2613088"/>
              <a:gd name="connsiteX42" fmla="*/ 1474840 w 2613089"/>
              <a:gd name="connsiteY42" fmla="*/ 1 h 2613088"/>
              <a:gd name="connsiteX43" fmla="*/ 1600941 w 2613089"/>
              <a:gd name="connsiteY43" fmla="*/ 276227 h 2613088"/>
              <a:gd name="connsiteX44" fmla="*/ 1348739 w 2613089"/>
              <a:gd name="connsiteY44" fmla="*/ 276227 h 2613088"/>
              <a:gd name="connsiteX45" fmla="*/ 1811434 w 2613089"/>
              <a:gd name="connsiteY45" fmla="*/ 0 h 2613088"/>
              <a:gd name="connsiteX46" fmla="*/ 1937535 w 2613089"/>
              <a:gd name="connsiteY46" fmla="*/ 276226 h 2613088"/>
              <a:gd name="connsiteX47" fmla="*/ 1685333 w 2613089"/>
              <a:gd name="connsiteY47" fmla="*/ 276226 h 261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13089" h="2613088">
                <a:moveTo>
                  <a:pt x="675551" y="2336863"/>
                </a:moveTo>
                <a:lnTo>
                  <a:pt x="927753" y="2336863"/>
                </a:lnTo>
                <a:lnTo>
                  <a:pt x="801652" y="2613088"/>
                </a:lnTo>
                <a:close/>
                <a:moveTo>
                  <a:pt x="1012145" y="2336862"/>
                </a:moveTo>
                <a:lnTo>
                  <a:pt x="1264347" y="2336862"/>
                </a:lnTo>
                <a:lnTo>
                  <a:pt x="1138246" y="2613087"/>
                </a:lnTo>
                <a:close/>
                <a:moveTo>
                  <a:pt x="1685333" y="2336861"/>
                </a:moveTo>
                <a:lnTo>
                  <a:pt x="1937535" y="2336861"/>
                </a:lnTo>
                <a:lnTo>
                  <a:pt x="1811434" y="2613086"/>
                </a:lnTo>
                <a:close/>
                <a:moveTo>
                  <a:pt x="1348739" y="2336860"/>
                </a:moveTo>
                <a:lnTo>
                  <a:pt x="1600941" y="2336860"/>
                </a:lnTo>
                <a:lnTo>
                  <a:pt x="1474840" y="2613085"/>
                </a:lnTo>
                <a:close/>
                <a:moveTo>
                  <a:pt x="2336864" y="1685332"/>
                </a:moveTo>
                <a:lnTo>
                  <a:pt x="2613089" y="1811433"/>
                </a:lnTo>
                <a:lnTo>
                  <a:pt x="2336864" y="1937534"/>
                </a:lnTo>
                <a:close/>
                <a:moveTo>
                  <a:pt x="276227" y="1685332"/>
                </a:moveTo>
                <a:lnTo>
                  <a:pt x="276227" y="1937534"/>
                </a:lnTo>
                <a:lnTo>
                  <a:pt x="2" y="1811433"/>
                </a:lnTo>
                <a:close/>
                <a:moveTo>
                  <a:pt x="2336863" y="1348738"/>
                </a:moveTo>
                <a:lnTo>
                  <a:pt x="2613088" y="1474839"/>
                </a:lnTo>
                <a:lnTo>
                  <a:pt x="2336863" y="1600940"/>
                </a:lnTo>
                <a:close/>
                <a:moveTo>
                  <a:pt x="276228" y="1348738"/>
                </a:moveTo>
                <a:lnTo>
                  <a:pt x="276228" y="1600940"/>
                </a:lnTo>
                <a:lnTo>
                  <a:pt x="3" y="1474839"/>
                </a:lnTo>
                <a:close/>
                <a:moveTo>
                  <a:pt x="2336861" y="1012144"/>
                </a:moveTo>
                <a:lnTo>
                  <a:pt x="2613086" y="1138245"/>
                </a:lnTo>
                <a:lnTo>
                  <a:pt x="2336861" y="1264346"/>
                </a:lnTo>
                <a:close/>
                <a:moveTo>
                  <a:pt x="276226" y="1012144"/>
                </a:moveTo>
                <a:lnTo>
                  <a:pt x="276226" y="1264346"/>
                </a:lnTo>
                <a:lnTo>
                  <a:pt x="1" y="1138245"/>
                </a:lnTo>
                <a:close/>
                <a:moveTo>
                  <a:pt x="2336862" y="675550"/>
                </a:moveTo>
                <a:lnTo>
                  <a:pt x="2613087" y="801651"/>
                </a:lnTo>
                <a:lnTo>
                  <a:pt x="2336862" y="927752"/>
                </a:lnTo>
                <a:close/>
                <a:moveTo>
                  <a:pt x="276225" y="675550"/>
                </a:moveTo>
                <a:lnTo>
                  <a:pt x="276225" y="927752"/>
                </a:lnTo>
                <a:lnTo>
                  <a:pt x="0" y="801651"/>
                </a:lnTo>
                <a:close/>
                <a:moveTo>
                  <a:pt x="1138246" y="3"/>
                </a:moveTo>
                <a:lnTo>
                  <a:pt x="1264347" y="276229"/>
                </a:lnTo>
                <a:lnTo>
                  <a:pt x="1012145" y="276229"/>
                </a:lnTo>
                <a:close/>
                <a:moveTo>
                  <a:pt x="801652" y="2"/>
                </a:moveTo>
                <a:lnTo>
                  <a:pt x="927753" y="276227"/>
                </a:lnTo>
                <a:lnTo>
                  <a:pt x="675551" y="276227"/>
                </a:lnTo>
                <a:close/>
                <a:moveTo>
                  <a:pt x="1474840" y="1"/>
                </a:moveTo>
                <a:lnTo>
                  <a:pt x="1600941" y="276227"/>
                </a:lnTo>
                <a:lnTo>
                  <a:pt x="1348739" y="276227"/>
                </a:lnTo>
                <a:close/>
                <a:moveTo>
                  <a:pt x="1811434" y="0"/>
                </a:moveTo>
                <a:lnTo>
                  <a:pt x="1937535" y="276226"/>
                </a:lnTo>
                <a:lnTo>
                  <a:pt x="1685333" y="276226"/>
                </a:lnTo>
                <a:close/>
              </a:path>
            </a:pathLst>
          </a:custGeom>
          <a:solidFill>
            <a:srgbClr val="FFC02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44" name="Octagon 43"/>
          <p:cNvSpPr/>
          <p:nvPr/>
        </p:nvSpPr>
        <p:spPr>
          <a:xfrm>
            <a:off x="4925701" y="4228333"/>
            <a:ext cx="208716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ctagon 16"/>
          <p:cNvSpPr/>
          <p:nvPr/>
        </p:nvSpPr>
        <p:spPr>
          <a:xfrm>
            <a:off x="5167349" y="4228333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>
            <a:off x="5167349" y="4437479"/>
            <a:ext cx="178213" cy="178213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493E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 smtClean="0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chemeClr val="bg1"/>
                </a:solidFill>
              </a:rPr>
              <a:t>The </a:t>
            </a:r>
            <a:r>
              <a:rPr lang="sv-SE" sz="1600" dirty="0" err="1" smtClean="0">
                <a:solidFill>
                  <a:schemeClr val="bg1"/>
                </a:solidFill>
              </a:rPr>
              <a:t>invocation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 smtClean="0">
                <a:solidFill>
                  <a:schemeClr val="bg1"/>
                </a:solidFill>
              </a:rPr>
              <a:t>will</a:t>
            </a:r>
            <a:r>
              <a:rPr lang="sv-SE" sz="1600" dirty="0" smtClean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run</a:t>
            </a:r>
            <a:r>
              <a:rPr lang="sv-SE" sz="1600" dirty="0">
                <a:solidFill>
                  <a:schemeClr val="bg1"/>
                </a:solidFill>
              </a:rPr>
              <a:t> on a </a:t>
            </a:r>
            <a:r>
              <a:rPr lang="sv-SE" sz="1600" dirty="0" err="1">
                <a:solidFill>
                  <a:schemeClr val="bg1"/>
                </a:solidFill>
              </a:rPr>
              <a:t>single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core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16130</TotalTime>
  <Words>660</Words>
  <Application>Microsoft Office PowerPoint</Application>
  <PresentationFormat>Widescreen</PresentationFormat>
  <Paragraphs>307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Ravie</vt:lpstr>
      <vt:lpstr>Roboto</vt:lpstr>
      <vt:lpstr>Office Theme</vt:lpstr>
      <vt:lpstr>2_Office Theme</vt:lpstr>
      <vt:lpstr>Micro services</vt:lpstr>
      <vt:lpstr>PowerPoint Presentation</vt:lpstr>
      <vt:lpstr>PowerPoint Presentation</vt:lpstr>
      <vt:lpstr>PowerPoint Presentation</vt:lpstr>
      <vt:lpstr>Actor Model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Scheduling</vt:lpstr>
      <vt:lpstr>”actor” package</vt:lpstr>
      <vt:lpstr>Demo – Create your first actor</vt:lpstr>
      <vt:lpstr>”remote” package</vt:lpstr>
      <vt:lpstr>Demo – Build a chat</vt:lpstr>
      <vt:lpstr>”router” package</vt:lpstr>
      <vt:lpstr>Routers</vt:lpstr>
      <vt:lpstr>BroadcastRouter</vt:lpstr>
      <vt:lpstr>RoundRobinRouter</vt:lpstr>
      <vt:lpstr>RoundRobinRouter</vt:lpstr>
      <vt:lpstr>ConsistentHashRouter</vt:lpstr>
      <vt:lpstr>ConsistentHashRouter</vt:lpstr>
      <vt:lpstr>ConsistentHashRouter</vt:lpstr>
      <vt:lpstr>Demo – Use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1915</cp:revision>
  <dcterms:created xsi:type="dcterms:W3CDTF">2014-06-11T19:04:29Z</dcterms:created>
  <dcterms:modified xsi:type="dcterms:W3CDTF">2017-03-18T21:52:40Z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