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0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8E0000"/>
    <a:srgbClr val="5B9BD5"/>
    <a:srgbClr val="6C0000"/>
    <a:srgbClr val="313D4D"/>
    <a:srgbClr val="E20000"/>
    <a:srgbClr val="D8F3FE"/>
    <a:srgbClr val="5DD5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" y="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2016-11-05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Platform agnostic distributed systems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mtClean="0">
                <a:solidFill>
                  <a:schemeClr val="bg1"/>
                </a:solidFill>
              </a:rPr>
              <a:t>Building real </a:t>
            </a:r>
            <a:r>
              <a:rPr lang="sv-SE" dirty="0" smtClean="0">
                <a:solidFill>
                  <a:schemeClr val="bg1"/>
                </a:solidFill>
              </a:rPr>
              <a:t>world fast data applications without the vendor lies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Oval 26"/>
            <p:cNvSpPr/>
            <p:nvPr/>
          </p:nvSpPr>
          <p:spPr>
            <a:xfrm>
              <a:off x="2327565" y="205943"/>
              <a:ext cx="7329869" cy="6029172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Distributed 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All </a:t>
            </a:r>
            <a:r>
              <a:rPr lang="sv-SE" sz="1600" dirty="0" smtClean="0">
                <a:solidFill>
                  <a:schemeClr val="tx1"/>
                </a:solidFill>
              </a:rPr>
              <a:t>componentss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342232" y="488984"/>
            <a:ext cx="1076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Cluster</a:t>
            </a:r>
            <a:endParaRPr lang="sv-SE" sz="2400" b="1" dirty="0"/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19933" y="293960"/>
            <a:ext cx="7329869" cy="6029172"/>
          </a:xfrm>
          <a:prstGeom prst="ellipse">
            <a:avLst/>
          </a:prstGeom>
          <a:solidFill>
            <a:schemeClr val="bg1">
              <a:alpha val="75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0571" y="132595"/>
            <a:ext cx="3955572" cy="3671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Framework specific protocols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For example, all of the major Actor Model frameworks and languages have their own specific homegrown protocols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Erlang OTP, Akka, Akka.NET, MsOrleans, none of them can talk to eachother using their own cluster protocols.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017224" y="293960"/>
            <a:ext cx="2583282" cy="6029172"/>
          </a:xfrm>
          <a:custGeom>
            <a:avLst/>
            <a:gdLst>
              <a:gd name="connsiteX0" fmla="*/ 1867644 w 2583282"/>
              <a:gd name="connsiteY0" fmla="*/ 0 h 6029172"/>
              <a:gd name="connsiteX1" fmla="*/ 2425778 w 2583282"/>
              <a:gd name="connsiteY1" fmla="*/ 34735 h 6029172"/>
              <a:gd name="connsiteX2" fmla="*/ 2583282 w 2583282"/>
              <a:gd name="connsiteY2" fmla="*/ 57871 h 6029172"/>
              <a:gd name="connsiteX3" fmla="*/ 2583282 w 2583282"/>
              <a:gd name="connsiteY3" fmla="*/ 5971301 h 6029172"/>
              <a:gd name="connsiteX4" fmla="*/ 2425778 w 2583282"/>
              <a:gd name="connsiteY4" fmla="*/ 5994437 h 6029172"/>
              <a:gd name="connsiteX5" fmla="*/ 1867644 w 2583282"/>
              <a:gd name="connsiteY5" fmla="*/ 6029172 h 6029172"/>
              <a:gd name="connsiteX6" fmla="*/ 120719 w 2583282"/>
              <a:gd name="connsiteY6" fmla="*/ 5665328 h 6029172"/>
              <a:gd name="connsiteX7" fmla="*/ 0 w 2583282"/>
              <a:gd name="connsiteY7" fmla="*/ 5605004 h 6029172"/>
              <a:gd name="connsiteX8" fmla="*/ 0 w 2583282"/>
              <a:gd name="connsiteY8" fmla="*/ 424168 h 6029172"/>
              <a:gd name="connsiteX9" fmla="*/ 120719 w 2583282"/>
              <a:gd name="connsiteY9" fmla="*/ 363844 h 6029172"/>
              <a:gd name="connsiteX10" fmla="*/ 1867644 w 2583282"/>
              <a:gd name="connsiteY10" fmla="*/ 0 h 602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3282" h="6029172">
                <a:moveTo>
                  <a:pt x="1867644" y="0"/>
                </a:moveTo>
                <a:cubicBezTo>
                  <a:pt x="2057402" y="0"/>
                  <a:pt x="2243792" y="11863"/>
                  <a:pt x="2425778" y="34735"/>
                </a:cubicBezTo>
                <a:lnTo>
                  <a:pt x="2583282" y="57871"/>
                </a:lnTo>
                <a:lnTo>
                  <a:pt x="2583282" y="5971301"/>
                </a:lnTo>
                <a:lnTo>
                  <a:pt x="2425778" y="5994437"/>
                </a:lnTo>
                <a:cubicBezTo>
                  <a:pt x="2243792" y="6017310"/>
                  <a:pt x="2057402" y="6029172"/>
                  <a:pt x="1867644" y="6029172"/>
                </a:cubicBezTo>
                <a:cubicBezTo>
                  <a:pt x="1235117" y="6029172"/>
                  <a:pt x="640015" y="5897368"/>
                  <a:pt x="120719" y="5665328"/>
                </a:cubicBezTo>
                <a:lnTo>
                  <a:pt x="0" y="5605004"/>
                </a:lnTo>
                <a:lnTo>
                  <a:pt x="0" y="424168"/>
                </a:lnTo>
                <a:lnTo>
                  <a:pt x="120719" y="363844"/>
                </a:lnTo>
                <a:cubicBezTo>
                  <a:pt x="640015" y="131804"/>
                  <a:pt x="1235117" y="0"/>
                  <a:pt x="1867644" y="0"/>
                </a:cubicBezTo>
                <a:close/>
              </a:path>
            </a:pathLst>
          </a:custGeom>
          <a:solidFill>
            <a:srgbClr val="8E0000"/>
          </a:solidFill>
          <a:ln w="508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0" rIns="108000" bIns="0" rtlCol="0" anchor="ctr">
            <a:noAutofit/>
          </a:bodyPr>
          <a:lstStyle/>
          <a:p>
            <a:r>
              <a:rPr lang="sv-SE" sz="2400" b="1" dirty="0">
                <a:solidFill>
                  <a:schemeClr val="bg1"/>
                </a:solidFill>
              </a:rPr>
              <a:t>Homegrown, </a:t>
            </a:r>
            <a:endParaRPr lang="sv-SE" sz="2400" b="1" dirty="0" smtClean="0">
              <a:solidFill>
                <a:schemeClr val="bg1"/>
              </a:solidFill>
            </a:endParaRPr>
          </a:p>
          <a:p>
            <a:r>
              <a:rPr lang="sv-SE" sz="2400" b="1" dirty="0" smtClean="0">
                <a:solidFill>
                  <a:schemeClr val="bg1"/>
                </a:solidFill>
              </a:rPr>
              <a:t>non </a:t>
            </a:r>
            <a:r>
              <a:rPr lang="sv-SE" sz="2400" b="1" dirty="0">
                <a:solidFill>
                  <a:schemeClr val="bg1"/>
                </a:solidFill>
              </a:rPr>
              <a:t>standard, framework specific </a:t>
            </a:r>
            <a:r>
              <a:rPr lang="sv-SE" sz="2400" b="1" dirty="0" smtClean="0">
                <a:solidFill>
                  <a:schemeClr val="bg1"/>
                </a:solidFill>
              </a:rPr>
              <a:t>protocol </a:t>
            </a:r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15649" y="293960"/>
            <a:ext cx="7329869" cy="6029172"/>
          </a:xfrm>
          <a:prstGeom prst="ellipse">
            <a:avLst/>
          </a:prstGeom>
          <a:noFill/>
          <a:ln w="25400">
            <a:solidFill>
              <a:schemeClr val="bg1">
                <a:lumMod val="50000"/>
                <a:alpha val="1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Components only need to agree on the protocols and contracts of the cluster and can easily be built using any stack or technology.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i="1" dirty="0" smtClean="0">
                <a:solidFill>
                  <a:schemeClr val="tx1"/>
                </a:solidFill>
              </a:rPr>
              <a:t>e.g. Apache Kafka + .NET or Golang etc.</a:t>
            </a:r>
            <a:endParaRPr lang="sv-SE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start out by having a much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011045" y="2079783"/>
            <a:ext cx="2834979" cy="1144025"/>
            <a:chOff x="7011045" y="2085530"/>
            <a:chExt cx="2834979" cy="1144025"/>
          </a:xfrm>
        </p:grpSpPr>
        <p:grpSp>
          <p:nvGrpSpPr>
            <p:cNvPr id="36" name="Group 35"/>
            <p:cNvGrpSpPr/>
            <p:nvPr/>
          </p:nvGrpSpPr>
          <p:grpSpPr>
            <a:xfrm>
              <a:off x="7011045" y="2332961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7" name="Rounded Rectangle 36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47321" y="2085530"/>
              <a:ext cx="2098703" cy="1144025"/>
              <a:chOff x="7747321" y="2085530"/>
              <a:chExt cx="2098703" cy="114402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701999" y="208553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worker2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47321" y="2180205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  <a:endParaRPr lang="sv-SE" sz="1600" b="1" dirty="0" smtClean="0">
              <a:solidFill>
                <a:schemeClr val="tx1"/>
              </a:solidFill>
            </a:endParaRP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By partitioning events based on some form of unique identifier, e.g. CustomerId, Region or similar, we can make sure all events that belong together end up on the same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the events are assigned to a specific partition, it’s easy to build a stateful system behind the worker consuming this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is conceptually the same thing as 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Akka Cluster Sharding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and similar to </a:t>
            </a:r>
            <a:r>
              <a:rPr lang="sv-SE" sz="1600" b="1" dirty="0" smtClean="0">
                <a:solidFill>
                  <a:schemeClr val="tx1"/>
                </a:solidFill>
              </a:rPr>
              <a:t>MsOrleans</a:t>
            </a:r>
            <a:r>
              <a:rPr lang="sv-SE" sz="1600" dirty="0" smtClean="0">
                <a:solidFill>
                  <a:schemeClr val="tx1"/>
                </a:solidFill>
              </a:rPr>
              <a:t> in the sense that developers do not need to care where actors are placed.</a:t>
            </a:r>
          </a:p>
          <a:p>
            <a:r>
              <a:rPr lang="sv-SE" sz="1600" dirty="0">
                <a:solidFill>
                  <a:schemeClr val="tx1"/>
                </a:solidFill>
              </a:rPr>
              <a:t>Although in a more coarse grained way, data islands instead of individual actors.</a:t>
            </a:r>
            <a:endParaRPr lang="sv-SE" sz="1600" dirty="0" smtClean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2575" y="0"/>
            <a:ext cx="6361682" cy="702669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9574306" y="2079782"/>
            <a:ext cx="2102631" cy="11440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Summarising</a:t>
            </a:r>
            <a:endParaRPr lang="sv-SE" sz="1600" b="1" dirty="0" smtClean="0">
              <a:solidFill>
                <a:schemeClr val="tx1"/>
              </a:solidFill>
            </a:endParaRP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Platform agnostic, can be polyglot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Message order guarantee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Message delivery guarantee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Automatic placement of actors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Extremely high throughput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Low latency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2575" y="0"/>
            <a:ext cx="6361682" cy="702669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9574306" y="2079782"/>
            <a:ext cx="2102631" cy="11440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360</Words>
  <Application>Microsoft Office PowerPoint</Application>
  <PresentationFormat>Widescreen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Platform agnostic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87</cp:revision>
  <dcterms:created xsi:type="dcterms:W3CDTF">2016-11-05T07:11:57Z</dcterms:created>
  <dcterms:modified xsi:type="dcterms:W3CDTF">2016-11-05T11:30:16Z</dcterms:modified>
</cp:coreProperties>
</file>