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3"/>
    <p:sldMasterId id="2147484500" r:id="rId4"/>
  </p:sldMasterIdLst>
  <p:notesMasterIdLst>
    <p:notesMasterId r:id="rId23"/>
  </p:notesMasterIdLst>
  <p:sldIdLst>
    <p:sldId id="504" r:id="rId5"/>
    <p:sldId id="521" r:id="rId6"/>
    <p:sldId id="524" r:id="rId7"/>
    <p:sldId id="520" r:id="rId8"/>
    <p:sldId id="518" r:id="rId9"/>
    <p:sldId id="567" r:id="rId10"/>
    <p:sldId id="381" r:id="rId11"/>
    <p:sldId id="484" r:id="rId12"/>
    <p:sldId id="514" r:id="rId13"/>
    <p:sldId id="519" r:id="rId14"/>
    <p:sldId id="466" r:id="rId15"/>
    <p:sldId id="568" r:id="rId16"/>
    <p:sldId id="517" r:id="rId17"/>
    <p:sldId id="441" r:id="rId18"/>
    <p:sldId id="472" r:id="rId19"/>
    <p:sldId id="480" r:id="rId20"/>
    <p:sldId id="479" r:id="rId21"/>
    <p:sldId id="424" r:id="rId2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04"/>
            <p14:sldId id="521"/>
            <p14:sldId id="524"/>
            <p14:sldId id="520"/>
            <p14:sldId id="518"/>
            <p14:sldId id="567"/>
            <p14:sldId id="381"/>
            <p14:sldId id="484"/>
            <p14:sldId id="514"/>
            <p14:sldId id="519"/>
            <p14:sldId id="466"/>
            <p14:sldId id="568"/>
            <p14:sldId id="517"/>
            <p14:sldId id="441"/>
            <p14:sldId id="472"/>
            <p14:sldId id="480"/>
            <p14:sldId id="479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E79"/>
    <a:srgbClr val="FFE699"/>
    <a:srgbClr val="FF4909"/>
    <a:srgbClr val="1F4E79"/>
    <a:srgbClr val="43BFF7"/>
    <a:srgbClr val="FF928B"/>
    <a:srgbClr val="00B0F0"/>
    <a:srgbClr val="282828"/>
    <a:srgbClr val="58EC9F"/>
    <a:srgbClr val="2E5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23" autoAdjust="0"/>
    <p:restoredTop sz="90136" autoAdjust="0"/>
  </p:normalViewPr>
  <p:slideViewPr>
    <p:cSldViewPr snapToGrid="0">
      <p:cViewPr varScale="1">
        <p:scale>
          <a:sx n="110" d="100"/>
          <a:sy n="110" d="100"/>
        </p:scale>
        <p:origin x="176" y="280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/>
              <a:t>year</a:t>
            </a:r>
            <a:endParaRPr lang="sv-S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2696"/>
        <c:axId val="36561504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3088"/>
        <c:axId val="365615440"/>
      </c:scatterChart>
      <c:valAx>
        <c:axId val="365612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5048"/>
        <c:crosses val="autoZero"/>
        <c:crossBetween val="midCat"/>
        <c:majorUnit val="1"/>
      </c:valAx>
      <c:valAx>
        <c:axId val="36561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2696"/>
        <c:crosses val="autoZero"/>
        <c:crossBetween val="midCat"/>
      </c:valAx>
      <c:valAx>
        <c:axId val="36561544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3088"/>
        <c:crosses val="max"/>
        <c:crossBetween val="midCat"/>
      </c:valAx>
      <c:valAx>
        <c:axId val="3656130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6561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chemeClr val="bg1">
        <a:lumMod val="85000"/>
        <a:lumOff val="15000"/>
      </a:schemeClr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284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</a:t>
            </a:r>
            <a:r>
              <a:rPr kumimoji="0" lang="sv-S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roger@asynkron.se</a:t>
            </a:r>
            <a:endParaRPr kumimoji="0" lang="sv-SE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/>
              <a:t> 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853376" y="4455563"/>
            <a:ext cx="847774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Scale out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4671698" y="579860"/>
            <a:ext cx="2613089" cy="2613088"/>
            <a:chOff x="2500643" y="316321"/>
            <a:chExt cx="2613089" cy="2613088"/>
          </a:xfrm>
        </p:grpSpPr>
        <p:sp>
          <p:nvSpPr>
            <p:cNvPr id="131" name="Freeform 130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Octagon 131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265415" y="1176571"/>
            <a:ext cx="1416559" cy="1417223"/>
            <a:chOff x="1753933" y="2029826"/>
            <a:chExt cx="1416559" cy="1417223"/>
          </a:xfrm>
        </p:grpSpPr>
        <p:sp>
          <p:nvSpPr>
            <p:cNvPr id="127" name="Rounded Rectangle 126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cxnSp>
        <p:nvCxnSpPr>
          <p:cNvPr id="57" name="Straight Connector 56"/>
          <p:cNvCxnSpPr>
            <a:stCxn id="84" idx="4"/>
            <a:endCxn id="76" idx="0"/>
          </p:cNvCxnSpPr>
          <p:nvPr/>
        </p:nvCxnSpPr>
        <p:spPr>
          <a:xfrm flipH="1">
            <a:off x="5583138" y="1652922"/>
            <a:ext cx="7932" cy="42985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84" idx="5"/>
            <a:endCxn id="77" idx="1"/>
          </p:cNvCxnSpPr>
          <p:nvPr/>
        </p:nvCxnSpPr>
        <p:spPr>
          <a:xfrm>
            <a:off x="5691621" y="1611273"/>
            <a:ext cx="557587" cy="53163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440938" y="2082775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77" name="Oval 76"/>
          <p:cNvSpPr/>
          <p:nvPr/>
        </p:nvSpPr>
        <p:spPr>
          <a:xfrm>
            <a:off x="6207559" y="2101256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8012338" y="579860"/>
            <a:ext cx="2613089" cy="2613088"/>
            <a:chOff x="8012338" y="579860"/>
            <a:chExt cx="2613089" cy="2613088"/>
          </a:xfrm>
        </p:grpSpPr>
        <p:sp>
          <p:nvSpPr>
            <p:cNvPr id="141" name="Freeform 140"/>
            <p:cNvSpPr/>
            <p:nvPr/>
          </p:nvSpPr>
          <p:spPr>
            <a:xfrm>
              <a:off x="8012338" y="579860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Octagon 141"/>
            <p:cNvSpPr/>
            <p:nvPr/>
          </p:nvSpPr>
          <p:spPr>
            <a:xfrm>
              <a:off x="8275301" y="853645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3" name="Octagon 16"/>
            <p:cNvSpPr/>
            <p:nvPr/>
          </p:nvSpPr>
          <p:spPr>
            <a:xfrm>
              <a:off x="8516949" y="853645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4" name="Oval 143"/>
            <p:cNvSpPr/>
            <p:nvPr/>
          </p:nvSpPr>
          <p:spPr>
            <a:xfrm>
              <a:off x="8516949" y="1062791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606055" y="1176571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9347672" y="1176571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8606055" y="1918520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9347672" y="1918520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cxnSp>
          <p:nvCxnSpPr>
            <p:cNvPr id="60" name="Straight Connector 59"/>
            <p:cNvCxnSpPr>
              <a:stCxn id="78" idx="4"/>
              <a:endCxn id="79" idx="0"/>
            </p:cNvCxnSpPr>
            <p:nvPr/>
          </p:nvCxnSpPr>
          <p:spPr>
            <a:xfrm flipH="1">
              <a:off x="8936105" y="1651819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8" idx="5"/>
              <a:endCxn id="80" idx="1"/>
            </p:cNvCxnSpPr>
            <p:nvPr/>
          </p:nvCxnSpPr>
          <p:spPr>
            <a:xfrm>
              <a:off x="9050534" y="1610170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78" idx="6"/>
              <a:endCxn id="81" idx="2"/>
            </p:cNvCxnSpPr>
            <p:nvPr/>
          </p:nvCxnSpPr>
          <p:spPr>
            <a:xfrm>
              <a:off x="9092183" y="1509619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8807783" y="1367419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8793905" y="210125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9545583" y="209598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9545583" y="137906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cxnSp>
        <p:nvCxnSpPr>
          <p:cNvPr id="82" name="Straight Connector 81"/>
          <p:cNvCxnSpPr>
            <a:stCxn id="87" idx="2"/>
            <a:endCxn id="84" idx="6"/>
          </p:cNvCxnSpPr>
          <p:nvPr/>
        </p:nvCxnSpPr>
        <p:spPr>
          <a:xfrm flipH="1" flipV="1">
            <a:off x="5733270" y="1510722"/>
            <a:ext cx="329299" cy="1241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448870" y="1368522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85" name="Straight Connector 84"/>
          <p:cNvCxnSpPr>
            <a:stCxn id="87" idx="7"/>
            <a:endCxn id="86" idx="3"/>
          </p:cNvCxnSpPr>
          <p:nvPr/>
        </p:nvCxnSpPr>
        <p:spPr>
          <a:xfrm flipV="1">
            <a:off x="6305320" y="1502465"/>
            <a:ext cx="63116" cy="3185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6326787" y="1259714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86"/>
          <p:cNvSpPr/>
          <p:nvPr/>
        </p:nvSpPr>
        <p:spPr>
          <a:xfrm>
            <a:off x="6062569" y="1492671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296785" y="579860"/>
            <a:ext cx="2613089" cy="2613088"/>
            <a:chOff x="1296785" y="579860"/>
            <a:chExt cx="2613089" cy="2613088"/>
          </a:xfrm>
        </p:grpSpPr>
        <p:sp>
          <p:nvSpPr>
            <p:cNvPr id="95" name="Freeform 94"/>
            <p:cNvSpPr/>
            <p:nvPr/>
          </p:nvSpPr>
          <p:spPr>
            <a:xfrm>
              <a:off x="1296785" y="579860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6" name="Octagon 95"/>
            <p:cNvSpPr/>
            <p:nvPr/>
          </p:nvSpPr>
          <p:spPr>
            <a:xfrm>
              <a:off x="1559748" y="853645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ctagon 16"/>
            <p:cNvSpPr/>
            <p:nvPr/>
          </p:nvSpPr>
          <p:spPr>
            <a:xfrm>
              <a:off x="1801396" y="853645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4" name="Oval 123"/>
            <p:cNvSpPr/>
            <p:nvPr/>
          </p:nvSpPr>
          <p:spPr>
            <a:xfrm>
              <a:off x="1801396" y="1062791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890502" y="1176571"/>
              <a:ext cx="1416559" cy="1417223"/>
              <a:chOff x="1753933" y="2029826"/>
              <a:chExt cx="1416559" cy="1417223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  <p:cxnSp>
          <p:nvCxnSpPr>
            <p:cNvPr id="58" name="Straight Connector 57"/>
            <p:cNvCxnSpPr>
              <a:stCxn id="75" idx="2"/>
              <a:endCxn id="88" idx="6"/>
            </p:cNvCxnSpPr>
            <p:nvPr/>
          </p:nvCxnSpPr>
          <p:spPr>
            <a:xfrm flipH="1">
              <a:off x="2375589" y="1506570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5" idx="3"/>
              <a:endCxn id="73" idx="7"/>
            </p:cNvCxnSpPr>
            <p:nvPr/>
          </p:nvCxnSpPr>
          <p:spPr>
            <a:xfrm flipH="1">
              <a:off x="2335785" y="1607121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093034" y="209598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2819834" y="210920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2828145" y="136437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2091189" y="138342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146" name="Picture 1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748" y="3915216"/>
            <a:ext cx="1804572" cy="2859272"/>
          </a:xfrm>
          <a:prstGeom prst="rect">
            <a:avLst/>
          </a:prstGeom>
        </p:spPr>
      </p:pic>
      <p:cxnSp>
        <p:nvCxnSpPr>
          <p:cNvPr id="54" name="Straight Connector 53"/>
          <p:cNvCxnSpPr>
            <a:stCxn id="78" idx="2"/>
            <a:endCxn id="77" idx="6"/>
          </p:cNvCxnSpPr>
          <p:nvPr/>
        </p:nvCxnSpPr>
        <p:spPr>
          <a:xfrm flipH="1">
            <a:off x="6491959" y="1509619"/>
            <a:ext cx="2315824" cy="73383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6" idx="2"/>
            <a:endCxn id="75" idx="6"/>
          </p:cNvCxnSpPr>
          <p:nvPr/>
        </p:nvCxnSpPr>
        <p:spPr>
          <a:xfrm flipH="1" flipV="1">
            <a:off x="3112545" y="1506570"/>
            <a:ext cx="2328393" cy="71840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6" idx="2"/>
            <a:endCxn id="74" idx="6"/>
          </p:cNvCxnSpPr>
          <p:nvPr/>
        </p:nvCxnSpPr>
        <p:spPr>
          <a:xfrm flipH="1">
            <a:off x="3104234" y="2224975"/>
            <a:ext cx="2336704" cy="2642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3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53" y="63799"/>
            <a:ext cx="1804572" cy="285927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300106" y="4015724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09696" y="4016945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69056" y="4016945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88547" y="4696799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/>
              <a:t>Scale</a:t>
            </a:r>
            <a:r>
              <a:rPr lang="sv-SE" sz="4400" b="1" dirty="0"/>
              <a:t> </a:t>
            </a:r>
            <a:r>
              <a:rPr lang="sv-SE" sz="4400" b="1" dirty="0" err="1"/>
              <a:t>up</a:t>
            </a:r>
            <a:r>
              <a:rPr lang="sv-SE" sz="4400" b="1" dirty="0"/>
              <a:t> and </a:t>
            </a:r>
            <a:r>
              <a:rPr lang="sv-SE" sz="4400" b="1" dirty="0" err="1"/>
              <a:t>out</a:t>
            </a:r>
            <a:r>
              <a:rPr lang="sv-SE" sz="4400" b="1" dirty="0"/>
              <a:t> </a:t>
            </a:r>
            <a:r>
              <a:rPr lang="sv-SE" sz="4400" b="1" dirty="0" err="1"/>
              <a:t>are</a:t>
            </a:r>
            <a:r>
              <a:rPr lang="sv-SE" sz="4400" b="1" dirty="0"/>
              <a:t> </a:t>
            </a:r>
            <a:r>
              <a:rPr lang="sv-SE" sz="4400" b="1" dirty="0" err="1"/>
              <a:t>essentially</a:t>
            </a:r>
            <a:r>
              <a:rPr lang="sv-SE" sz="4400" b="1" dirty="0"/>
              <a:t> the same</a:t>
            </a:r>
          </a:p>
          <a:p>
            <a:pPr algn="ctr"/>
            <a:r>
              <a:rPr lang="sv-SE" sz="1600" b="1" dirty="0" err="1"/>
              <a:t>That</a:t>
            </a:r>
            <a:r>
              <a:rPr lang="sv-SE" sz="1600" b="1" dirty="0"/>
              <a:t> is; </a:t>
            </a:r>
            <a:r>
              <a:rPr lang="sv-SE" sz="1600" b="1" dirty="0" err="1"/>
              <a:t>we</a:t>
            </a:r>
            <a:r>
              <a:rPr lang="sv-SE" sz="1600" b="1" dirty="0"/>
              <a:t> </a:t>
            </a:r>
            <a:r>
              <a:rPr lang="sv-SE" sz="1600" b="1" dirty="0" err="1"/>
              <a:t>want</a:t>
            </a:r>
            <a:r>
              <a:rPr lang="sv-SE" sz="1600" b="1" dirty="0"/>
              <a:t> to </a:t>
            </a:r>
            <a:r>
              <a:rPr lang="sv-SE" sz="1600" b="1" dirty="0" err="1"/>
              <a:t>execute</a:t>
            </a:r>
            <a:r>
              <a:rPr lang="sv-SE" sz="1600" b="1" dirty="0"/>
              <a:t> </a:t>
            </a:r>
            <a:r>
              <a:rPr lang="sv-SE" sz="1600" b="1" dirty="0" err="1"/>
              <a:t>code</a:t>
            </a:r>
            <a:r>
              <a:rPr lang="sv-SE" sz="1600" b="1" dirty="0"/>
              <a:t> ”</a:t>
            </a:r>
            <a:r>
              <a:rPr lang="sv-SE" sz="1600" b="1" dirty="0" err="1"/>
              <a:t>somewhere</a:t>
            </a:r>
            <a:r>
              <a:rPr lang="sv-SE" sz="1600" b="1" dirty="0"/>
              <a:t>”, on a </a:t>
            </a:r>
            <a:r>
              <a:rPr lang="sv-SE" sz="1600" b="1" dirty="0" err="1"/>
              <a:t>core</a:t>
            </a:r>
            <a:r>
              <a:rPr lang="sv-SE" sz="1600" b="1" dirty="0"/>
              <a:t>, on a </a:t>
            </a:r>
            <a:r>
              <a:rPr lang="sv-SE" sz="1600" b="1" dirty="0" err="1"/>
              <a:t>machine</a:t>
            </a:r>
            <a:r>
              <a:rPr lang="sv-SE" sz="1600" b="1" dirty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/>
              <a:t>Why</a:t>
            </a:r>
            <a:r>
              <a:rPr lang="sv-SE" sz="1600" b="1" dirty="0"/>
              <a:t> </a:t>
            </a:r>
            <a:r>
              <a:rPr lang="sv-SE" sz="1600" b="1" dirty="0" err="1"/>
              <a:t>should</a:t>
            </a:r>
            <a:r>
              <a:rPr lang="sv-SE" sz="1600" b="1" dirty="0"/>
              <a:t> </a:t>
            </a:r>
            <a:r>
              <a:rPr lang="sv-SE" sz="1600" b="1" dirty="0" err="1"/>
              <a:t>we</a:t>
            </a:r>
            <a:r>
              <a:rPr lang="sv-SE" sz="1600" b="1" dirty="0"/>
              <a:t> </a:t>
            </a:r>
            <a:r>
              <a:rPr lang="sv-SE" sz="1600" b="1" dirty="0" err="1"/>
              <a:t>have</a:t>
            </a:r>
            <a:r>
              <a:rPr lang="sv-SE" sz="1600" b="1" dirty="0"/>
              <a:t> to </a:t>
            </a:r>
            <a:r>
              <a:rPr lang="sv-SE" sz="1600" b="1" dirty="0" err="1"/>
              <a:t>resort</a:t>
            </a:r>
            <a:r>
              <a:rPr lang="sv-SE" sz="1600" b="1" dirty="0"/>
              <a:t> to different </a:t>
            </a:r>
            <a:r>
              <a:rPr lang="sv-SE" sz="1600" b="1" dirty="0" err="1"/>
              <a:t>technologies</a:t>
            </a:r>
            <a:r>
              <a:rPr lang="sv-SE" sz="1600" b="1" dirty="0"/>
              <a:t> to </a:t>
            </a:r>
            <a:r>
              <a:rPr lang="sv-SE" sz="1600" b="1" dirty="0" err="1"/>
              <a:t>accomplish</a:t>
            </a:r>
            <a:r>
              <a:rPr lang="sv-SE" sz="1600" b="1" dirty="0"/>
              <a:t> the same </a:t>
            </a:r>
            <a:r>
              <a:rPr lang="sv-SE" sz="1600" b="1" dirty="0" err="1"/>
              <a:t>thing</a:t>
            </a:r>
            <a:r>
              <a:rPr lang="sv-SE" sz="1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Event-driven </a:t>
              </a:r>
              <a:r>
                <a:rPr lang="sv-SE" sz="1400" b="1" dirty="0" err="1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79731"/>
            <a:ext cx="4738905" cy="493646"/>
            <a:chOff x="4490592" y="2053151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64352" y="2053151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1368726"/>
          </a:xfrm>
          <a:prstGeom prst="roundRect">
            <a:avLst>
              <a:gd name="adj" fmla="val 3271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520924" y="36181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520923" y="41004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tx1"/>
                </a:solidFill>
              </a:rPr>
              <a:t>Mailbox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22881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1" animBg="1"/>
      <p:bldP spid="32" grpId="0" animBg="1"/>
      <p:bldP spid="39" grpId="0" animBg="1"/>
      <p:bldP spid="39" grpId="1" animBg="1"/>
      <p:bldP spid="39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449805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/c1</a:t>
              </a: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DB5151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0318" y="5366639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79782" y="4443574"/>
            <a:ext cx="942422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Fault tolerance</a:t>
            </a:r>
          </a:p>
        </p:txBody>
      </p:sp>
      <p:sp>
        <p:nvSpPr>
          <p:cNvPr id="39" name="Freeform 38"/>
          <p:cNvSpPr/>
          <p:nvPr/>
        </p:nvSpPr>
        <p:spPr>
          <a:xfrm>
            <a:off x="1250718" y="4365932"/>
            <a:ext cx="806623" cy="683742"/>
          </a:xfrm>
          <a:custGeom>
            <a:avLst/>
            <a:gdLst>
              <a:gd name="connsiteX0" fmla="*/ 341871 w 806623"/>
              <a:gd name="connsiteY0" fmla="*/ 0 h 683742"/>
              <a:gd name="connsiteX1" fmla="*/ 676796 w 806623"/>
              <a:gd name="connsiteY1" fmla="*/ 272972 h 683742"/>
              <a:gd name="connsiteX2" fmla="*/ 679304 w 806623"/>
              <a:gd name="connsiteY2" fmla="*/ 297850 h 683742"/>
              <a:gd name="connsiteX3" fmla="*/ 683741 w 806623"/>
              <a:gd name="connsiteY3" fmla="*/ 296954 h 683742"/>
              <a:gd name="connsiteX4" fmla="*/ 806623 w 806623"/>
              <a:gd name="connsiteY4" fmla="*/ 419836 h 683742"/>
              <a:gd name="connsiteX5" fmla="*/ 683741 w 806623"/>
              <a:gd name="connsiteY5" fmla="*/ 542718 h 683742"/>
              <a:gd name="connsiteX6" fmla="*/ 635910 w 806623"/>
              <a:gd name="connsiteY6" fmla="*/ 533062 h 683742"/>
              <a:gd name="connsiteX7" fmla="*/ 628165 w 806623"/>
              <a:gd name="connsiteY7" fmla="*/ 527840 h 683742"/>
              <a:gd name="connsiteX8" fmla="*/ 625356 w 806623"/>
              <a:gd name="connsiteY8" fmla="*/ 533015 h 683742"/>
              <a:gd name="connsiteX9" fmla="*/ 341871 w 806623"/>
              <a:gd name="connsiteY9" fmla="*/ 683742 h 683742"/>
              <a:gd name="connsiteX10" fmla="*/ 0 w 806623"/>
              <a:gd name="connsiteY10" fmla="*/ 341871 h 683742"/>
              <a:gd name="connsiteX11" fmla="*/ 341871 w 806623"/>
              <a:gd name="connsiteY11" fmla="*/ 0 h 68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6623" h="683742">
                <a:moveTo>
                  <a:pt x="341871" y="0"/>
                </a:moveTo>
                <a:cubicBezTo>
                  <a:pt x="507080" y="0"/>
                  <a:pt x="644918" y="117187"/>
                  <a:pt x="676796" y="272972"/>
                </a:cubicBezTo>
                <a:lnTo>
                  <a:pt x="679304" y="297850"/>
                </a:lnTo>
                <a:lnTo>
                  <a:pt x="683741" y="296954"/>
                </a:lnTo>
                <a:cubicBezTo>
                  <a:pt x="751607" y="296954"/>
                  <a:pt x="806623" y="351970"/>
                  <a:pt x="806623" y="419836"/>
                </a:cubicBezTo>
                <a:cubicBezTo>
                  <a:pt x="806623" y="487702"/>
                  <a:pt x="751607" y="542718"/>
                  <a:pt x="683741" y="542718"/>
                </a:cubicBezTo>
                <a:cubicBezTo>
                  <a:pt x="666775" y="542718"/>
                  <a:pt x="650611" y="539280"/>
                  <a:pt x="635910" y="533062"/>
                </a:cubicBezTo>
                <a:lnTo>
                  <a:pt x="628165" y="527840"/>
                </a:lnTo>
                <a:lnTo>
                  <a:pt x="625356" y="533015"/>
                </a:lnTo>
                <a:cubicBezTo>
                  <a:pt x="563919" y="623953"/>
                  <a:pt x="459877" y="683742"/>
                  <a:pt x="341871" y="683742"/>
                </a:cubicBezTo>
                <a:cubicBezTo>
                  <a:pt x="153061" y="683742"/>
                  <a:pt x="0" y="530681"/>
                  <a:pt x="0" y="341871"/>
                </a:cubicBezTo>
                <a:cubicBezTo>
                  <a:pt x="0" y="153061"/>
                  <a:pt x="153061" y="0"/>
                  <a:pt x="341871" y="0"/>
                </a:cubicBezTo>
                <a:close/>
              </a:path>
            </a:pathLst>
          </a:custGeom>
          <a:solidFill>
            <a:srgbClr val="C00000"/>
          </a:solidFill>
          <a:ln w="25400">
            <a:solidFill>
              <a:schemeClr val="bg1"/>
            </a:solidFill>
          </a:ln>
          <a:effectLst>
            <a:innerShdw dist="38100" dir="184800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9" y="4267611"/>
            <a:ext cx="1767993" cy="18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00B0F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</a:rPr>
              <a:t>OneForOne</a:t>
            </a:r>
            <a:r>
              <a:rPr lang="sv-SE" sz="1600" b="1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</a:rPr>
              <a:t>AllForOne</a:t>
            </a:r>
            <a:r>
              <a:rPr lang="sv-SE" sz="1600" b="1" dirty="0">
                <a:solidFill>
                  <a:schemeClr val="bg1"/>
                </a:solidFill>
              </a:rPr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Component</a:t>
            </a:r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Consumer</a:t>
            </a:r>
            <a:r>
              <a:rPr lang="sv-SE" sz="1400" b="1" dirty="0"/>
              <a:t> 1</a:t>
            </a:r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Consumer</a:t>
            </a:r>
            <a:r>
              <a:rPr lang="sv-SE" sz="1400" b="1" dirty="0"/>
              <a:t> 2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Component</a:t>
            </a:r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Vendor</a:t>
            </a:r>
            <a:r>
              <a:rPr lang="sv-SE" sz="1400" b="1" dirty="0"/>
              <a:t> </a:t>
            </a:r>
            <a:r>
              <a:rPr lang="sv-SE" sz="1400" b="1" dirty="0" err="1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Insert</a:t>
              </a:r>
              <a:r>
                <a:rPr lang="sv-SE" sz="1400" b="1" dirty="0"/>
                <a:t> </a:t>
              </a:r>
              <a:r>
                <a:rPr lang="sv-SE" sz="1400" b="1" dirty="0" err="1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Out</a:t>
              </a:r>
              <a:r>
                <a:rPr lang="sv-SE" sz="1400" b="1" dirty="0"/>
                <a:t> </a:t>
              </a:r>
              <a:r>
                <a:rPr lang="sv-SE" sz="1400" b="1" dirty="0" err="1"/>
                <a:t>of</a:t>
              </a:r>
              <a:r>
                <a:rPr lang="sv-SE" sz="1400" b="1" dirty="0"/>
                <a:t> </a:t>
              </a:r>
              <a:r>
                <a:rPr lang="sv-SE" sz="1400" b="1" dirty="0" err="1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Service guy</a:t>
            </a:r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Refill </a:t>
              </a:r>
              <a:r>
                <a:rPr lang="sv-SE" sz="1400" b="1" dirty="0" err="1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Gets </a:t>
              </a:r>
              <a:r>
                <a:rPr lang="sv-SE" sz="1400" b="1" dirty="0" err="1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Need</a:t>
              </a:r>
              <a:r>
                <a:rPr lang="sv-SE" sz="1400" b="1" dirty="0"/>
                <a:t> </a:t>
              </a:r>
              <a:r>
                <a:rPr lang="sv-SE" sz="1400" b="1" dirty="0" err="1"/>
                <a:t>more</a:t>
              </a:r>
              <a:r>
                <a:rPr lang="sv-SE" sz="1400" b="1" dirty="0"/>
                <a:t> </a:t>
              </a:r>
              <a:r>
                <a:rPr lang="sv-SE" sz="1400" b="1" dirty="0" err="1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Out</a:t>
              </a:r>
              <a:r>
                <a:rPr lang="sv-SE" sz="1400" b="1" dirty="0"/>
                <a:t> </a:t>
              </a:r>
              <a:r>
                <a:rPr lang="sv-SE" sz="1400" b="1" dirty="0" err="1"/>
                <a:t>of</a:t>
              </a:r>
              <a:r>
                <a:rPr lang="sv-SE" sz="1400" b="1" dirty="0"/>
                <a:t> </a:t>
              </a:r>
              <a:r>
                <a:rPr lang="sv-SE" sz="1400" b="1" dirty="0" err="1"/>
                <a:t>beans</a:t>
              </a:r>
              <a:r>
                <a:rPr lang="sv-SE" sz="1400" b="1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Application</a:t>
              </a:r>
              <a:r>
                <a:rPr lang="sv-SE" sz="1400" b="1" dirty="0"/>
                <a:t> </a:t>
              </a:r>
              <a:r>
                <a:rPr lang="sv-SE" sz="1400" b="1" dirty="0" err="1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Manage</a:t>
              </a:r>
              <a:r>
                <a:rPr lang="sv-SE" sz="1400" b="1" dirty="0"/>
                <a:t> </a:t>
              </a:r>
              <a:r>
                <a:rPr lang="sv-SE" sz="1400" b="1" dirty="0" err="1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Validation</a:t>
              </a:r>
              <a:r>
                <a:rPr lang="sv-SE" sz="1400" b="1" dirty="0"/>
                <a:t> </a:t>
              </a:r>
              <a:r>
                <a:rPr lang="sv-SE" sz="1400" b="1" dirty="0" err="1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214456" cy="2025804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009439"/>
            <a:ext cx="10515600" cy="259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Next Generation Actor Model:</a:t>
            </a:r>
          </a:p>
          <a:p>
            <a:r>
              <a:rPr lang="sv-SE" sz="2400" b="1" dirty="0"/>
              <a:t>Built on standards </a:t>
            </a:r>
            <a:r>
              <a:rPr lang="sv-SE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– Protobuf, </a:t>
            </a:r>
            <a:r>
              <a:rPr lang="sv-SE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gRPC</a:t>
            </a:r>
            <a:r>
              <a:rPr lang="sv-SE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Streams, </a:t>
            </a:r>
            <a:r>
              <a:rPr lang="sv-SE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Consul</a:t>
            </a:r>
            <a:r>
              <a:rPr lang="sv-SE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/</a:t>
            </a:r>
            <a:r>
              <a:rPr lang="sv-SE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Kubernetes</a:t>
            </a:r>
            <a:endParaRPr lang="sv-SE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sv-SE" sz="2400" b="1" dirty="0"/>
              <a:t>Platform independent </a:t>
            </a:r>
            <a:r>
              <a:rPr lang="sv-SE" sz="2400" dirty="0">
                <a:solidFill>
                  <a:srgbClr val="FFE699"/>
                </a:solidFill>
              </a:rPr>
              <a:t>– C#, Go, </a:t>
            </a:r>
            <a:r>
              <a:rPr lang="sv-SE" sz="2400" dirty="0" err="1">
                <a:solidFill>
                  <a:srgbClr val="FFE699"/>
                </a:solidFill>
              </a:rPr>
              <a:t>Kotlin</a:t>
            </a:r>
            <a:endParaRPr lang="sv-SE" sz="2400" dirty="0">
              <a:solidFill>
                <a:srgbClr val="FFE699"/>
              </a:solidFill>
            </a:endParaRPr>
          </a:p>
          <a:p>
            <a:r>
              <a:rPr lang="sv-SE" sz="2400" b="1" dirty="0"/>
              <a:t>Actors and Virtual Actors </a:t>
            </a:r>
            <a:r>
              <a:rPr lang="sv-SE" sz="2400" dirty="0">
                <a:solidFill>
                  <a:srgbClr val="FFE699"/>
                </a:solidFill>
              </a:rPr>
              <a:t>– </a:t>
            </a:r>
            <a:r>
              <a:rPr lang="sv-SE" sz="2400" dirty="0" err="1">
                <a:solidFill>
                  <a:srgbClr val="FFE699"/>
                </a:solidFill>
              </a:rPr>
              <a:t>Unified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model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of</a:t>
            </a:r>
            <a:r>
              <a:rPr lang="sv-SE" sz="2400" dirty="0">
                <a:solidFill>
                  <a:srgbClr val="FFE699"/>
                </a:solidFill>
              </a:rPr>
              <a:t> Akka and Project Orleans</a:t>
            </a:r>
          </a:p>
          <a:p>
            <a:r>
              <a:rPr lang="sv-SE" sz="2400" b="1" dirty="0"/>
              <a:t>Ultra fast </a:t>
            </a:r>
            <a:r>
              <a:rPr lang="sv-SE" sz="2400" dirty="0">
                <a:solidFill>
                  <a:srgbClr val="FFE699"/>
                </a:solidFill>
              </a:rPr>
              <a:t>– 65 times faster than Akka.NET over network</a:t>
            </a:r>
            <a:r>
              <a:rPr lang="sv-SE" sz="2400" b="1" dirty="0">
                <a:solidFill>
                  <a:srgbClr val="FFE699"/>
                </a:solidFill>
              </a:rPr>
              <a:t> </a:t>
            </a:r>
            <a:endParaRPr lang="sv-SE" sz="2400" dirty="0">
              <a:solidFill>
                <a:srgbClr val="FFE69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77183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Calibri" panose="020F0502020204030204"/>
              </a:rPr>
              <a:t>What is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/>
              </a:rPr>
              <a:t>Proto.Actor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191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43" y="35425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/>
              <a:t>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95" y="1840425"/>
            <a:ext cx="2456901" cy="236545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BB82C8-8996-604D-B2B8-1F9C6A35B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311" y="3932643"/>
            <a:ext cx="8089377" cy="1283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2400" dirty="0">
                <a:solidFill>
                  <a:srgbClr val="FFE699"/>
                </a:solidFill>
              </a:rPr>
              <a:t>A </a:t>
            </a:r>
            <a:r>
              <a:rPr lang="sv-SE" sz="2400" dirty="0" err="1">
                <a:solidFill>
                  <a:srgbClr val="FFE699"/>
                </a:solidFill>
              </a:rPr>
              <a:t>programming</a:t>
            </a:r>
            <a:r>
              <a:rPr lang="sv-SE" sz="2400" dirty="0">
                <a:solidFill>
                  <a:srgbClr val="FFE699"/>
                </a:solidFill>
              </a:rPr>
              <a:t> paradigm</a:t>
            </a:r>
          </a:p>
        </p:txBody>
      </p:sp>
    </p:spTree>
    <p:extLst>
      <p:ext uri="{BB962C8B-B14F-4D97-AF65-F5344CB8AC3E}">
        <p14:creationId xmlns:p14="http://schemas.microsoft.com/office/powerpoint/2010/main" val="24786743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1825591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2051311" y="2991587"/>
            <a:ext cx="8089377" cy="22245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b="1" dirty="0"/>
              <a:t>Three axioms:</a:t>
            </a:r>
          </a:p>
          <a:p>
            <a:pPr marL="0" indent="0">
              <a:buNone/>
            </a:pPr>
            <a:r>
              <a:rPr lang="sv-SE" sz="2400" b="1" dirty="0" err="1"/>
              <a:t>Send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an </a:t>
            </a:r>
            <a:r>
              <a:rPr lang="sv-SE" sz="2400" dirty="0" err="1">
                <a:solidFill>
                  <a:srgbClr val="FFE699"/>
                </a:solidFill>
              </a:rPr>
              <a:t>actor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can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send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messages</a:t>
            </a:r>
            <a:r>
              <a:rPr lang="sv-SE" sz="2400" dirty="0">
                <a:solidFill>
                  <a:srgbClr val="FFE699"/>
                </a:solidFill>
              </a:rPr>
              <a:t> to </a:t>
            </a:r>
            <a:r>
              <a:rPr lang="sv-SE" sz="2400" dirty="0" err="1">
                <a:solidFill>
                  <a:srgbClr val="FFE699"/>
                </a:solidFill>
              </a:rPr>
              <a:t>other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actors</a:t>
            </a:r>
            <a:endParaRPr lang="sv-SE" sz="2400" dirty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/>
              <a:t>Spawn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an </a:t>
            </a:r>
            <a:r>
              <a:rPr lang="sv-SE" sz="2400" dirty="0" err="1">
                <a:solidFill>
                  <a:srgbClr val="FFE699"/>
                </a:solidFill>
              </a:rPr>
              <a:t>actor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can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spawn</a:t>
            </a:r>
            <a:r>
              <a:rPr lang="sv-SE" sz="2400" dirty="0">
                <a:solidFill>
                  <a:srgbClr val="FFE699"/>
                </a:solidFill>
              </a:rPr>
              <a:t> new </a:t>
            </a:r>
            <a:r>
              <a:rPr lang="sv-SE" sz="2400" dirty="0" err="1">
                <a:solidFill>
                  <a:srgbClr val="FFE699"/>
                </a:solidFill>
              </a:rPr>
              <a:t>actors</a:t>
            </a:r>
            <a:endParaRPr lang="sv-SE" sz="2400" dirty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/>
              <a:t>Become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an </a:t>
            </a:r>
            <a:r>
              <a:rPr lang="sv-SE" sz="2400" dirty="0" err="1">
                <a:solidFill>
                  <a:srgbClr val="FFE699"/>
                </a:solidFill>
              </a:rPr>
              <a:t>actor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can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decide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how</a:t>
            </a:r>
            <a:r>
              <a:rPr lang="sv-SE" sz="2400" dirty="0">
                <a:solidFill>
                  <a:srgbClr val="FFE699"/>
                </a:solidFill>
              </a:rPr>
              <a:t> to </a:t>
            </a:r>
            <a:r>
              <a:rPr lang="sv-SE" sz="2400" dirty="0" err="1">
                <a:solidFill>
                  <a:srgbClr val="FFE699"/>
                </a:solidFill>
              </a:rPr>
              <a:t>handle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it’s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next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message</a:t>
            </a:r>
            <a:endParaRPr lang="sv-SE" sz="2400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4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2966923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”An </a:t>
            </a:r>
            <a:r>
              <a:rPr lang="sv-SE" sz="2400" b="1" i="1" dirty="0" err="1">
                <a:solidFill>
                  <a:srgbClr val="FFE699"/>
                </a:solidFill>
              </a:rPr>
              <a:t>island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consistency</a:t>
            </a:r>
            <a:r>
              <a:rPr lang="sv-SE" sz="2400" b="1" i="1" dirty="0">
                <a:solidFill>
                  <a:srgbClr val="FFE699"/>
                </a:solidFill>
              </a:rPr>
              <a:t> in a </a:t>
            </a:r>
            <a:r>
              <a:rPr lang="sv-SE" sz="2400" b="1" i="1" dirty="0" err="1">
                <a:solidFill>
                  <a:srgbClr val="FFE699"/>
                </a:solidFill>
              </a:rPr>
              <a:t>sea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concurrency</a:t>
            </a:r>
            <a:r>
              <a:rPr lang="sv-SE" sz="2400" b="1" i="1" dirty="0">
                <a:solidFill>
                  <a:srgbClr val="FFE699"/>
                </a:solidFill>
              </a:rPr>
              <a:t>”</a:t>
            </a:r>
            <a:br>
              <a:rPr lang="sv-SE" sz="2400" b="1" i="1" dirty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Shared</a:t>
            </a:r>
            <a:r>
              <a:rPr lang="sv-SE" sz="2400" b="1" i="1" dirty="0">
                <a:solidFill>
                  <a:srgbClr val="FFE699"/>
                </a:solidFill>
              </a:rPr>
              <a:t>  </a:t>
            </a:r>
            <a:r>
              <a:rPr lang="sv-SE" sz="2400" b="1" i="1" dirty="0" err="1">
                <a:solidFill>
                  <a:srgbClr val="FFE699"/>
                </a:solidFill>
              </a:rPr>
              <a:t>nothing</a:t>
            </a:r>
            <a:r>
              <a:rPr lang="sv-SE" sz="2400" b="1" i="1" dirty="0">
                <a:solidFill>
                  <a:srgbClr val="FFE699"/>
                </a:solidFill>
              </a:rPr>
              <a:t>”, ”Black box”</a:t>
            </a:r>
            <a:br>
              <a:rPr lang="sv-SE" sz="2400" b="1" i="1" dirty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FFE699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825591"/>
            <a:ext cx="10515600" cy="1006429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6600" b="1">
                <a:latin typeface="Lobster Two" panose="02000506000000020003" pitchFamily="50" charset="0"/>
                <a:ea typeface="+mn-ea"/>
                <a:cs typeface="+mn-cs"/>
              </a:rPr>
              <a:t>Actor 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4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1825591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3697463" y="2991587"/>
            <a:ext cx="6126762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b="1" dirty="0"/>
              <a:t>BEAM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</a:t>
            </a:r>
            <a:r>
              <a:rPr lang="sv-SE" sz="2400" dirty="0" err="1">
                <a:solidFill>
                  <a:srgbClr val="FFE699"/>
                </a:solidFill>
              </a:rPr>
              <a:t>Erlang</a:t>
            </a:r>
            <a:r>
              <a:rPr lang="sv-SE" sz="2400" dirty="0">
                <a:solidFill>
                  <a:srgbClr val="FFE699"/>
                </a:solidFill>
              </a:rPr>
              <a:t>, Elixir, LFE</a:t>
            </a:r>
          </a:p>
          <a:p>
            <a:pPr marL="0" indent="0">
              <a:buNone/>
            </a:pPr>
            <a:r>
              <a:rPr lang="sv-SE" sz="2400" b="1" dirty="0"/>
              <a:t>JVM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Akka, </a:t>
            </a:r>
            <a:r>
              <a:rPr lang="sv-SE" sz="2400" dirty="0" err="1">
                <a:solidFill>
                  <a:srgbClr val="FFE699"/>
                </a:solidFill>
              </a:rPr>
              <a:t>Orbit</a:t>
            </a:r>
            <a:endParaRPr lang="sv-SE" sz="2400" dirty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/>
              <a:t>.NET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</a:t>
            </a:r>
            <a:r>
              <a:rPr lang="sv-SE" sz="2400" dirty="0" err="1">
                <a:solidFill>
                  <a:srgbClr val="FFE699"/>
                </a:solidFill>
              </a:rPr>
              <a:t>Akka.NET</a:t>
            </a:r>
            <a:r>
              <a:rPr lang="sv-SE" sz="2400" dirty="0">
                <a:solidFill>
                  <a:srgbClr val="FFE699"/>
                </a:solidFill>
              </a:rPr>
              <a:t>, </a:t>
            </a:r>
            <a:r>
              <a:rPr lang="sv-SE" sz="2400" dirty="0" err="1">
                <a:solidFill>
                  <a:srgbClr val="FFE699"/>
                </a:solidFill>
              </a:rPr>
              <a:t>Proto.Actor</a:t>
            </a:r>
            <a:r>
              <a:rPr lang="sv-SE" sz="2400" dirty="0">
                <a:solidFill>
                  <a:srgbClr val="FFE699"/>
                </a:solidFill>
              </a:rPr>
              <a:t>, Project Orleans</a:t>
            </a:r>
          </a:p>
          <a:p>
            <a:pPr marL="0" indent="0">
              <a:buNone/>
            </a:pPr>
            <a:r>
              <a:rPr lang="sv-SE" sz="2400" b="1" dirty="0"/>
              <a:t>Go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</a:t>
            </a:r>
            <a:r>
              <a:rPr lang="sv-SE" sz="2400" dirty="0" err="1">
                <a:solidFill>
                  <a:srgbClr val="FFE699"/>
                </a:solidFill>
              </a:rPr>
              <a:t>Proto.Actor</a:t>
            </a:r>
            <a:endParaRPr lang="sv-SE" sz="2400" dirty="0">
              <a:solidFill>
                <a:srgbClr val="FFE699"/>
              </a:solidFill>
            </a:endParaRPr>
          </a:p>
          <a:p>
            <a:pPr marL="0" indent="0">
              <a:buNone/>
            </a:pPr>
            <a:endParaRPr lang="sv-SE" sz="2400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0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370845"/>
            <a:ext cx="12192000" cy="1496882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/>
              <a:t>OOP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/>
              <a:t>Stateful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Synchronous</a:t>
            </a:r>
            <a:r>
              <a:rPr lang="sv-SE" sz="2800" b="1" dirty="0"/>
              <a:t> </a:t>
            </a:r>
            <a:r>
              <a:rPr lang="sv-SE" sz="2800" b="1" dirty="0" err="1"/>
              <a:t>method</a:t>
            </a:r>
            <a:r>
              <a:rPr lang="sv-SE" sz="2800" b="1" dirty="0"/>
              <a:t> calls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/>
              <a:t>Stateful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Asynchronous</a:t>
            </a:r>
            <a:r>
              <a:rPr lang="sv-SE" sz="2800" b="1" dirty="0"/>
              <a:t> </a:t>
            </a:r>
            <a:r>
              <a:rPr lang="sv-SE" sz="2800" b="1" dirty="0" err="1"/>
              <a:t>message</a:t>
            </a:r>
            <a:r>
              <a:rPr lang="sv-SE" sz="2800" b="1" dirty="0"/>
              <a:t> </a:t>
            </a:r>
            <a:r>
              <a:rPr lang="sv-SE" sz="2800" b="1" dirty="0" err="1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/>
              <a:t>OOP </a:t>
            </a:r>
            <a:r>
              <a:rPr lang="sv-SE" dirty="0"/>
              <a:t>vs.</a:t>
            </a:r>
            <a:r>
              <a:rPr lang="sv-SE" b="1" dirty="0"/>
              <a:t> </a:t>
            </a:r>
            <a:r>
              <a:rPr lang="sv-SE" b="1" dirty="0" err="1"/>
              <a:t>Actor</a:t>
            </a:r>
            <a:r>
              <a:rPr lang="sv-SE" b="1" dirty="0"/>
              <a:t> </a:t>
            </a:r>
            <a:r>
              <a:rPr lang="sv-SE" b="1" dirty="0" err="1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8576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/>
              <a:t>Why</a:t>
            </a:r>
            <a:r>
              <a:rPr lang="sv-SE" sz="2800" b="1" dirty="0"/>
              <a:t> </a:t>
            </a:r>
            <a:r>
              <a:rPr lang="sv-SE" sz="2800" b="1" dirty="0" err="1"/>
              <a:t>Actors</a:t>
            </a:r>
            <a:r>
              <a:rPr lang="sv-SE" sz="2800" b="1" dirty="0"/>
              <a:t>??  The </a:t>
            </a:r>
            <a:r>
              <a:rPr lang="sv-SE" sz="2800" b="1" dirty="0" err="1"/>
              <a:t>synchronous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r>
              <a:rPr lang="sv-SE" sz="2800" b="1" dirty="0"/>
              <a:t> has </a:t>
            </a:r>
            <a:r>
              <a:rPr lang="sv-SE" sz="2800" b="1" dirty="0" err="1"/>
              <a:t>worked</a:t>
            </a:r>
            <a:r>
              <a:rPr lang="sv-SE" sz="2800" b="1" dirty="0"/>
              <a:t> </a:t>
            </a:r>
            <a:r>
              <a:rPr lang="sv-SE" sz="2800" b="1" dirty="0" err="1"/>
              <a:t>nicely</a:t>
            </a:r>
            <a:r>
              <a:rPr lang="sv-SE" sz="2800" b="1" dirty="0"/>
              <a:t> for 60 </a:t>
            </a:r>
            <a:r>
              <a:rPr lang="sv-SE" sz="2800" b="1" dirty="0" err="1"/>
              <a:t>years</a:t>
            </a:r>
            <a:r>
              <a:rPr lang="sv-SE" sz="2800" b="1" dirty="0"/>
              <a:t>!?</a:t>
            </a:r>
          </a:p>
        </p:txBody>
      </p:sp>
    </p:spTree>
    <p:extLst>
      <p:ext uri="{BB962C8B-B14F-4D97-AF65-F5344CB8AC3E}">
        <p14:creationId xmlns:p14="http://schemas.microsoft.com/office/powerpoint/2010/main" val="163811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noFill/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798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Moore’s</a:t>
            </a:r>
            <a:r>
              <a:rPr lang="sv-SE" b="1" dirty="0"/>
              <a:t> </a:t>
            </a:r>
            <a:r>
              <a:rPr lang="sv-SE" b="1" dirty="0" err="1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>
                <a:solidFill>
                  <a:schemeClr val="tx1"/>
                </a:solidFill>
              </a:rPr>
              <a:t>We</a:t>
            </a:r>
            <a:r>
              <a:rPr lang="sv-SE" sz="2800" b="1" dirty="0">
                <a:solidFill>
                  <a:schemeClr val="tx1"/>
                </a:solidFill>
              </a:rPr>
              <a:t> </a:t>
            </a:r>
            <a:r>
              <a:rPr lang="sv-SE" sz="2800" b="1" dirty="0" err="1">
                <a:solidFill>
                  <a:schemeClr val="tx1"/>
                </a:solidFill>
              </a:rPr>
              <a:t>can</a:t>
            </a:r>
            <a:r>
              <a:rPr lang="sv-SE" sz="2800" b="1" dirty="0">
                <a:solidFill>
                  <a:schemeClr val="tx1"/>
                </a:solidFill>
              </a:rPr>
              <a:t> no </a:t>
            </a:r>
            <a:r>
              <a:rPr lang="sv-SE" sz="2800" b="1" dirty="0" err="1">
                <a:solidFill>
                  <a:schemeClr val="tx1"/>
                </a:solidFill>
              </a:rPr>
              <a:t>longer</a:t>
            </a:r>
            <a:r>
              <a:rPr lang="sv-SE" sz="2800" b="1" dirty="0">
                <a:solidFill>
                  <a:schemeClr val="tx1"/>
                </a:solidFill>
              </a:rPr>
              <a:t> </a:t>
            </a:r>
            <a:r>
              <a:rPr lang="sv-SE" sz="2800" b="1" dirty="0" err="1">
                <a:solidFill>
                  <a:schemeClr val="tx1"/>
                </a:solidFill>
              </a:rPr>
              <a:t>build</a:t>
            </a:r>
            <a:r>
              <a:rPr lang="sv-SE" sz="2800" b="1" dirty="0">
                <a:solidFill>
                  <a:schemeClr val="tx1"/>
                </a:solidFill>
              </a:rPr>
              <a:t> faster processors</a:t>
            </a:r>
            <a:br>
              <a:rPr lang="sv-SE" sz="2800" b="1" dirty="0">
                <a:solidFill>
                  <a:schemeClr val="tx1"/>
                </a:solidFill>
              </a:rPr>
            </a:br>
            <a:r>
              <a:rPr lang="sv-SE" sz="1600" b="1" dirty="0" err="1">
                <a:solidFill>
                  <a:schemeClr val="tx1"/>
                </a:solidFill>
              </a:rPr>
              <a:t>Instead</a:t>
            </a:r>
            <a:r>
              <a:rPr lang="sv-SE" sz="1600" b="1" dirty="0">
                <a:solidFill>
                  <a:schemeClr val="tx1"/>
                </a:solidFill>
              </a:rPr>
              <a:t>, </a:t>
            </a:r>
            <a:r>
              <a:rPr lang="sv-SE" sz="1600" b="1" dirty="0" err="1">
                <a:solidFill>
                  <a:schemeClr val="tx1"/>
                </a:solidFill>
              </a:rPr>
              <a:t>we</a:t>
            </a:r>
            <a:r>
              <a:rPr lang="sv-SE" sz="1600" b="1" dirty="0">
                <a:solidFill>
                  <a:schemeClr val="tx1"/>
                </a:solidFill>
              </a:rPr>
              <a:t> stack </a:t>
            </a:r>
            <a:r>
              <a:rPr lang="sv-SE" sz="1600" b="1" dirty="0" err="1">
                <a:solidFill>
                  <a:schemeClr val="tx1"/>
                </a:solidFill>
              </a:rPr>
              <a:t>them</a:t>
            </a:r>
            <a:r>
              <a:rPr lang="sv-SE" sz="1600" b="1" dirty="0">
                <a:solidFill>
                  <a:schemeClr val="tx1"/>
                </a:solidFill>
              </a:rPr>
              <a:t> </a:t>
            </a:r>
            <a:r>
              <a:rPr lang="sv-SE" sz="1600" b="1" dirty="0" err="1">
                <a:solidFill>
                  <a:schemeClr val="tx1"/>
                </a:solidFill>
              </a:rPr>
              <a:t>next</a:t>
            </a:r>
            <a:r>
              <a:rPr lang="sv-SE" sz="1600" b="1" dirty="0">
                <a:solidFill>
                  <a:schemeClr val="tx1"/>
                </a:solidFill>
              </a:rPr>
              <a:t> to </a:t>
            </a:r>
            <a:r>
              <a:rPr lang="sv-SE" sz="1600" b="1" dirty="0" err="1">
                <a:solidFill>
                  <a:schemeClr val="tx1"/>
                </a:solidFill>
              </a:rPr>
              <a:t>eachother</a:t>
            </a:r>
            <a:r>
              <a:rPr lang="sv-SE" sz="1600" b="1" dirty="0">
                <a:solidFill>
                  <a:schemeClr val="tx1"/>
                </a:solidFill>
              </a:rPr>
              <a:t> and call </a:t>
            </a:r>
            <a:r>
              <a:rPr lang="sv-SE" sz="1600" b="1" dirty="0" err="1">
                <a:solidFill>
                  <a:schemeClr val="tx1"/>
                </a:solidFill>
              </a:rPr>
              <a:t>them</a:t>
            </a:r>
            <a:r>
              <a:rPr lang="sv-SE" sz="1600" b="1" dirty="0">
                <a:solidFill>
                  <a:schemeClr val="tx1"/>
                </a:solidFill>
              </a:rPr>
              <a:t> </a:t>
            </a:r>
            <a:r>
              <a:rPr lang="sv-SE" sz="1600" b="1" i="1" dirty="0">
                <a:solidFill>
                  <a:schemeClr val="tx1"/>
                </a:solidFill>
              </a:rPr>
              <a:t>”</a:t>
            </a:r>
            <a:r>
              <a:rPr lang="sv-SE" sz="1600" b="1" i="1" dirty="0" err="1">
                <a:solidFill>
                  <a:schemeClr val="tx1"/>
                </a:solidFill>
              </a:rPr>
              <a:t>cores</a:t>
            </a:r>
            <a:r>
              <a:rPr lang="sv-SE" sz="1600" b="1" i="1" dirty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765860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8879721" y="4252465"/>
            <a:ext cx="3071622" cy="2397639"/>
            <a:chOff x="1395811" y="4294303"/>
            <a:chExt cx="3071622" cy="2397639"/>
          </a:xfrm>
        </p:grpSpPr>
        <p:sp>
          <p:nvSpPr>
            <p:cNvPr id="46" name="Oval 45"/>
            <p:cNvSpPr/>
            <p:nvPr/>
          </p:nvSpPr>
          <p:spPr>
            <a:xfrm>
              <a:off x="1395811" y="5597660"/>
              <a:ext cx="3071622" cy="1094282"/>
            </a:xfrm>
            <a:prstGeom prst="ellipse">
              <a:avLst/>
            </a:prstGeom>
            <a:solidFill>
              <a:sysClr val="windowText" lastClr="000000">
                <a:alpha val="27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softEdge rad="317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752" y="4294303"/>
              <a:ext cx="1457070" cy="1883827"/>
            </a:xfrm>
            <a:prstGeom prst="rect">
              <a:avLst/>
            </a:prstGeom>
          </p:spPr>
        </p:pic>
      </p:grpSp>
      <p:sp>
        <p:nvSpPr>
          <p:cNvPr id="49" name="TextBox 48"/>
          <p:cNvSpPr txBox="1"/>
          <p:nvPr/>
        </p:nvSpPr>
        <p:spPr>
          <a:xfrm>
            <a:off x="1853376" y="4455563"/>
            <a:ext cx="847774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Scale up</a:t>
            </a:r>
          </a:p>
        </p:txBody>
      </p:sp>
      <p:sp>
        <p:nvSpPr>
          <p:cNvPr id="132" name="Freeform 131"/>
          <p:cNvSpPr/>
          <p:nvPr/>
        </p:nvSpPr>
        <p:spPr>
          <a:xfrm>
            <a:off x="4671698" y="579860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33" name="Octagon 132"/>
          <p:cNvSpPr/>
          <p:nvPr/>
        </p:nvSpPr>
        <p:spPr>
          <a:xfrm>
            <a:off x="4934661" y="853645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Octagon 16"/>
          <p:cNvSpPr/>
          <p:nvPr/>
        </p:nvSpPr>
        <p:spPr>
          <a:xfrm>
            <a:off x="5176309" y="853645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5" name="Oval 134"/>
          <p:cNvSpPr/>
          <p:nvPr/>
        </p:nvSpPr>
        <p:spPr>
          <a:xfrm>
            <a:off x="5176309" y="1062791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8" name="Rounded Rectangle 127"/>
          <p:cNvSpPr/>
          <p:nvPr/>
        </p:nvSpPr>
        <p:spPr>
          <a:xfrm>
            <a:off x="5265415" y="1176571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129" name="Rounded Rectangle 128"/>
          <p:cNvSpPr/>
          <p:nvPr/>
        </p:nvSpPr>
        <p:spPr>
          <a:xfrm>
            <a:off x="6007032" y="1176571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5265415" y="1918520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007032" y="1918520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cxnSp>
        <p:nvCxnSpPr>
          <p:cNvPr id="58" name="Straight Connector 57"/>
          <p:cNvCxnSpPr>
            <a:stCxn id="85" idx="4"/>
            <a:endCxn id="77" idx="0"/>
          </p:cNvCxnSpPr>
          <p:nvPr/>
        </p:nvCxnSpPr>
        <p:spPr>
          <a:xfrm flipH="1">
            <a:off x="5583138" y="1652922"/>
            <a:ext cx="7932" cy="42985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85" idx="5"/>
            <a:endCxn id="78" idx="1"/>
          </p:cNvCxnSpPr>
          <p:nvPr/>
        </p:nvCxnSpPr>
        <p:spPr>
          <a:xfrm>
            <a:off x="5691621" y="1611273"/>
            <a:ext cx="557587" cy="53163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440938" y="2082775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78" name="Oval 77"/>
          <p:cNvSpPr/>
          <p:nvPr/>
        </p:nvSpPr>
        <p:spPr>
          <a:xfrm>
            <a:off x="6207559" y="2101256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84" name="Straight Connector 83"/>
          <p:cNvCxnSpPr>
            <a:stCxn id="88" idx="2"/>
            <a:endCxn id="85" idx="6"/>
          </p:cNvCxnSpPr>
          <p:nvPr/>
        </p:nvCxnSpPr>
        <p:spPr>
          <a:xfrm flipH="1" flipV="1">
            <a:off x="5733270" y="1510722"/>
            <a:ext cx="329299" cy="1241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448870" y="1368522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86" name="Straight Connector 85"/>
          <p:cNvCxnSpPr>
            <a:stCxn id="88" idx="7"/>
            <a:endCxn id="87" idx="3"/>
          </p:cNvCxnSpPr>
          <p:nvPr/>
        </p:nvCxnSpPr>
        <p:spPr>
          <a:xfrm flipV="1">
            <a:off x="6305320" y="1502465"/>
            <a:ext cx="63116" cy="3185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326787" y="1259714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87"/>
          <p:cNvSpPr/>
          <p:nvPr/>
        </p:nvSpPr>
        <p:spPr>
          <a:xfrm>
            <a:off x="6062569" y="1492671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69144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85" grpId="0" animBg="1"/>
      <p:bldP spid="87" grpId="0" animBg="1"/>
      <p:bldP spid="8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16309</TotalTime>
  <Words>426</Words>
  <Application>Microsoft Macintosh PowerPoint</Application>
  <PresentationFormat>Bredbild</PresentationFormat>
  <Paragraphs>120</Paragraphs>
  <Slides>18</Slides>
  <Notes>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Lobster Two</vt:lpstr>
      <vt:lpstr>Office Theme</vt:lpstr>
      <vt:lpstr>2_Office Theme</vt:lpstr>
      <vt:lpstr>PowerPoint-presentation</vt:lpstr>
      <vt:lpstr>PowerPoint-presentation</vt:lpstr>
      <vt:lpstr>PowerPoint-presentation</vt:lpstr>
      <vt:lpstr>Actor Model</vt:lpstr>
      <vt:lpstr>PowerPoint-presentation</vt:lpstr>
      <vt:lpstr>Actor Model</vt:lpstr>
      <vt:lpstr>OOP vs. Actor Model</vt:lpstr>
      <vt:lpstr>Moore’s Law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2002</cp:revision>
  <dcterms:created xsi:type="dcterms:W3CDTF">2014-06-11T19:04:29Z</dcterms:created>
  <dcterms:modified xsi:type="dcterms:W3CDTF">2020-10-22T18:23:17Z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