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39"/>
  </p:notesMasterIdLst>
  <p:sldIdLst>
    <p:sldId id="256" r:id="rId3"/>
    <p:sldId id="329" r:id="rId4"/>
    <p:sldId id="309" r:id="rId5"/>
    <p:sldId id="275" r:id="rId6"/>
    <p:sldId id="282" r:id="rId7"/>
    <p:sldId id="308" r:id="rId8"/>
    <p:sldId id="299" r:id="rId9"/>
    <p:sldId id="283" r:id="rId10"/>
    <p:sldId id="284" r:id="rId11"/>
    <p:sldId id="292" r:id="rId12"/>
    <p:sldId id="290" r:id="rId13"/>
    <p:sldId id="286" r:id="rId14"/>
    <p:sldId id="289" r:id="rId15"/>
    <p:sldId id="293" r:id="rId16"/>
    <p:sldId id="294" r:id="rId17"/>
    <p:sldId id="291" r:id="rId18"/>
    <p:sldId id="317" r:id="rId19"/>
    <p:sldId id="300" r:id="rId20"/>
    <p:sldId id="307" r:id="rId21"/>
    <p:sldId id="319" r:id="rId22"/>
    <p:sldId id="295" r:id="rId23"/>
    <p:sldId id="331" r:id="rId24"/>
    <p:sldId id="304" r:id="rId25"/>
    <p:sldId id="310" r:id="rId26"/>
    <p:sldId id="296" r:id="rId27"/>
    <p:sldId id="297" r:id="rId28"/>
    <p:sldId id="316" r:id="rId29"/>
    <p:sldId id="321" r:id="rId30"/>
    <p:sldId id="298" r:id="rId31"/>
    <p:sldId id="332" r:id="rId32"/>
    <p:sldId id="322" r:id="rId33"/>
    <p:sldId id="328" r:id="rId34"/>
    <p:sldId id="313" r:id="rId35"/>
    <p:sldId id="323" r:id="rId36"/>
    <p:sldId id="314" r:id="rId37"/>
    <p:sldId id="315" r:id="rId3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B3E"/>
    <a:srgbClr val="05CFFF"/>
    <a:srgbClr val="F16364"/>
    <a:srgbClr val="176C4C"/>
    <a:srgbClr val="3DB5BE"/>
    <a:srgbClr val="DD5893"/>
    <a:srgbClr val="236089"/>
    <a:srgbClr val="0E475F"/>
    <a:srgbClr val="384F5F"/>
    <a:srgbClr val="1D9F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2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betsson.local\Common\Sweden\Information\Betsson%20AB\Q%20reports&amp;presentations\2016\Q2\Graphs,%20appendix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sz="1000" b="1" dirty="0" smtClean="0"/>
              <a:t>Profitable Growth</a:t>
            </a:r>
            <a:endParaRPr lang="sv-SE" sz="1000" b="1" dirty="0"/>
          </a:p>
        </c:rich>
      </c:tx>
      <c:layout>
        <c:manualLayout>
          <c:xMode val="edge"/>
          <c:yMode val="edge"/>
          <c:x val="0.14220125786163523"/>
          <c:y val="3.3762079247841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Revenue!$Y$8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00A8B0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F38B3C"/>
              </a:solidFill>
              <a:ln>
                <a:noFill/>
              </a:ln>
              <a:effectLst/>
            </c:spPr>
          </c:dPt>
          <c:cat>
            <c:strRef>
              <c:f>Revenue!$Z$7:$AE$7</c:f>
              <c:strCach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H1 2016</c:v>
                </c:pt>
              </c:strCache>
            </c:strRef>
          </c:cat>
          <c:val>
            <c:numRef>
              <c:f>Revenue!$Z$8:$AE$8</c:f>
              <c:numCache>
                <c:formatCode>General</c:formatCode>
                <c:ptCount val="6"/>
                <c:pt idx="0">
                  <c:v>1736.5</c:v>
                </c:pt>
                <c:pt idx="1">
                  <c:v>2203.6999999999998</c:v>
                </c:pt>
                <c:pt idx="2">
                  <c:v>2476.8000000000002</c:v>
                </c:pt>
                <c:pt idx="3">
                  <c:v>3035.1000000000004</c:v>
                </c:pt>
                <c:pt idx="4">
                  <c:v>3722</c:v>
                </c:pt>
                <c:pt idx="5">
                  <c:v>1935.5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20181064"/>
        <c:axId val="320181456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Revenue!$Y$9</c15:sqref>
                        </c15:formulaRef>
                      </c:ext>
                    </c:extLst>
                    <c:strCache>
                      <c:ptCount val="1"/>
                      <c:pt idx="0">
                        <c:v>EBIT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Revenue!$Z$7:$AE$7</c15:sqref>
                        </c15:formulaRef>
                      </c:ext>
                    </c:extLst>
                    <c:strCache>
                      <c:ptCount val="6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H1 2016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Revenue!$Z$9:$AE$9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559.70000000000005</c:v>
                      </c:pt>
                      <c:pt idx="1">
                        <c:v>576.9</c:v>
                      </c:pt>
                      <c:pt idx="2">
                        <c:v>601.09999999999991</c:v>
                      </c:pt>
                      <c:pt idx="3">
                        <c:v>821.3</c:v>
                      </c:pt>
                      <c:pt idx="4">
                        <c:v>886.4</c:v>
                      </c:pt>
                      <c:pt idx="5">
                        <c:v>408.4</c:v>
                      </c:pt>
                    </c:numCache>
                  </c:numRef>
                </c:val>
              </c15:ser>
            </c15:filteredBarSeries>
          </c:ext>
        </c:extLst>
      </c:barChart>
      <c:lineChart>
        <c:grouping val="standard"/>
        <c:varyColors val="0"/>
        <c:ser>
          <c:idx val="2"/>
          <c:order val="2"/>
          <c:tx>
            <c:strRef>
              <c:f>Revenue!$Y$10</c:f>
              <c:strCache>
                <c:ptCount val="1"/>
                <c:pt idx="0">
                  <c:v>EBIT margin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Revenue!$Z$7:$AE$7</c:f>
              <c:strCach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H1 2016</c:v>
                </c:pt>
              </c:strCache>
            </c:strRef>
          </c:cat>
          <c:val>
            <c:numRef>
              <c:f>Revenue!$Z$10:$AE$10</c:f>
              <c:numCache>
                <c:formatCode>0%</c:formatCode>
                <c:ptCount val="6"/>
                <c:pt idx="0">
                  <c:v>0.32231500143967756</c:v>
                </c:pt>
                <c:pt idx="1">
                  <c:v>0.26178699459999094</c:v>
                </c:pt>
                <c:pt idx="2">
                  <c:v>0.24269218346253224</c:v>
                </c:pt>
                <c:pt idx="3">
                  <c:v>0.27060063918816507</c:v>
                </c:pt>
                <c:pt idx="4">
                  <c:v>0.23815153143471252</c:v>
                </c:pt>
                <c:pt idx="5">
                  <c:v>0.21100490829243088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0182240"/>
        <c:axId val="320181848"/>
      </c:lineChart>
      <c:catAx>
        <c:axId val="320181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20181456"/>
        <c:crosses val="autoZero"/>
        <c:auto val="1"/>
        <c:lblAlgn val="ctr"/>
        <c:lblOffset val="100"/>
        <c:noMultiLvlLbl val="0"/>
      </c:catAx>
      <c:valAx>
        <c:axId val="320181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 dirty="0" smtClean="0"/>
                  <a:t>SEK</a:t>
                </a:r>
                <a:r>
                  <a:rPr lang="sv-SE" baseline="0" dirty="0" smtClean="0"/>
                  <a:t> m</a:t>
                </a:r>
                <a:endParaRPr lang="sv-S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20181064"/>
        <c:crosses val="autoZero"/>
        <c:crossBetween val="between"/>
      </c:valAx>
      <c:valAx>
        <c:axId val="32018184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20182240"/>
        <c:crosses val="max"/>
        <c:crossBetween val="between"/>
      </c:valAx>
      <c:catAx>
        <c:axId val="3201822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201818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FBCFE-A15E-4826-A1A9-85B6ADAEE4E9}" type="datetimeFigureOut">
              <a:rPr lang="sv-SE" smtClean="0"/>
              <a:t>2016-10-15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3D060-EEDD-4A82-A1F5-9405439E6FC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6645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Founded in 1963</a:t>
            </a:r>
          </a:p>
          <a:p>
            <a:r>
              <a:rPr lang="sv-SE" dirty="0" smtClean="0"/>
              <a:t>-strong history</a:t>
            </a:r>
          </a:p>
          <a:p>
            <a:r>
              <a:rPr lang="sv-SE" dirty="0" smtClean="0"/>
              <a:t>-we</a:t>
            </a:r>
            <a:r>
              <a:rPr lang="sv-SE" baseline="0" dirty="0" smtClean="0"/>
              <a:t> know what we’re doing</a:t>
            </a:r>
          </a:p>
          <a:p>
            <a:endParaRPr lang="sv-SE" baseline="0" dirty="0" smtClean="0"/>
          </a:p>
          <a:p>
            <a:r>
              <a:rPr lang="sv-SE" baseline="0" dirty="0" smtClean="0"/>
              <a:t>Strong growth of approx 10% annually</a:t>
            </a:r>
          </a:p>
          <a:p>
            <a:r>
              <a:rPr lang="sv-SE" baseline="0" dirty="0" smtClean="0"/>
              <a:t>and strong EBIT margins at around 25%. Q2 was a disappointment, but we have taken action and Q3 has started well.  </a:t>
            </a:r>
          </a:p>
          <a:p>
            <a:r>
              <a:rPr lang="sv-SE" baseline="0" dirty="0" smtClean="0"/>
              <a:t>Despite Q2 revenue was less than we hoped for, we have a strong underlying activity with an all time high of active players during Q2. </a:t>
            </a:r>
          </a:p>
          <a:p>
            <a:endParaRPr lang="sv-SE" baseline="0" dirty="0" smtClean="0"/>
          </a:p>
          <a:p>
            <a:r>
              <a:rPr lang="sv-SE" baseline="0" dirty="0" smtClean="0"/>
              <a:t>Betsson is listed at Nasdaq Stockholm large cap. Betsson’s board believes in return to shareholders and the direct yield is 5-5.5%. </a:t>
            </a:r>
          </a:p>
          <a:p>
            <a:endParaRPr lang="sv-SE" baseline="0" dirty="0" smtClean="0"/>
          </a:p>
          <a:p>
            <a:r>
              <a:rPr lang="sv-SE" baseline="0" dirty="0" smtClean="0"/>
              <a:t>We employ close to 1800 people across Europe. Our largest site, where I am based, is Malta with some 800 employees</a:t>
            </a:r>
          </a:p>
          <a:p>
            <a:endParaRPr lang="sv-SE" baseline="0" dirty="0" smtClean="0"/>
          </a:p>
          <a:p>
            <a:endParaRPr lang="sv-SE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CCF8B-72C2-45B2-9977-D02006D5E770}" type="slidenum">
              <a:rPr lang="sv-SE" smtClean="0">
                <a:solidFill>
                  <a:prstClr val="black"/>
                </a:solidFill>
              </a:rPr>
              <a:pPr/>
              <a:t>2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5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8491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84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8667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>
              <a:defRPr sz="5333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A9EE46-36F7-4342-975D-3CEB4DDBBB06}" type="datetimeFigureOut">
              <a:rPr lang="en-GB" smtClean="0">
                <a:solidFill>
                  <a:prstClr val="black"/>
                </a:solidFill>
              </a:rPr>
              <a:pPr/>
              <a:t>15/10/2016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2D4EA2-014D-4DE6-984B-EA4BD5C0A3C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621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00" y="240001"/>
            <a:ext cx="8448000" cy="47258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000" y="1008000"/>
            <a:ext cx="10972800" cy="513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A9EE46-36F7-4342-975D-3CEB4DDBBB06}" type="datetimeFigureOut">
              <a:rPr lang="en-GB" smtClean="0">
                <a:solidFill>
                  <a:prstClr val="black"/>
                </a:solidFill>
              </a:rPr>
              <a:pPr/>
              <a:t>15/10/2016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2D4EA2-014D-4DE6-984B-EA4BD5C0A3C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35274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A9EE46-36F7-4342-975D-3CEB4DDBBB06}" type="datetimeFigureOut">
              <a:rPr lang="en-GB" smtClean="0">
                <a:solidFill>
                  <a:prstClr val="black"/>
                </a:solidFill>
              </a:rPr>
              <a:pPr/>
              <a:t>15/10/2016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2D4EA2-014D-4DE6-984B-EA4BD5C0A3C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024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00" y="222423"/>
            <a:ext cx="8448000" cy="48603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08000"/>
            <a:ext cx="5384800" cy="5136000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08000"/>
            <a:ext cx="5384800" cy="5136000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A9EE46-36F7-4342-975D-3CEB4DDBBB06}" type="datetimeFigureOut">
              <a:rPr lang="en-GB" smtClean="0">
                <a:solidFill>
                  <a:prstClr val="black"/>
                </a:solidFill>
              </a:rPr>
              <a:pPr/>
              <a:t>15/10/2016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2D4EA2-014D-4DE6-984B-EA4BD5C0A3C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629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00" y="-14400"/>
            <a:ext cx="8448000" cy="70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08000"/>
            <a:ext cx="5386917" cy="912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58173"/>
            <a:ext cx="5386917" cy="3984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008000"/>
            <a:ext cx="5389033" cy="912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58173"/>
            <a:ext cx="5389033" cy="3984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A9EE46-36F7-4342-975D-3CEB4DDBBB06}" type="datetimeFigureOut">
              <a:rPr lang="en-GB" smtClean="0">
                <a:solidFill>
                  <a:prstClr val="black"/>
                </a:solidFill>
              </a:rPr>
              <a:pPr/>
              <a:t>15/10/2016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2D4EA2-014D-4DE6-984B-EA4BD5C0A3C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531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00" y="-14400"/>
            <a:ext cx="8448000" cy="70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A9EE46-36F7-4342-975D-3CEB4DDBBB06}" type="datetimeFigureOut">
              <a:rPr lang="en-GB" smtClean="0">
                <a:solidFill>
                  <a:prstClr val="black"/>
                </a:solidFill>
              </a:rPr>
              <a:pPr/>
              <a:t>15/10/2016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2D4EA2-014D-4DE6-984B-EA4BD5C0A3C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4045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A9EE46-36F7-4342-975D-3CEB4DDBBB06}" type="datetimeFigureOut">
              <a:rPr lang="en-GB" smtClean="0">
                <a:solidFill>
                  <a:prstClr val="black"/>
                </a:solidFill>
              </a:rPr>
              <a:pPr/>
              <a:t>15/10/2016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2D4EA2-014D-4DE6-984B-EA4BD5C0A3C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04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60000"/>
            <a:ext cx="7315200" cy="374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7"/>
            <a:ext cx="7315200" cy="7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A9EE46-36F7-4342-975D-3CEB4DDBBB06}" type="datetimeFigureOut">
              <a:rPr lang="en-GB" smtClean="0">
                <a:solidFill>
                  <a:prstClr val="black"/>
                </a:solidFill>
              </a:rPr>
              <a:pPr/>
              <a:t>15/10/2016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2D4EA2-014D-4DE6-984B-EA4BD5C0A3C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9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302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43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344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225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190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529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189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922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D9369-8C67-4597-BFA9-A9E18CC8059E}" type="datetimeFigureOut">
              <a:rPr lang="sv-SE" smtClean="0"/>
              <a:t>2016-10-15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130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0" y="0"/>
            <a:ext cx="12192000" cy="740701"/>
          </a:xfrm>
          <a:prstGeom prst="rect">
            <a:avLst/>
          </a:prstGeom>
          <a:solidFill>
            <a:schemeClr val="accent1"/>
          </a:solidFill>
          <a:ln w="0"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400">
              <a:solidFill>
                <a:prstClr val="white"/>
              </a:solidFill>
            </a:endParaRPr>
          </a:p>
        </p:txBody>
      </p:sp>
      <p:pic>
        <p:nvPicPr>
          <p:cNvPr id="12" name="Bildobjekt 11" descr="Betsson_logo_vit.ai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00" y="-2907704"/>
            <a:ext cx="4886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5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32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79988" indent="-479988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59976" indent="-479988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319967" indent="-359991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958" indent="-359991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039949" indent="-359991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.consul.io/ui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19230"/>
            <a:ext cx="12192000" cy="276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/>
            <a:r>
              <a:rPr lang="sv-SE" sz="4800" b="1" smtClean="0">
                <a:solidFill>
                  <a:srgbClr val="05CFFF"/>
                </a:solidFill>
                <a:ea typeface="Roboto" pitchFamily="2" charset="0"/>
              </a:rPr>
              <a:t>Scaling the gaming platform @Betsson</a:t>
            </a:r>
            <a:r>
              <a:rPr lang="sv-SE" sz="4800" b="1" dirty="0" smtClean="0">
                <a:solidFill>
                  <a:srgbClr val="05CFFF"/>
                </a:solidFill>
                <a:ea typeface="Roboto" pitchFamily="2" charset="0"/>
              </a:rPr>
              <a:t/>
            </a:r>
            <a:br>
              <a:rPr lang="sv-SE" sz="4800" b="1" dirty="0" smtClean="0">
                <a:solidFill>
                  <a:srgbClr val="05CFFF"/>
                </a:solidFill>
                <a:ea typeface="Roboto" pitchFamily="2" charset="0"/>
              </a:rPr>
            </a:br>
            <a:r>
              <a:rPr lang="sv-SE" sz="4000" b="1" dirty="0" smtClean="0">
                <a:solidFill>
                  <a:srgbClr val="05CFFF"/>
                </a:solidFill>
                <a:ea typeface="Roboto" pitchFamily="2" charset="0"/>
              </a:rPr>
              <a:t>Journey of the monolith</a:t>
            </a:r>
            <a:br>
              <a:rPr lang="sv-SE" sz="4000" b="1" dirty="0" smtClean="0">
                <a:solidFill>
                  <a:srgbClr val="05CFFF"/>
                </a:solidFill>
                <a:ea typeface="Roboto" pitchFamily="2" charset="0"/>
              </a:rPr>
            </a:br>
            <a:r>
              <a:rPr lang="sv-SE" sz="4000" b="1" dirty="0" smtClean="0">
                <a:solidFill>
                  <a:srgbClr val="05CFFF"/>
                </a:solidFill>
                <a:ea typeface="Roboto" pitchFamily="2" charset="0"/>
              </a:rPr>
              <a:t/>
            </a:r>
            <a:br>
              <a:rPr lang="sv-SE" sz="4000" b="1" dirty="0" smtClean="0">
                <a:solidFill>
                  <a:srgbClr val="05CFFF"/>
                </a:solidFill>
                <a:ea typeface="Roboto" pitchFamily="2" charset="0"/>
              </a:rPr>
            </a:br>
            <a:r>
              <a:rPr lang="sv-SE" sz="4000" b="1" dirty="0" smtClean="0">
                <a:solidFill>
                  <a:srgbClr val="05CFFF"/>
                </a:solidFill>
              </a:rPr>
              <a:t>Roger Johansson</a:t>
            </a:r>
            <a:endParaRPr lang="sv-SE" sz="4000" b="1" dirty="0">
              <a:solidFill>
                <a:srgbClr val="05C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1"/>
            <a:ext cx="12192000" cy="1900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 smtClean="0">
                <a:solidFill>
                  <a:prstClr val="white"/>
                </a:solidFill>
              </a:rPr>
              <a:t> </a:t>
            </a:r>
            <a:endParaRPr lang="sv-SE" sz="4000" b="1" dirty="0">
              <a:solidFill>
                <a:srgbClr val="6FC8F9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244" y="498293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smtClean="0">
                <a:solidFill>
                  <a:prstClr val="white"/>
                </a:solidFill>
              </a:rPr>
              <a:t>Akka.NET </a:t>
            </a:r>
            <a:r>
              <a:rPr lang="sv-SE" sz="2400" b="1" smtClean="0">
                <a:solidFill>
                  <a:prstClr val="white"/>
                </a:solidFill>
              </a:rPr>
              <a:t>Co-Founder</a:t>
            </a:r>
            <a:r>
              <a:rPr lang="sv-SE" sz="2400" b="1" dirty="0" smtClean="0">
                <a:solidFill>
                  <a:prstClr val="white"/>
                </a:solidFill>
              </a:rPr>
              <a:t/>
            </a:r>
            <a:br>
              <a:rPr lang="sv-SE" sz="2400" b="1" dirty="0" smtClean="0">
                <a:solidFill>
                  <a:prstClr val="white"/>
                </a:solidFill>
              </a:rPr>
            </a:br>
            <a:r>
              <a:rPr lang="sv-SE" sz="2400" b="1" dirty="0" smtClean="0">
                <a:solidFill>
                  <a:prstClr val="white"/>
                </a:solidFill>
              </a:rPr>
              <a:t>Twitter: @rogeralsing</a:t>
            </a:r>
          </a:p>
          <a:p>
            <a:r>
              <a:rPr lang="sv-SE" sz="2400" b="1" dirty="0" err="1" smtClean="0">
                <a:solidFill>
                  <a:prstClr val="white"/>
                </a:solidFill>
              </a:rPr>
              <a:t>Github</a:t>
            </a:r>
            <a:r>
              <a:rPr lang="sv-SE" sz="2400" b="1" dirty="0" smtClean="0">
                <a:solidFill>
                  <a:prstClr val="white"/>
                </a:solidFill>
              </a:rPr>
              <a:t>: </a:t>
            </a:r>
            <a:r>
              <a:rPr lang="sv-SE" sz="2400" b="1" dirty="0" err="1" smtClean="0">
                <a:solidFill>
                  <a:prstClr val="white"/>
                </a:solidFill>
              </a:rPr>
              <a:t>rogeralsing</a:t>
            </a:r>
            <a:endParaRPr lang="sv-SE" sz="2400" b="1" dirty="0" smtClean="0">
              <a:solidFill>
                <a:prstClr val="white"/>
              </a:solidFill>
            </a:endParaRPr>
          </a:p>
          <a:p>
            <a:r>
              <a:rPr lang="sv-SE" sz="2400" b="1" dirty="0" smtClean="0">
                <a:solidFill>
                  <a:prstClr val="white"/>
                </a:solidFill>
              </a:rPr>
              <a:t>Mail: roger.johansson@betsson.com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3" t="35303" r="10637" b="21485"/>
          <a:stretch/>
        </p:blipFill>
        <p:spPr bwMode="auto">
          <a:xfrm>
            <a:off x="3163780" y="496315"/>
            <a:ext cx="5864440" cy="9080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534980" y="609092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solidFill>
                  <a:prstClr val="white"/>
                </a:solidFill>
              </a:rPr>
              <a:t>Github.com/rogeralsing/presentations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9650857" y="3531746"/>
            <a:ext cx="2136637" cy="2236016"/>
          </a:xfrm>
          <a:prstGeom prst="wedgeEllipseCallout">
            <a:avLst>
              <a:gd name="adj1" fmla="val -15200"/>
              <a:gd name="adj2" fmla="val 67859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All material from this presentation</a:t>
            </a:r>
            <a:endParaRPr lang="sv-SE" sz="2000" b="1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95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15781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6000" b="1" dirty="0">
                <a:solidFill>
                  <a:srgbClr val="F16364"/>
                </a:solidFill>
              </a:rPr>
              <a:t>Challenges?</a:t>
            </a:r>
          </a:p>
        </p:txBody>
      </p:sp>
    </p:spTree>
    <p:extLst>
      <p:ext uri="{BB962C8B-B14F-4D97-AF65-F5344CB8AC3E}">
        <p14:creationId xmlns:p14="http://schemas.microsoft.com/office/powerpoint/2010/main" val="268790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Point to point communication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447083" y="3057474"/>
            <a:ext cx="1988717" cy="2149007"/>
          </a:xfrm>
          <a:prstGeom prst="roundRect">
            <a:avLst>
              <a:gd name="adj" fmla="val 0"/>
            </a:avLst>
          </a:prstGeom>
          <a:solidFill>
            <a:srgbClr val="05CF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Single</a:t>
            </a:r>
            <a:br>
              <a:rPr lang="sv-SE" b="1" dirty="0" smtClean="0"/>
            </a:br>
            <a:r>
              <a:rPr lang="sv-SE" b="1" dirty="0" smtClean="0"/>
              <a:t>Message</a:t>
            </a:r>
            <a:br>
              <a:rPr lang="sv-SE" b="1" dirty="0" smtClean="0"/>
            </a:br>
            <a:r>
              <a:rPr lang="sv-SE" b="1" dirty="0" smtClean="0"/>
              <a:t>Producer</a:t>
            </a:r>
            <a:endParaRPr lang="sv-SE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383045" y="3057473"/>
            <a:ext cx="1988717" cy="2149007"/>
          </a:xfrm>
          <a:prstGeom prst="roundRect">
            <a:avLst>
              <a:gd name="adj" fmla="val 0"/>
            </a:avLst>
          </a:prstGeom>
          <a:solidFill>
            <a:srgbClr val="05CF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Single</a:t>
            </a:r>
            <a:br>
              <a:rPr lang="sv-SE" b="1" dirty="0" smtClean="0"/>
            </a:br>
            <a:r>
              <a:rPr lang="sv-SE" b="1" dirty="0" smtClean="0"/>
              <a:t>Message Consumer</a:t>
            </a:r>
            <a:endParaRPr lang="sv-SE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60641" y="4131976"/>
            <a:ext cx="1497563" cy="0"/>
          </a:xfrm>
          <a:prstGeom prst="straightConnector1">
            <a:avLst/>
          </a:prstGeom>
          <a:ln w="63500" cap="rnd">
            <a:solidFill>
              <a:srgbClr val="F16364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Callout 17"/>
          <p:cNvSpPr/>
          <p:nvPr/>
        </p:nvSpPr>
        <p:spPr>
          <a:xfrm>
            <a:off x="8684476" y="3013968"/>
            <a:ext cx="2136637" cy="2236016"/>
          </a:xfrm>
          <a:prstGeom prst="wedgeEllipseCallout">
            <a:avLst>
              <a:gd name="adj1" fmla="val -84112"/>
              <a:gd name="adj2" fmla="val 1159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No Redundancy</a:t>
            </a:r>
          </a:p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/>
            </a:r>
            <a:br>
              <a:rPr lang="sv-SE" sz="2000" b="1" dirty="0" smtClean="0">
                <a:solidFill>
                  <a:srgbClr val="102B3E"/>
                </a:solidFill>
              </a:rPr>
            </a:br>
            <a:r>
              <a:rPr lang="sv-SE" sz="2000" b="1" dirty="0" smtClean="0">
                <a:solidFill>
                  <a:srgbClr val="102B3E"/>
                </a:solidFill>
              </a:rPr>
              <a:t>Doesn’t Scale</a:t>
            </a:r>
            <a:endParaRPr lang="sv-SE" sz="2000" b="1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59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Shared Servers, Noisy Neighbours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75195" y="2878041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</a:t>
            </a:r>
            <a:endParaRPr lang="sv-SE" dirty="0"/>
          </a:p>
        </p:txBody>
      </p:sp>
      <p:grpSp>
        <p:nvGrpSpPr>
          <p:cNvPr id="5" name="Group 4"/>
          <p:cNvGrpSpPr/>
          <p:nvPr/>
        </p:nvGrpSpPr>
        <p:grpSpPr>
          <a:xfrm>
            <a:off x="8371901" y="3093464"/>
            <a:ext cx="2136637" cy="2236016"/>
            <a:chOff x="8371901" y="3093464"/>
            <a:chExt cx="2136637" cy="2236016"/>
          </a:xfrm>
        </p:grpSpPr>
        <p:sp>
          <p:nvSpPr>
            <p:cNvPr id="40" name="Oval Callout 39"/>
            <p:cNvSpPr/>
            <p:nvPr/>
          </p:nvSpPr>
          <p:spPr>
            <a:xfrm>
              <a:off x="8371901" y="3093464"/>
              <a:ext cx="2136637" cy="2236016"/>
            </a:xfrm>
            <a:prstGeom prst="wedgeEllipseCallout">
              <a:avLst>
                <a:gd name="adj1" fmla="val -104662"/>
                <a:gd name="adj2" fmla="val 2678"/>
              </a:avLst>
            </a:prstGeom>
            <a:solidFill>
              <a:srgbClr val="FFFFFF"/>
            </a:solidFill>
            <a:ln w="25400">
              <a:solidFill>
                <a:srgbClr val="102B3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032" name="Picture 8" descr="http://www.memes.at/faces/cryin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5371" y="3515187"/>
              <a:ext cx="1440332" cy="1400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ounded Rectangle 14"/>
          <p:cNvSpPr/>
          <p:nvPr/>
        </p:nvSpPr>
        <p:spPr>
          <a:xfrm>
            <a:off x="5101643" y="3318733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Customer</a:t>
            </a:r>
            <a:endParaRPr lang="sv-SE" dirty="0"/>
          </a:p>
        </p:txBody>
      </p:sp>
      <p:sp>
        <p:nvSpPr>
          <p:cNvPr id="16" name="Rounded Rectangle 15"/>
          <p:cNvSpPr/>
          <p:nvPr/>
        </p:nvSpPr>
        <p:spPr>
          <a:xfrm>
            <a:off x="5101643" y="3988982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Gaming</a:t>
            </a:r>
            <a:endParaRPr lang="sv-SE" dirty="0"/>
          </a:p>
        </p:txBody>
      </p:sp>
      <p:sp>
        <p:nvSpPr>
          <p:cNvPr id="17" name="Rounded Rectangle 16"/>
          <p:cNvSpPr/>
          <p:nvPr/>
        </p:nvSpPr>
        <p:spPr>
          <a:xfrm>
            <a:off x="5101642" y="4659231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Campaigns</a:t>
            </a:r>
            <a:endParaRPr lang="sv-SE" dirty="0"/>
          </a:p>
        </p:txBody>
      </p:sp>
      <p:sp>
        <p:nvSpPr>
          <p:cNvPr id="18" name="Rounded Rectangle 17"/>
          <p:cNvSpPr/>
          <p:nvPr/>
        </p:nvSpPr>
        <p:spPr>
          <a:xfrm>
            <a:off x="5101641" y="532948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…</a:t>
            </a:r>
            <a:endParaRPr lang="sv-SE" dirty="0"/>
          </a:p>
        </p:txBody>
      </p:sp>
      <p:sp>
        <p:nvSpPr>
          <p:cNvPr id="19" name="Isosceles Triangle 2"/>
          <p:cNvSpPr/>
          <p:nvPr/>
        </p:nvSpPr>
        <p:spPr>
          <a:xfrm rot="10299074">
            <a:off x="6453592" y="4772952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ctangle 7"/>
          <p:cNvSpPr/>
          <p:nvPr/>
        </p:nvSpPr>
        <p:spPr>
          <a:xfrm rot="18900000">
            <a:off x="6477488" y="4102025"/>
            <a:ext cx="335628" cy="343443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Hexagon 8"/>
          <p:cNvSpPr/>
          <p:nvPr/>
        </p:nvSpPr>
        <p:spPr>
          <a:xfrm rot="16200000">
            <a:off x="6469856" y="3391246"/>
            <a:ext cx="307154" cy="436438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Heart 11"/>
          <p:cNvSpPr/>
          <p:nvPr/>
        </p:nvSpPr>
        <p:spPr>
          <a:xfrm rot="14287302">
            <a:off x="6480934" y="5471492"/>
            <a:ext cx="371230" cy="28454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4" name="Group 3"/>
          <p:cNvGrpSpPr/>
          <p:nvPr/>
        </p:nvGrpSpPr>
        <p:grpSpPr>
          <a:xfrm>
            <a:off x="1683462" y="2491456"/>
            <a:ext cx="2136637" cy="2236016"/>
            <a:chOff x="1683462" y="2491456"/>
            <a:chExt cx="2136637" cy="2236016"/>
          </a:xfrm>
        </p:grpSpPr>
        <p:sp>
          <p:nvSpPr>
            <p:cNvPr id="3" name="Oval Callout 2"/>
            <p:cNvSpPr/>
            <p:nvPr/>
          </p:nvSpPr>
          <p:spPr>
            <a:xfrm>
              <a:off x="1683462" y="2491456"/>
              <a:ext cx="2136637" cy="2236016"/>
            </a:xfrm>
            <a:prstGeom prst="wedgeEllipseCallout">
              <a:avLst>
                <a:gd name="adj1" fmla="val 104982"/>
                <a:gd name="adj2" fmla="val -568"/>
              </a:avLst>
            </a:prstGeom>
            <a:solidFill>
              <a:srgbClr val="FFFFFF"/>
            </a:solidFill>
            <a:ln w="25400">
              <a:solidFill>
                <a:srgbClr val="102B3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030" name="Picture 6" descr="http://www.pngall.com/wp-content/uploads/2016/05/Trollface-PN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8507" y="2849103"/>
              <a:ext cx="1666545" cy="1520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5454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675195" y="2878041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</a:t>
            </a:r>
            <a:endParaRPr lang="sv-SE" dirty="0"/>
          </a:p>
        </p:txBody>
      </p:sp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Single point of failure…</a:t>
            </a:r>
            <a:endParaRPr lang="sv-SE" b="1" dirty="0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83462" y="2491456"/>
            <a:ext cx="2136637" cy="2236016"/>
            <a:chOff x="1683462" y="2491456"/>
            <a:chExt cx="2136637" cy="2236016"/>
          </a:xfrm>
        </p:grpSpPr>
        <p:sp>
          <p:nvSpPr>
            <p:cNvPr id="26" name="Oval Callout 25"/>
            <p:cNvSpPr/>
            <p:nvPr/>
          </p:nvSpPr>
          <p:spPr>
            <a:xfrm>
              <a:off x="1683462" y="2491456"/>
              <a:ext cx="2136637" cy="2236016"/>
            </a:xfrm>
            <a:prstGeom prst="wedgeEllipseCallout">
              <a:avLst>
                <a:gd name="adj1" fmla="val 104982"/>
                <a:gd name="adj2" fmla="val -568"/>
              </a:avLst>
            </a:prstGeom>
            <a:solidFill>
              <a:srgbClr val="FFFFFF"/>
            </a:solidFill>
            <a:ln w="25400">
              <a:solidFill>
                <a:srgbClr val="102B3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3074" name="Picture 2" descr="http://cliparts.co/cliparts/ki8/ozr/ki8ozrke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7008" y="2837351"/>
              <a:ext cx="1269543" cy="1544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5101641" y="3318733"/>
            <a:ext cx="1988719" cy="2592210"/>
            <a:chOff x="1834579" y="3318733"/>
            <a:chExt cx="1988719" cy="2592210"/>
          </a:xfrm>
        </p:grpSpPr>
        <p:sp>
          <p:nvSpPr>
            <p:cNvPr id="12" name="Rounded Rectangle 11"/>
            <p:cNvSpPr/>
            <p:nvPr/>
          </p:nvSpPr>
          <p:spPr>
            <a:xfrm>
              <a:off x="1834581" y="3318733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Customer</a:t>
              </a:r>
              <a:endParaRPr lang="sv-SE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834581" y="3988982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Gaming</a:t>
              </a:r>
              <a:endParaRPr lang="sv-SE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834580" y="4659231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Campaigns</a:t>
              </a:r>
              <a:endParaRPr lang="sv-SE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834579" y="53294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…</a:t>
              </a:r>
              <a:endParaRPr lang="sv-SE" dirty="0"/>
            </a:p>
          </p:txBody>
        </p:sp>
        <p:sp>
          <p:nvSpPr>
            <p:cNvPr id="17" name="Isosceles Triangle 2"/>
            <p:cNvSpPr/>
            <p:nvPr/>
          </p:nvSpPr>
          <p:spPr>
            <a:xfrm rot="10299074">
              <a:off x="3186530" y="4772952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Rectangle 7"/>
            <p:cNvSpPr/>
            <p:nvPr/>
          </p:nvSpPr>
          <p:spPr>
            <a:xfrm rot="18900000">
              <a:off x="3210426" y="4102025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Hexagon 8"/>
            <p:cNvSpPr/>
            <p:nvPr/>
          </p:nvSpPr>
          <p:spPr>
            <a:xfrm rot="16200000">
              <a:off x="3202794" y="3391246"/>
              <a:ext cx="307154" cy="436438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Heart 11"/>
            <p:cNvSpPr/>
            <p:nvPr/>
          </p:nvSpPr>
          <p:spPr>
            <a:xfrm rot="14287302">
              <a:off x="3213872" y="5471492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359964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…Same issue with deployment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75195" y="2878041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</a:t>
            </a:r>
            <a:endParaRPr lang="sv-SE" dirty="0"/>
          </a:p>
        </p:txBody>
      </p:sp>
      <p:grpSp>
        <p:nvGrpSpPr>
          <p:cNvPr id="10" name="Group 9"/>
          <p:cNvGrpSpPr/>
          <p:nvPr/>
        </p:nvGrpSpPr>
        <p:grpSpPr>
          <a:xfrm>
            <a:off x="5101641" y="3318733"/>
            <a:ext cx="1988719" cy="2592210"/>
            <a:chOff x="1834579" y="3318733"/>
            <a:chExt cx="1988719" cy="2592210"/>
          </a:xfrm>
        </p:grpSpPr>
        <p:sp>
          <p:nvSpPr>
            <p:cNvPr id="11" name="Rounded Rectangle 10"/>
            <p:cNvSpPr/>
            <p:nvPr/>
          </p:nvSpPr>
          <p:spPr>
            <a:xfrm>
              <a:off x="1834581" y="3318733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Customer</a:t>
              </a:r>
              <a:endParaRPr lang="sv-SE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834581" y="3988982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Gaming</a:t>
              </a:r>
              <a:endParaRPr lang="sv-SE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834580" y="4659231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Campaigns</a:t>
              </a:r>
              <a:endParaRPr lang="sv-SE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834579" y="53294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…</a:t>
              </a:r>
              <a:endParaRPr lang="sv-SE" dirty="0"/>
            </a:p>
          </p:txBody>
        </p:sp>
        <p:sp>
          <p:nvSpPr>
            <p:cNvPr id="16" name="Isosceles Triangle 2"/>
            <p:cNvSpPr/>
            <p:nvPr/>
          </p:nvSpPr>
          <p:spPr>
            <a:xfrm rot="10299074">
              <a:off x="3186530" y="4772952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7"/>
            <p:cNvSpPr/>
            <p:nvPr/>
          </p:nvSpPr>
          <p:spPr>
            <a:xfrm rot="18900000">
              <a:off x="3210426" y="4102025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Hexagon 8"/>
            <p:cNvSpPr/>
            <p:nvPr/>
          </p:nvSpPr>
          <p:spPr>
            <a:xfrm rot="16200000">
              <a:off x="3202794" y="3391246"/>
              <a:ext cx="307154" cy="436438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Heart 11"/>
            <p:cNvSpPr/>
            <p:nvPr/>
          </p:nvSpPr>
          <p:spPr>
            <a:xfrm rot="14287302">
              <a:off x="3213872" y="5471492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25" name="Oval Callout 24"/>
          <p:cNvSpPr/>
          <p:nvPr/>
        </p:nvSpPr>
        <p:spPr>
          <a:xfrm>
            <a:off x="1683462" y="2491456"/>
            <a:ext cx="2136637" cy="2236016"/>
          </a:xfrm>
          <a:prstGeom prst="wedgeEllipseCallout">
            <a:avLst>
              <a:gd name="adj1" fmla="val 104982"/>
              <a:gd name="adj2" fmla="val -568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>
                <a:solidFill>
                  <a:srgbClr val="102B3E"/>
                </a:solidFill>
              </a:rPr>
              <a:t>Down during deployment</a:t>
            </a:r>
            <a:endParaRPr lang="sv-SE" sz="2000" b="1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85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81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6000" b="1" dirty="0" smtClean="0">
                <a:solidFill>
                  <a:srgbClr val="F16364"/>
                </a:solidFill>
              </a:rPr>
              <a:t>Challenges!</a:t>
            </a:r>
            <a:endParaRPr lang="sv-SE" sz="6000" b="1" dirty="0">
              <a:solidFill>
                <a:srgbClr val="F1636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3104" y="2903666"/>
            <a:ext cx="4478957" cy="3117489"/>
          </a:xfrm>
        </p:spPr>
        <p:txBody>
          <a:bodyPr/>
          <a:lstStyle/>
          <a:p>
            <a:r>
              <a:rPr lang="sv-SE" dirty="0">
                <a:solidFill>
                  <a:srgbClr val="FFFFFF"/>
                </a:solidFill>
              </a:rPr>
              <a:t>Scalability, Elasticity</a:t>
            </a:r>
          </a:p>
          <a:p>
            <a:r>
              <a:rPr lang="sv-SE" dirty="0">
                <a:solidFill>
                  <a:srgbClr val="FFFFFF"/>
                </a:solidFill>
              </a:rPr>
              <a:t>Isolation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Availability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5003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smtClean="0">
                <a:solidFill>
                  <a:schemeClr val="bg1"/>
                </a:solidFill>
              </a:rPr>
              <a:t>The Current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29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Adopting Microservices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08135" y="3900196"/>
            <a:ext cx="2841610" cy="2554115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dirty="0"/>
          </a:p>
        </p:txBody>
      </p:sp>
      <p:sp>
        <p:nvSpPr>
          <p:cNvPr id="36" name="Rounded Rectangle 35"/>
          <p:cNvSpPr/>
          <p:nvPr/>
        </p:nvSpPr>
        <p:spPr>
          <a:xfrm>
            <a:off x="1834581" y="4368499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Customer</a:t>
            </a:r>
            <a:endParaRPr lang="sv-SE" dirty="0"/>
          </a:p>
        </p:txBody>
      </p:sp>
      <p:sp>
        <p:nvSpPr>
          <p:cNvPr id="45" name="Rounded Rectangle 44"/>
          <p:cNvSpPr/>
          <p:nvPr/>
        </p:nvSpPr>
        <p:spPr>
          <a:xfrm>
            <a:off x="1834581" y="5038748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>
              <a:alpha val="49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dirty="0"/>
          </a:p>
        </p:txBody>
      </p:sp>
      <p:sp>
        <p:nvSpPr>
          <p:cNvPr id="46" name="Rounded Rectangle 45"/>
          <p:cNvSpPr/>
          <p:nvPr/>
        </p:nvSpPr>
        <p:spPr>
          <a:xfrm>
            <a:off x="1834580" y="5708997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>
              <a:alpha val="49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dirty="0"/>
          </a:p>
        </p:txBody>
      </p:sp>
      <p:grpSp>
        <p:nvGrpSpPr>
          <p:cNvPr id="81" name="Group 80"/>
          <p:cNvGrpSpPr/>
          <p:nvPr/>
        </p:nvGrpSpPr>
        <p:grpSpPr>
          <a:xfrm>
            <a:off x="3823298" y="3288145"/>
            <a:ext cx="3693507" cy="2742170"/>
            <a:chOff x="3823298" y="3288145"/>
            <a:chExt cx="3693507" cy="2742170"/>
          </a:xfrm>
        </p:grpSpPr>
        <p:sp>
          <p:nvSpPr>
            <p:cNvPr id="47" name="Trapezoid 46"/>
            <p:cNvSpPr/>
            <p:nvPr/>
          </p:nvSpPr>
          <p:spPr>
            <a:xfrm rot="16200000">
              <a:off x="2878713" y="4232730"/>
              <a:ext cx="2742170" cy="852999"/>
            </a:xfrm>
            <a:prstGeom prst="trapezoid">
              <a:avLst>
                <a:gd name="adj" fmla="val 126802"/>
              </a:avLst>
            </a:prstGeom>
            <a:solidFill>
              <a:srgbClr val="0E475F"/>
            </a:solidFill>
            <a:ln w="1270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4675195" y="3288145"/>
              <a:ext cx="2841610" cy="2742170"/>
              <a:chOff x="4675195" y="2878042"/>
              <a:chExt cx="2841610" cy="274217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675195" y="2878042"/>
                <a:ext cx="2841610" cy="2742170"/>
              </a:xfrm>
              <a:prstGeom prst="rect">
                <a:avLst/>
              </a:prstGeom>
              <a:solidFill>
                <a:srgbClr val="102B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sv-SE" b="1" dirty="0" smtClean="0"/>
                  <a:t>Bounded Contexts</a:t>
                </a:r>
                <a:endParaRPr lang="sv-SE" b="1" dirty="0"/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5101643" y="3318733"/>
                <a:ext cx="1988717" cy="581463"/>
                <a:chOff x="5101643" y="3318733"/>
                <a:chExt cx="1988717" cy="581463"/>
              </a:xfrm>
            </p:grpSpPr>
            <p:sp>
              <p:nvSpPr>
                <p:cNvPr id="16" name="Rounded Rectangle 15"/>
                <p:cNvSpPr/>
                <p:nvPr/>
              </p:nvSpPr>
              <p:spPr>
                <a:xfrm>
                  <a:off x="5101643" y="3318733"/>
                  <a:ext cx="1988717" cy="58146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DD5893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sv-SE" dirty="0" smtClean="0"/>
                    <a:t>Login</a:t>
                  </a:r>
                  <a:endParaRPr lang="sv-SE" dirty="0"/>
                </a:p>
              </p:txBody>
            </p:sp>
            <p:sp>
              <p:nvSpPr>
                <p:cNvPr id="67" name="Freeform 66"/>
                <p:cNvSpPr/>
                <p:nvPr/>
              </p:nvSpPr>
              <p:spPr>
                <a:xfrm>
                  <a:off x="6381209" y="3386832"/>
                  <a:ext cx="174546" cy="438366"/>
                </a:xfrm>
                <a:custGeom>
                  <a:avLst/>
                  <a:gdLst>
                    <a:gd name="connsiteX0" fmla="*/ 431979 w 614916"/>
                    <a:gd name="connsiteY0" fmla="*/ 85 h 1544342"/>
                    <a:gd name="connsiteX1" fmla="*/ 556463 w 614916"/>
                    <a:gd name="connsiteY1" fmla="*/ 16091 h 1544342"/>
                    <a:gd name="connsiteX2" fmla="*/ 614916 w 614916"/>
                    <a:gd name="connsiteY2" fmla="*/ 34153 h 1544342"/>
                    <a:gd name="connsiteX3" fmla="*/ 614916 w 614916"/>
                    <a:gd name="connsiteY3" fmla="*/ 1540032 h 1544342"/>
                    <a:gd name="connsiteX4" fmla="*/ 608271 w 614916"/>
                    <a:gd name="connsiteY4" fmla="*/ 1541097 h 1544342"/>
                    <a:gd name="connsiteX5" fmla="*/ 249640 w 614916"/>
                    <a:gd name="connsiteY5" fmla="*/ 1460124 h 1544342"/>
                    <a:gd name="connsiteX6" fmla="*/ 107004 w 614916"/>
                    <a:gd name="connsiteY6" fmla="*/ 181777 h 1544342"/>
                    <a:gd name="connsiteX7" fmla="*/ 431979 w 614916"/>
                    <a:gd name="connsiteY7" fmla="*/ 85 h 154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916" h="1544342">
                      <a:moveTo>
                        <a:pt x="431979" y="85"/>
                      </a:moveTo>
                      <a:cubicBezTo>
                        <a:pt x="473862" y="-808"/>
                        <a:pt x="515301" y="5415"/>
                        <a:pt x="556463" y="16091"/>
                      </a:cubicBezTo>
                      <a:lnTo>
                        <a:pt x="614916" y="34153"/>
                      </a:lnTo>
                      <a:lnTo>
                        <a:pt x="614916" y="1540032"/>
                      </a:lnTo>
                      <a:lnTo>
                        <a:pt x="608271" y="1541097"/>
                      </a:lnTo>
                      <a:cubicBezTo>
                        <a:pt x="493152" y="1552113"/>
                        <a:pt x="373460" y="1537460"/>
                        <a:pt x="249640" y="1460124"/>
                      </a:cubicBezTo>
                      <a:cubicBezTo>
                        <a:pt x="41278" y="1276526"/>
                        <a:pt x="-112543" y="626678"/>
                        <a:pt x="107004" y="181777"/>
                      </a:cubicBezTo>
                      <a:cubicBezTo>
                        <a:pt x="219802" y="49016"/>
                        <a:pt x="327274" y="2316"/>
                        <a:pt x="431979" y="85"/>
                      </a:cubicBez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 w="190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5101643" y="3988982"/>
                <a:ext cx="1988717" cy="581463"/>
                <a:chOff x="5101643" y="3988982"/>
                <a:chExt cx="1988717" cy="581463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5101643" y="3988982"/>
                  <a:ext cx="1988717" cy="58146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3DB5BE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sv-SE" dirty="0" smtClean="0"/>
                    <a:t>Registration</a:t>
                  </a:r>
                  <a:endParaRPr lang="sv-SE" dirty="0"/>
                </a:p>
              </p:txBody>
            </p:sp>
            <p:sp>
              <p:nvSpPr>
                <p:cNvPr id="75" name="Freeform 74"/>
                <p:cNvSpPr/>
                <p:nvPr/>
              </p:nvSpPr>
              <p:spPr>
                <a:xfrm>
                  <a:off x="6555755" y="4059832"/>
                  <a:ext cx="245424" cy="439762"/>
                </a:xfrm>
                <a:custGeom>
                  <a:avLst/>
                  <a:gdLst>
                    <a:gd name="connsiteX0" fmla="*/ 1036823 w 1077146"/>
                    <a:gd name="connsiteY0" fmla="*/ 0 h 1549261"/>
                    <a:gd name="connsiteX1" fmla="*/ 1077146 w 1077146"/>
                    <a:gd name="connsiteY1" fmla="*/ 1715 h 1549261"/>
                    <a:gd name="connsiteX2" fmla="*/ 1077146 w 1077146"/>
                    <a:gd name="connsiteY2" fmla="*/ 1549261 h 1549261"/>
                    <a:gd name="connsiteX3" fmla="*/ 1004878 w 1077146"/>
                    <a:gd name="connsiteY3" fmla="*/ 1533577 h 1549261"/>
                    <a:gd name="connsiteX4" fmla="*/ 528801 w 1077146"/>
                    <a:gd name="connsiteY4" fmla="*/ 1419154 h 1549261"/>
                    <a:gd name="connsiteX5" fmla="*/ 106934 w 1077146"/>
                    <a:gd name="connsiteY5" fmla="*/ 1498565 h 1549261"/>
                    <a:gd name="connsiteX6" fmla="*/ 0 w 1077146"/>
                    <a:gd name="connsiteY6" fmla="*/ 1515701 h 1549261"/>
                    <a:gd name="connsiteX7" fmla="*/ 0 w 1077146"/>
                    <a:gd name="connsiteY7" fmla="*/ 9822 h 1549261"/>
                    <a:gd name="connsiteX8" fmla="*/ 3100 w 1077146"/>
                    <a:gd name="connsiteY8" fmla="*/ 10780 h 1549261"/>
                    <a:gd name="connsiteX9" fmla="*/ 495231 w 1077146"/>
                    <a:gd name="connsiteY9" fmla="*/ 163848 h 1549261"/>
                    <a:gd name="connsiteX10" fmla="*/ 1036823 w 1077146"/>
                    <a:gd name="connsiteY10" fmla="*/ 0 h 1549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77146" h="1549261">
                      <a:moveTo>
                        <a:pt x="1036823" y="0"/>
                      </a:moveTo>
                      <a:lnTo>
                        <a:pt x="1077146" y="1715"/>
                      </a:lnTo>
                      <a:lnTo>
                        <a:pt x="1077146" y="1549261"/>
                      </a:lnTo>
                      <a:lnTo>
                        <a:pt x="1004878" y="1533577"/>
                      </a:lnTo>
                      <a:cubicBezTo>
                        <a:pt x="866808" y="1493602"/>
                        <a:pt x="753524" y="1418353"/>
                        <a:pt x="528801" y="1419154"/>
                      </a:cubicBezTo>
                      <a:cubicBezTo>
                        <a:pt x="397270" y="1410828"/>
                        <a:pt x="256297" y="1466545"/>
                        <a:pt x="106934" y="1498565"/>
                      </a:cubicBezTo>
                      <a:lnTo>
                        <a:pt x="0" y="1515701"/>
                      </a:lnTo>
                      <a:lnTo>
                        <a:pt x="0" y="9822"/>
                      </a:lnTo>
                      <a:lnTo>
                        <a:pt x="3100" y="10780"/>
                      </a:lnTo>
                      <a:cubicBezTo>
                        <a:pt x="166794" y="68635"/>
                        <a:pt x="327341" y="176444"/>
                        <a:pt x="495231" y="163848"/>
                      </a:cubicBezTo>
                      <a:cubicBezTo>
                        <a:pt x="732812" y="177648"/>
                        <a:pt x="825641" y="9816"/>
                        <a:pt x="1036823" y="0"/>
                      </a:cubicBez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 w="190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5101642" y="4659231"/>
                <a:ext cx="1988717" cy="581463"/>
                <a:chOff x="5101642" y="4659231"/>
                <a:chExt cx="1988717" cy="581463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5101642" y="4659231"/>
                  <a:ext cx="1988717" cy="58146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1D9F58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sv-SE" dirty="0" smtClean="0"/>
                    <a:t>Customer Data</a:t>
                  </a:r>
                  <a:endParaRPr lang="sv-SE" dirty="0"/>
                </a:p>
              </p:txBody>
            </p:sp>
            <p:sp>
              <p:nvSpPr>
                <p:cNvPr id="73" name="Freeform 72"/>
                <p:cNvSpPr/>
                <p:nvPr/>
              </p:nvSpPr>
              <p:spPr>
                <a:xfrm>
                  <a:off x="6801179" y="4729106"/>
                  <a:ext cx="194946" cy="441711"/>
                </a:xfrm>
                <a:custGeom>
                  <a:avLst/>
                  <a:gdLst>
                    <a:gd name="connsiteX0" fmla="*/ 0 w 556062"/>
                    <a:gd name="connsiteY0" fmla="*/ 0 h 1556126"/>
                    <a:gd name="connsiteX1" fmla="*/ 36642 w 556062"/>
                    <a:gd name="connsiteY1" fmla="*/ 1559 h 1556126"/>
                    <a:gd name="connsiteX2" fmla="*/ 345721 w 556062"/>
                    <a:gd name="connsiteY2" fmla="*/ 114741 h 1556126"/>
                    <a:gd name="connsiteX3" fmla="*/ 232450 w 556062"/>
                    <a:gd name="connsiteY3" fmla="*/ 1541674 h 1556126"/>
                    <a:gd name="connsiteX4" fmla="*/ 14638 w 556062"/>
                    <a:gd name="connsiteY4" fmla="*/ 1550723 h 1556126"/>
                    <a:gd name="connsiteX5" fmla="*/ 0 w 556062"/>
                    <a:gd name="connsiteY5" fmla="*/ 1547546 h 1556126"/>
                    <a:gd name="connsiteX6" fmla="*/ 0 w 556062"/>
                    <a:gd name="connsiteY6" fmla="*/ 0 h 1556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6062" h="1556126">
                      <a:moveTo>
                        <a:pt x="0" y="0"/>
                      </a:moveTo>
                      <a:lnTo>
                        <a:pt x="36642" y="1559"/>
                      </a:lnTo>
                      <a:cubicBezTo>
                        <a:pt x="118964" y="11951"/>
                        <a:pt x="218516" y="45193"/>
                        <a:pt x="345721" y="114741"/>
                      </a:cubicBezTo>
                      <a:cubicBezTo>
                        <a:pt x="769436" y="482789"/>
                        <a:pt x="458995" y="1445179"/>
                        <a:pt x="232450" y="1541674"/>
                      </a:cubicBezTo>
                      <a:cubicBezTo>
                        <a:pt x="145709" y="1558647"/>
                        <a:pt x="76011" y="1559288"/>
                        <a:pt x="14638" y="1550723"/>
                      </a:cubicBezTo>
                      <a:lnTo>
                        <a:pt x="0" y="15475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 w="190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  <p:grpSp>
        <p:nvGrpSpPr>
          <p:cNvPr id="2" name="Group 1"/>
          <p:cNvGrpSpPr/>
          <p:nvPr/>
        </p:nvGrpSpPr>
        <p:grpSpPr>
          <a:xfrm>
            <a:off x="3144063" y="4494630"/>
            <a:ext cx="452823" cy="329198"/>
            <a:chOff x="8281429" y="3923410"/>
            <a:chExt cx="614916" cy="447038"/>
          </a:xfrm>
        </p:grpSpPr>
        <p:sp>
          <p:nvSpPr>
            <p:cNvPr id="22" name="Freeform 21"/>
            <p:cNvSpPr/>
            <p:nvPr/>
          </p:nvSpPr>
          <p:spPr>
            <a:xfrm>
              <a:off x="8281429" y="3923410"/>
              <a:ext cx="174546" cy="438366"/>
            </a:xfrm>
            <a:custGeom>
              <a:avLst/>
              <a:gdLst>
                <a:gd name="connsiteX0" fmla="*/ 431979 w 614916"/>
                <a:gd name="connsiteY0" fmla="*/ 85 h 1544342"/>
                <a:gd name="connsiteX1" fmla="*/ 556463 w 614916"/>
                <a:gd name="connsiteY1" fmla="*/ 16091 h 1544342"/>
                <a:gd name="connsiteX2" fmla="*/ 614916 w 614916"/>
                <a:gd name="connsiteY2" fmla="*/ 34153 h 1544342"/>
                <a:gd name="connsiteX3" fmla="*/ 614916 w 614916"/>
                <a:gd name="connsiteY3" fmla="*/ 1540032 h 1544342"/>
                <a:gd name="connsiteX4" fmla="*/ 608271 w 614916"/>
                <a:gd name="connsiteY4" fmla="*/ 1541097 h 1544342"/>
                <a:gd name="connsiteX5" fmla="*/ 249640 w 614916"/>
                <a:gd name="connsiteY5" fmla="*/ 1460124 h 1544342"/>
                <a:gd name="connsiteX6" fmla="*/ 107004 w 614916"/>
                <a:gd name="connsiteY6" fmla="*/ 181777 h 1544342"/>
                <a:gd name="connsiteX7" fmla="*/ 431979 w 614916"/>
                <a:gd name="connsiteY7" fmla="*/ 85 h 154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4916" h="1544342">
                  <a:moveTo>
                    <a:pt x="431979" y="85"/>
                  </a:moveTo>
                  <a:cubicBezTo>
                    <a:pt x="473862" y="-808"/>
                    <a:pt x="515301" y="5415"/>
                    <a:pt x="556463" y="16091"/>
                  </a:cubicBezTo>
                  <a:lnTo>
                    <a:pt x="614916" y="34153"/>
                  </a:lnTo>
                  <a:lnTo>
                    <a:pt x="614916" y="1540032"/>
                  </a:lnTo>
                  <a:lnTo>
                    <a:pt x="608271" y="1541097"/>
                  </a:lnTo>
                  <a:cubicBezTo>
                    <a:pt x="493152" y="1552113"/>
                    <a:pt x="373460" y="1537460"/>
                    <a:pt x="249640" y="1460124"/>
                  </a:cubicBezTo>
                  <a:cubicBezTo>
                    <a:pt x="41278" y="1276526"/>
                    <a:pt x="-112543" y="626678"/>
                    <a:pt x="107004" y="181777"/>
                  </a:cubicBezTo>
                  <a:cubicBezTo>
                    <a:pt x="219802" y="49016"/>
                    <a:pt x="327274" y="2316"/>
                    <a:pt x="431979" y="85"/>
                  </a:cubicBezTo>
                  <a:close/>
                </a:path>
              </a:pathLst>
            </a:custGeom>
            <a:solidFill>
              <a:srgbClr val="DD5893"/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8455975" y="3928737"/>
              <a:ext cx="245424" cy="439762"/>
            </a:xfrm>
            <a:custGeom>
              <a:avLst/>
              <a:gdLst>
                <a:gd name="connsiteX0" fmla="*/ 1036823 w 1077146"/>
                <a:gd name="connsiteY0" fmla="*/ 0 h 1549261"/>
                <a:gd name="connsiteX1" fmla="*/ 1077146 w 1077146"/>
                <a:gd name="connsiteY1" fmla="*/ 1715 h 1549261"/>
                <a:gd name="connsiteX2" fmla="*/ 1077146 w 1077146"/>
                <a:gd name="connsiteY2" fmla="*/ 1549261 h 1549261"/>
                <a:gd name="connsiteX3" fmla="*/ 1004878 w 1077146"/>
                <a:gd name="connsiteY3" fmla="*/ 1533577 h 1549261"/>
                <a:gd name="connsiteX4" fmla="*/ 528801 w 1077146"/>
                <a:gd name="connsiteY4" fmla="*/ 1419154 h 1549261"/>
                <a:gd name="connsiteX5" fmla="*/ 106934 w 1077146"/>
                <a:gd name="connsiteY5" fmla="*/ 1498565 h 1549261"/>
                <a:gd name="connsiteX6" fmla="*/ 0 w 1077146"/>
                <a:gd name="connsiteY6" fmla="*/ 1515701 h 1549261"/>
                <a:gd name="connsiteX7" fmla="*/ 0 w 1077146"/>
                <a:gd name="connsiteY7" fmla="*/ 9822 h 1549261"/>
                <a:gd name="connsiteX8" fmla="*/ 3100 w 1077146"/>
                <a:gd name="connsiteY8" fmla="*/ 10780 h 1549261"/>
                <a:gd name="connsiteX9" fmla="*/ 495231 w 1077146"/>
                <a:gd name="connsiteY9" fmla="*/ 163848 h 1549261"/>
                <a:gd name="connsiteX10" fmla="*/ 1036823 w 1077146"/>
                <a:gd name="connsiteY10" fmla="*/ 0 h 154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146" h="1549261">
                  <a:moveTo>
                    <a:pt x="1036823" y="0"/>
                  </a:moveTo>
                  <a:lnTo>
                    <a:pt x="1077146" y="1715"/>
                  </a:lnTo>
                  <a:lnTo>
                    <a:pt x="1077146" y="1549261"/>
                  </a:lnTo>
                  <a:lnTo>
                    <a:pt x="1004878" y="1533577"/>
                  </a:lnTo>
                  <a:cubicBezTo>
                    <a:pt x="866808" y="1493602"/>
                    <a:pt x="753524" y="1418353"/>
                    <a:pt x="528801" y="1419154"/>
                  </a:cubicBezTo>
                  <a:cubicBezTo>
                    <a:pt x="397270" y="1410828"/>
                    <a:pt x="256297" y="1466545"/>
                    <a:pt x="106934" y="1498565"/>
                  </a:cubicBezTo>
                  <a:lnTo>
                    <a:pt x="0" y="1515701"/>
                  </a:lnTo>
                  <a:lnTo>
                    <a:pt x="0" y="9822"/>
                  </a:lnTo>
                  <a:lnTo>
                    <a:pt x="3100" y="10780"/>
                  </a:lnTo>
                  <a:cubicBezTo>
                    <a:pt x="166794" y="68635"/>
                    <a:pt x="327341" y="176444"/>
                    <a:pt x="495231" y="163848"/>
                  </a:cubicBezTo>
                  <a:cubicBezTo>
                    <a:pt x="732812" y="177648"/>
                    <a:pt x="825641" y="9816"/>
                    <a:pt x="1036823" y="0"/>
                  </a:cubicBezTo>
                  <a:close/>
                </a:path>
              </a:pathLst>
            </a:custGeom>
            <a:solidFill>
              <a:srgbClr val="3DB5BE"/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8701399" y="3928737"/>
              <a:ext cx="194946" cy="441711"/>
            </a:xfrm>
            <a:custGeom>
              <a:avLst/>
              <a:gdLst>
                <a:gd name="connsiteX0" fmla="*/ 0 w 556062"/>
                <a:gd name="connsiteY0" fmla="*/ 0 h 1556126"/>
                <a:gd name="connsiteX1" fmla="*/ 36642 w 556062"/>
                <a:gd name="connsiteY1" fmla="*/ 1559 h 1556126"/>
                <a:gd name="connsiteX2" fmla="*/ 345721 w 556062"/>
                <a:gd name="connsiteY2" fmla="*/ 114741 h 1556126"/>
                <a:gd name="connsiteX3" fmla="*/ 232450 w 556062"/>
                <a:gd name="connsiteY3" fmla="*/ 1541674 h 1556126"/>
                <a:gd name="connsiteX4" fmla="*/ 14638 w 556062"/>
                <a:gd name="connsiteY4" fmla="*/ 1550723 h 1556126"/>
                <a:gd name="connsiteX5" fmla="*/ 0 w 556062"/>
                <a:gd name="connsiteY5" fmla="*/ 1547546 h 1556126"/>
                <a:gd name="connsiteX6" fmla="*/ 0 w 556062"/>
                <a:gd name="connsiteY6" fmla="*/ 0 h 155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6062" h="1556126">
                  <a:moveTo>
                    <a:pt x="0" y="0"/>
                  </a:moveTo>
                  <a:lnTo>
                    <a:pt x="36642" y="1559"/>
                  </a:lnTo>
                  <a:cubicBezTo>
                    <a:pt x="118964" y="11951"/>
                    <a:pt x="218516" y="45193"/>
                    <a:pt x="345721" y="114741"/>
                  </a:cubicBezTo>
                  <a:cubicBezTo>
                    <a:pt x="769436" y="482789"/>
                    <a:pt x="458995" y="1445179"/>
                    <a:pt x="232450" y="1541674"/>
                  </a:cubicBezTo>
                  <a:cubicBezTo>
                    <a:pt x="145709" y="1558647"/>
                    <a:pt x="76011" y="1559288"/>
                    <a:pt x="14638" y="1550723"/>
                  </a:cubicBezTo>
                  <a:lnTo>
                    <a:pt x="0" y="1547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9F58"/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5353875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Scaling Microservices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3388" y="2411296"/>
            <a:ext cx="53605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i="1" dirty="0" smtClean="0">
                <a:solidFill>
                  <a:srgbClr val="102B3E"/>
                </a:solidFill>
              </a:rPr>
              <a:t>A microservice architecture puts</a:t>
            </a:r>
          </a:p>
          <a:p>
            <a:r>
              <a:rPr lang="sv-SE" sz="2400" i="1" dirty="0">
                <a:solidFill>
                  <a:srgbClr val="102B3E"/>
                </a:solidFill>
              </a:rPr>
              <a:t>e</a:t>
            </a:r>
            <a:r>
              <a:rPr lang="sv-SE" sz="2400" i="1" dirty="0" smtClean="0">
                <a:solidFill>
                  <a:srgbClr val="102B3E"/>
                </a:solidFill>
              </a:rPr>
              <a:t>ach element of functionality into a</a:t>
            </a:r>
          </a:p>
          <a:p>
            <a:r>
              <a:rPr lang="sv-SE" sz="2400" i="1" dirty="0">
                <a:solidFill>
                  <a:srgbClr val="102B3E"/>
                </a:solidFill>
              </a:rPr>
              <a:t>s</a:t>
            </a:r>
            <a:r>
              <a:rPr lang="sv-SE" sz="2400" i="1" dirty="0" smtClean="0">
                <a:solidFill>
                  <a:srgbClr val="102B3E"/>
                </a:solidFill>
              </a:rPr>
              <a:t>eparate service… </a:t>
            </a:r>
          </a:p>
          <a:p>
            <a:endParaRPr lang="sv-SE" sz="2400" i="1" dirty="0" smtClean="0">
              <a:solidFill>
                <a:srgbClr val="102B3E"/>
              </a:solidFill>
            </a:endParaRPr>
          </a:p>
          <a:p>
            <a:endParaRPr lang="sv-SE" sz="2400" i="1" dirty="0">
              <a:solidFill>
                <a:srgbClr val="102B3E"/>
              </a:solidFill>
            </a:endParaRPr>
          </a:p>
          <a:p>
            <a:r>
              <a:rPr lang="sv-SE" sz="2400" i="1" dirty="0" smtClean="0">
                <a:solidFill>
                  <a:srgbClr val="102B3E"/>
                </a:solidFill>
              </a:rPr>
              <a:t>…and scales by distributing these services</a:t>
            </a:r>
          </a:p>
          <a:p>
            <a:r>
              <a:rPr lang="sv-SE" sz="2400" i="1" dirty="0">
                <a:solidFill>
                  <a:srgbClr val="102B3E"/>
                </a:solidFill>
              </a:rPr>
              <a:t>a</a:t>
            </a:r>
            <a:r>
              <a:rPr lang="sv-SE" sz="2400" i="1" dirty="0" smtClean="0">
                <a:solidFill>
                  <a:srgbClr val="102B3E"/>
                </a:solidFill>
              </a:rPr>
              <a:t>cross servers, replicating as needed</a:t>
            </a:r>
            <a:endParaRPr lang="sv-SE" sz="2400" i="1" dirty="0">
              <a:solidFill>
                <a:srgbClr val="102B3E"/>
              </a:solidFill>
            </a:endParaRPr>
          </a:p>
        </p:txBody>
      </p:sp>
      <p:sp>
        <p:nvSpPr>
          <p:cNvPr id="48" name="Cube 47"/>
          <p:cNvSpPr/>
          <p:nvPr/>
        </p:nvSpPr>
        <p:spPr>
          <a:xfrm>
            <a:off x="6856015" y="3795568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Cube 38"/>
          <p:cNvSpPr/>
          <p:nvPr/>
        </p:nvSpPr>
        <p:spPr>
          <a:xfrm>
            <a:off x="8278331" y="3795568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Cube 29"/>
          <p:cNvSpPr/>
          <p:nvPr/>
        </p:nvSpPr>
        <p:spPr>
          <a:xfrm>
            <a:off x="6856015" y="5162259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Cube 20"/>
          <p:cNvSpPr/>
          <p:nvPr/>
        </p:nvSpPr>
        <p:spPr>
          <a:xfrm>
            <a:off x="8278331" y="5162259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oup 57"/>
          <p:cNvGrpSpPr/>
          <p:nvPr/>
        </p:nvGrpSpPr>
        <p:grpSpPr>
          <a:xfrm>
            <a:off x="6900943" y="2322770"/>
            <a:ext cx="561967" cy="560055"/>
            <a:chOff x="6980639" y="2453042"/>
            <a:chExt cx="893249" cy="890209"/>
          </a:xfrm>
        </p:grpSpPr>
        <p:sp>
          <p:nvSpPr>
            <p:cNvPr id="59" name="Rectangle 58"/>
            <p:cNvSpPr/>
            <p:nvPr/>
          </p:nvSpPr>
          <p:spPr>
            <a:xfrm>
              <a:off x="6980639" y="2453042"/>
              <a:ext cx="893249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047053" y="2453042"/>
              <a:ext cx="760422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648927" y="2322770"/>
            <a:ext cx="561967" cy="560055"/>
            <a:chOff x="6980639" y="2453042"/>
            <a:chExt cx="893249" cy="890209"/>
          </a:xfrm>
        </p:grpSpPr>
        <p:sp>
          <p:nvSpPr>
            <p:cNvPr id="63" name="Rectangle 62"/>
            <p:cNvSpPr/>
            <p:nvPr/>
          </p:nvSpPr>
          <p:spPr>
            <a:xfrm>
              <a:off x="6980639" y="2453042"/>
              <a:ext cx="893249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047053" y="2453042"/>
              <a:ext cx="760422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287585" y="2992280"/>
            <a:ext cx="561967" cy="560055"/>
            <a:chOff x="6980639" y="2453042"/>
            <a:chExt cx="893249" cy="890209"/>
          </a:xfrm>
        </p:grpSpPr>
        <p:sp>
          <p:nvSpPr>
            <p:cNvPr id="66" name="Rectangle 65"/>
            <p:cNvSpPr/>
            <p:nvPr/>
          </p:nvSpPr>
          <p:spPr>
            <a:xfrm>
              <a:off x="6980639" y="2453042"/>
              <a:ext cx="893249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047053" y="2453042"/>
              <a:ext cx="760422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68" name="Isosceles Triangle 2"/>
          <p:cNvSpPr/>
          <p:nvPr/>
        </p:nvSpPr>
        <p:spPr>
          <a:xfrm rot="10299074">
            <a:off x="7757133" y="2455539"/>
            <a:ext cx="345554" cy="315260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Hexagon 8"/>
          <p:cNvSpPr/>
          <p:nvPr/>
        </p:nvSpPr>
        <p:spPr>
          <a:xfrm rot="16200000">
            <a:off x="7432718" y="3084402"/>
            <a:ext cx="276641" cy="380748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Heart 11"/>
          <p:cNvSpPr/>
          <p:nvPr/>
        </p:nvSpPr>
        <p:spPr>
          <a:xfrm rot="14287302">
            <a:off x="7002546" y="2476996"/>
            <a:ext cx="358760" cy="274989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85" name="Group 84"/>
          <p:cNvGrpSpPr/>
          <p:nvPr/>
        </p:nvGrpSpPr>
        <p:grpSpPr>
          <a:xfrm>
            <a:off x="6966170" y="3999783"/>
            <a:ext cx="954363" cy="951995"/>
            <a:chOff x="6966170" y="3999783"/>
            <a:chExt cx="954363" cy="951995"/>
          </a:xfrm>
        </p:grpSpPr>
        <p:grpSp>
          <p:nvGrpSpPr>
            <p:cNvPr id="69" name="Group 68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81" name="Heart 11"/>
          <p:cNvSpPr/>
          <p:nvPr/>
        </p:nvSpPr>
        <p:spPr>
          <a:xfrm rot="14287302">
            <a:off x="7051759" y="410995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2" name="Heart 11"/>
          <p:cNvSpPr/>
          <p:nvPr/>
        </p:nvSpPr>
        <p:spPr>
          <a:xfrm rot="14287302">
            <a:off x="7558522" y="410995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Oval 10"/>
          <p:cNvSpPr/>
          <p:nvPr/>
        </p:nvSpPr>
        <p:spPr>
          <a:xfrm rot="2188284">
            <a:off x="7058715" y="4610175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ectangle 7"/>
          <p:cNvSpPr/>
          <p:nvPr/>
        </p:nvSpPr>
        <p:spPr>
          <a:xfrm rot="18900000">
            <a:off x="7570098" y="4609778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8" name="Group 87"/>
          <p:cNvGrpSpPr/>
          <p:nvPr/>
        </p:nvGrpSpPr>
        <p:grpSpPr>
          <a:xfrm>
            <a:off x="8379167" y="3999783"/>
            <a:ext cx="954363" cy="951995"/>
            <a:chOff x="6966170" y="3999783"/>
            <a:chExt cx="954363" cy="951995"/>
          </a:xfrm>
        </p:grpSpPr>
        <p:grpSp>
          <p:nvGrpSpPr>
            <p:cNvPr id="89" name="Group 88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01" name="Group 100"/>
          <p:cNvGrpSpPr/>
          <p:nvPr/>
        </p:nvGrpSpPr>
        <p:grpSpPr>
          <a:xfrm>
            <a:off x="8375809" y="5348161"/>
            <a:ext cx="954363" cy="951995"/>
            <a:chOff x="6966170" y="3999783"/>
            <a:chExt cx="954363" cy="951995"/>
          </a:xfrm>
        </p:grpSpPr>
        <p:grpSp>
          <p:nvGrpSpPr>
            <p:cNvPr id="102" name="Group 101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6960959" y="5350967"/>
            <a:ext cx="954363" cy="951995"/>
            <a:chOff x="6966170" y="3999783"/>
            <a:chExt cx="954363" cy="951995"/>
          </a:xfrm>
        </p:grpSpPr>
        <p:grpSp>
          <p:nvGrpSpPr>
            <p:cNvPr id="115" name="Group 114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27" name="Heart 11"/>
          <p:cNvSpPr/>
          <p:nvPr/>
        </p:nvSpPr>
        <p:spPr>
          <a:xfrm rot="14287302">
            <a:off x="7043657" y="543423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8" name="Heart 11"/>
          <p:cNvSpPr/>
          <p:nvPr/>
        </p:nvSpPr>
        <p:spPr>
          <a:xfrm rot="14287302">
            <a:off x="7550420" y="5434238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9" name="Oval 10"/>
          <p:cNvSpPr/>
          <p:nvPr/>
        </p:nvSpPr>
        <p:spPr>
          <a:xfrm rot="2188284">
            <a:off x="7572062" y="5961399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0" name="Oval 10"/>
          <p:cNvSpPr/>
          <p:nvPr/>
        </p:nvSpPr>
        <p:spPr>
          <a:xfrm rot="2188284">
            <a:off x="7070177" y="5962817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1" name="Isosceles Triangle 2"/>
          <p:cNvSpPr/>
          <p:nvPr/>
        </p:nvSpPr>
        <p:spPr>
          <a:xfrm rot="10299074">
            <a:off x="8968696" y="544748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2" name="Isosceles Triangle 2"/>
          <p:cNvSpPr/>
          <p:nvPr/>
        </p:nvSpPr>
        <p:spPr>
          <a:xfrm rot="10299074">
            <a:off x="8965341" y="593222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3" name="Isosceles Triangle 2"/>
          <p:cNvSpPr/>
          <p:nvPr/>
        </p:nvSpPr>
        <p:spPr>
          <a:xfrm rot="10299074">
            <a:off x="8459848" y="408924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4" name="Heart 11"/>
          <p:cNvSpPr/>
          <p:nvPr/>
        </p:nvSpPr>
        <p:spPr>
          <a:xfrm rot="14287302">
            <a:off x="8978612" y="4098309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5" name="Oval 10"/>
          <p:cNvSpPr/>
          <p:nvPr/>
        </p:nvSpPr>
        <p:spPr>
          <a:xfrm rot="2188284">
            <a:off x="8986957" y="4626954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6" name="Rectangle 7"/>
          <p:cNvSpPr/>
          <p:nvPr/>
        </p:nvSpPr>
        <p:spPr>
          <a:xfrm rot="18900000">
            <a:off x="8492158" y="4605775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7" name="Rectangle 7"/>
          <p:cNvSpPr/>
          <p:nvPr/>
        </p:nvSpPr>
        <p:spPr>
          <a:xfrm rot="18900000">
            <a:off x="8496857" y="5947131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8" name="Hexagon 8"/>
          <p:cNvSpPr/>
          <p:nvPr/>
        </p:nvSpPr>
        <p:spPr>
          <a:xfrm rot="16200000">
            <a:off x="8502375" y="5420246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9" name="TextBox 138"/>
          <p:cNvSpPr txBox="1"/>
          <p:nvPr/>
        </p:nvSpPr>
        <p:spPr>
          <a:xfrm>
            <a:off x="2702377" y="5939522"/>
            <a:ext cx="3820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i="1" dirty="0"/>
              <a:t>-</a:t>
            </a:r>
            <a:r>
              <a:rPr lang="sv-SE" sz="2400" b="1" i="1" dirty="0" smtClean="0"/>
              <a:t>Martin Fowler, James Lewis</a:t>
            </a:r>
            <a:endParaRPr lang="sv-SE" b="1" i="1" dirty="0"/>
          </a:p>
        </p:txBody>
      </p:sp>
    </p:spTree>
    <p:extLst>
      <p:ext uri="{BB962C8B-B14F-4D97-AF65-F5344CB8AC3E}">
        <p14:creationId xmlns:p14="http://schemas.microsoft.com/office/powerpoint/2010/main" val="30646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Scaling Microservices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1" name="Heart 11"/>
          <p:cNvSpPr/>
          <p:nvPr/>
        </p:nvSpPr>
        <p:spPr>
          <a:xfrm rot="14287302">
            <a:off x="7051759" y="410995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2" name="Heart 11"/>
          <p:cNvSpPr/>
          <p:nvPr/>
        </p:nvSpPr>
        <p:spPr>
          <a:xfrm rot="14287302">
            <a:off x="7558522" y="410995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Oval 10"/>
          <p:cNvSpPr/>
          <p:nvPr/>
        </p:nvSpPr>
        <p:spPr>
          <a:xfrm rot="2188284">
            <a:off x="7058715" y="4610175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ectangle 7"/>
          <p:cNvSpPr/>
          <p:nvPr/>
        </p:nvSpPr>
        <p:spPr>
          <a:xfrm rot="18900000">
            <a:off x="7570098" y="4609778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7" name="Heart 11"/>
          <p:cNvSpPr/>
          <p:nvPr/>
        </p:nvSpPr>
        <p:spPr>
          <a:xfrm rot="14287302">
            <a:off x="7043657" y="543423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8" name="Heart 11"/>
          <p:cNvSpPr/>
          <p:nvPr/>
        </p:nvSpPr>
        <p:spPr>
          <a:xfrm rot="14287302">
            <a:off x="7550420" y="5434238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9" name="Oval 10"/>
          <p:cNvSpPr/>
          <p:nvPr/>
        </p:nvSpPr>
        <p:spPr>
          <a:xfrm rot="2188284">
            <a:off x="7572062" y="5961399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0" name="Oval 10"/>
          <p:cNvSpPr/>
          <p:nvPr/>
        </p:nvSpPr>
        <p:spPr>
          <a:xfrm rot="2188284">
            <a:off x="7070177" y="5962817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1" name="Isosceles Triangle 2"/>
          <p:cNvSpPr/>
          <p:nvPr/>
        </p:nvSpPr>
        <p:spPr>
          <a:xfrm rot="10299074">
            <a:off x="8968696" y="544748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2" name="Isosceles Triangle 2"/>
          <p:cNvSpPr/>
          <p:nvPr/>
        </p:nvSpPr>
        <p:spPr>
          <a:xfrm rot="10299074">
            <a:off x="8965341" y="593222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3" name="Isosceles Triangle 2"/>
          <p:cNvSpPr/>
          <p:nvPr/>
        </p:nvSpPr>
        <p:spPr>
          <a:xfrm rot="10299074">
            <a:off x="8459848" y="408924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4" name="Heart 11"/>
          <p:cNvSpPr/>
          <p:nvPr/>
        </p:nvSpPr>
        <p:spPr>
          <a:xfrm rot="14287302">
            <a:off x="8978612" y="4098309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5" name="Oval 10"/>
          <p:cNvSpPr/>
          <p:nvPr/>
        </p:nvSpPr>
        <p:spPr>
          <a:xfrm rot="2188284">
            <a:off x="8986957" y="4626954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6" name="Rectangle 7"/>
          <p:cNvSpPr/>
          <p:nvPr/>
        </p:nvSpPr>
        <p:spPr>
          <a:xfrm rot="18900000">
            <a:off x="8492158" y="4605775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7" name="Rectangle 7"/>
          <p:cNvSpPr/>
          <p:nvPr/>
        </p:nvSpPr>
        <p:spPr>
          <a:xfrm rot="18900000">
            <a:off x="8496857" y="5947131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8" name="Hexagon 8"/>
          <p:cNvSpPr/>
          <p:nvPr/>
        </p:nvSpPr>
        <p:spPr>
          <a:xfrm rot="16200000">
            <a:off x="8502375" y="5420246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9" name="Oval Callout 138"/>
          <p:cNvSpPr/>
          <p:nvPr/>
        </p:nvSpPr>
        <p:spPr>
          <a:xfrm>
            <a:off x="4394137" y="2141780"/>
            <a:ext cx="2136637" cy="2236016"/>
          </a:xfrm>
          <a:prstGeom prst="wedgeEllipseCallout">
            <a:avLst>
              <a:gd name="adj1" fmla="val 66750"/>
              <a:gd name="adj2" fmla="val 36147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Where are you guys!?</a:t>
            </a:r>
            <a:endParaRPr lang="sv-SE" sz="2000" b="1" dirty="0">
              <a:solidFill>
                <a:srgbClr val="102B3E"/>
              </a:solidFill>
            </a:endParaRPr>
          </a:p>
        </p:txBody>
      </p:sp>
      <p:sp>
        <p:nvSpPr>
          <p:cNvPr id="140" name="Oval Callout 139"/>
          <p:cNvSpPr/>
          <p:nvPr/>
        </p:nvSpPr>
        <p:spPr>
          <a:xfrm>
            <a:off x="9825945" y="4377796"/>
            <a:ext cx="2136637" cy="2236016"/>
          </a:xfrm>
          <a:prstGeom prst="wedgeEllipseCallout">
            <a:avLst>
              <a:gd name="adj1" fmla="val -66774"/>
              <a:gd name="adj2" fmla="val 3976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I’m over here!</a:t>
            </a:r>
            <a:endParaRPr lang="sv-SE" sz="2000" b="1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3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-14400"/>
            <a:ext cx="12191999" cy="851112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087" y="72025"/>
            <a:ext cx="8448000" cy="705600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About Betsson group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3581724" y="1044448"/>
            <a:ext cx="3177312" cy="1437899"/>
            <a:chOff x="675676" y="1257795"/>
            <a:chExt cx="2382984" cy="107842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676" y="1343545"/>
              <a:ext cx="936104" cy="97725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561520" y="1257795"/>
              <a:ext cx="1341365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b="1" dirty="0">
                  <a:solidFill>
                    <a:srgbClr val="F78B3B"/>
                  </a:solidFill>
                </a:rPr>
                <a:t>1766</a:t>
              </a:r>
              <a:endParaRPr lang="en-GB" sz="3200" b="1" dirty="0">
                <a:solidFill>
                  <a:srgbClr val="F78B3B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57782" y="1805448"/>
              <a:ext cx="1400878" cy="53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</a:rPr>
                <a:t>Employees (Q2 2016)</a:t>
              </a:r>
            </a:p>
            <a:p>
              <a:r>
                <a:rPr lang="en-GB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</a:rPr>
                <a:t>+ 500 tech employees</a:t>
              </a:r>
            </a:p>
            <a:p>
              <a:r>
                <a:rPr lang="en-GB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</a:rPr>
                <a:t>+ 40 nationalities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32611" y="964509"/>
            <a:ext cx="4098245" cy="2278043"/>
            <a:chOff x="3422521" y="600435"/>
            <a:chExt cx="3073684" cy="170853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5901" y="1157743"/>
              <a:ext cx="2070547" cy="115122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3422521" y="600435"/>
              <a:ext cx="971760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b="1" dirty="0">
                  <a:solidFill>
                    <a:srgbClr val="F78B3B"/>
                  </a:solidFill>
                </a:rPr>
                <a:t>21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22670" y="711808"/>
              <a:ext cx="2473535" cy="37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</a:rPr>
                <a:t>21 different brands</a:t>
              </a:r>
            </a:p>
            <a:p>
              <a:r>
                <a:rPr lang="en-GB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</a:rPr>
                <a:t>Across Europe, Central Asia &amp; Latin America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725" y="3245155"/>
            <a:ext cx="555215" cy="90222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060708" y="3310106"/>
            <a:ext cx="987443" cy="78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 dirty="0">
                <a:solidFill>
                  <a:srgbClr val="F38B3C"/>
                </a:solidFill>
                <a:latin typeface="Calibri" panose="020F0502020204030204" pitchFamily="34" charset="0"/>
              </a:rPr>
              <a:t>41%</a:t>
            </a:r>
            <a:endParaRPr lang="en-GB" sz="1333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</a:endParaRPr>
          </a:p>
          <a:p>
            <a:pPr algn="r"/>
            <a:endParaRPr lang="en-GB" sz="1333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9332090" y="2159056"/>
            <a:ext cx="2543357" cy="1020587"/>
            <a:chOff x="6361881" y="734075"/>
            <a:chExt cx="1907518" cy="7654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881" y="835620"/>
              <a:ext cx="693179" cy="455223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970646" y="734075"/>
              <a:ext cx="1298753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solidFill>
                    <a:srgbClr val="F38B3C"/>
                  </a:solidFill>
                  <a:latin typeface="Neutra"/>
                </a:rPr>
                <a:t>563,247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039137" y="1122585"/>
              <a:ext cx="1167305" cy="37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</a:rPr>
                <a:t>Active players </a:t>
              </a:r>
              <a:br>
                <a:rPr lang="en-GB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</a:rPr>
              </a:br>
              <a:r>
                <a:rPr lang="en-GB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</a:rPr>
                <a:t>(Q2 2016) </a:t>
              </a:r>
            </a:p>
          </p:txBody>
        </p:sp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907" y="113398"/>
            <a:ext cx="1968485" cy="466865"/>
          </a:xfrm>
          <a:prstGeom prst="rect">
            <a:avLst/>
          </a:prstGeom>
        </p:spPr>
      </p:pic>
      <p:graphicFrame>
        <p:nvGraphicFramePr>
          <p:cNvPr id="58" name="Content Placeholder 6"/>
          <p:cNvGraphicFramePr>
            <a:graphicFrameLocks noGrp="1"/>
          </p:cNvGraphicFramePr>
          <p:nvPr>
            <p:ph sz="half" idx="4294967295"/>
            <p:extLst/>
          </p:nvPr>
        </p:nvGraphicFramePr>
        <p:xfrm>
          <a:off x="6510167" y="3623291"/>
          <a:ext cx="5384800" cy="3009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1840073" y="1096499"/>
            <a:ext cx="1360376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733" b="1" dirty="0">
                <a:solidFill>
                  <a:srgbClr val="F78B3B"/>
                </a:solidFill>
              </a:rPr>
              <a:t>1963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24418" y="1184562"/>
            <a:ext cx="1281780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Company founded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61424" y="1806105"/>
            <a:ext cx="1360376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733" b="1" dirty="0">
                <a:solidFill>
                  <a:srgbClr val="F78B3B"/>
                </a:solidFill>
              </a:rPr>
              <a:t>2014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35" b="36354"/>
          <a:stretch/>
        </p:blipFill>
        <p:spPr>
          <a:xfrm>
            <a:off x="779840" y="4885449"/>
            <a:ext cx="868185" cy="1214337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82" t="33370" r="15172" b="36354"/>
          <a:stretch/>
        </p:blipFill>
        <p:spPr>
          <a:xfrm>
            <a:off x="1667304" y="5150809"/>
            <a:ext cx="1491133" cy="948976"/>
          </a:xfrm>
          <a:prstGeom prst="rect">
            <a:avLst/>
          </a:prstGeom>
        </p:spPr>
      </p:pic>
      <p:grpSp>
        <p:nvGrpSpPr>
          <p:cNvPr id="97" name="Group 96"/>
          <p:cNvGrpSpPr/>
          <p:nvPr/>
        </p:nvGrpSpPr>
        <p:grpSpPr>
          <a:xfrm>
            <a:off x="702136" y="4844521"/>
            <a:ext cx="2190017" cy="1667904"/>
            <a:chOff x="532140" y="2273648"/>
            <a:chExt cx="1642513" cy="1250928"/>
          </a:xfrm>
        </p:grpSpPr>
        <p:sp>
          <p:nvSpPr>
            <p:cNvPr id="91" name="TextBox 90"/>
            <p:cNvSpPr txBox="1"/>
            <p:nvPr/>
          </p:nvSpPr>
          <p:spPr>
            <a:xfrm>
              <a:off x="532140" y="3147646"/>
              <a:ext cx="1132372" cy="37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333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</a:rPr>
                <a:t>Revenue</a:t>
              </a:r>
              <a:r>
                <a:rPr lang="sv-SE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</a:rPr>
                <a:t> </a:t>
              </a:r>
              <a:br>
                <a:rPr lang="sv-SE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</a:rPr>
              </a:br>
              <a:r>
                <a:rPr lang="sv-SE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</a:rPr>
                <a:t>SEK 3,722 m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154371" y="2273648"/>
              <a:ext cx="1020282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rgbClr val="F78B3B"/>
                  </a:solidFill>
                </a:rPr>
                <a:t>2015</a:t>
              </a:r>
            </a:p>
          </p:txBody>
        </p:sp>
      </p:grpSp>
      <p:sp>
        <p:nvSpPr>
          <p:cNvPr id="98" name="Rectangle 97"/>
          <p:cNvSpPr/>
          <p:nvPr/>
        </p:nvSpPr>
        <p:spPr>
          <a:xfrm>
            <a:off x="1776853" y="6009852"/>
            <a:ext cx="907621" cy="502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333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EBIT </a:t>
            </a:r>
            <a:br>
              <a:rPr lang="sv-SE" sz="1333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</a:br>
            <a:r>
              <a:rPr lang="sv-SE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SEK 886 m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097491" y="4820070"/>
            <a:ext cx="1026815" cy="78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38B3C"/>
                </a:solidFill>
                <a:latin typeface="Calibri" panose="020F0502020204030204" pitchFamily="34" charset="0"/>
              </a:rPr>
              <a:t>73%</a:t>
            </a:r>
          </a:p>
          <a:p>
            <a:r>
              <a:rPr lang="en-GB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Casino</a:t>
            </a: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 rotWithShape="1"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1" t="17647" r="23883" b="14824"/>
          <a:stretch/>
        </p:blipFill>
        <p:spPr>
          <a:xfrm>
            <a:off x="3618687" y="5050942"/>
            <a:ext cx="486804" cy="358993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934" y="5061581"/>
            <a:ext cx="334793" cy="337716"/>
          </a:xfrm>
          <a:prstGeom prst="rect">
            <a:avLst/>
          </a:prstGeom>
        </p:spPr>
      </p:pic>
      <p:sp>
        <p:nvSpPr>
          <p:cNvPr id="118" name="TextBox 117"/>
          <p:cNvSpPr txBox="1"/>
          <p:nvPr/>
        </p:nvSpPr>
        <p:spPr>
          <a:xfrm>
            <a:off x="5527921" y="4820070"/>
            <a:ext cx="1135580" cy="78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38B3C"/>
                </a:solidFill>
                <a:latin typeface="Calibri" panose="020F0502020204030204" pitchFamily="34" charset="0"/>
              </a:rPr>
              <a:t>24% </a:t>
            </a:r>
          </a:p>
          <a:p>
            <a:r>
              <a:rPr lang="en-GB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Sportsbook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285869" y="4554594"/>
            <a:ext cx="3413041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33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Share of revenue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24417" y="1882188"/>
            <a:ext cx="142213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Listed on Nasdaq </a:t>
            </a:r>
            <a:br>
              <a:rPr lang="en-GB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</a:br>
            <a:r>
              <a:rPr lang="en-GB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Large Cap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926025" y="3378012"/>
            <a:ext cx="2800675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Share of revenue</a:t>
            </a:r>
          </a:p>
          <a:p>
            <a:r>
              <a:rPr lang="en-GB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(Q2 2016) </a:t>
            </a:r>
          </a:p>
          <a:p>
            <a:endParaRPr lang="en-GB" sz="1333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285869" y="2942806"/>
            <a:ext cx="3413041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33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Mobile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635635" y="3674060"/>
            <a:ext cx="2944731" cy="759406"/>
            <a:chOff x="6743107" y="2390408"/>
            <a:chExt cx="2208548" cy="569555"/>
          </a:xfrm>
        </p:grpSpPr>
        <p:sp>
          <p:nvSpPr>
            <p:cNvPr id="46" name="TextBox 45"/>
            <p:cNvSpPr txBox="1"/>
            <p:nvPr/>
          </p:nvSpPr>
          <p:spPr>
            <a:xfrm>
              <a:off x="6743107" y="2390408"/>
              <a:ext cx="971760" cy="407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933" b="1" dirty="0">
                  <a:solidFill>
                    <a:srgbClr val="F78B3B"/>
                  </a:solidFill>
                </a:rPr>
                <a:t>19.1%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72442" y="2736872"/>
              <a:ext cx="2179213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</a:rPr>
                <a:t>Top line CAGR of </a:t>
              </a:r>
              <a:r>
                <a:rPr lang="en-GB" sz="1333" dirty="0">
                  <a:solidFill>
                    <a:srgbClr val="F78B3B"/>
                  </a:solidFill>
                  <a:latin typeface="Calibri" panose="020F0502020204030204" pitchFamily="34" charset="0"/>
                </a:rPr>
                <a:t>19.1% </a:t>
              </a:r>
              <a:r>
                <a:rPr lang="en-GB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</a:rPr>
                <a:t>(2012-2015)</a:t>
              </a:r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870" y="3277280"/>
            <a:ext cx="745385" cy="74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5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Service Discovery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70527" y="2259239"/>
            <a:ext cx="2841610" cy="1131364"/>
          </a:xfrm>
          <a:prstGeom prst="roundRect">
            <a:avLst>
              <a:gd name="adj" fmla="val 0"/>
            </a:avLst>
          </a:prstGeom>
          <a:solidFill>
            <a:srgbClr val="F16364"/>
          </a:solidFill>
          <a:ln w="69850"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 Registry</a:t>
            </a:r>
            <a:endParaRPr lang="sv-SE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2338430" y="2824922"/>
            <a:ext cx="2332097" cy="1793407"/>
            <a:chOff x="2338430" y="2824922"/>
            <a:chExt cx="2332097" cy="1793407"/>
          </a:xfrm>
        </p:grpSpPr>
        <p:cxnSp>
          <p:nvCxnSpPr>
            <p:cNvPr id="23" name="Curved Connector 22"/>
            <p:cNvCxnSpPr>
              <a:endCxn id="8" idx="1"/>
            </p:cNvCxnSpPr>
            <p:nvPr/>
          </p:nvCxnSpPr>
          <p:spPr>
            <a:xfrm rot="5400000" flipH="1" flipV="1">
              <a:off x="3063421" y="3011223"/>
              <a:ext cx="1793407" cy="1420805"/>
            </a:xfrm>
            <a:prstGeom prst="curvedConnector2">
              <a:avLst/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338430" y="3587174"/>
              <a:ext cx="2332097" cy="278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>
                  <a:solidFill>
                    <a:srgbClr val="102B3E"/>
                  </a:solidFill>
                </a:rPr>
                <a:t>Publish </a:t>
              </a:r>
              <a:r>
                <a:rPr lang="sv-SE" b="1" i="1" dirty="0" smtClean="0">
                  <a:solidFill>
                    <a:srgbClr val="102B3E"/>
                  </a:solidFill>
                </a:rPr>
                <a:t>”I am A”</a:t>
              </a:r>
              <a:endParaRPr lang="sv-SE" b="1" i="1" dirty="0">
                <a:solidFill>
                  <a:srgbClr val="102B3E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512137" y="2824921"/>
            <a:ext cx="1992085" cy="1793407"/>
            <a:chOff x="7512137" y="2824921"/>
            <a:chExt cx="1992085" cy="1793407"/>
          </a:xfrm>
        </p:grpSpPr>
        <p:cxnSp>
          <p:nvCxnSpPr>
            <p:cNvPr id="25" name="Curved Connector 24"/>
            <p:cNvCxnSpPr>
              <a:endCxn id="8" idx="3"/>
            </p:cNvCxnSpPr>
            <p:nvPr/>
          </p:nvCxnSpPr>
          <p:spPr>
            <a:xfrm rot="16200000" flipV="1">
              <a:off x="7325837" y="3011222"/>
              <a:ext cx="1793407" cy="1420805"/>
            </a:xfrm>
            <a:prstGeom prst="curvedConnector2">
              <a:avLst/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7512137" y="3587174"/>
              <a:ext cx="1992085" cy="278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>
                  <a:solidFill>
                    <a:srgbClr val="102B3E"/>
                  </a:solidFill>
                </a:rPr>
                <a:t>Publish </a:t>
              </a:r>
              <a:r>
                <a:rPr lang="sv-SE" b="1" i="1" dirty="0" smtClean="0">
                  <a:solidFill>
                    <a:srgbClr val="102B3E"/>
                  </a:solidFill>
                </a:rPr>
                <a:t>”I am B”</a:t>
              </a:r>
              <a:endParaRPr lang="sv-SE" b="1" i="1" dirty="0">
                <a:solidFill>
                  <a:srgbClr val="102B3E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37" name="Rounded Rectangle 36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</a:t>
              </a:r>
              <a:endParaRPr lang="sv-SE" dirty="0"/>
            </a:p>
          </p:txBody>
        </p:sp>
        <p:sp>
          <p:nvSpPr>
            <p:cNvPr id="38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40" name="Rounded Rectangle 39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B</a:t>
              </a:r>
            </a:p>
          </p:txBody>
        </p:sp>
        <p:sp>
          <p:nvSpPr>
            <p:cNvPr id="4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9002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Service Discovery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70527" y="2259239"/>
            <a:ext cx="2841610" cy="1131364"/>
          </a:xfrm>
          <a:prstGeom prst="roundRect">
            <a:avLst>
              <a:gd name="adj" fmla="val 0"/>
            </a:avLst>
          </a:prstGeom>
          <a:solidFill>
            <a:srgbClr val="F16364"/>
          </a:solidFill>
          <a:ln w="69850"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 Registry</a:t>
            </a:r>
            <a:endParaRPr lang="sv-SE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2338430" y="2824922"/>
            <a:ext cx="2332097" cy="1793407"/>
            <a:chOff x="2338430" y="2824922"/>
            <a:chExt cx="2332097" cy="1793407"/>
          </a:xfrm>
        </p:grpSpPr>
        <p:cxnSp>
          <p:nvCxnSpPr>
            <p:cNvPr id="23" name="Curved Connector 22"/>
            <p:cNvCxnSpPr>
              <a:endCxn id="8" idx="1"/>
            </p:cNvCxnSpPr>
            <p:nvPr/>
          </p:nvCxnSpPr>
          <p:spPr>
            <a:xfrm rot="5400000" flipH="1" flipV="1">
              <a:off x="3063421" y="3011223"/>
              <a:ext cx="1793407" cy="1420805"/>
            </a:xfrm>
            <a:prstGeom prst="curvedConnector2">
              <a:avLst/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338430" y="3587174"/>
              <a:ext cx="2332097" cy="278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>
                  <a:solidFill>
                    <a:srgbClr val="102B3E"/>
                  </a:solidFill>
                </a:rPr>
                <a:t>Lookup </a:t>
              </a:r>
              <a:r>
                <a:rPr lang="sv-SE" b="1" i="1" dirty="0" smtClean="0">
                  <a:solidFill>
                    <a:srgbClr val="102B3E"/>
                  </a:solidFill>
                </a:rPr>
                <a:t>”Where is B?”</a:t>
              </a:r>
              <a:endParaRPr lang="sv-SE" b="1" i="1" dirty="0">
                <a:solidFill>
                  <a:srgbClr val="102B3E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25" name="Rounded Rectangle 24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</a:t>
              </a:r>
              <a:endParaRPr lang="sv-SE" dirty="0"/>
            </a:p>
          </p:txBody>
        </p:sp>
        <p:sp>
          <p:nvSpPr>
            <p:cNvPr id="26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29" name="Rounded Rectangle 28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B</a:t>
              </a:r>
            </a:p>
          </p:txBody>
        </p:sp>
        <p:sp>
          <p:nvSpPr>
            <p:cNvPr id="3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87382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Service Discovery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70527" y="2259239"/>
            <a:ext cx="2841610" cy="1131364"/>
          </a:xfrm>
          <a:prstGeom prst="roundRect">
            <a:avLst>
              <a:gd name="adj" fmla="val 0"/>
            </a:avLst>
          </a:prstGeom>
          <a:solidFill>
            <a:srgbClr val="F16364"/>
          </a:solidFill>
          <a:ln w="69850"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 Registry</a:t>
            </a:r>
            <a:endParaRPr lang="sv-SE" b="1" dirty="0"/>
          </a:p>
        </p:txBody>
      </p:sp>
      <p:grpSp>
        <p:nvGrpSpPr>
          <p:cNvPr id="33" name="Group 32"/>
          <p:cNvGrpSpPr/>
          <p:nvPr/>
        </p:nvGrpSpPr>
        <p:grpSpPr>
          <a:xfrm>
            <a:off x="4670527" y="4897970"/>
            <a:ext cx="2841610" cy="278194"/>
            <a:chOff x="4670527" y="5044913"/>
            <a:chExt cx="2841610" cy="278194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670527" y="5184010"/>
              <a:ext cx="2841610" cy="0"/>
            </a:xfrm>
            <a:prstGeom prst="line">
              <a:avLst/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5615084" y="5044913"/>
              <a:ext cx="952496" cy="278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>
                  <a:solidFill>
                    <a:srgbClr val="102B3E"/>
                  </a:solidFill>
                </a:rPr>
                <a:t>Call</a:t>
              </a:r>
              <a:endParaRPr lang="sv-SE" b="1" dirty="0">
                <a:solidFill>
                  <a:srgbClr val="102B3E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25" name="Rounded Rectangle 24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</a:t>
              </a:r>
              <a:endParaRPr lang="sv-SE" dirty="0"/>
            </a:p>
          </p:txBody>
        </p:sp>
        <p:sp>
          <p:nvSpPr>
            <p:cNvPr id="26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29" name="Rounded Rectangle 28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B</a:t>
              </a:r>
            </a:p>
          </p:txBody>
        </p:sp>
        <p:sp>
          <p:nvSpPr>
            <p:cNvPr id="3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56882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Service Discovery</a:t>
            </a:r>
            <a:endParaRPr lang="sv-SE" b="1" dirty="0">
              <a:solidFill>
                <a:srgbClr val="FFFFFF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22" name="Rounded Rectangle 21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A3</a:t>
              </a:r>
              <a:endParaRPr lang="sv-SE" dirty="0"/>
            </a:p>
          </p:txBody>
        </p:sp>
        <p:sp>
          <p:nvSpPr>
            <p:cNvPr id="23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72950" y="4018829"/>
            <a:ext cx="1988717" cy="581463"/>
            <a:chOff x="2255363" y="4893279"/>
            <a:chExt cx="1988717" cy="581463"/>
          </a:xfrm>
        </p:grpSpPr>
        <p:sp>
          <p:nvSpPr>
            <p:cNvPr id="25" name="Rounded Rectangle 24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A2</a:t>
              </a:r>
              <a:endParaRPr lang="sv-SE" dirty="0"/>
            </a:p>
          </p:txBody>
        </p:sp>
        <p:sp>
          <p:nvSpPr>
            <p:cNvPr id="26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72949" y="3287719"/>
            <a:ext cx="1988717" cy="581463"/>
            <a:chOff x="2255363" y="4893279"/>
            <a:chExt cx="1988717" cy="581463"/>
          </a:xfrm>
        </p:grpSpPr>
        <p:sp>
          <p:nvSpPr>
            <p:cNvPr id="28" name="Rounded Rectangle 27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A1</a:t>
              </a:r>
              <a:endParaRPr lang="sv-SE" dirty="0"/>
            </a:p>
          </p:txBody>
        </p:sp>
        <p:sp>
          <p:nvSpPr>
            <p:cNvPr id="32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27002" y="4018829"/>
            <a:ext cx="1988717" cy="581463"/>
            <a:chOff x="7938583" y="4893279"/>
            <a:chExt cx="1988717" cy="581463"/>
          </a:xfrm>
        </p:grpSpPr>
        <p:sp>
          <p:nvSpPr>
            <p:cNvPr id="34" name="Rounded Rectangle 33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</a:t>
              </a:r>
              <a:r>
                <a:rPr lang="sv-SE" dirty="0" smtClean="0"/>
                <a:t>B2</a:t>
              </a:r>
              <a:endParaRPr lang="sv-SE" dirty="0"/>
            </a:p>
          </p:txBody>
        </p:sp>
        <p:sp>
          <p:nvSpPr>
            <p:cNvPr id="35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127001" y="3287719"/>
            <a:ext cx="1988717" cy="581463"/>
            <a:chOff x="7938583" y="4893279"/>
            <a:chExt cx="1988717" cy="581463"/>
          </a:xfrm>
        </p:grpSpPr>
        <p:sp>
          <p:nvSpPr>
            <p:cNvPr id="37" name="Rounded Rectangle 36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</a:t>
              </a:r>
              <a:r>
                <a:rPr lang="sv-SE" dirty="0" smtClean="0"/>
                <a:t>B1</a:t>
              </a:r>
              <a:endParaRPr lang="sv-SE" dirty="0"/>
            </a:p>
          </p:txBody>
        </p:sp>
        <p:sp>
          <p:nvSpPr>
            <p:cNvPr id="38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40" name="Rounded Rectangle 39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</a:t>
              </a:r>
              <a:r>
                <a:rPr lang="sv-SE" dirty="0" smtClean="0"/>
                <a:t>B3</a:t>
              </a:r>
              <a:endParaRPr lang="sv-SE" dirty="0"/>
            </a:p>
          </p:txBody>
        </p:sp>
        <p:sp>
          <p:nvSpPr>
            <p:cNvPr id="4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43" name="Straight Connector 42"/>
          <p:cNvCxnSpPr>
            <a:stCxn id="28" idx="3"/>
          </p:cNvCxnSpPr>
          <p:nvPr/>
        </p:nvCxnSpPr>
        <p:spPr>
          <a:xfrm>
            <a:off x="4061666" y="3578451"/>
            <a:ext cx="1052483" cy="712861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5" idx="3"/>
          </p:cNvCxnSpPr>
          <p:nvPr/>
        </p:nvCxnSpPr>
        <p:spPr>
          <a:xfrm flipV="1">
            <a:off x="4061667" y="4291312"/>
            <a:ext cx="1052482" cy="18249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2" idx="3"/>
          </p:cNvCxnSpPr>
          <p:nvPr/>
        </p:nvCxnSpPr>
        <p:spPr>
          <a:xfrm flipV="1">
            <a:off x="4061666" y="4291312"/>
            <a:ext cx="1052483" cy="745758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7" idx="1"/>
          </p:cNvCxnSpPr>
          <p:nvPr/>
        </p:nvCxnSpPr>
        <p:spPr>
          <a:xfrm flipH="1">
            <a:off x="7102866" y="3578451"/>
            <a:ext cx="1024135" cy="712861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4" idx="1"/>
          </p:cNvCxnSpPr>
          <p:nvPr/>
        </p:nvCxnSpPr>
        <p:spPr>
          <a:xfrm flipH="1" flipV="1">
            <a:off x="7102866" y="4291312"/>
            <a:ext cx="1024136" cy="18249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0" idx="1"/>
          </p:cNvCxnSpPr>
          <p:nvPr/>
        </p:nvCxnSpPr>
        <p:spPr>
          <a:xfrm flipH="1" flipV="1">
            <a:off x="7102866" y="4291312"/>
            <a:ext cx="1024135" cy="745758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61665" y="2918908"/>
            <a:ext cx="91461" cy="278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Rectangle 60"/>
          <p:cNvSpPr/>
          <p:nvPr/>
        </p:nvSpPr>
        <p:spPr>
          <a:xfrm>
            <a:off x="8031963" y="2847471"/>
            <a:ext cx="91461" cy="278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Rounded Rectangle 63"/>
          <p:cNvSpPr/>
          <p:nvPr/>
        </p:nvSpPr>
        <p:spPr>
          <a:xfrm>
            <a:off x="4670527" y="3725630"/>
            <a:ext cx="2841610" cy="1131364"/>
          </a:xfrm>
          <a:prstGeom prst="roundRect">
            <a:avLst>
              <a:gd name="adj" fmla="val 0"/>
            </a:avLst>
          </a:prstGeom>
          <a:solidFill>
            <a:srgbClr val="F16364"/>
          </a:solidFill>
          <a:ln w="69850"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 Registry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4624870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4680"/>
          <a:stretch/>
        </p:blipFill>
        <p:spPr>
          <a:xfrm>
            <a:off x="0" y="0"/>
            <a:ext cx="12212959" cy="30924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470" y="3147557"/>
            <a:ext cx="563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i="1" dirty="0">
                <a:solidFill>
                  <a:schemeClr val="bg1"/>
                </a:solidFill>
              </a:rPr>
              <a:t>Leetspeak 2014, Niklas Gustavsson/Spotify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45370" y="4627903"/>
            <a:ext cx="5522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i="1" dirty="0" smtClean="0">
                <a:solidFill>
                  <a:schemeClr val="bg1"/>
                </a:solidFill>
              </a:rPr>
              <a:t>Service Discovery using DNS</a:t>
            </a:r>
            <a:endParaRPr lang="sv-SE" sz="3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7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Consul</a:t>
            </a:r>
            <a:endParaRPr lang="sv-SE"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553" y="416370"/>
            <a:ext cx="1223071" cy="1223071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905708" y="3701112"/>
            <a:ext cx="6380584" cy="814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v-SE" b="1" dirty="0" smtClean="0">
                <a:solidFill>
                  <a:srgbClr val="102B3E"/>
                </a:solidFill>
              </a:rPr>
              <a:t>Demo</a:t>
            </a:r>
            <a:r>
              <a:rPr lang="sv-SE" dirty="0" smtClean="0">
                <a:solidFill>
                  <a:srgbClr val="102B3E"/>
                </a:solidFill>
              </a:rPr>
              <a:t> </a:t>
            </a:r>
            <a:r>
              <a:rPr lang="sv-SE" dirty="0" smtClean="0">
                <a:solidFill>
                  <a:srgbClr val="102B3E"/>
                </a:solidFill>
                <a:hlinkClick r:id="rId3"/>
              </a:rPr>
              <a:t>https</a:t>
            </a:r>
            <a:r>
              <a:rPr lang="sv-SE" dirty="0">
                <a:solidFill>
                  <a:srgbClr val="102B3E"/>
                </a:solidFill>
                <a:hlinkClick r:id="rId3"/>
              </a:rPr>
              <a:t>://demo.consul.io/ui</a:t>
            </a:r>
            <a:r>
              <a:rPr lang="sv-SE" dirty="0" smtClean="0">
                <a:solidFill>
                  <a:srgbClr val="102B3E"/>
                </a:solidFill>
                <a:hlinkClick r:id="rId3"/>
              </a:rPr>
              <a:t>/</a:t>
            </a:r>
            <a:endParaRPr lang="sv-SE" dirty="0" smtClean="0">
              <a:solidFill>
                <a:srgbClr val="102B3E"/>
              </a:solidFill>
            </a:endParaRPr>
          </a:p>
          <a:p>
            <a:pPr marL="0" indent="0" algn="ctr">
              <a:buNone/>
            </a:pPr>
            <a:endParaRPr lang="sv-SE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3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Microphone</a:t>
            </a:r>
            <a:endParaRPr lang="sv-SE" b="1" dirty="0">
              <a:solidFill>
                <a:srgbClr val="FFFFFF"/>
              </a:solidFill>
            </a:endParaRPr>
          </a:p>
        </p:txBody>
      </p:sp>
      <p:pic>
        <p:nvPicPr>
          <p:cNvPr id="8" name="Picture 2" descr="https://raw.githubusercontent.com/rogeralsing/Microphone/master/Resources/microph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390" y="416370"/>
            <a:ext cx="1223071" cy="12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53563" y="3510087"/>
            <a:ext cx="3284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smtClean="0">
                <a:solidFill>
                  <a:srgbClr val="102B3E"/>
                </a:solidFill>
              </a:rPr>
              <a:t>.NET      Consul</a:t>
            </a:r>
            <a:endParaRPr lang="sv-SE" sz="4000" b="1" dirty="0">
              <a:solidFill>
                <a:srgbClr val="102B3E"/>
              </a:solidFill>
            </a:endParaRPr>
          </a:p>
        </p:txBody>
      </p:sp>
      <p:sp>
        <p:nvSpPr>
          <p:cNvPr id="4" name="Heart 3"/>
          <p:cNvSpPr/>
          <p:nvPr/>
        </p:nvSpPr>
        <p:spPr>
          <a:xfrm>
            <a:off x="5642707" y="3657600"/>
            <a:ext cx="453293" cy="412860"/>
          </a:xfrm>
          <a:prstGeom prst="heart">
            <a:avLst/>
          </a:pr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922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Microphone</a:t>
            </a:r>
            <a:endParaRPr lang="sv-SE" b="1" dirty="0">
              <a:solidFill>
                <a:srgbClr val="FFFFFF"/>
              </a:solidFill>
            </a:endParaRPr>
          </a:p>
        </p:txBody>
      </p:sp>
      <p:pic>
        <p:nvPicPr>
          <p:cNvPr id="8" name="Picture 2" descr="https://raw.githubusercontent.com/rogeralsing/Microphone/master/Resources/microph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390" y="416370"/>
            <a:ext cx="1223071" cy="12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4670527" y="2259239"/>
            <a:ext cx="2841610" cy="1131364"/>
          </a:xfrm>
          <a:prstGeom prst="roundRect">
            <a:avLst>
              <a:gd name="adj" fmla="val 0"/>
            </a:avLst>
          </a:prstGeom>
          <a:solidFill>
            <a:srgbClr val="F16364"/>
          </a:solidFill>
          <a:ln w="69850"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Consul</a:t>
            </a:r>
            <a:endParaRPr lang="sv-SE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527" y="4618328"/>
            <a:ext cx="2841610" cy="1131364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69850"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/>
            </a:r>
            <a:br>
              <a:rPr lang="sv-SE" b="1" dirty="0" smtClean="0"/>
            </a:br>
            <a:r>
              <a:rPr lang="sv-SE" sz="800" b="1" dirty="0" smtClean="0"/>
              <a:t> </a:t>
            </a:r>
            <a:r>
              <a:rPr lang="sv-SE" b="1" dirty="0" smtClean="0"/>
              <a:t/>
            </a:r>
            <a:br>
              <a:rPr lang="sv-SE" b="1" dirty="0" smtClean="0"/>
            </a:br>
            <a:r>
              <a:rPr lang="sv-SE" b="1" dirty="0" smtClean="0"/>
              <a:t>.NET Service A</a:t>
            </a:r>
            <a:endParaRPr lang="sv-SE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4822927" y="4770728"/>
            <a:ext cx="2533144" cy="413284"/>
          </a:xfrm>
          <a:prstGeom prst="roundRect">
            <a:avLst>
              <a:gd name="adj" fmla="val 0"/>
            </a:avLst>
          </a:prstGeom>
          <a:solidFill>
            <a:srgbClr val="236089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Microphone</a:t>
            </a:r>
            <a:endParaRPr lang="sv-SE" b="1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5036255" y="3390604"/>
            <a:ext cx="0" cy="1227724"/>
          </a:xfrm>
          <a:prstGeom prst="straightConnector1">
            <a:avLst/>
          </a:prstGeom>
          <a:ln w="50800" cap="flat">
            <a:solidFill>
              <a:srgbClr val="05CFFF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7153369" y="3390604"/>
            <a:ext cx="0" cy="1227724"/>
          </a:xfrm>
          <a:prstGeom prst="straightConnector1">
            <a:avLst/>
          </a:prstGeom>
          <a:ln w="50800" cap="flat">
            <a:solidFill>
              <a:srgbClr val="05CFFF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" idx="2"/>
            <a:endCxn id="9" idx="0"/>
          </p:cNvCxnSpPr>
          <p:nvPr/>
        </p:nvCxnSpPr>
        <p:spPr>
          <a:xfrm>
            <a:off x="6091332" y="3390603"/>
            <a:ext cx="0" cy="1227725"/>
          </a:xfrm>
          <a:prstGeom prst="straightConnector1">
            <a:avLst/>
          </a:prstGeom>
          <a:ln w="50800" cap="flat">
            <a:solidFill>
              <a:srgbClr val="05CFFF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424362" y="4205048"/>
            <a:ext cx="843243" cy="280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i="1" dirty="0" smtClean="0">
                <a:solidFill>
                  <a:srgbClr val="102B3E"/>
                </a:solidFill>
              </a:rPr>
              <a:t>I am A</a:t>
            </a:r>
            <a:endParaRPr lang="sv-SE" b="1" i="1" dirty="0">
              <a:solidFill>
                <a:srgbClr val="102B3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67606" y="3480456"/>
            <a:ext cx="1686668" cy="298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i="1" dirty="0" smtClean="0">
                <a:solidFill>
                  <a:srgbClr val="102B3E"/>
                </a:solidFill>
              </a:rPr>
              <a:t>Are you alive?</a:t>
            </a:r>
            <a:endParaRPr lang="sv-SE" b="1" i="1" dirty="0">
              <a:solidFill>
                <a:srgbClr val="102B3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54274" y="4205048"/>
            <a:ext cx="1318189" cy="278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i="1" dirty="0" smtClean="0">
                <a:solidFill>
                  <a:srgbClr val="102B3E"/>
                </a:solidFill>
              </a:rPr>
              <a:t>Where is X?</a:t>
            </a:r>
            <a:endParaRPr lang="sv-SE" b="1" i="1" dirty="0">
              <a:solidFill>
                <a:srgbClr val="102B3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255" y="2539968"/>
            <a:ext cx="585508" cy="58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4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81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6000" b="1" dirty="0" smtClean="0">
                <a:solidFill>
                  <a:srgbClr val="F16364"/>
                </a:solidFill>
              </a:rPr>
              <a:t>Consul enables</a:t>
            </a:r>
            <a:endParaRPr lang="sv-SE" sz="6000" b="1" dirty="0">
              <a:solidFill>
                <a:srgbClr val="F1636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0220" y="2903666"/>
            <a:ext cx="5720744" cy="3117489"/>
          </a:xfrm>
        </p:spPr>
        <p:txBody>
          <a:bodyPr/>
          <a:lstStyle/>
          <a:p>
            <a:r>
              <a:rPr lang="sv-SE" dirty="0" smtClean="0">
                <a:solidFill>
                  <a:srgbClr val="FFFFFF"/>
                </a:solidFill>
              </a:rPr>
              <a:t>Scalability </a:t>
            </a:r>
            <a:r>
              <a:rPr lang="sv-SE" smtClean="0">
                <a:solidFill>
                  <a:srgbClr val="FFFFFF"/>
                </a:solidFill>
              </a:rPr>
              <a:t>– Locate service instances</a:t>
            </a:r>
            <a:endParaRPr lang="sv-SE" dirty="0">
              <a:solidFill>
                <a:srgbClr val="FFFFFF"/>
              </a:solidFill>
            </a:endParaRPr>
          </a:p>
          <a:p>
            <a:r>
              <a:rPr lang="sv-SE" dirty="0" smtClean="0">
                <a:solidFill>
                  <a:srgbClr val="FFFFFF"/>
                </a:solidFill>
              </a:rPr>
              <a:t>Availability – Find healthy instances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Circuit Breaker’ish</a:t>
            </a:r>
          </a:p>
          <a:p>
            <a:endParaRPr lang="sv-SE" dirty="0">
              <a:solidFill>
                <a:srgbClr val="FFFFFF"/>
              </a:solidFill>
            </a:endParaRPr>
          </a:p>
          <a:p>
            <a:r>
              <a:rPr lang="sv-SE" dirty="0" smtClean="0">
                <a:solidFill>
                  <a:srgbClr val="FFFFFF"/>
                </a:solidFill>
              </a:rPr>
              <a:t>(Distributed Configuration)</a:t>
            </a:r>
          </a:p>
        </p:txBody>
      </p:sp>
    </p:spTree>
    <p:extLst>
      <p:ext uri="{BB962C8B-B14F-4D97-AF65-F5344CB8AC3E}">
        <p14:creationId xmlns:p14="http://schemas.microsoft.com/office/powerpoint/2010/main" val="113394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Asp.NET Core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05708" y="3701112"/>
            <a:ext cx="6380584" cy="8149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v-SE" b="1" dirty="0" smtClean="0">
                <a:solidFill>
                  <a:srgbClr val="102B3E"/>
                </a:solidFill>
              </a:rPr>
              <a:t>Demo </a:t>
            </a:r>
            <a:r>
              <a:rPr lang="sv-SE" dirty="0" smtClean="0">
                <a:solidFill>
                  <a:srgbClr val="102B3E"/>
                </a:solidFill>
              </a:rPr>
              <a:t>Show Asp.NET Core with Microphone</a:t>
            </a:r>
            <a:endParaRPr lang="sv-SE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44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What to expect from this talk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121150"/>
          </a:xfrm>
        </p:spPr>
        <p:txBody>
          <a:bodyPr/>
          <a:lstStyle/>
          <a:p>
            <a:pPr marL="0" indent="0">
              <a:buNone/>
            </a:pPr>
            <a:r>
              <a:rPr lang="sv-SE" dirty="0">
                <a:solidFill>
                  <a:srgbClr val="102B3E"/>
                </a:solidFill>
              </a:rPr>
              <a:t>A bit of history on where we came from in terms of architecture</a:t>
            </a:r>
          </a:p>
          <a:p>
            <a:pPr marL="0" indent="0">
              <a:buNone/>
            </a:pPr>
            <a:r>
              <a:rPr lang="sv-SE" dirty="0">
                <a:solidFill>
                  <a:srgbClr val="102B3E"/>
                </a:solidFill>
              </a:rPr>
              <a:t>Geekery about </a:t>
            </a:r>
            <a:r>
              <a:rPr lang="sv-SE" b="1" dirty="0">
                <a:solidFill>
                  <a:srgbClr val="102B3E"/>
                </a:solidFill>
              </a:rPr>
              <a:t>microservices</a:t>
            </a:r>
            <a:r>
              <a:rPr lang="sv-SE" dirty="0">
                <a:solidFill>
                  <a:srgbClr val="102B3E"/>
                </a:solidFill>
              </a:rPr>
              <a:t>, </a:t>
            </a:r>
            <a:r>
              <a:rPr lang="sv-SE" b="1" dirty="0">
                <a:solidFill>
                  <a:srgbClr val="102B3E"/>
                </a:solidFill>
              </a:rPr>
              <a:t>service discovery</a:t>
            </a:r>
            <a:r>
              <a:rPr lang="sv-SE" dirty="0">
                <a:solidFill>
                  <a:srgbClr val="102B3E"/>
                </a:solidFill>
              </a:rPr>
              <a:t>, </a:t>
            </a:r>
            <a:r>
              <a:rPr lang="sv-SE" b="1" dirty="0">
                <a:solidFill>
                  <a:srgbClr val="102B3E"/>
                </a:solidFill>
              </a:rPr>
              <a:t>Docker</a:t>
            </a:r>
            <a:r>
              <a:rPr lang="sv-SE" dirty="0">
                <a:solidFill>
                  <a:srgbClr val="102B3E"/>
                </a:solidFill>
              </a:rPr>
              <a:t> and </a:t>
            </a:r>
            <a:r>
              <a:rPr lang="sv-SE" b="1" dirty="0">
                <a:solidFill>
                  <a:srgbClr val="102B3E"/>
                </a:solidFill>
              </a:rPr>
              <a:t>.NET Core</a:t>
            </a:r>
          </a:p>
          <a:p>
            <a:pPr marL="0" indent="0">
              <a:buNone/>
            </a:pPr>
            <a:r>
              <a:rPr lang="sv-SE" dirty="0" smtClean="0">
                <a:solidFill>
                  <a:srgbClr val="102B3E"/>
                </a:solidFill>
              </a:rPr>
              <a:t/>
            </a:r>
            <a:br>
              <a:rPr lang="sv-SE" dirty="0" smtClean="0">
                <a:solidFill>
                  <a:srgbClr val="102B3E"/>
                </a:solidFill>
              </a:rPr>
            </a:br>
            <a:r>
              <a:rPr lang="sv-SE" dirty="0" smtClean="0">
                <a:solidFill>
                  <a:srgbClr val="102B3E"/>
                </a:solidFill>
              </a:rPr>
              <a:t>I will not talk about Akka.NET</a:t>
            </a:r>
          </a:p>
          <a:p>
            <a:pPr marL="0" indent="0">
              <a:buNone/>
            </a:pPr>
            <a:r>
              <a:rPr lang="sv-SE" dirty="0" smtClean="0">
                <a:solidFill>
                  <a:srgbClr val="102B3E"/>
                </a:solidFill>
              </a:rPr>
              <a:t>I am not an Ops guy</a:t>
            </a:r>
            <a:endParaRPr lang="sv-SE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30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smtClean="0">
                <a:solidFill>
                  <a:schemeClr val="bg1"/>
                </a:solidFill>
              </a:rPr>
              <a:t>The future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5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56" y="221602"/>
            <a:ext cx="4356536" cy="1245637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4501023" y="2664185"/>
            <a:ext cx="3179197" cy="3780158"/>
            <a:chOff x="4501023" y="2664185"/>
            <a:chExt cx="3179197" cy="3780158"/>
          </a:xfrm>
        </p:grpSpPr>
        <p:sp>
          <p:nvSpPr>
            <p:cNvPr id="6" name="Rectangle 5"/>
            <p:cNvSpPr/>
            <p:nvPr/>
          </p:nvSpPr>
          <p:spPr>
            <a:xfrm>
              <a:off x="4501023" y="2664185"/>
              <a:ext cx="3179197" cy="3780158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Server</a:t>
              </a:r>
              <a:endParaRPr lang="sv-SE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30880" y="3135086"/>
              <a:ext cx="2519480" cy="2946399"/>
            </a:xfrm>
            <a:prstGeom prst="rect">
              <a:avLst/>
            </a:prstGeom>
            <a:solidFill>
              <a:srgbClr val="F16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Docker</a:t>
              </a:r>
              <a:endParaRPr lang="sv-SE" b="1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105634" y="358917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Login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096260" y="4397675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Registration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096261" y="52061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Customer Data</a:t>
              </a:r>
            </a:p>
          </p:txBody>
        </p:sp>
        <p:sp>
          <p:nvSpPr>
            <p:cNvPr id="38" name="Isosceles Triangle 2"/>
            <p:cNvSpPr/>
            <p:nvPr/>
          </p:nvSpPr>
          <p:spPr>
            <a:xfrm rot="10299074">
              <a:off x="6550469" y="4529293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7"/>
            <p:cNvSpPr/>
            <p:nvPr/>
          </p:nvSpPr>
          <p:spPr>
            <a:xfrm rot="18900000">
              <a:off x="6574366" y="3708181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Heart 11"/>
            <p:cNvSpPr/>
            <p:nvPr/>
          </p:nvSpPr>
          <p:spPr>
            <a:xfrm rot="14287302">
              <a:off x="6597353" y="5354637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44" name="Oval Callout 43"/>
          <p:cNvSpPr/>
          <p:nvPr/>
        </p:nvSpPr>
        <p:spPr>
          <a:xfrm>
            <a:off x="1648964" y="2761893"/>
            <a:ext cx="2136637" cy="2236016"/>
          </a:xfrm>
          <a:prstGeom prst="wedgeEllipseCallout">
            <a:avLst>
              <a:gd name="adj1" fmla="val 104982"/>
              <a:gd name="adj2" fmla="val -568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Isolating services from eachother</a:t>
            </a:r>
            <a:endParaRPr lang="sv-SE" sz="2000" b="1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36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803" y="186312"/>
            <a:ext cx="1545780" cy="1521489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2905708" y="3826644"/>
            <a:ext cx="6380584" cy="814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v-SE" b="1" dirty="0" smtClean="0">
                <a:solidFill>
                  <a:srgbClr val="102B3E"/>
                </a:solidFill>
              </a:rPr>
              <a:t>Demo </a:t>
            </a:r>
            <a:r>
              <a:rPr lang="sv-SE" dirty="0" smtClean="0">
                <a:solidFill>
                  <a:srgbClr val="102B3E"/>
                </a:solidFill>
              </a:rPr>
              <a:t>Docker Compose</a:t>
            </a:r>
            <a:endParaRPr lang="sv-SE" dirty="0">
              <a:solidFill>
                <a:srgbClr val="102B3E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Docker Compose</a:t>
            </a:r>
            <a:endParaRPr lang="sv-SE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54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16" b="17694"/>
          <a:stretch/>
        </p:blipFill>
        <p:spPr>
          <a:xfrm>
            <a:off x="1524510" y="3493467"/>
            <a:ext cx="2223208" cy="1138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2" t="11768" r="8647" b="8354"/>
          <a:stretch/>
        </p:blipFill>
        <p:spPr>
          <a:xfrm>
            <a:off x="3933138" y="3103319"/>
            <a:ext cx="1996919" cy="19190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77" y="3027806"/>
            <a:ext cx="2070043" cy="2070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79"/>
          <a:stretch/>
        </p:blipFill>
        <p:spPr>
          <a:xfrm>
            <a:off x="8370940" y="3085915"/>
            <a:ext cx="1942394" cy="19538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F16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b="1" dirty="0" smtClean="0"/>
              <a:t>Cluster Schedulers</a:t>
            </a:r>
            <a:endParaRPr lang="sv-SE" sz="4400" b="1" dirty="0"/>
          </a:p>
        </p:txBody>
      </p:sp>
    </p:spTree>
    <p:extLst>
      <p:ext uri="{BB962C8B-B14F-4D97-AF65-F5344CB8AC3E}">
        <p14:creationId xmlns:p14="http://schemas.microsoft.com/office/powerpoint/2010/main" val="26853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b="1" dirty="0"/>
              <a:t>Cluster </a:t>
            </a:r>
            <a:r>
              <a:rPr lang="sv-SE" sz="4400" b="1" dirty="0" smtClean="0"/>
              <a:t>Schedulers</a:t>
            </a:r>
            <a:endParaRPr lang="sv-SE" sz="4400" b="1" dirty="0"/>
          </a:p>
        </p:txBody>
      </p:sp>
      <p:grpSp>
        <p:nvGrpSpPr>
          <p:cNvPr id="42" name="Group 41"/>
          <p:cNvGrpSpPr/>
          <p:nvPr/>
        </p:nvGrpSpPr>
        <p:grpSpPr>
          <a:xfrm>
            <a:off x="4501023" y="2664185"/>
            <a:ext cx="3179197" cy="3780158"/>
            <a:chOff x="4501023" y="2664185"/>
            <a:chExt cx="3179197" cy="3780158"/>
          </a:xfrm>
        </p:grpSpPr>
        <p:sp>
          <p:nvSpPr>
            <p:cNvPr id="6" name="Rectangle 5"/>
            <p:cNvSpPr/>
            <p:nvPr/>
          </p:nvSpPr>
          <p:spPr>
            <a:xfrm>
              <a:off x="4501023" y="2664185"/>
              <a:ext cx="3179197" cy="3780158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Server 2</a:t>
              </a:r>
              <a:endParaRPr lang="sv-SE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30880" y="3135086"/>
              <a:ext cx="2519480" cy="2946399"/>
            </a:xfrm>
            <a:prstGeom prst="rect">
              <a:avLst/>
            </a:prstGeom>
            <a:solidFill>
              <a:srgbClr val="F16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Docker</a:t>
              </a:r>
              <a:endParaRPr lang="sv-SE" b="1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105634" y="358917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Login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096260" y="4397675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Registration</a:t>
              </a:r>
              <a:endParaRPr lang="sv-SE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096261" y="52061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Customer Data</a:t>
              </a:r>
              <a:endParaRPr lang="sv-SE" dirty="0"/>
            </a:p>
          </p:txBody>
        </p:sp>
        <p:sp>
          <p:nvSpPr>
            <p:cNvPr id="38" name="Isosceles Triangle 2"/>
            <p:cNvSpPr/>
            <p:nvPr/>
          </p:nvSpPr>
          <p:spPr>
            <a:xfrm rot="10299074">
              <a:off x="6550469" y="4529293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7"/>
            <p:cNvSpPr/>
            <p:nvPr/>
          </p:nvSpPr>
          <p:spPr>
            <a:xfrm rot="18900000">
              <a:off x="6574366" y="3708181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Heart 11"/>
            <p:cNvSpPr/>
            <p:nvPr/>
          </p:nvSpPr>
          <p:spPr>
            <a:xfrm rot="14287302">
              <a:off x="6597353" y="5354637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7750" y="2664185"/>
            <a:ext cx="3179197" cy="3780158"/>
            <a:chOff x="4501023" y="2664185"/>
            <a:chExt cx="3179197" cy="3780158"/>
          </a:xfrm>
        </p:grpSpPr>
        <p:sp>
          <p:nvSpPr>
            <p:cNvPr id="14" name="Rectangle 13"/>
            <p:cNvSpPr/>
            <p:nvPr/>
          </p:nvSpPr>
          <p:spPr>
            <a:xfrm>
              <a:off x="4501023" y="2664185"/>
              <a:ext cx="3179197" cy="3780158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Server 1</a:t>
              </a:r>
              <a:endParaRPr lang="sv-SE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30880" y="3135086"/>
              <a:ext cx="2519480" cy="2946399"/>
            </a:xfrm>
            <a:prstGeom prst="rect">
              <a:avLst/>
            </a:prstGeom>
            <a:solidFill>
              <a:srgbClr val="F16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Docker</a:t>
              </a:r>
              <a:endParaRPr lang="sv-SE" b="1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105634" y="358917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Registration</a:t>
              </a:r>
              <a:endParaRPr lang="sv-SE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096260" y="4397675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Registration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096261" y="52061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….</a:t>
              </a:r>
              <a:endParaRPr lang="sv-SE" dirty="0"/>
            </a:p>
          </p:txBody>
        </p:sp>
        <p:sp>
          <p:nvSpPr>
            <p:cNvPr id="20" name="Isosceles Triangle 2"/>
            <p:cNvSpPr/>
            <p:nvPr/>
          </p:nvSpPr>
          <p:spPr>
            <a:xfrm rot="10299074">
              <a:off x="6550469" y="4529293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84296" y="2664185"/>
            <a:ext cx="3179197" cy="3780158"/>
            <a:chOff x="4501023" y="2664185"/>
            <a:chExt cx="3179197" cy="3780158"/>
          </a:xfrm>
        </p:grpSpPr>
        <p:sp>
          <p:nvSpPr>
            <p:cNvPr id="26" name="Rectangle 25"/>
            <p:cNvSpPr/>
            <p:nvPr/>
          </p:nvSpPr>
          <p:spPr>
            <a:xfrm>
              <a:off x="4501023" y="2664185"/>
              <a:ext cx="3179197" cy="3780158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Server 3</a:t>
              </a:r>
              <a:endParaRPr lang="sv-SE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30880" y="3135086"/>
              <a:ext cx="2519480" cy="2946399"/>
            </a:xfrm>
            <a:prstGeom prst="rect">
              <a:avLst/>
            </a:prstGeom>
            <a:solidFill>
              <a:srgbClr val="F16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Docker</a:t>
              </a:r>
              <a:endParaRPr lang="sv-SE" b="1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105634" y="358917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Login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096260" y="4397675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….</a:t>
              </a:r>
              <a:endParaRPr lang="sv-SE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096261" y="52061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….</a:t>
              </a:r>
              <a:endParaRPr lang="sv-SE" dirty="0"/>
            </a:p>
          </p:txBody>
        </p:sp>
        <p:sp>
          <p:nvSpPr>
            <p:cNvPr id="33" name="Rectangle 7"/>
            <p:cNvSpPr/>
            <p:nvPr/>
          </p:nvSpPr>
          <p:spPr>
            <a:xfrm rot="18900000">
              <a:off x="6574366" y="3708181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6" name="Isosceles Triangle 2"/>
          <p:cNvSpPr/>
          <p:nvPr/>
        </p:nvSpPr>
        <p:spPr>
          <a:xfrm rot="10299074">
            <a:off x="2945263" y="3728046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740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05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6000" b="1" dirty="0" smtClean="0">
                <a:solidFill>
                  <a:srgbClr val="F16364"/>
                </a:solidFill>
              </a:rPr>
              <a:t>Putting it all together</a:t>
            </a:r>
            <a:endParaRPr lang="sv-SE" sz="6000" b="1" dirty="0">
              <a:solidFill>
                <a:srgbClr val="F1636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961" y="2376128"/>
            <a:ext cx="7633998" cy="3117489"/>
          </a:xfrm>
        </p:spPr>
        <p:txBody>
          <a:bodyPr>
            <a:normAutofit fontScale="92500" lnSpcReduction="10000"/>
          </a:bodyPr>
          <a:lstStyle/>
          <a:p>
            <a:r>
              <a:rPr lang="sv-SE" dirty="0" smtClean="0">
                <a:solidFill>
                  <a:srgbClr val="FFFFFF"/>
                </a:solidFill>
              </a:rPr>
              <a:t>Show Rancher UI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Install Consul – Docker Compose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Install Asp.NET Core services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Show Consul UI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Scale Services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Redeploy Services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Integrate with legacy services</a:t>
            </a:r>
            <a:endParaRPr lang="sv-S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30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media.gettyimages.com/videos/the-end-with-sound-v1-video-id473392845?s=640x6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27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smtClean="0">
                <a:solidFill>
                  <a:srgbClr val="FFFFFF"/>
                </a:solidFill>
              </a:rPr>
              <a:t>The Past</a:t>
            </a:r>
            <a:endParaRPr lang="sv-SE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4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One Brand, One System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5195" y="2881856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Bets10</a:t>
            </a:r>
            <a:endParaRPr lang="sv-SE" dirty="0"/>
          </a:p>
        </p:txBody>
      </p:sp>
      <p:sp>
        <p:nvSpPr>
          <p:cNvPr id="9" name="Rounded Rectangle 8"/>
          <p:cNvSpPr/>
          <p:nvPr/>
        </p:nvSpPr>
        <p:spPr>
          <a:xfrm>
            <a:off x="5101641" y="3322548"/>
            <a:ext cx="1988717" cy="2765061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The Monolith</a:t>
            </a:r>
            <a:endParaRPr lang="sv-SE" dirty="0"/>
          </a:p>
        </p:txBody>
      </p:sp>
      <p:grpSp>
        <p:nvGrpSpPr>
          <p:cNvPr id="3" name="Group 2"/>
          <p:cNvGrpSpPr/>
          <p:nvPr/>
        </p:nvGrpSpPr>
        <p:grpSpPr>
          <a:xfrm>
            <a:off x="5434785" y="3894641"/>
            <a:ext cx="1322428" cy="1719349"/>
            <a:chOff x="8885218" y="3532723"/>
            <a:chExt cx="1052178" cy="1367985"/>
          </a:xfrm>
        </p:grpSpPr>
        <p:sp>
          <p:nvSpPr>
            <p:cNvPr id="11" name="Isosceles Triangle 2"/>
            <p:cNvSpPr/>
            <p:nvPr/>
          </p:nvSpPr>
          <p:spPr>
            <a:xfrm rot="10299074">
              <a:off x="9474712" y="4519110"/>
              <a:ext cx="418266" cy="381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ectangle 7"/>
            <p:cNvSpPr/>
            <p:nvPr/>
          </p:nvSpPr>
          <p:spPr>
            <a:xfrm rot="18900000">
              <a:off x="9571264" y="3986139"/>
              <a:ext cx="366132" cy="374657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Hexagon 8"/>
            <p:cNvSpPr/>
            <p:nvPr/>
          </p:nvSpPr>
          <p:spPr>
            <a:xfrm rot="16200000">
              <a:off x="8955735" y="3728808"/>
              <a:ext cx="335070" cy="47610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Oval 10"/>
            <p:cNvSpPr/>
            <p:nvPr/>
          </p:nvSpPr>
          <p:spPr>
            <a:xfrm rot="2188284">
              <a:off x="8911286" y="4525212"/>
              <a:ext cx="423967" cy="369394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Heart 11"/>
            <p:cNvSpPr/>
            <p:nvPr/>
          </p:nvSpPr>
          <p:spPr>
            <a:xfrm rot="14287302">
              <a:off x="9314472" y="3580004"/>
              <a:ext cx="404969" cy="310408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2" y="6456167"/>
            <a:ext cx="12191998" cy="401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6279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>
                <a:solidFill>
                  <a:srgbClr val="FFFFFF"/>
                </a:solidFill>
              </a:rPr>
              <a:t>We </a:t>
            </a:r>
            <a:r>
              <a:rPr lang="sv-SE" b="1" dirty="0" smtClean="0">
                <a:solidFill>
                  <a:srgbClr val="FFFFFF"/>
                </a:solidFill>
              </a:rPr>
              <a:t>acquired more brands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5195" y="2881856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/>
              <a:t>Bets10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101641" y="3322548"/>
            <a:ext cx="1988717" cy="2765061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The Monolith</a:t>
            </a:r>
            <a:endParaRPr lang="sv-SE" dirty="0"/>
          </a:p>
        </p:txBody>
      </p:sp>
      <p:grpSp>
        <p:nvGrpSpPr>
          <p:cNvPr id="3" name="Group 2"/>
          <p:cNvGrpSpPr/>
          <p:nvPr/>
        </p:nvGrpSpPr>
        <p:grpSpPr>
          <a:xfrm>
            <a:off x="5434785" y="3894641"/>
            <a:ext cx="1322428" cy="1719349"/>
            <a:chOff x="8885218" y="3532723"/>
            <a:chExt cx="1052178" cy="1367985"/>
          </a:xfrm>
        </p:grpSpPr>
        <p:sp>
          <p:nvSpPr>
            <p:cNvPr id="11" name="Isosceles Triangle 2"/>
            <p:cNvSpPr/>
            <p:nvPr/>
          </p:nvSpPr>
          <p:spPr>
            <a:xfrm rot="10299074">
              <a:off x="9474712" y="4519110"/>
              <a:ext cx="418266" cy="381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ectangle 7"/>
            <p:cNvSpPr/>
            <p:nvPr/>
          </p:nvSpPr>
          <p:spPr>
            <a:xfrm rot="18900000">
              <a:off x="9571264" y="3986139"/>
              <a:ext cx="366132" cy="374657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Hexagon 8"/>
            <p:cNvSpPr/>
            <p:nvPr/>
          </p:nvSpPr>
          <p:spPr>
            <a:xfrm rot="16200000">
              <a:off x="8955735" y="3728808"/>
              <a:ext cx="335070" cy="47610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Oval 10"/>
            <p:cNvSpPr/>
            <p:nvPr/>
          </p:nvSpPr>
          <p:spPr>
            <a:xfrm rot="2188284">
              <a:off x="8911286" y="4525212"/>
              <a:ext cx="423967" cy="369394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Heart 11"/>
            <p:cNvSpPr/>
            <p:nvPr/>
          </p:nvSpPr>
          <p:spPr>
            <a:xfrm rot="14287302">
              <a:off x="9314472" y="3580004"/>
              <a:ext cx="404969" cy="310408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7942255" y="2878041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NordicBet</a:t>
            </a:r>
            <a:endParaRPr lang="sv-SE" dirty="0"/>
          </a:p>
        </p:txBody>
      </p:sp>
      <p:sp>
        <p:nvSpPr>
          <p:cNvPr id="21" name="Rectangle 20"/>
          <p:cNvSpPr/>
          <p:nvPr/>
        </p:nvSpPr>
        <p:spPr>
          <a:xfrm>
            <a:off x="1407138" y="2912803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Betsafe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8777803" y="3376519"/>
            <a:ext cx="117051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600" dirty="0" smtClean="0"/>
              <a:t>?</a:t>
            </a:r>
            <a:endParaRPr lang="sv-SE" sz="16600" dirty="0"/>
          </a:p>
        </p:txBody>
      </p:sp>
      <p:sp>
        <p:nvSpPr>
          <p:cNvPr id="23" name="TextBox 22"/>
          <p:cNvSpPr txBox="1"/>
          <p:nvPr/>
        </p:nvSpPr>
        <p:spPr>
          <a:xfrm>
            <a:off x="2242686" y="3341757"/>
            <a:ext cx="117051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600" dirty="0" smtClean="0"/>
              <a:t>?</a:t>
            </a:r>
            <a:endParaRPr lang="sv-SE" sz="16600" dirty="0"/>
          </a:p>
        </p:txBody>
      </p:sp>
    </p:spTree>
    <p:extLst>
      <p:ext uri="{BB962C8B-B14F-4D97-AF65-F5344CB8AC3E}">
        <p14:creationId xmlns:p14="http://schemas.microsoft.com/office/powerpoint/2010/main" val="338065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Scaling the monolith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3757" y="2411296"/>
            <a:ext cx="45541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i="1" dirty="0" smtClean="0">
                <a:solidFill>
                  <a:srgbClr val="102B3E"/>
                </a:solidFill>
              </a:rPr>
              <a:t>A monolithic application puts all its</a:t>
            </a:r>
          </a:p>
          <a:p>
            <a:r>
              <a:rPr lang="sv-SE" sz="2400" i="1" dirty="0">
                <a:solidFill>
                  <a:srgbClr val="102B3E"/>
                </a:solidFill>
              </a:rPr>
              <a:t>f</a:t>
            </a:r>
            <a:r>
              <a:rPr lang="sv-SE" sz="2400" i="1" dirty="0" smtClean="0">
                <a:solidFill>
                  <a:srgbClr val="102B3E"/>
                </a:solidFill>
              </a:rPr>
              <a:t>unctionality into a single process…</a:t>
            </a:r>
          </a:p>
          <a:p>
            <a:endParaRPr lang="sv-SE" sz="2400" i="1" dirty="0" smtClean="0">
              <a:solidFill>
                <a:srgbClr val="102B3E"/>
              </a:solidFill>
            </a:endParaRPr>
          </a:p>
          <a:p>
            <a:endParaRPr lang="sv-SE" sz="2400" i="1" dirty="0">
              <a:solidFill>
                <a:srgbClr val="102B3E"/>
              </a:solidFill>
            </a:endParaRPr>
          </a:p>
          <a:p>
            <a:r>
              <a:rPr lang="sv-SE" sz="2400" i="1" dirty="0" smtClean="0">
                <a:solidFill>
                  <a:srgbClr val="102B3E"/>
                </a:solidFill>
              </a:rPr>
              <a:t>…and scales by replicating the</a:t>
            </a:r>
          </a:p>
          <a:p>
            <a:r>
              <a:rPr lang="sv-SE" sz="2400" i="1" dirty="0">
                <a:solidFill>
                  <a:srgbClr val="102B3E"/>
                </a:solidFill>
              </a:rPr>
              <a:t>m</a:t>
            </a:r>
            <a:r>
              <a:rPr lang="sv-SE" sz="2400" i="1" dirty="0" smtClean="0">
                <a:solidFill>
                  <a:srgbClr val="102B3E"/>
                </a:solidFill>
              </a:rPr>
              <a:t>onolith on multiple servers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980639" y="2453042"/>
            <a:ext cx="893249" cy="890209"/>
            <a:chOff x="4880236" y="1010093"/>
            <a:chExt cx="2853922" cy="2844209"/>
          </a:xfrm>
        </p:grpSpPr>
        <p:sp>
          <p:nvSpPr>
            <p:cNvPr id="14" name="Rectangle 13"/>
            <p:cNvSpPr/>
            <p:nvPr/>
          </p:nvSpPr>
          <p:spPr>
            <a:xfrm>
              <a:off x="4880236" y="1010093"/>
              <a:ext cx="2853922" cy="2844209"/>
            </a:xfrm>
            <a:prstGeom prst="rect">
              <a:avLst/>
            </a:prstGeom>
            <a:solidFill>
              <a:srgbClr val="FFFFFF"/>
            </a:solidFill>
            <a:ln w="4445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92427" y="1010093"/>
              <a:ext cx="2429540" cy="2844209"/>
            </a:xfrm>
            <a:prstGeom prst="rect">
              <a:avLst/>
            </a:prstGeom>
            <a:solidFill>
              <a:srgbClr val="FFFFFF"/>
            </a:solidFill>
            <a:ln w="4445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Isosceles Triangle 2"/>
            <p:cNvSpPr/>
            <p:nvPr/>
          </p:nvSpPr>
          <p:spPr>
            <a:xfrm rot="10299074">
              <a:off x="6352879" y="2916285"/>
              <a:ext cx="749669" cy="68394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7"/>
            <p:cNvSpPr/>
            <p:nvPr/>
          </p:nvSpPr>
          <p:spPr>
            <a:xfrm rot="18900000">
              <a:off x="6525932" y="1961027"/>
              <a:ext cx="656228" cy="671509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Hexagon 8"/>
            <p:cNvSpPr/>
            <p:nvPr/>
          </p:nvSpPr>
          <p:spPr>
            <a:xfrm rot="16200000">
              <a:off x="5422702" y="1499805"/>
              <a:ext cx="600556" cy="85333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Oval 10"/>
            <p:cNvSpPr/>
            <p:nvPr/>
          </p:nvSpPr>
          <p:spPr>
            <a:xfrm rot="2188284">
              <a:off x="5343035" y="2927222"/>
              <a:ext cx="759888" cy="662075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Heart 11"/>
            <p:cNvSpPr/>
            <p:nvPr/>
          </p:nvSpPr>
          <p:spPr>
            <a:xfrm rot="14287302">
              <a:off x="6065676" y="1233099"/>
              <a:ext cx="725837" cy="556353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856015" y="3795568"/>
            <a:ext cx="2680290" cy="2609669"/>
            <a:chOff x="6391867" y="4212629"/>
            <a:chExt cx="2680290" cy="2609669"/>
          </a:xfrm>
        </p:grpSpPr>
        <p:grpSp>
          <p:nvGrpSpPr>
            <p:cNvPr id="86" name="Group 85"/>
            <p:cNvGrpSpPr/>
            <p:nvPr/>
          </p:nvGrpSpPr>
          <p:grpSpPr>
            <a:xfrm>
              <a:off x="6391867" y="4212629"/>
              <a:ext cx="1257974" cy="1242978"/>
              <a:chOff x="7709188" y="4005294"/>
              <a:chExt cx="1257974" cy="1242978"/>
            </a:xfrm>
          </p:grpSpPr>
          <p:sp>
            <p:nvSpPr>
              <p:cNvPr id="85" name="Cube 84"/>
              <p:cNvSpPr/>
              <p:nvPr/>
            </p:nvSpPr>
            <p:spPr>
              <a:xfrm>
                <a:off x="7709188" y="4005294"/>
                <a:ext cx="1257974" cy="1242978"/>
              </a:xfrm>
              <a:prstGeom prst="cube">
                <a:avLst>
                  <a:gd name="adj" fmla="val 8432"/>
                </a:avLst>
              </a:prstGeom>
              <a:solidFill>
                <a:srgbClr val="05CFFF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7833813" y="4232911"/>
                <a:ext cx="893249" cy="890209"/>
                <a:chOff x="4880236" y="1010093"/>
                <a:chExt cx="2853922" cy="2844209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4880236" y="1010093"/>
                  <a:ext cx="2853922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5092427" y="1010093"/>
                  <a:ext cx="2429540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4" name="Isosceles Triangle 2"/>
                <p:cNvSpPr/>
                <p:nvPr/>
              </p:nvSpPr>
              <p:spPr>
                <a:xfrm rot="10299074">
                  <a:off x="6352879" y="2916285"/>
                  <a:ext cx="749669" cy="683948"/>
                </a:xfrm>
                <a:custGeom>
                  <a:avLst/>
                  <a:gdLst>
                    <a:gd name="connsiteX0" fmla="*/ 0 w 1890307"/>
                    <a:gd name="connsiteY0" fmla="*/ 1484362 h 1484362"/>
                    <a:gd name="connsiteX1" fmla="*/ 945154 w 1890307"/>
                    <a:gd name="connsiteY1" fmla="*/ 0 h 1484362"/>
                    <a:gd name="connsiteX2" fmla="*/ 1890307 w 1890307"/>
                    <a:gd name="connsiteY2" fmla="*/ 1484362 h 1484362"/>
                    <a:gd name="connsiteX3" fmla="*/ 0 w 1890307"/>
                    <a:gd name="connsiteY3" fmla="*/ 1484362 h 1484362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9778 w 1900085"/>
                    <a:gd name="connsiteY0" fmla="*/ 1473410 h 1473410"/>
                    <a:gd name="connsiteX1" fmla="*/ 935758 w 1900085"/>
                    <a:gd name="connsiteY1" fmla="*/ 0 h 1473410"/>
                    <a:gd name="connsiteX2" fmla="*/ 1900085 w 1900085"/>
                    <a:gd name="connsiteY2" fmla="*/ 1473410 h 1473410"/>
                    <a:gd name="connsiteX3" fmla="*/ 9778 w 1900085"/>
                    <a:gd name="connsiteY3" fmla="*/ 1473410 h 1473410"/>
                    <a:gd name="connsiteX0" fmla="*/ 9778 w 1900085"/>
                    <a:gd name="connsiteY0" fmla="*/ 1473410 h 1602081"/>
                    <a:gd name="connsiteX1" fmla="*/ 935758 w 1900085"/>
                    <a:gd name="connsiteY1" fmla="*/ 0 h 1602081"/>
                    <a:gd name="connsiteX2" fmla="*/ 1900085 w 1900085"/>
                    <a:gd name="connsiteY2" fmla="*/ 1473410 h 1602081"/>
                    <a:gd name="connsiteX3" fmla="*/ 9778 w 1900085"/>
                    <a:gd name="connsiteY3" fmla="*/ 1473410 h 1602081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11089 w 1901396"/>
                    <a:gd name="connsiteY0" fmla="*/ 1473432 h 1659320"/>
                    <a:gd name="connsiteX1" fmla="*/ 937069 w 1901396"/>
                    <a:gd name="connsiteY1" fmla="*/ 22 h 1659320"/>
                    <a:gd name="connsiteX2" fmla="*/ 1901396 w 1901396"/>
                    <a:gd name="connsiteY2" fmla="*/ 1473432 h 1659320"/>
                    <a:gd name="connsiteX3" fmla="*/ 11089 w 1901396"/>
                    <a:gd name="connsiteY3" fmla="*/ 1473432 h 1659320"/>
                    <a:gd name="connsiteX0" fmla="*/ 11089 w 1901396"/>
                    <a:gd name="connsiteY0" fmla="*/ 1474878 h 1660766"/>
                    <a:gd name="connsiteX1" fmla="*/ 937069 w 1901396"/>
                    <a:gd name="connsiteY1" fmla="*/ 1468 h 1660766"/>
                    <a:gd name="connsiteX2" fmla="*/ 1901396 w 1901396"/>
                    <a:gd name="connsiteY2" fmla="*/ 1474878 h 1660766"/>
                    <a:gd name="connsiteX3" fmla="*/ 11089 w 1901396"/>
                    <a:gd name="connsiteY3" fmla="*/ 1474878 h 1660766"/>
                    <a:gd name="connsiteX0" fmla="*/ 11089 w 1922551"/>
                    <a:gd name="connsiteY0" fmla="*/ 1474339 h 1660227"/>
                    <a:gd name="connsiteX1" fmla="*/ 937069 w 1922551"/>
                    <a:gd name="connsiteY1" fmla="*/ 929 h 1660227"/>
                    <a:gd name="connsiteX2" fmla="*/ 1901396 w 1922551"/>
                    <a:gd name="connsiteY2" fmla="*/ 1474339 h 1660227"/>
                    <a:gd name="connsiteX3" fmla="*/ 11089 w 1922551"/>
                    <a:gd name="connsiteY3" fmla="*/ 1474339 h 1660227"/>
                    <a:gd name="connsiteX0" fmla="*/ 11089 w 1922551"/>
                    <a:gd name="connsiteY0" fmla="*/ 1474339 h 1674829"/>
                    <a:gd name="connsiteX1" fmla="*/ 937069 w 1922551"/>
                    <a:gd name="connsiteY1" fmla="*/ 929 h 1674829"/>
                    <a:gd name="connsiteX2" fmla="*/ 1901396 w 1922551"/>
                    <a:gd name="connsiteY2" fmla="*/ 1474339 h 1674829"/>
                    <a:gd name="connsiteX3" fmla="*/ 11089 w 1922551"/>
                    <a:gd name="connsiteY3" fmla="*/ 1474339 h 1674829"/>
                    <a:gd name="connsiteX0" fmla="*/ 11089 w 1922551"/>
                    <a:gd name="connsiteY0" fmla="*/ 1474339 h 1672820"/>
                    <a:gd name="connsiteX1" fmla="*/ 937069 w 1922551"/>
                    <a:gd name="connsiteY1" fmla="*/ 929 h 1672820"/>
                    <a:gd name="connsiteX2" fmla="*/ 1901396 w 1922551"/>
                    <a:gd name="connsiteY2" fmla="*/ 1474339 h 1672820"/>
                    <a:gd name="connsiteX3" fmla="*/ 11089 w 1922551"/>
                    <a:gd name="connsiteY3" fmla="*/ 1474339 h 1672820"/>
                    <a:gd name="connsiteX0" fmla="*/ 30596 w 1942058"/>
                    <a:gd name="connsiteY0" fmla="*/ 1474339 h 1672820"/>
                    <a:gd name="connsiteX1" fmla="*/ 956576 w 1942058"/>
                    <a:gd name="connsiteY1" fmla="*/ 929 h 1672820"/>
                    <a:gd name="connsiteX2" fmla="*/ 1920903 w 1942058"/>
                    <a:gd name="connsiteY2" fmla="*/ 1474339 h 1672820"/>
                    <a:gd name="connsiteX3" fmla="*/ 30596 w 1942058"/>
                    <a:gd name="connsiteY3" fmla="*/ 1474339 h 1672820"/>
                    <a:gd name="connsiteX0" fmla="*/ 17715 w 1929177"/>
                    <a:gd name="connsiteY0" fmla="*/ 1474339 h 1672820"/>
                    <a:gd name="connsiteX1" fmla="*/ 943695 w 1929177"/>
                    <a:gd name="connsiteY1" fmla="*/ 929 h 1672820"/>
                    <a:gd name="connsiteX2" fmla="*/ 1908022 w 1929177"/>
                    <a:gd name="connsiteY2" fmla="*/ 1474339 h 1672820"/>
                    <a:gd name="connsiteX3" fmla="*/ 17715 w 1929177"/>
                    <a:gd name="connsiteY3" fmla="*/ 1474339 h 1672820"/>
                    <a:gd name="connsiteX0" fmla="*/ 17715 w 1929177"/>
                    <a:gd name="connsiteY0" fmla="*/ 1474339 h 1669905"/>
                    <a:gd name="connsiteX1" fmla="*/ 943695 w 1929177"/>
                    <a:gd name="connsiteY1" fmla="*/ 929 h 1669905"/>
                    <a:gd name="connsiteX2" fmla="*/ 1908022 w 1929177"/>
                    <a:gd name="connsiteY2" fmla="*/ 1474339 h 1669905"/>
                    <a:gd name="connsiteX3" fmla="*/ 17715 w 1929177"/>
                    <a:gd name="connsiteY3" fmla="*/ 1474339 h 1669905"/>
                    <a:gd name="connsiteX0" fmla="*/ 17715 w 1929177"/>
                    <a:gd name="connsiteY0" fmla="*/ 1474339 h 1680508"/>
                    <a:gd name="connsiteX1" fmla="*/ 943695 w 1929177"/>
                    <a:gd name="connsiteY1" fmla="*/ 929 h 1680508"/>
                    <a:gd name="connsiteX2" fmla="*/ 1908022 w 1929177"/>
                    <a:gd name="connsiteY2" fmla="*/ 1474339 h 1680508"/>
                    <a:gd name="connsiteX3" fmla="*/ 17715 w 1929177"/>
                    <a:gd name="connsiteY3" fmla="*/ 1474339 h 1680508"/>
                    <a:gd name="connsiteX0" fmla="*/ 17715 w 1914739"/>
                    <a:gd name="connsiteY0" fmla="*/ 1474493 h 1680662"/>
                    <a:gd name="connsiteX1" fmla="*/ 943695 w 1914739"/>
                    <a:gd name="connsiteY1" fmla="*/ 1083 h 1680662"/>
                    <a:gd name="connsiteX2" fmla="*/ 1908022 w 1914739"/>
                    <a:gd name="connsiteY2" fmla="*/ 1474493 h 1680662"/>
                    <a:gd name="connsiteX3" fmla="*/ 17715 w 1914739"/>
                    <a:gd name="connsiteY3" fmla="*/ 1474493 h 1680662"/>
                    <a:gd name="connsiteX0" fmla="*/ 17715 w 1914739"/>
                    <a:gd name="connsiteY0" fmla="*/ 1474493 h 1744282"/>
                    <a:gd name="connsiteX1" fmla="*/ 943695 w 1914739"/>
                    <a:gd name="connsiteY1" fmla="*/ 1083 h 1744282"/>
                    <a:gd name="connsiteX2" fmla="*/ 1908022 w 1914739"/>
                    <a:gd name="connsiteY2" fmla="*/ 1474493 h 1744282"/>
                    <a:gd name="connsiteX3" fmla="*/ 17715 w 1914739"/>
                    <a:gd name="connsiteY3" fmla="*/ 1474493 h 1744282"/>
                    <a:gd name="connsiteX0" fmla="*/ 17715 w 1912352"/>
                    <a:gd name="connsiteY0" fmla="*/ 1474914 h 1744703"/>
                    <a:gd name="connsiteX1" fmla="*/ 943695 w 1912352"/>
                    <a:gd name="connsiteY1" fmla="*/ 1504 h 1744703"/>
                    <a:gd name="connsiteX2" fmla="*/ 1908022 w 1912352"/>
                    <a:gd name="connsiteY2" fmla="*/ 1474914 h 1744703"/>
                    <a:gd name="connsiteX3" fmla="*/ 17715 w 1912352"/>
                    <a:gd name="connsiteY3" fmla="*/ 1474914 h 1744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2352" h="1744703">
                      <a:moveTo>
                        <a:pt x="17715" y="1474914"/>
                      </a:moveTo>
                      <a:cubicBezTo>
                        <a:pt x="-110838" y="1144062"/>
                        <a:pt x="487133" y="-4257"/>
                        <a:pt x="943695" y="1504"/>
                      </a:cubicBezTo>
                      <a:cubicBezTo>
                        <a:pt x="1323225" y="-41240"/>
                        <a:pt x="1971445" y="836011"/>
                        <a:pt x="1908022" y="1474914"/>
                      </a:cubicBezTo>
                      <a:cubicBezTo>
                        <a:pt x="1777749" y="1909028"/>
                        <a:pt x="206144" y="1751742"/>
                        <a:pt x="17715" y="1474914"/>
                      </a:cubicBezTo>
                      <a:close/>
                    </a:path>
                  </a:pathLst>
                </a:custGeom>
                <a:solidFill>
                  <a:srgbClr val="1D9F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Rectangle 7"/>
                <p:cNvSpPr/>
                <p:nvPr/>
              </p:nvSpPr>
              <p:spPr>
                <a:xfrm rot="18900000">
                  <a:off x="6525932" y="1961027"/>
                  <a:ext cx="656228" cy="671509"/>
                </a:xfrm>
                <a:custGeom>
                  <a:avLst/>
                  <a:gdLst>
                    <a:gd name="connsiteX0" fmla="*/ 0 w 1433404"/>
                    <a:gd name="connsiteY0" fmla="*/ 0 h 1422855"/>
                    <a:gd name="connsiteX1" fmla="*/ 1433404 w 1433404"/>
                    <a:gd name="connsiteY1" fmla="*/ 0 h 1422855"/>
                    <a:gd name="connsiteX2" fmla="*/ 1433404 w 1433404"/>
                    <a:gd name="connsiteY2" fmla="*/ 1422855 h 1422855"/>
                    <a:gd name="connsiteX3" fmla="*/ 0 w 1433404"/>
                    <a:gd name="connsiteY3" fmla="*/ 1422855 h 1422855"/>
                    <a:gd name="connsiteX4" fmla="*/ 0 w 1433404"/>
                    <a:gd name="connsiteY4" fmla="*/ 0 h 1422855"/>
                    <a:gd name="connsiteX0" fmla="*/ 0 w 1769741"/>
                    <a:gd name="connsiteY0" fmla="*/ 0 h 1759191"/>
                    <a:gd name="connsiteX1" fmla="*/ 1433404 w 1769741"/>
                    <a:gd name="connsiteY1" fmla="*/ 0 h 1759191"/>
                    <a:gd name="connsiteX2" fmla="*/ 1769741 w 1769741"/>
                    <a:gd name="connsiteY2" fmla="*/ 1759191 h 1759191"/>
                    <a:gd name="connsiteX3" fmla="*/ 0 w 1769741"/>
                    <a:gd name="connsiteY3" fmla="*/ 1422855 h 1759191"/>
                    <a:gd name="connsiteX4" fmla="*/ 0 w 1769741"/>
                    <a:gd name="connsiteY4" fmla="*/ 0 h 1759191"/>
                    <a:gd name="connsiteX0" fmla="*/ 0 w 1807313"/>
                    <a:gd name="connsiteY0" fmla="*/ 0 h 1759191"/>
                    <a:gd name="connsiteX1" fmla="*/ 1433404 w 1807313"/>
                    <a:gd name="connsiteY1" fmla="*/ 0 h 1759191"/>
                    <a:gd name="connsiteX2" fmla="*/ 1769741 w 1807313"/>
                    <a:gd name="connsiteY2" fmla="*/ 1759191 h 1759191"/>
                    <a:gd name="connsiteX3" fmla="*/ 0 w 1807313"/>
                    <a:gd name="connsiteY3" fmla="*/ 1422855 h 1759191"/>
                    <a:gd name="connsiteX4" fmla="*/ 0 w 1807313"/>
                    <a:gd name="connsiteY4" fmla="*/ 0 h 1759191"/>
                    <a:gd name="connsiteX0" fmla="*/ 0 w 1807313"/>
                    <a:gd name="connsiteY0" fmla="*/ 0 h 1799810"/>
                    <a:gd name="connsiteX1" fmla="*/ 1433404 w 1807313"/>
                    <a:gd name="connsiteY1" fmla="*/ 0 h 1799810"/>
                    <a:gd name="connsiteX2" fmla="*/ 1769741 w 1807313"/>
                    <a:gd name="connsiteY2" fmla="*/ 1759191 h 1799810"/>
                    <a:gd name="connsiteX3" fmla="*/ 0 w 1807313"/>
                    <a:gd name="connsiteY3" fmla="*/ 1422855 h 1799810"/>
                    <a:gd name="connsiteX4" fmla="*/ 0 w 1807313"/>
                    <a:gd name="connsiteY4" fmla="*/ 0 h 1799810"/>
                    <a:gd name="connsiteX0" fmla="*/ 0 w 1807313"/>
                    <a:gd name="connsiteY0" fmla="*/ 0 h 1825563"/>
                    <a:gd name="connsiteX1" fmla="*/ 1433404 w 1807313"/>
                    <a:gd name="connsiteY1" fmla="*/ 0 h 1825563"/>
                    <a:gd name="connsiteX2" fmla="*/ 1769741 w 1807313"/>
                    <a:gd name="connsiteY2" fmla="*/ 1759191 h 1825563"/>
                    <a:gd name="connsiteX3" fmla="*/ 0 w 1807313"/>
                    <a:gd name="connsiteY3" fmla="*/ 1422855 h 1825563"/>
                    <a:gd name="connsiteX4" fmla="*/ 0 w 1807313"/>
                    <a:gd name="connsiteY4" fmla="*/ 0 h 1825563"/>
                    <a:gd name="connsiteX0" fmla="*/ 90205 w 1897518"/>
                    <a:gd name="connsiteY0" fmla="*/ 0 h 1825563"/>
                    <a:gd name="connsiteX1" fmla="*/ 1523609 w 1897518"/>
                    <a:gd name="connsiteY1" fmla="*/ 0 h 1825563"/>
                    <a:gd name="connsiteX2" fmla="*/ 1859946 w 1897518"/>
                    <a:gd name="connsiteY2" fmla="*/ 1759191 h 1825563"/>
                    <a:gd name="connsiteX3" fmla="*/ 90205 w 1897518"/>
                    <a:gd name="connsiteY3" fmla="*/ 1422855 h 1825563"/>
                    <a:gd name="connsiteX4" fmla="*/ 90205 w 1897518"/>
                    <a:gd name="connsiteY4" fmla="*/ 0 h 1825563"/>
                    <a:gd name="connsiteX0" fmla="*/ 153310 w 1960623"/>
                    <a:gd name="connsiteY0" fmla="*/ 0 h 1825563"/>
                    <a:gd name="connsiteX1" fmla="*/ 1586714 w 1960623"/>
                    <a:gd name="connsiteY1" fmla="*/ 0 h 1825563"/>
                    <a:gd name="connsiteX2" fmla="*/ 1923051 w 1960623"/>
                    <a:gd name="connsiteY2" fmla="*/ 1759191 h 1825563"/>
                    <a:gd name="connsiteX3" fmla="*/ 153310 w 1960623"/>
                    <a:gd name="connsiteY3" fmla="*/ 1422855 h 1825563"/>
                    <a:gd name="connsiteX4" fmla="*/ 153310 w 1960623"/>
                    <a:gd name="connsiteY4" fmla="*/ 0 h 1825563"/>
                    <a:gd name="connsiteX0" fmla="*/ 153310 w 1960623"/>
                    <a:gd name="connsiteY0" fmla="*/ 134018 h 1959581"/>
                    <a:gd name="connsiteX1" fmla="*/ 1586714 w 1960623"/>
                    <a:gd name="connsiteY1" fmla="*/ 134018 h 1959581"/>
                    <a:gd name="connsiteX2" fmla="*/ 1923051 w 1960623"/>
                    <a:gd name="connsiteY2" fmla="*/ 1893209 h 1959581"/>
                    <a:gd name="connsiteX3" fmla="*/ 153310 w 1960623"/>
                    <a:gd name="connsiteY3" fmla="*/ 1556873 h 1959581"/>
                    <a:gd name="connsiteX4" fmla="*/ 153310 w 1960623"/>
                    <a:gd name="connsiteY4" fmla="*/ 134018 h 1959581"/>
                    <a:gd name="connsiteX0" fmla="*/ 153310 w 1960623"/>
                    <a:gd name="connsiteY0" fmla="*/ 188054 h 2013617"/>
                    <a:gd name="connsiteX1" fmla="*/ 1586714 w 1960623"/>
                    <a:gd name="connsiteY1" fmla="*/ 188054 h 2013617"/>
                    <a:gd name="connsiteX2" fmla="*/ 1923051 w 1960623"/>
                    <a:gd name="connsiteY2" fmla="*/ 1947245 h 2013617"/>
                    <a:gd name="connsiteX3" fmla="*/ 153310 w 1960623"/>
                    <a:gd name="connsiteY3" fmla="*/ 1610909 h 2013617"/>
                    <a:gd name="connsiteX4" fmla="*/ 153310 w 1960623"/>
                    <a:gd name="connsiteY4" fmla="*/ 188054 h 2013617"/>
                    <a:gd name="connsiteX0" fmla="*/ 153310 w 1971177"/>
                    <a:gd name="connsiteY0" fmla="*/ 188054 h 2013617"/>
                    <a:gd name="connsiteX1" fmla="*/ 1586714 w 1971177"/>
                    <a:gd name="connsiteY1" fmla="*/ 188054 h 2013617"/>
                    <a:gd name="connsiteX2" fmla="*/ 1923051 w 1971177"/>
                    <a:gd name="connsiteY2" fmla="*/ 1947245 h 2013617"/>
                    <a:gd name="connsiteX3" fmla="*/ 153310 w 1971177"/>
                    <a:gd name="connsiteY3" fmla="*/ 1610909 h 2013617"/>
                    <a:gd name="connsiteX4" fmla="*/ 153310 w 1971177"/>
                    <a:gd name="connsiteY4" fmla="*/ 188054 h 2013617"/>
                    <a:gd name="connsiteX0" fmla="*/ 85950 w 1903817"/>
                    <a:gd name="connsiteY0" fmla="*/ 188054 h 2037023"/>
                    <a:gd name="connsiteX1" fmla="*/ 1519354 w 1903817"/>
                    <a:gd name="connsiteY1" fmla="*/ 188054 h 2037023"/>
                    <a:gd name="connsiteX2" fmla="*/ 1855691 w 1903817"/>
                    <a:gd name="connsiteY2" fmla="*/ 1947245 h 2037023"/>
                    <a:gd name="connsiteX3" fmla="*/ 286012 w 1903817"/>
                    <a:gd name="connsiteY3" fmla="*/ 1712389 h 2037023"/>
                    <a:gd name="connsiteX4" fmla="*/ 85950 w 1903817"/>
                    <a:gd name="connsiteY4" fmla="*/ 188054 h 2037023"/>
                    <a:gd name="connsiteX0" fmla="*/ 85950 w 1921832"/>
                    <a:gd name="connsiteY0" fmla="*/ 117615 h 1966584"/>
                    <a:gd name="connsiteX1" fmla="*/ 1635333 w 1921832"/>
                    <a:gd name="connsiteY1" fmla="*/ 361169 h 1966584"/>
                    <a:gd name="connsiteX2" fmla="*/ 1855691 w 1921832"/>
                    <a:gd name="connsiteY2" fmla="*/ 1876806 h 1966584"/>
                    <a:gd name="connsiteX3" fmla="*/ 286012 w 1921832"/>
                    <a:gd name="connsiteY3" fmla="*/ 1641950 h 1966584"/>
                    <a:gd name="connsiteX4" fmla="*/ 85950 w 1921832"/>
                    <a:gd name="connsiteY4" fmla="*/ 117615 h 1966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1832" h="1966584">
                      <a:moveTo>
                        <a:pt x="85950" y="117615"/>
                      </a:moveTo>
                      <a:cubicBezTo>
                        <a:pt x="372387" y="-183927"/>
                        <a:pt x="1415583" y="166906"/>
                        <a:pt x="1635333" y="361169"/>
                      </a:cubicBezTo>
                      <a:cubicBezTo>
                        <a:pt x="1869222" y="628625"/>
                        <a:pt x="2013230" y="1426683"/>
                        <a:pt x="1855691" y="1876806"/>
                      </a:cubicBezTo>
                      <a:cubicBezTo>
                        <a:pt x="1549924" y="2043041"/>
                        <a:pt x="487400" y="1986018"/>
                        <a:pt x="286012" y="1641950"/>
                      </a:cubicBezTo>
                      <a:cubicBezTo>
                        <a:pt x="83050" y="1388023"/>
                        <a:pt x="-119911" y="351245"/>
                        <a:pt x="85950" y="117615"/>
                      </a:cubicBezTo>
                      <a:close/>
                    </a:path>
                  </a:pathLst>
                </a:custGeom>
                <a:solidFill>
                  <a:srgbClr val="3DB5B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Hexagon 8"/>
                <p:cNvSpPr/>
                <p:nvPr/>
              </p:nvSpPr>
              <p:spPr>
                <a:xfrm rot="16200000">
                  <a:off x="5422702" y="1499805"/>
                  <a:ext cx="600556" cy="853334"/>
                </a:xfrm>
                <a:custGeom>
                  <a:avLst/>
                  <a:gdLst>
                    <a:gd name="connsiteX0" fmla="*/ 0 w 1954763"/>
                    <a:gd name="connsiteY0" fmla="*/ 1073573 h 2147145"/>
                    <a:gd name="connsiteX1" fmla="*/ 488691 w 1954763"/>
                    <a:gd name="connsiteY1" fmla="*/ 1 h 2147145"/>
                    <a:gd name="connsiteX2" fmla="*/ 1466072 w 1954763"/>
                    <a:gd name="connsiteY2" fmla="*/ 1 h 2147145"/>
                    <a:gd name="connsiteX3" fmla="*/ 1954763 w 1954763"/>
                    <a:gd name="connsiteY3" fmla="*/ 1073573 h 2147145"/>
                    <a:gd name="connsiteX4" fmla="*/ 1466072 w 1954763"/>
                    <a:gd name="connsiteY4" fmla="*/ 2147144 h 2147145"/>
                    <a:gd name="connsiteX5" fmla="*/ 488691 w 1954763"/>
                    <a:gd name="connsiteY5" fmla="*/ 2147144 h 2147145"/>
                    <a:gd name="connsiteX6" fmla="*/ 0 w 1954763"/>
                    <a:gd name="connsiteY6" fmla="*/ 1073573 h 2147145"/>
                    <a:gd name="connsiteX0" fmla="*/ 0 w 1466072"/>
                    <a:gd name="connsiteY0" fmla="*/ 1073572 h 2147143"/>
                    <a:gd name="connsiteX1" fmla="*/ 488691 w 1466072"/>
                    <a:gd name="connsiteY1" fmla="*/ 0 h 2147143"/>
                    <a:gd name="connsiteX2" fmla="*/ 1466072 w 1466072"/>
                    <a:gd name="connsiteY2" fmla="*/ 0 h 2147143"/>
                    <a:gd name="connsiteX3" fmla="*/ 1268963 w 1466072"/>
                    <a:gd name="connsiteY3" fmla="*/ 1036249 h 2147143"/>
                    <a:gd name="connsiteX4" fmla="*/ 1466072 w 1466072"/>
                    <a:gd name="connsiteY4" fmla="*/ 2147143 h 2147143"/>
                    <a:gd name="connsiteX5" fmla="*/ 488691 w 1466072"/>
                    <a:gd name="connsiteY5" fmla="*/ 2147143 h 2147143"/>
                    <a:gd name="connsiteX6" fmla="*/ 0 w 1466072"/>
                    <a:gd name="connsiteY6" fmla="*/ 1073572 h 2147143"/>
                    <a:gd name="connsiteX0" fmla="*/ 164448 w 977381"/>
                    <a:gd name="connsiteY0" fmla="*/ 1017590 h 2147143"/>
                    <a:gd name="connsiteX1" fmla="*/ 0 w 977381"/>
                    <a:gd name="connsiteY1" fmla="*/ 0 h 2147143"/>
                    <a:gd name="connsiteX2" fmla="*/ 977381 w 977381"/>
                    <a:gd name="connsiteY2" fmla="*/ 0 h 2147143"/>
                    <a:gd name="connsiteX3" fmla="*/ 780272 w 977381"/>
                    <a:gd name="connsiteY3" fmla="*/ 1036249 h 2147143"/>
                    <a:gd name="connsiteX4" fmla="*/ 977381 w 977381"/>
                    <a:gd name="connsiteY4" fmla="*/ 2147143 h 2147143"/>
                    <a:gd name="connsiteX5" fmla="*/ 0 w 977381"/>
                    <a:gd name="connsiteY5" fmla="*/ 2147143 h 2147143"/>
                    <a:gd name="connsiteX6" fmla="*/ 164448 w 977381"/>
                    <a:gd name="connsiteY6" fmla="*/ 1017590 h 2147143"/>
                    <a:gd name="connsiteX0" fmla="*/ 164448 w 977381"/>
                    <a:gd name="connsiteY0" fmla="*/ 1017590 h 2393886"/>
                    <a:gd name="connsiteX1" fmla="*/ 0 w 977381"/>
                    <a:gd name="connsiteY1" fmla="*/ 0 h 2393886"/>
                    <a:gd name="connsiteX2" fmla="*/ 977381 w 977381"/>
                    <a:gd name="connsiteY2" fmla="*/ 0 h 2393886"/>
                    <a:gd name="connsiteX3" fmla="*/ 780272 w 977381"/>
                    <a:gd name="connsiteY3" fmla="*/ 1036249 h 2393886"/>
                    <a:gd name="connsiteX4" fmla="*/ 977381 w 977381"/>
                    <a:gd name="connsiteY4" fmla="*/ 2147143 h 2393886"/>
                    <a:gd name="connsiteX5" fmla="*/ 0 w 977381"/>
                    <a:gd name="connsiteY5" fmla="*/ 2147143 h 2393886"/>
                    <a:gd name="connsiteX6" fmla="*/ 164448 w 977381"/>
                    <a:gd name="connsiteY6" fmla="*/ 1017590 h 2393886"/>
                    <a:gd name="connsiteX0" fmla="*/ 164448 w 1163945"/>
                    <a:gd name="connsiteY0" fmla="*/ 1017590 h 2393886"/>
                    <a:gd name="connsiteX1" fmla="*/ 0 w 1163945"/>
                    <a:gd name="connsiteY1" fmla="*/ 0 h 2393886"/>
                    <a:gd name="connsiteX2" fmla="*/ 977381 w 1163945"/>
                    <a:gd name="connsiteY2" fmla="*/ 0 h 2393886"/>
                    <a:gd name="connsiteX3" fmla="*/ 780272 w 1163945"/>
                    <a:gd name="connsiteY3" fmla="*/ 1036249 h 2393886"/>
                    <a:gd name="connsiteX4" fmla="*/ 977381 w 1163945"/>
                    <a:gd name="connsiteY4" fmla="*/ 2147143 h 2393886"/>
                    <a:gd name="connsiteX5" fmla="*/ 0 w 1163945"/>
                    <a:gd name="connsiteY5" fmla="*/ 2147143 h 2393886"/>
                    <a:gd name="connsiteX6" fmla="*/ 164448 w 1163945"/>
                    <a:gd name="connsiteY6" fmla="*/ 1017590 h 2393886"/>
                    <a:gd name="connsiteX0" fmla="*/ 164448 w 1252854"/>
                    <a:gd name="connsiteY0" fmla="*/ 1017590 h 2439738"/>
                    <a:gd name="connsiteX1" fmla="*/ 0 w 1252854"/>
                    <a:gd name="connsiteY1" fmla="*/ 0 h 2439738"/>
                    <a:gd name="connsiteX2" fmla="*/ 977381 w 1252854"/>
                    <a:gd name="connsiteY2" fmla="*/ 0 h 2439738"/>
                    <a:gd name="connsiteX3" fmla="*/ 780272 w 1252854"/>
                    <a:gd name="connsiteY3" fmla="*/ 1036249 h 2439738"/>
                    <a:gd name="connsiteX4" fmla="*/ 1084683 w 1252854"/>
                    <a:gd name="connsiteY4" fmla="*/ 2207795 h 2439738"/>
                    <a:gd name="connsiteX5" fmla="*/ 0 w 1252854"/>
                    <a:gd name="connsiteY5" fmla="*/ 2147143 h 2439738"/>
                    <a:gd name="connsiteX6" fmla="*/ 164448 w 1252854"/>
                    <a:gd name="connsiteY6" fmla="*/ 1017590 h 2439738"/>
                    <a:gd name="connsiteX0" fmla="*/ 164448 w 1252854"/>
                    <a:gd name="connsiteY0" fmla="*/ 1017590 h 2402570"/>
                    <a:gd name="connsiteX1" fmla="*/ 0 w 1252854"/>
                    <a:gd name="connsiteY1" fmla="*/ 0 h 2402570"/>
                    <a:gd name="connsiteX2" fmla="*/ 977381 w 1252854"/>
                    <a:gd name="connsiteY2" fmla="*/ 0 h 2402570"/>
                    <a:gd name="connsiteX3" fmla="*/ 780272 w 1252854"/>
                    <a:gd name="connsiteY3" fmla="*/ 1036249 h 2402570"/>
                    <a:gd name="connsiteX4" fmla="*/ 1084683 w 1252854"/>
                    <a:gd name="connsiteY4" fmla="*/ 2207795 h 2402570"/>
                    <a:gd name="connsiteX5" fmla="*/ 0 w 1252854"/>
                    <a:gd name="connsiteY5" fmla="*/ 2147143 h 2402570"/>
                    <a:gd name="connsiteX6" fmla="*/ 164448 w 1252854"/>
                    <a:gd name="connsiteY6" fmla="*/ 1017590 h 2402570"/>
                    <a:gd name="connsiteX0" fmla="*/ 164448 w 1164989"/>
                    <a:gd name="connsiteY0" fmla="*/ 1017590 h 2402570"/>
                    <a:gd name="connsiteX1" fmla="*/ 0 w 1164989"/>
                    <a:gd name="connsiteY1" fmla="*/ 0 h 2402570"/>
                    <a:gd name="connsiteX2" fmla="*/ 977381 w 1164989"/>
                    <a:gd name="connsiteY2" fmla="*/ 0 h 2402570"/>
                    <a:gd name="connsiteX3" fmla="*/ 780272 w 1164989"/>
                    <a:gd name="connsiteY3" fmla="*/ 1036249 h 2402570"/>
                    <a:gd name="connsiteX4" fmla="*/ 1084683 w 1164989"/>
                    <a:gd name="connsiteY4" fmla="*/ 2207795 h 2402570"/>
                    <a:gd name="connsiteX5" fmla="*/ 0 w 1164989"/>
                    <a:gd name="connsiteY5" fmla="*/ 2147143 h 2402570"/>
                    <a:gd name="connsiteX6" fmla="*/ 164448 w 1164989"/>
                    <a:gd name="connsiteY6" fmla="*/ 1017590 h 2402570"/>
                    <a:gd name="connsiteX0" fmla="*/ 164448 w 1164989"/>
                    <a:gd name="connsiteY0" fmla="*/ 1017590 h 2524242"/>
                    <a:gd name="connsiteX1" fmla="*/ 0 w 1164989"/>
                    <a:gd name="connsiteY1" fmla="*/ 0 h 2524242"/>
                    <a:gd name="connsiteX2" fmla="*/ 977381 w 1164989"/>
                    <a:gd name="connsiteY2" fmla="*/ 0 h 2524242"/>
                    <a:gd name="connsiteX3" fmla="*/ 780272 w 1164989"/>
                    <a:gd name="connsiteY3" fmla="*/ 1036249 h 2524242"/>
                    <a:gd name="connsiteX4" fmla="*/ 1084683 w 1164989"/>
                    <a:gd name="connsiteY4" fmla="*/ 2207795 h 2524242"/>
                    <a:gd name="connsiteX5" fmla="*/ 0 w 1164989"/>
                    <a:gd name="connsiteY5" fmla="*/ 2147143 h 2524242"/>
                    <a:gd name="connsiteX6" fmla="*/ 164448 w 1164989"/>
                    <a:gd name="connsiteY6" fmla="*/ 1017590 h 2524242"/>
                    <a:gd name="connsiteX0" fmla="*/ 203287 w 1203828"/>
                    <a:gd name="connsiteY0" fmla="*/ 1017590 h 2524242"/>
                    <a:gd name="connsiteX1" fmla="*/ 38839 w 1203828"/>
                    <a:gd name="connsiteY1" fmla="*/ 0 h 2524242"/>
                    <a:gd name="connsiteX2" fmla="*/ 1016220 w 1203828"/>
                    <a:gd name="connsiteY2" fmla="*/ 0 h 2524242"/>
                    <a:gd name="connsiteX3" fmla="*/ 819111 w 1203828"/>
                    <a:gd name="connsiteY3" fmla="*/ 1036249 h 2524242"/>
                    <a:gd name="connsiteX4" fmla="*/ 1123522 w 1203828"/>
                    <a:gd name="connsiteY4" fmla="*/ 2207795 h 2524242"/>
                    <a:gd name="connsiteX5" fmla="*/ 38839 w 1203828"/>
                    <a:gd name="connsiteY5" fmla="*/ 2147143 h 2524242"/>
                    <a:gd name="connsiteX6" fmla="*/ 203287 w 1203828"/>
                    <a:gd name="connsiteY6" fmla="*/ 1017590 h 2524242"/>
                    <a:gd name="connsiteX0" fmla="*/ 292589 w 1293130"/>
                    <a:gd name="connsiteY0" fmla="*/ 1017590 h 2557112"/>
                    <a:gd name="connsiteX1" fmla="*/ 128141 w 1293130"/>
                    <a:gd name="connsiteY1" fmla="*/ 0 h 2557112"/>
                    <a:gd name="connsiteX2" fmla="*/ 1105522 w 1293130"/>
                    <a:gd name="connsiteY2" fmla="*/ 0 h 2557112"/>
                    <a:gd name="connsiteX3" fmla="*/ 908413 w 1293130"/>
                    <a:gd name="connsiteY3" fmla="*/ 1036249 h 2557112"/>
                    <a:gd name="connsiteX4" fmla="*/ 1212824 w 1293130"/>
                    <a:gd name="connsiteY4" fmla="*/ 2207795 h 2557112"/>
                    <a:gd name="connsiteX5" fmla="*/ 30170 w 1293130"/>
                    <a:gd name="connsiteY5" fmla="*/ 2217123 h 2557112"/>
                    <a:gd name="connsiteX6" fmla="*/ 292589 w 1293130"/>
                    <a:gd name="connsiteY6" fmla="*/ 1017590 h 2557112"/>
                    <a:gd name="connsiteX0" fmla="*/ 292589 w 1293130"/>
                    <a:gd name="connsiteY0" fmla="*/ 1017590 h 2543301"/>
                    <a:gd name="connsiteX1" fmla="*/ 128141 w 1293130"/>
                    <a:gd name="connsiteY1" fmla="*/ 0 h 2543301"/>
                    <a:gd name="connsiteX2" fmla="*/ 1105522 w 1293130"/>
                    <a:gd name="connsiteY2" fmla="*/ 0 h 2543301"/>
                    <a:gd name="connsiteX3" fmla="*/ 908413 w 1293130"/>
                    <a:gd name="connsiteY3" fmla="*/ 1036249 h 2543301"/>
                    <a:gd name="connsiteX4" fmla="*/ 1212824 w 1293130"/>
                    <a:gd name="connsiteY4" fmla="*/ 2207795 h 2543301"/>
                    <a:gd name="connsiteX5" fmla="*/ 30170 w 1293130"/>
                    <a:gd name="connsiteY5" fmla="*/ 2217123 h 2543301"/>
                    <a:gd name="connsiteX6" fmla="*/ 292589 w 1293130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05522 w 1312464"/>
                    <a:gd name="connsiteY2" fmla="*/ 0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75501 w 1312464"/>
                    <a:gd name="connsiteY2" fmla="*/ 60652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30432"/>
                    <a:gd name="connsiteY0" fmla="*/ 1017590 h 2543301"/>
                    <a:gd name="connsiteX1" fmla="*/ 128141 w 1330432"/>
                    <a:gd name="connsiteY1" fmla="*/ 0 h 2543301"/>
                    <a:gd name="connsiteX2" fmla="*/ 1175501 w 1330432"/>
                    <a:gd name="connsiteY2" fmla="*/ 60652 h 2543301"/>
                    <a:gd name="connsiteX3" fmla="*/ 1123017 w 1330432"/>
                    <a:gd name="connsiteY3" fmla="*/ 1297506 h 2543301"/>
                    <a:gd name="connsiteX4" fmla="*/ 1212824 w 1330432"/>
                    <a:gd name="connsiteY4" fmla="*/ 2207795 h 2543301"/>
                    <a:gd name="connsiteX5" fmla="*/ 30170 w 1330432"/>
                    <a:gd name="connsiteY5" fmla="*/ 2217123 h 2543301"/>
                    <a:gd name="connsiteX6" fmla="*/ 292589 w 1330432"/>
                    <a:gd name="connsiteY6" fmla="*/ 1017590 h 2543301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158478 h 2684189"/>
                    <a:gd name="connsiteX1" fmla="*/ 128141 w 1330432"/>
                    <a:gd name="connsiteY1" fmla="*/ 140888 h 2684189"/>
                    <a:gd name="connsiteX2" fmla="*/ 1175501 w 1330432"/>
                    <a:gd name="connsiteY2" fmla="*/ 201540 h 2684189"/>
                    <a:gd name="connsiteX3" fmla="*/ 1123017 w 1330432"/>
                    <a:gd name="connsiteY3" fmla="*/ 1438394 h 2684189"/>
                    <a:gd name="connsiteX4" fmla="*/ 1212824 w 1330432"/>
                    <a:gd name="connsiteY4" fmla="*/ 2348683 h 2684189"/>
                    <a:gd name="connsiteX5" fmla="*/ 30170 w 1330432"/>
                    <a:gd name="connsiteY5" fmla="*/ 2358011 h 2684189"/>
                    <a:gd name="connsiteX6" fmla="*/ 292589 w 1330432"/>
                    <a:gd name="connsiteY6" fmla="*/ 1158478 h 2684189"/>
                    <a:gd name="connsiteX0" fmla="*/ 323145 w 1328334"/>
                    <a:gd name="connsiteY0" fmla="*/ 1284444 h 2684189"/>
                    <a:gd name="connsiteX1" fmla="*/ 126043 w 1328334"/>
                    <a:gd name="connsiteY1" fmla="*/ 140888 h 2684189"/>
                    <a:gd name="connsiteX2" fmla="*/ 1173403 w 1328334"/>
                    <a:gd name="connsiteY2" fmla="*/ 201540 h 2684189"/>
                    <a:gd name="connsiteX3" fmla="*/ 1120919 w 1328334"/>
                    <a:gd name="connsiteY3" fmla="*/ 1438394 h 2684189"/>
                    <a:gd name="connsiteX4" fmla="*/ 1210726 w 1328334"/>
                    <a:gd name="connsiteY4" fmla="*/ 2348683 h 2684189"/>
                    <a:gd name="connsiteX5" fmla="*/ 28072 w 1328334"/>
                    <a:gd name="connsiteY5" fmla="*/ 2358011 h 2684189"/>
                    <a:gd name="connsiteX6" fmla="*/ 323145 w 1328334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257932 w 1323771"/>
                    <a:gd name="connsiteY0" fmla="*/ 1139821 h 2684189"/>
                    <a:gd name="connsiteX1" fmla="*/ 121480 w 1323771"/>
                    <a:gd name="connsiteY1" fmla="*/ 140888 h 2684189"/>
                    <a:gd name="connsiteX2" fmla="*/ 1168840 w 1323771"/>
                    <a:gd name="connsiteY2" fmla="*/ 201540 h 2684189"/>
                    <a:gd name="connsiteX3" fmla="*/ 1116356 w 1323771"/>
                    <a:gd name="connsiteY3" fmla="*/ 1438394 h 2684189"/>
                    <a:gd name="connsiteX4" fmla="*/ 1206163 w 1323771"/>
                    <a:gd name="connsiteY4" fmla="*/ 2348683 h 2684189"/>
                    <a:gd name="connsiteX5" fmla="*/ 23509 w 1323771"/>
                    <a:gd name="connsiteY5" fmla="*/ 2358011 h 2684189"/>
                    <a:gd name="connsiteX6" fmla="*/ 257932 w 1323771"/>
                    <a:gd name="connsiteY6" fmla="*/ 1139821 h 2684189"/>
                    <a:gd name="connsiteX0" fmla="*/ 343312 w 1409151"/>
                    <a:gd name="connsiteY0" fmla="*/ 1139821 h 2631761"/>
                    <a:gd name="connsiteX1" fmla="*/ 206860 w 1409151"/>
                    <a:gd name="connsiteY1" fmla="*/ 140888 h 2631761"/>
                    <a:gd name="connsiteX2" fmla="*/ 1254220 w 1409151"/>
                    <a:gd name="connsiteY2" fmla="*/ 201540 h 2631761"/>
                    <a:gd name="connsiteX3" fmla="*/ 1201736 w 1409151"/>
                    <a:gd name="connsiteY3" fmla="*/ 1438394 h 2631761"/>
                    <a:gd name="connsiteX4" fmla="*/ 1291543 w 1409151"/>
                    <a:gd name="connsiteY4" fmla="*/ 2348683 h 2631761"/>
                    <a:gd name="connsiteX5" fmla="*/ 20249 w 1409151"/>
                    <a:gd name="connsiteY5" fmla="*/ 2236713 h 2631761"/>
                    <a:gd name="connsiteX6" fmla="*/ 343312 w 1409151"/>
                    <a:gd name="connsiteY6" fmla="*/ 1139821 h 2631761"/>
                    <a:gd name="connsiteX0" fmla="*/ 343312 w 1409151"/>
                    <a:gd name="connsiteY0" fmla="*/ 1139821 h 2669734"/>
                    <a:gd name="connsiteX1" fmla="*/ 206860 w 1409151"/>
                    <a:gd name="connsiteY1" fmla="*/ 140888 h 2669734"/>
                    <a:gd name="connsiteX2" fmla="*/ 1254220 w 1409151"/>
                    <a:gd name="connsiteY2" fmla="*/ 201540 h 2669734"/>
                    <a:gd name="connsiteX3" fmla="*/ 1201736 w 1409151"/>
                    <a:gd name="connsiteY3" fmla="*/ 1438394 h 2669734"/>
                    <a:gd name="connsiteX4" fmla="*/ 1291543 w 1409151"/>
                    <a:gd name="connsiteY4" fmla="*/ 2348683 h 2669734"/>
                    <a:gd name="connsiteX5" fmla="*/ 20249 w 1409151"/>
                    <a:gd name="connsiteY5" fmla="*/ 2236713 h 2669734"/>
                    <a:gd name="connsiteX6" fmla="*/ 343312 w 1409151"/>
                    <a:gd name="connsiteY6" fmla="*/ 1139821 h 2669734"/>
                    <a:gd name="connsiteX0" fmla="*/ 343312 w 1409151"/>
                    <a:gd name="connsiteY0" fmla="*/ 1051979 h 2581892"/>
                    <a:gd name="connsiteX1" fmla="*/ 90228 w 1409151"/>
                    <a:gd name="connsiteY1" fmla="*/ 272318 h 2581892"/>
                    <a:gd name="connsiteX2" fmla="*/ 1254220 w 1409151"/>
                    <a:gd name="connsiteY2" fmla="*/ 113698 h 2581892"/>
                    <a:gd name="connsiteX3" fmla="*/ 1201736 w 1409151"/>
                    <a:gd name="connsiteY3" fmla="*/ 1350552 h 2581892"/>
                    <a:gd name="connsiteX4" fmla="*/ 1291543 w 1409151"/>
                    <a:gd name="connsiteY4" fmla="*/ 2260841 h 2581892"/>
                    <a:gd name="connsiteX5" fmla="*/ 20249 w 1409151"/>
                    <a:gd name="connsiteY5" fmla="*/ 2148871 h 2581892"/>
                    <a:gd name="connsiteX6" fmla="*/ 343312 w 1409151"/>
                    <a:gd name="connsiteY6" fmla="*/ 1051979 h 2581892"/>
                    <a:gd name="connsiteX0" fmla="*/ 162352 w 1428803"/>
                    <a:gd name="connsiteY0" fmla="*/ 1154618 h 2581892"/>
                    <a:gd name="connsiteX1" fmla="*/ 109880 w 1428803"/>
                    <a:gd name="connsiteY1" fmla="*/ 272318 h 2581892"/>
                    <a:gd name="connsiteX2" fmla="*/ 1273872 w 1428803"/>
                    <a:gd name="connsiteY2" fmla="*/ 113698 h 2581892"/>
                    <a:gd name="connsiteX3" fmla="*/ 1221388 w 1428803"/>
                    <a:gd name="connsiteY3" fmla="*/ 1350552 h 2581892"/>
                    <a:gd name="connsiteX4" fmla="*/ 1311195 w 1428803"/>
                    <a:gd name="connsiteY4" fmla="*/ 2260841 h 2581892"/>
                    <a:gd name="connsiteX5" fmla="*/ 39901 w 1428803"/>
                    <a:gd name="connsiteY5" fmla="*/ 2148871 h 2581892"/>
                    <a:gd name="connsiteX6" fmla="*/ 162352 w 1428803"/>
                    <a:gd name="connsiteY6" fmla="*/ 1154618 h 2581892"/>
                    <a:gd name="connsiteX0" fmla="*/ 162352 w 1428803"/>
                    <a:gd name="connsiteY0" fmla="*/ 1154618 h 2519889"/>
                    <a:gd name="connsiteX1" fmla="*/ 109880 w 1428803"/>
                    <a:gd name="connsiteY1" fmla="*/ 272318 h 2519889"/>
                    <a:gd name="connsiteX2" fmla="*/ 1273872 w 1428803"/>
                    <a:gd name="connsiteY2" fmla="*/ 113698 h 2519889"/>
                    <a:gd name="connsiteX3" fmla="*/ 1221388 w 1428803"/>
                    <a:gd name="connsiteY3" fmla="*/ 1350552 h 2519889"/>
                    <a:gd name="connsiteX4" fmla="*/ 1311195 w 1428803"/>
                    <a:gd name="connsiteY4" fmla="*/ 2260841 h 2519889"/>
                    <a:gd name="connsiteX5" fmla="*/ 39901 w 1428803"/>
                    <a:gd name="connsiteY5" fmla="*/ 1985584 h 2519889"/>
                    <a:gd name="connsiteX6" fmla="*/ 162352 w 1428803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33136 w 1447493"/>
                    <a:gd name="connsiteY0" fmla="*/ 1266585 h 2519889"/>
                    <a:gd name="connsiteX1" fmla="*/ 117986 w 1447493"/>
                    <a:gd name="connsiteY1" fmla="*/ 272318 h 2519889"/>
                    <a:gd name="connsiteX2" fmla="*/ 1281978 w 1447493"/>
                    <a:gd name="connsiteY2" fmla="*/ 113698 h 2519889"/>
                    <a:gd name="connsiteX3" fmla="*/ 1276148 w 1447493"/>
                    <a:gd name="connsiteY3" fmla="*/ 1229254 h 2519889"/>
                    <a:gd name="connsiteX4" fmla="*/ 1319301 w 1447493"/>
                    <a:gd name="connsiteY4" fmla="*/ 2260841 h 2519889"/>
                    <a:gd name="connsiteX5" fmla="*/ 48007 w 1447493"/>
                    <a:gd name="connsiteY5" fmla="*/ 1985584 h 2519889"/>
                    <a:gd name="connsiteX6" fmla="*/ 133136 w 1447493"/>
                    <a:gd name="connsiteY6" fmla="*/ 1266585 h 2519889"/>
                    <a:gd name="connsiteX0" fmla="*/ 133136 w 1447493"/>
                    <a:gd name="connsiteY0" fmla="*/ 1271880 h 2525184"/>
                    <a:gd name="connsiteX1" fmla="*/ 117986 w 1447493"/>
                    <a:gd name="connsiteY1" fmla="*/ 277613 h 2525184"/>
                    <a:gd name="connsiteX2" fmla="*/ 1281978 w 1447493"/>
                    <a:gd name="connsiteY2" fmla="*/ 118993 h 2525184"/>
                    <a:gd name="connsiteX3" fmla="*/ 1276148 w 1447493"/>
                    <a:gd name="connsiteY3" fmla="*/ 1234549 h 2525184"/>
                    <a:gd name="connsiteX4" fmla="*/ 1319301 w 1447493"/>
                    <a:gd name="connsiteY4" fmla="*/ 2266136 h 2525184"/>
                    <a:gd name="connsiteX5" fmla="*/ 48007 w 1447493"/>
                    <a:gd name="connsiteY5" fmla="*/ 1990879 h 2525184"/>
                    <a:gd name="connsiteX6" fmla="*/ 133136 w 1447493"/>
                    <a:gd name="connsiteY6" fmla="*/ 1271880 h 2525184"/>
                    <a:gd name="connsiteX0" fmla="*/ 127470 w 1441827"/>
                    <a:gd name="connsiteY0" fmla="*/ 1271880 h 2525184"/>
                    <a:gd name="connsiteX1" fmla="*/ 112320 w 1441827"/>
                    <a:gd name="connsiteY1" fmla="*/ 277613 h 2525184"/>
                    <a:gd name="connsiteX2" fmla="*/ 1276312 w 1441827"/>
                    <a:gd name="connsiteY2" fmla="*/ 118993 h 2525184"/>
                    <a:gd name="connsiteX3" fmla="*/ 1270482 w 1441827"/>
                    <a:gd name="connsiteY3" fmla="*/ 1234549 h 2525184"/>
                    <a:gd name="connsiteX4" fmla="*/ 1313635 w 1441827"/>
                    <a:gd name="connsiteY4" fmla="*/ 2266136 h 2525184"/>
                    <a:gd name="connsiteX5" fmla="*/ 42341 w 1441827"/>
                    <a:gd name="connsiteY5" fmla="*/ 1990879 h 2525184"/>
                    <a:gd name="connsiteX6" fmla="*/ 127470 w 1441827"/>
                    <a:gd name="connsiteY6" fmla="*/ 1271880 h 2525184"/>
                    <a:gd name="connsiteX0" fmla="*/ 151949 w 1466306"/>
                    <a:gd name="connsiteY0" fmla="*/ 1271880 h 2581141"/>
                    <a:gd name="connsiteX1" fmla="*/ 136799 w 1466306"/>
                    <a:gd name="connsiteY1" fmla="*/ 277613 h 2581141"/>
                    <a:gd name="connsiteX2" fmla="*/ 1300791 w 1466306"/>
                    <a:gd name="connsiteY2" fmla="*/ 118993 h 2581141"/>
                    <a:gd name="connsiteX3" fmla="*/ 1294961 w 1466306"/>
                    <a:gd name="connsiteY3" fmla="*/ 1234549 h 2581141"/>
                    <a:gd name="connsiteX4" fmla="*/ 1338114 w 1466306"/>
                    <a:gd name="connsiteY4" fmla="*/ 2266136 h 2581141"/>
                    <a:gd name="connsiteX5" fmla="*/ 38828 w 1466306"/>
                    <a:gd name="connsiteY5" fmla="*/ 2140172 h 2581141"/>
                    <a:gd name="connsiteX6" fmla="*/ 151949 w 1466306"/>
                    <a:gd name="connsiteY6" fmla="*/ 1271880 h 2581141"/>
                    <a:gd name="connsiteX0" fmla="*/ 151949 w 1466306"/>
                    <a:gd name="connsiteY0" fmla="*/ 1271880 h 2505974"/>
                    <a:gd name="connsiteX1" fmla="*/ 136799 w 1466306"/>
                    <a:gd name="connsiteY1" fmla="*/ 277613 h 2505974"/>
                    <a:gd name="connsiteX2" fmla="*/ 1300791 w 1466306"/>
                    <a:gd name="connsiteY2" fmla="*/ 118993 h 2505974"/>
                    <a:gd name="connsiteX3" fmla="*/ 1294961 w 1466306"/>
                    <a:gd name="connsiteY3" fmla="*/ 1234549 h 2505974"/>
                    <a:gd name="connsiteX4" fmla="*/ 1338114 w 1466306"/>
                    <a:gd name="connsiteY4" fmla="*/ 2266136 h 2505974"/>
                    <a:gd name="connsiteX5" fmla="*/ 38828 w 1466306"/>
                    <a:gd name="connsiteY5" fmla="*/ 2140172 h 2505974"/>
                    <a:gd name="connsiteX6" fmla="*/ 151949 w 1466306"/>
                    <a:gd name="connsiteY6" fmla="*/ 1271880 h 2505974"/>
                    <a:gd name="connsiteX0" fmla="*/ 126281 w 1440638"/>
                    <a:gd name="connsiteY0" fmla="*/ 1271880 h 2505974"/>
                    <a:gd name="connsiteX1" fmla="*/ 111131 w 1440638"/>
                    <a:gd name="connsiteY1" fmla="*/ 277613 h 2505974"/>
                    <a:gd name="connsiteX2" fmla="*/ 1275123 w 1440638"/>
                    <a:gd name="connsiteY2" fmla="*/ 118993 h 2505974"/>
                    <a:gd name="connsiteX3" fmla="*/ 1269293 w 1440638"/>
                    <a:gd name="connsiteY3" fmla="*/ 1234549 h 2505974"/>
                    <a:gd name="connsiteX4" fmla="*/ 1312446 w 1440638"/>
                    <a:gd name="connsiteY4" fmla="*/ 2266136 h 2505974"/>
                    <a:gd name="connsiteX5" fmla="*/ 13160 w 1440638"/>
                    <a:gd name="connsiteY5" fmla="*/ 2140172 h 2505974"/>
                    <a:gd name="connsiteX6" fmla="*/ 126281 w 1440638"/>
                    <a:gd name="connsiteY6" fmla="*/ 1271880 h 2505974"/>
                    <a:gd name="connsiteX0" fmla="*/ 126281 w 1440638"/>
                    <a:gd name="connsiteY0" fmla="*/ 1271880 h 2500048"/>
                    <a:gd name="connsiteX1" fmla="*/ 111131 w 1440638"/>
                    <a:gd name="connsiteY1" fmla="*/ 277613 h 2500048"/>
                    <a:gd name="connsiteX2" fmla="*/ 1275123 w 1440638"/>
                    <a:gd name="connsiteY2" fmla="*/ 118993 h 2500048"/>
                    <a:gd name="connsiteX3" fmla="*/ 1269293 w 1440638"/>
                    <a:gd name="connsiteY3" fmla="*/ 1234549 h 2500048"/>
                    <a:gd name="connsiteX4" fmla="*/ 1312446 w 1440638"/>
                    <a:gd name="connsiteY4" fmla="*/ 2266136 h 2500048"/>
                    <a:gd name="connsiteX5" fmla="*/ 13160 w 1440638"/>
                    <a:gd name="connsiteY5" fmla="*/ 2140172 h 2500048"/>
                    <a:gd name="connsiteX6" fmla="*/ 126281 w 1440638"/>
                    <a:gd name="connsiteY6" fmla="*/ 1271880 h 2500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0638" h="2500048">
                      <a:moveTo>
                        <a:pt x="126281" y="1271880"/>
                      </a:moveTo>
                      <a:cubicBezTo>
                        <a:pt x="141444" y="979338"/>
                        <a:pt x="-76651" y="644802"/>
                        <a:pt x="111131" y="277613"/>
                      </a:cubicBezTo>
                      <a:cubicBezTo>
                        <a:pt x="278305" y="45902"/>
                        <a:pt x="870020" y="-125156"/>
                        <a:pt x="1275123" y="118993"/>
                      </a:cubicBezTo>
                      <a:cubicBezTo>
                        <a:pt x="1661955" y="520396"/>
                        <a:pt x="1246355" y="861141"/>
                        <a:pt x="1269293" y="1234549"/>
                      </a:cubicBezTo>
                      <a:cubicBezTo>
                        <a:pt x="1251017" y="1618846"/>
                        <a:pt x="1582642" y="1662573"/>
                        <a:pt x="1312446" y="2266136"/>
                      </a:cubicBezTo>
                      <a:cubicBezTo>
                        <a:pt x="977322" y="2737332"/>
                        <a:pt x="101023" y="2392103"/>
                        <a:pt x="13160" y="2140172"/>
                      </a:cubicBezTo>
                      <a:cubicBezTo>
                        <a:pt x="-48657" y="1754327"/>
                        <a:pt x="127449" y="1671728"/>
                        <a:pt x="126281" y="1271880"/>
                      </a:cubicBezTo>
                      <a:close/>
                    </a:path>
                  </a:pathLst>
                </a:custGeom>
                <a:solidFill>
                  <a:srgbClr val="DD58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7" name="Oval 10"/>
                <p:cNvSpPr/>
                <p:nvPr/>
              </p:nvSpPr>
              <p:spPr>
                <a:xfrm rot="2188284">
                  <a:off x="5343035" y="2927222"/>
                  <a:ext cx="759888" cy="662075"/>
                </a:xfrm>
                <a:custGeom>
                  <a:avLst/>
                  <a:gdLst>
                    <a:gd name="connsiteX0" fmla="*/ 0 w 1978090"/>
                    <a:gd name="connsiteY0" fmla="*/ 730121 h 1460241"/>
                    <a:gd name="connsiteX1" fmla="*/ 989045 w 1978090"/>
                    <a:gd name="connsiteY1" fmla="*/ 0 h 1460241"/>
                    <a:gd name="connsiteX2" fmla="*/ 1978090 w 1978090"/>
                    <a:gd name="connsiteY2" fmla="*/ 730121 h 1460241"/>
                    <a:gd name="connsiteX3" fmla="*/ 989045 w 1978090"/>
                    <a:gd name="connsiteY3" fmla="*/ 1460242 h 1460241"/>
                    <a:gd name="connsiteX4" fmla="*/ 0 w 1978090"/>
                    <a:gd name="connsiteY4" fmla="*/ 730121 h 1460241"/>
                    <a:gd name="connsiteX0" fmla="*/ 3797 w 1981887"/>
                    <a:gd name="connsiteY0" fmla="*/ 873303 h 1603424"/>
                    <a:gd name="connsiteX1" fmla="*/ 763031 w 1981887"/>
                    <a:gd name="connsiteY1" fmla="*/ 0 h 1603424"/>
                    <a:gd name="connsiteX2" fmla="*/ 1981887 w 1981887"/>
                    <a:gd name="connsiteY2" fmla="*/ 873303 h 1603424"/>
                    <a:gd name="connsiteX3" fmla="*/ 992842 w 1981887"/>
                    <a:gd name="connsiteY3" fmla="*/ 1603424 h 1603424"/>
                    <a:gd name="connsiteX4" fmla="*/ 3797 w 1981887"/>
                    <a:gd name="connsiteY4" fmla="*/ 873303 h 1603424"/>
                    <a:gd name="connsiteX0" fmla="*/ 38 w 1978128"/>
                    <a:gd name="connsiteY0" fmla="*/ 873303 h 1723502"/>
                    <a:gd name="connsiteX1" fmla="*/ 759272 w 1978128"/>
                    <a:gd name="connsiteY1" fmla="*/ 0 h 1723502"/>
                    <a:gd name="connsiteX2" fmla="*/ 1978128 w 1978128"/>
                    <a:gd name="connsiteY2" fmla="*/ 873303 h 1723502"/>
                    <a:gd name="connsiteX3" fmla="*/ 740247 w 1978128"/>
                    <a:gd name="connsiteY3" fmla="*/ 1723502 h 1723502"/>
                    <a:gd name="connsiteX4" fmla="*/ 38 w 1978128"/>
                    <a:gd name="connsiteY4" fmla="*/ 873303 h 1723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8128" h="1723502">
                      <a:moveTo>
                        <a:pt x="38" y="873303"/>
                      </a:moveTo>
                      <a:cubicBezTo>
                        <a:pt x="3209" y="586053"/>
                        <a:pt x="213038" y="0"/>
                        <a:pt x="759272" y="0"/>
                      </a:cubicBezTo>
                      <a:cubicBezTo>
                        <a:pt x="1305506" y="0"/>
                        <a:pt x="1978128" y="470068"/>
                        <a:pt x="1978128" y="873303"/>
                      </a:cubicBezTo>
                      <a:cubicBezTo>
                        <a:pt x="1978128" y="1276538"/>
                        <a:pt x="1286481" y="1723502"/>
                        <a:pt x="740247" y="1723502"/>
                      </a:cubicBezTo>
                      <a:cubicBezTo>
                        <a:pt x="194013" y="1723502"/>
                        <a:pt x="-3133" y="1160553"/>
                        <a:pt x="38" y="873303"/>
                      </a:cubicBezTo>
                      <a:close/>
                    </a:path>
                  </a:pathLst>
                </a:custGeom>
                <a:solidFill>
                  <a:srgbClr val="9E25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8" name="Heart 11"/>
                <p:cNvSpPr/>
                <p:nvPr/>
              </p:nvSpPr>
              <p:spPr>
                <a:xfrm rot="14287302">
                  <a:off x="6065676" y="1233099"/>
                  <a:ext cx="725837" cy="556353"/>
                </a:xfrm>
                <a:custGeom>
                  <a:avLst/>
                  <a:gdLst>
                    <a:gd name="connsiteX0" fmla="*/ 1103128 w 2206256"/>
                    <a:gd name="connsiteY0" fmla="*/ 518337 h 2073349"/>
                    <a:gd name="connsiteX1" fmla="*/ 1103128 w 2206256"/>
                    <a:gd name="connsiteY1" fmla="*/ 2073349 h 2073349"/>
                    <a:gd name="connsiteX2" fmla="*/ 1103128 w 2206256"/>
                    <a:gd name="connsiteY2" fmla="*/ 518337 h 2073349"/>
                    <a:gd name="connsiteX0" fmla="*/ 1111170 w 2054204"/>
                    <a:gd name="connsiteY0" fmla="*/ 492652 h 2047664"/>
                    <a:gd name="connsiteX1" fmla="*/ 1111170 w 2054204"/>
                    <a:gd name="connsiteY1" fmla="*/ 2047664 h 2047664"/>
                    <a:gd name="connsiteX2" fmla="*/ 1111170 w 2054204"/>
                    <a:gd name="connsiteY2" fmla="*/ 492652 h 2047664"/>
                    <a:gd name="connsiteX0" fmla="*/ 1088688 w 2031722"/>
                    <a:gd name="connsiteY0" fmla="*/ 331388 h 1889191"/>
                    <a:gd name="connsiteX1" fmla="*/ 1088688 w 2031722"/>
                    <a:gd name="connsiteY1" fmla="*/ 1886400 h 1889191"/>
                    <a:gd name="connsiteX2" fmla="*/ 1088688 w 2031722"/>
                    <a:gd name="connsiteY2" fmla="*/ 331388 h 1889191"/>
                    <a:gd name="connsiteX0" fmla="*/ 1088688 w 2457034"/>
                    <a:gd name="connsiteY0" fmla="*/ 298057 h 1855860"/>
                    <a:gd name="connsiteX1" fmla="*/ 1088688 w 2457034"/>
                    <a:gd name="connsiteY1" fmla="*/ 1853069 h 1855860"/>
                    <a:gd name="connsiteX2" fmla="*/ 1088688 w 2457034"/>
                    <a:gd name="connsiteY2" fmla="*/ 298057 h 1855860"/>
                    <a:gd name="connsiteX0" fmla="*/ 1494094 w 2862440"/>
                    <a:gd name="connsiteY0" fmla="*/ 247986 h 1806068"/>
                    <a:gd name="connsiteX1" fmla="*/ 1494094 w 2862440"/>
                    <a:gd name="connsiteY1" fmla="*/ 1802998 h 1806068"/>
                    <a:gd name="connsiteX2" fmla="*/ 1494094 w 2862440"/>
                    <a:gd name="connsiteY2" fmla="*/ 247986 h 1806068"/>
                    <a:gd name="connsiteX0" fmla="*/ 1494094 w 2567564"/>
                    <a:gd name="connsiteY0" fmla="*/ 357092 h 1915174"/>
                    <a:gd name="connsiteX1" fmla="*/ 1494094 w 2567564"/>
                    <a:gd name="connsiteY1" fmla="*/ 1912104 h 1915174"/>
                    <a:gd name="connsiteX2" fmla="*/ 1494094 w 2567564"/>
                    <a:gd name="connsiteY2" fmla="*/ 357092 h 1915174"/>
                    <a:gd name="connsiteX0" fmla="*/ 1453444 w 2574663"/>
                    <a:gd name="connsiteY0" fmla="*/ 349168 h 1985886"/>
                    <a:gd name="connsiteX1" fmla="*/ 1529695 w 2574663"/>
                    <a:gd name="connsiteY1" fmla="*/ 1982904 h 1985886"/>
                    <a:gd name="connsiteX2" fmla="*/ 1453444 w 2574663"/>
                    <a:gd name="connsiteY2" fmla="*/ 349168 h 1985886"/>
                    <a:gd name="connsiteX0" fmla="*/ 478315 w 1599534"/>
                    <a:gd name="connsiteY0" fmla="*/ 349168 h 1982904"/>
                    <a:gd name="connsiteX1" fmla="*/ 554566 w 1599534"/>
                    <a:gd name="connsiteY1" fmla="*/ 1982904 h 1982904"/>
                    <a:gd name="connsiteX2" fmla="*/ 298 w 1599534"/>
                    <a:gd name="connsiteY2" fmla="*/ 166414 h 1982904"/>
                    <a:gd name="connsiteX3" fmla="*/ 478315 w 1599534"/>
                    <a:gd name="connsiteY3" fmla="*/ 349168 h 1982904"/>
                    <a:gd name="connsiteX0" fmla="*/ 1463983 w 2585202"/>
                    <a:gd name="connsiteY0" fmla="*/ 349168 h 1982904"/>
                    <a:gd name="connsiteX1" fmla="*/ 1540234 w 2585202"/>
                    <a:gd name="connsiteY1" fmla="*/ 1982904 h 1982904"/>
                    <a:gd name="connsiteX2" fmla="*/ 86 w 2585202"/>
                    <a:gd name="connsiteY2" fmla="*/ 805385 h 1982904"/>
                    <a:gd name="connsiteX3" fmla="*/ 1463983 w 2585202"/>
                    <a:gd name="connsiteY3" fmla="*/ 349168 h 1982904"/>
                    <a:gd name="connsiteX0" fmla="*/ 1500902 w 2622121"/>
                    <a:gd name="connsiteY0" fmla="*/ 349168 h 1982904"/>
                    <a:gd name="connsiteX1" fmla="*/ 1577153 w 2622121"/>
                    <a:gd name="connsiteY1" fmla="*/ 1982904 h 1982904"/>
                    <a:gd name="connsiteX2" fmla="*/ 37005 w 2622121"/>
                    <a:gd name="connsiteY2" fmla="*/ 805385 h 1982904"/>
                    <a:gd name="connsiteX3" fmla="*/ 1500902 w 2622121"/>
                    <a:gd name="connsiteY3" fmla="*/ 349168 h 1982904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488701"/>
                    <a:gd name="connsiteY0" fmla="*/ 179170 h 1973162"/>
                    <a:gd name="connsiteX1" fmla="*/ 1631328 w 2488701"/>
                    <a:gd name="connsiteY1" fmla="*/ 1973162 h 1973162"/>
                    <a:gd name="connsiteX2" fmla="*/ 36006 w 2488701"/>
                    <a:gd name="connsiteY2" fmla="*/ 310570 h 1973162"/>
                    <a:gd name="connsiteX3" fmla="*/ 1398062 w 2488701"/>
                    <a:gd name="connsiteY3" fmla="*/ 179170 h 1973162"/>
                    <a:gd name="connsiteX0" fmla="*/ 1830446 w 2621323"/>
                    <a:gd name="connsiteY0" fmla="*/ 168723 h 2144566"/>
                    <a:gd name="connsiteX1" fmla="*/ 1631328 w 2621323"/>
                    <a:gd name="connsiteY1" fmla="*/ 2144566 h 2144566"/>
                    <a:gd name="connsiteX2" fmla="*/ 36006 w 2621323"/>
                    <a:gd name="connsiteY2" fmla="*/ 481974 h 2144566"/>
                    <a:gd name="connsiteX3" fmla="*/ 1830446 w 2621323"/>
                    <a:gd name="connsiteY3" fmla="*/ 168723 h 2144566"/>
                    <a:gd name="connsiteX0" fmla="*/ 1830446 w 2562621"/>
                    <a:gd name="connsiteY0" fmla="*/ 174187 h 2150030"/>
                    <a:gd name="connsiteX1" fmla="*/ 1631328 w 2562621"/>
                    <a:gd name="connsiteY1" fmla="*/ 2150030 h 2150030"/>
                    <a:gd name="connsiteX2" fmla="*/ 36006 w 2562621"/>
                    <a:gd name="connsiteY2" fmla="*/ 487438 h 2150030"/>
                    <a:gd name="connsiteX3" fmla="*/ 1830446 w 2562621"/>
                    <a:gd name="connsiteY3" fmla="*/ 174187 h 2150030"/>
                    <a:gd name="connsiteX0" fmla="*/ 1830446 w 2946118"/>
                    <a:gd name="connsiteY0" fmla="*/ 143339 h 2119182"/>
                    <a:gd name="connsiteX1" fmla="*/ 1631328 w 2946118"/>
                    <a:gd name="connsiteY1" fmla="*/ 2119182 h 2119182"/>
                    <a:gd name="connsiteX2" fmla="*/ 36006 w 2946118"/>
                    <a:gd name="connsiteY2" fmla="*/ 456590 h 2119182"/>
                    <a:gd name="connsiteX3" fmla="*/ 1830446 w 2946118"/>
                    <a:gd name="connsiteY3" fmla="*/ 143339 h 2119182"/>
                    <a:gd name="connsiteX0" fmla="*/ 1585362 w 2701034"/>
                    <a:gd name="connsiteY0" fmla="*/ 143339 h 2119182"/>
                    <a:gd name="connsiteX1" fmla="*/ 1386244 w 2701034"/>
                    <a:gd name="connsiteY1" fmla="*/ 2119182 h 2119182"/>
                    <a:gd name="connsiteX2" fmla="*/ 41023 w 2701034"/>
                    <a:gd name="connsiteY2" fmla="*/ 155112 h 2119182"/>
                    <a:gd name="connsiteX3" fmla="*/ 1585362 w 2701034"/>
                    <a:gd name="connsiteY3" fmla="*/ 143339 h 2119182"/>
                    <a:gd name="connsiteX0" fmla="*/ 1708412 w 2824084"/>
                    <a:gd name="connsiteY0" fmla="*/ 143339 h 2119182"/>
                    <a:gd name="connsiteX1" fmla="*/ 1509294 w 2824084"/>
                    <a:gd name="connsiteY1" fmla="*/ 2119182 h 2119182"/>
                    <a:gd name="connsiteX2" fmla="*/ 164073 w 2824084"/>
                    <a:gd name="connsiteY2" fmla="*/ 155112 h 2119182"/>
                    <a:gd name="connsiteX3" fmla="*/ 1708412 w 2824084"/>
                    <a:gd name="connsiteY3" fmla="*/ 143339 h 2119182"/>
                    <a:gd name="connsiteX0" fmla="*/ 1708412 w 2824084"/>
                    <a:gd name="connsiteY0" fmla="*/ 205943 h 2181786"/>
                    <a:gd name="connsiteX1" fmla="*/ 1509294 w 2824084"/>
                    <a:gd name="connsiteY1" fmla="*/ 2181786 h 2181786"/>
                    <a:gd name="connsiteX2" fmla="*/ 164073 w 2824084"/>
                    <a:gd name="connsiteY2" fmla="*/ 217716 h 2181786"/>
                    <a:gd name="connsiteX3" fmla="*/ 1708412 w 2824084"/>
                    <a:gd name="connsiteY3" fmla="*/ 205943 h 2181786"/>
                    <a:gd name="connsiteX0" fmla="*/ 1708412 w 2800950"/>
                    <a:gd name="connsiteY0" fmla="*/ 205943 h 2181786"/>
                    <a:gd name="connsiteX1" fmla="*/ 1509294 w 2800950"/>
                    <a:gd name="connsiteY1" fmla="*/ 2181786 h 2181786"/>
                    <a:gd name="connsiteX2" fmla="*/ 164073 w 2800950"/>
                    <a:gd name="connsiteY2" fmla="*/ 217716 h 2181786"/>
                    <a:gd name="connsiteX3" fmla="*/ 1708412 w 2800950"/>
                    <a:gd name="connsiteY3" fmla="*/ 205943 h 2181786"/>
                    <a:gd name="connsiteX0" fmla="*/ 1753893 w 2846431"/>
                    <a:gd name="connsiteY0" fmla="*/ 205943 h 2181786"/>
                    <a:gd name="connsiteX1" fmla="*/ 1554775 w 2846431"/>
                    <a:gd name="connsiteY1" fmla="*/ 2181786 h 2181786"/>
                    <a:gd name="connsiteX2" fmla="*/ 209554 w 2846431"/>
                    <a:gd name="connsiteY2" fmla="*/ 217716 h 2181786"/>
                    <a:gd name="connsiteX3" fmla="*/ 1753893 w 2846431"/>
                    <a:gd name="connsiteY3" fmla="*/ 205943 h 2181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46431" h="2181786">
                      <a:moveTo>
                        <a:pt x="1753893" y="205943"/>
                      </a:moveTo>
                      <a:cubicBezTo>
                        <a:pt x="3258232" y="-529083"/>
                        <a:pt x="3225113" y="2005322"/>
                        <a:pt x="1554775" y="2181786"/>
                      </a:cubicBezTo>
                      <a:cubicBezTo>
                        <a:pt x="880252" y="2000495"/>
                        <a:pt x="-531837" y="1460942"/>
                        <a:pt x="209554" y="217716"/>
                      </a:cubicBezTo>
                      <a:cubicBezTo>
                        <a:pt x="803637" y="-365857"/>
                        <a:pt x="1569146" y="434242"/>
                        <a:pt x="1753893" y="205943"/>
                      </a:cubicBezTo>
                      <a:close/>
                    </a:path>
                  </a:pathLst>
                </a:custGeom>
                <a:solidFill>
                  <a:srgbClr val="E887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  <p:grpSp>
          <p:nvGrpSpPr>
            <p:cNvPr id="87" name="Group 86"/>
            <p:cNvGrpSpPr/>
            <p:nvPr/>
          </p:nvGrpSpPr>
          <p:grpSpPr>
            <a:xfrm>
              <a:off x="7814183" y="4212629"/>
              <a:ext cx="1257974" cy="1242978"/>
              <a:chOff x="7709188" y="4005294"/>
              <a:chExt cx="1257974" cy="1242978"/>
            </a:xfrm>
          </p:grpSpPr>
          <p:sp>
            <p:nvSpPr>
              <p:cNvPr id="88" name="Cube 87"/>
              <p:cNvSpPr/>
              <p:nvPr/>
            </p:nvSpPr>
            <p:spPr>
              <a:xfrm>
                <a:off x="7709188" y="4005294"/>
                <a:ext cx="1257974" cy="1242978"/>
              </a:xfrm>
              <a:prstGeom prst="cube">
                <a:avLst>
                  <a:gd name="adj" fmla="val 8432"/>
                </a:avLst>
              </a:prstGeom>
              <a:solidFill>
                <a:srgbClr val="05CFFF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7833813" y="4232911"/>
                <a:ext cx="893249" cy="890209"/>
                <a:chOff x="4880236" y="1010093"/>
                <a:chExt cx="2853922" cy="2844209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4880236" y="1010093"/>
                  <a:ext cx="2853922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5092427" y="1010093"/>
                  <a:ext cx="2429540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2" name="Isosceles Triangle 2"/>
                <p:cNvSpPr/>
                <p:nvPr/>
              </p:nvSpPr>
              <p:spPr>
                <a:xfrm rot="10299074">
                  <a:off x="6352879" y="2916285"/>
                  <a:ext cx="749669" cy="683948"/>
                </a:xfrm>
                <a:custGeom>
                  <a:avLst/>
                  <a:gdLst>
                    <a:gd name="connsiteX0" fmla="*/ 0 w 1890307"/>
                    <a:gd name="connsiteY0" fmla="*/ 1484362 h 1484362"/>
                    <a:gd name="connsiteX1" fmla="*/ 945154 w 1890307"/>
                    <a:gd name="connsiteY1" fmla="*/ 0 h 1484362"/>
                    <a:gd name="connsiteX2" fmla="*/ 1890307 w 1890307"/>
                    <a:gd name="connsiteY2" fmla="*/ 1484362 h 1484362"/>
                    <a:gd name="connsiteX3" fmla="*/ 0 w 1890307"/>
                    <a:gd name="connsiteY3" fmla="*/ 1484362 h 1484362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9778 w 1900085"/>
                    <a:gd name="connsiteY0" fmla="*/ 1473410 h 1473410"/>
                    <a:gd name="connsiteX1" fmla="*/ 935758 w 1900085"/>
                    <a:gd name="connsiteY1" fmla="*/ 0 h 1473410"/>
                    <a:gd name="connsiteX2" fmla="*/ 1900085 w 1900085"/>
                    <a:gd name="connsiteY2" fmla="*/ 1473410 h 1473410"/>
                    <a:gd name="connsiteX3" fmla="*/ 9778 w 1900085"/>
                    <a:gd name="connsiteY3" fmla="*/ 1473410 h 1473410"/>
                    <a:gd name="connsiteX0" fmla="*/ 9778 w 1900085"/>
                    <a:gd name="connsiteY0" fmla="*/ 1473410 h 1602081"/>
                    <a:gd name="connsiteX1" fmla="*/ 935758 w 1900085"/>
                    <a:gd name="connsiteY1" fmla="*/ 0 h 1602081"/>
                    <a:gd name="connsiteX2" fmla="*/ 1900085 w 1900085"/>
                    <a:gd name="connsiteY2" fmla="*/ 1473410 h 1602081"/>
                    <a:gd name="connsiteX3" fmla="*/ 9778 w 1900085"/>
                    <a:gd name="connsiteY3" fmla="*/ 1473410 h 1602081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11089 w 1901396"/>
                    <a:gd name="connsiteY0" fmla="*/ 1473432 h 1659320"/>
                    <a:gd name="connsiteX1" fmla="*/ 937069 w 1901396"/>
                    <a:gd name="connsiteY1" fmla="*/ 22 h 1659320"/>
                    <a:gd name="connsiteX2" fmla="*/ 1901396 w 1901396"/>
                    <a:gd name="connsiteY2" fmla="*/ 1473432 h 1659320"/>
                    <a:gd name="connsiteX3" fmla="*/ 11089 w 1901396"/>
                    <a:gd name="connsiteY3" fmla="*/ 1473432 h 1659320"/>
                    <a:gd name="connsiteX0" fmla="*/ 11089 w 1901396"/>
                    <a:gd name="connsiteY0" fmla="*/ 1474878 h 1660766"/>
                    <a:gd name="connsiteX1" fmla="*/ 937069 w 1901396"/>
                    <a:gd name="connsiteY1" fmla="*/ 1468 h 1660766"/>
                    <a:gd name="connsiteX2" fmla="*/ 1901396 w 1901396"/>
                    <a:gd name="connsiteY2" fmla="*/ 1474878 h 1660766"/>
                    <a:gd name="connsiteX3" fmla="*/ 11089 w 1901396"/>
                    <a:gd name="connsiteY3" fmla="*/ 1474878 h 1660766"/>
                    <a:gd name="connsiteX0" fmla="*/ 11089 w 1922551"/>
                    <a:gd name="connsiteY0" fmla="*/ 1474339 h 1660227"/>
                    <a:gd name="connsiteX1" fmla="*/ 937069 w 1922551"/>
                    <a:gd name="connsiteY1" fmla="*/ 929 h 1660227"/>
                    <a:gd name="connsiteX2" fmla="*/ 1901396 w 1922551"/>
                    <a:gd name="connsiteY2" fmla="*/ 1474339 h 1660227"/>
                    <a:gd name="connsiteX3" fmla="*/ 11089 w 1922551"/>
                    <a:gd name="connsiteY3" fmla="*/ 1474339 h 1660227"/>
                    <a:gd name="connsiteX0" fmla="*/ 11089 w 1922551"/>
                    <a:gd name="connsiteY0" fmla="*/ 1474339 h 1674829"/>
                    <a:gd name="connsiteX1" fmla="*/ 937069 w 1922551"/>
                    <a:gd name="connsiteY1" fmla="*/ 929 h 1674829"/>
                    <a:gd name="connsiteX2" fmla="*/ 1901396 w 1922551"/>
                    <a:gd name="connsiteY2" fmla="*/ 1474339 h 1674829"/>
                    <a:gd name="connsiteX3" fmla="*/ 11089 w 1922551"/>
                    <a:gd name="connsiteY3" fmla="*/ 1474339 h 1674829"/>
                    <a:gd name="connsiteX0" fmla="*/ 11089 w 1922551"/>
                    <a:gd name="connsiteY0" fmla="*/ 1474339 h 1672820"/>
                    <a:gd name="connsiteX1" fmla="*/ 937069 w 1922551"/>
                    <a:gd name="connsiteY1" fmla="*/ 929 h 1672820"/>
                    <a:gd name="connsiteX2" fmla="*/ 1901396 w 1922551"/>
                    <a:gd name="connsiteY2" fmla="*/ 1474339 h 1672820"/>
                    <a:gd name="connsiteX3" fmla="*/ 11089 w 1922551"/>
                    <a:gd name="connsiteY3" fmla="*/ 1474339 h 1672820"/>
                    <a:gd name="connsiteX0" fmla="*/ 30596 w 1942058"/>
                    <a:gd name="connsiteY0" fmla="*/ 1474339 h 1672820"/>
                    <a:gd name="connsiteX1" fmla="*/ 956576 w 1942058"/>
                    <a:gd name="connsiteY1" fmla="*/ 929 h 1672820"/>
                    <a:gd name="connsiteX2" fmla="*/ 1920903 w 1942058"/>
                    <a:gd name="connsiteY2" fmla="*/ 1474339 h 1672820"/>
                    <a:gd name="connsiteX3" fmla="*/ 30596 w 1942058"/>
                    <a:gd name="connsiteY3" fmla="*/ 1474339 h 1672820"/>
                    <a:gd name="connsiteX0" fmla="*/ 17715 w 1929177"/>
                    <a:gd name="connsiteY0" fmla="*/ 1474339 h 1672820"/>
                    <a:gd name="connsiteX1" fmla="*/ 943695 w 1929177"/>
                    <a:gd name="connsiteY1" fmla="*/ 929 h 1672820"/>
                    <a:gd name="connsiteX2" fmla="*/ 1908022 w 1929177"/>
                    <a:gd name="connsiteY2" fmla="*/ 1474339 h 1672820"/>
                    <a:gd name="connsiteX3" fmla="*/ 17715 w 1929177"/>
                    <a:gd name="connsiteY3" fmla="*/ 1474339 h 1672820"/>
                    <a:gd name="connsiteX0" fmla="*/ 17715 w 1929177"/>
                    <a:gd name="connsiteY0" fmla="*/ 1474339 h 1669905"/>
                    <a:gd name="connsiteX1" fmla="*/ 943695 w 1929177"/>
                    <a:gd name="connsiteY1" fmla="*/ 929 h 1669905"/>
                    <a:gd name="connsiteX2" fmla="*/ 1908022 w 1929177"/>
                    <a:gd name="connsiteY2" fmla="*/ 1474339 h 1669905"/>
                    <a:gd name="connsiteX3" fmla="*/ 17715 w 1929177"/>
                    <a:gd name="connsiteY3" fmla="*/ 1474339 h 1669905"/>
                    <a:gd name="connsiteX0" fmla="*/ 17715 w 1929177"/>
                    <a:gd name="connsiteY0" fmla="*/ 1474339 h 1680508"/>
                    <a:gd name="connsiteX1" fmla="*/ 943695 w 1929177"/>
                    <a:gd name="connsiteY1" fmla="*/ 929 h 1680508"/>
                    <a:gd name="connsiteX2" fmla="*/ 1908022 w 1929177"/>
                    <a:gd name="connsiteY2" fmla="*/ 1474339 h 1680508"/>
                    <a:gd name="connsiteX3" fmla="*/ 17715 w 1929177"/>
                    <a:gd name="connsiteY3" fmla="*/ 1474339 h 1680508"/>
                    <a:gd name="connsiteX0" fmla="*/ 17715 w 1914739"/>
                    <a:gd name="connsiteY0" fmla="*/ 1474493 h 1680662"/>
                    <a:gd name="connsiteX1" fmla="*/ 943695 w 1914739"/>
                    <a:gd name="connsiteY1" fmla="*/ 1083 h 1680662"/>
                    <a:gd name="connsiteX2" fmla="*/ 1908022 w 1914739"/>
                    <a:gd name="connsiteY2" fmla="*/ 1474493 h 1680662"/>
                    <a:gd name="connsiteX3" fmla="*/ 17715 w 1914739"/>
                    <a:gd name="connsiteY3" fmla="*/ 1474493 h 1680662"/>
                    <a:gd name="connsiteX0" fmla="*/ 17715 w 1914739"/>
                    <a:gd name="connsiteY0" fmla="*/ 1474493 h 1744282"/>
                    <a:gd name="connsiteX1" fmla="*/ 943695 w 1914739"/>
                    <a:gd name="connsiteY1" fmla="*/ 1083 h 1744282"/>
                    <a:gd name="connsiteX2" fmla="*/ 1908022 w 1914739"/>
                    <a:gd name="connsiteY2" fmla="*/ 1474493 h 1744282"/>
                    <a:gd name="connsiteX3" fmla="*/ 17715 w 1914739"/>
                    <a:gd name="connsiteY3" fmla="*/ 1474493 h 1744282"/>
                    <a:gd name="connsiteX0" fmla="*/ 17715 w 1912352"/>
                    <a:gd name="connsiteY0" fmla="*/ 1474914 h 1744703"/>
                    <a:gd name="connsiteX1" fmla="*/ 943695 w 1912352"/>
                    <a:gd name="connsiteY1" fmla="*/ 1504 h 1744703"/>
                    <a:gd name="connsiteX2" fmla="*/ 1908022 w 1912352"/>
                    <a:gd name="connsiteY2" fmla="*/ 1474914 h 1744703"/>
                    <a:gd name="connsiteX3" fmla="*/ 17715 w 1912352"/>
                    <a:gd name="connsiteY3" fmla="*/ 1474914 h 1744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2352" h="1744703">
                      <a:moveTo>
                        <a:pt x="17715" y="1474914"/>
                      </a:moveTo>
                      <a:cubicBezTo>
                        <a:pt x="-110838" y="1144062"/>
                        <a:pt x="487133" y="-4257"/>
                        <a:pt x="943695" y="1504"/>
                      </a:cubicBezTo>
                      <a:cubicBezTo>
                        <a:pt x="1323225" y="-41240"/>
                        <a:pt x="1971445" y="836011"/>
                        <a:pt x="1908022" y="1474914"/>
                      </a:cubicBezTo>
                      <a:cubicBezTo>
                        <a:pt x="1777749" y="1909028"/>
                        <a:pt x="206144" y="1751742"/>
                        <a:pt x="17715" y="1474914"/>
                      </a:cubicBezTo>
                      <a:close/>
                    </a:path>
                  </a:pathLst>
                </a:custGeom>
                <a:solidFill>
                  <a:srgbClr val="1D9F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3" name="Rectangle 7"/>
                <p:cNvSpPr/>
                <p:nvPr/>
              </p:nvSpPr>
              <p:spPr>
                <a:xfrm rot="18900000">
                  <a:off x="6525932" y="1961027"/>
                  <a:ext cx="656228" cy="671509"/>
                </a:xfrm>
                <a:custGeom>
                  <a:avLst/>
                  <a:gdLst>
                    <a:gd name="connsiteX0" fmla="*/ 0 w 1433404"/>
                    <a:gd name="connsiteY0" fmla="*/ 0 h 1422855"/>
                    <a:gd name="connsiteX1" fmla="*/ 1433404 w 1433404"/>
                    <a:gd name="connsiteY1" fmla="*/ 0 h 1422855"/>
                    <a:gd name="connsiteX2" fmla="*/ 1433404 w 1433404"/>
                    <a:gd name="connsiteY2" fmla="*/ 1422855 h 1422855"/>
                    <a:gd name="connsiteX3" fmla="*/ 0 w 1433404"/>
                    <a:gd name="connsiteY3" fmla="*/ 1422855 h 1422855"/>
                    <a:gd name="connsiteX4" fmla="*/ 0 w 1433404"/>
                    <a:gd name="connsiteY4" fmla="*/ 0 h 1422855"/>
                    <a:gd name="connsiteX0" fmla="*/ 0 w 1769741"/>
                    <a:gd name="connsiteY0" fmla="*/ 0 h 1759191"/>
                    <a:gd name="connsiteX1" fmla="*/ 1433404 w 1769741"/>
                    <a:gd name="connsiteY1" fmla="*/ 0 h 1759191"/>
                    <a:gd name="connsiteX2" fmla="*/ 1769741 w 1769741"/>
                    <a:gd name="connsiteY2" fmla="*/ 1759191 h 1759191"/>
                    <a:gd name="connsiteX3" fmla="*/ 0 w 1769741"/>
                    <a:gd name="connsiteY3" fmla="*/ 1422855 h 1759191"/>
                    <a:gd name="connsiteX4" fmla="*/ 0 w 1769741"/>
                    <a:gd name="connsiteY4" fmla="*/ 0 h 1759191"/>
                    <a:gd name="connsiteX0" fmla="*/ 0 w 1807313"/>
                    <a:gd name="connsiteY0" fmla="*/ 0 h 1759191"/>
                    <a:gd name="connsiteX1" fmla="*/ 1433404 w 1807313"/>
                    <a:gd name="connsiteY1" fmla="*/ 0 h 1759191"/>
                    <a:gd name="connsiteX2" fmla="*/ 1769741 w 1807313"/>
                    <a:gd name="connsiteY2" fmla="*/ 1759191 h 1759191"/>
                    <a:gd name="connsiteX3" fmla="*/ 0 w 1807313"/>
                    <a:gd name="connsiteY3" fmla="*/ 1422855 h 1759191"/>
                    <a:gd name="connsiteX4" fmla="*/ 0 w 1807313"/>
                    <a:gd name="connsiteY4" fmla="*/ 0 h 1759191"/>
                    <a:gd name="connsiteX0" fmla="*/ 0 w 1807313"/>
                    <a:gd name="connsiteY0" fmla="*/ 0 h 1799810"/>
                    <a:gd name="connsiteX1" fmla="*/ 1433404 w 1807313"/>
                    <a:gd name="connsiteY1" fmla="*/ 0 h 1799810"/>
                    <a:gd name="connsiteX2" fmla="*/ 1769741 w 1807313"/>
                    <a:gd name="connsiteY2" fmla="*/ 1759191 h 1799810"/>
                    <a:gd name="connsiteX3" fmla="*/ 0 w 1807313"/>
                    <a:gd name="connsiteY3" fmla="*/ 1422855 h 1799810"/>
                    <a:gd name="connsiteX4" fmla="*/ 0 w 1807313"/>
                    <a:gd name="connsiteY4" fmla="*/ 0 h 1799810"/>
                    <a:gd name="connsiteX0" fmla="*/ 0 w 1807313"/>
                    <a:gd name="connsiteY0" fmla="*/ 0 h 1825563"/>
                    <a:gd name="connsiteX1" fmla="*/ 1433404 w 1807313"/>
                    <a:gd name="connsiteY1" fmla="*/ 0 h 1825563"/>
                    <a:gd name="connsiteX2" fmla="*/ 1769741 w 1807313"/>
                    <a:gd name="connsiteY2" fmla="*/ 1759191 h 1825563"/>
                    <a:gd name="connsiteX3" fmla="*/ 0 w 1807313"/>
                    <a:gd name="connsiteY3" fmla="*/ 1422855 h 1825563"/>
                    <a:gd name="connsiteX4" fmla="*/ 0 w 1807313"/>
                    <a:gd name="connsiteY4" fmla="*/ 0 h 1825563"/>
                    <a:gd name="connsiteX0" fmla="*/ 90205 w 1897518"/>
                    <a:gd name="connsiteY0" fmla="*/ 0 h 1825563"/>
                    <a:gd name="connsiteX1" fmla="*/ 1523609 w 1897518"/>
                    <a:gd name="connsiteY1" fmla="*/ 0 h 1825563"/>
                    <a:gd name="connsiteX2" fmla="*/ 1859946 w 1897518"/>
                    <a:gd name="connsiteY2" fmla="*/ 1759191 h 1825563"/>
                    <a:gd name="connsiteX3" fmla="*/ 90205 w 1897518"/>
                    <a:gd name="connsiteY3" fmla="*/ 1422855 h 1825563"/>
                    <a:gd name="connsiteX4" fmla="*/ 90205 w 1897518"/>
                    <a:gd name="connsiteY4" fmla="*/ 0 h 1825563"/>
                    <a:gd name="connsiteX0" fmla="*/ 153310 w 1960623"/>
                    <a:gd name="connsiteY0" fmla="*/ 0 h 1825563"/>
                    <a:gd name="connsiteX1" fmla="*/ 1586714 w 1960623"/>
                    <a:gd name="connsiteY1" fmla="*/ 0 h 1825563"/>
                    <a:gd name="connsiteX2" fmla="*/ 1923051 w 1960623"/>
                    <a:gd name="connsiteY2" fmla="*/ 1759191 h 1825563"/>
                    <a:gd name="connsiteX3" fmla="*/ 153310 w 1960623"/>
                    <a:gd name="connsiteY3" fmla="*/ 1422855 h 1825563"/>
                    <a:gd name="connsiteX4" fmla="*/ 153310 w 1960623"/>
                    <a:gd name="connsiteY4" fmla="*/ 0 h 1825563"/>
                    <a:gd name="connsiteX0" fmla="*/ 153310 w 1960623"/>
                    <a:gd name="connsiteY0" fmla="*/ 134018 h 1959581"/>
                    <a:gd name="connsiteX1" fmla="*/ 1586714 w 1960623"/>
                    <a:gd name="connsiteY1" fmla="*/ 134018 h 1959581"/>
                    <a:gd name="connsiteX2" fmla="*/ 1923051 w 1960623"/>
                    <a:gd name="connsiteY2" fmla="*/ 1893209 h 1959581"/>
                    <a:gd name="connsiteX3" fmla="*/ 153310 w 1960623"/>
                    <a:gd name="connsiteY3" fmla="*/ 1556873 h 1959581"/>
                    <a:gd name="connsiteX4" fmla="*/ 153310 w 1960623"/>
                    <a:gd name="connsiteY4" fmla="*/ 134018 h 1959581"/>
                    <a:gd name="connsiteX0" fmla="*/ 153310 w 1960623"/>
                    <a:gd name="connsiteY0" fmla="*/ 188054 h 2013617"/>
                    <a:gd name="connsiteX1" fmla="*/ 1586714 w 1960623"/>
                    <a:gd name="connsiteY1" fmla="*/ 188054 h 2013617"/>
                    <a:gd name="connsiteX2" fmla="*/ 1923051 w 1960623"/>
                    <a:gd name="connsiteY2" fmla="*/ 1947245 h 2013617"/>
                    <a:gd name="connsiteX3" fmla="*/ 153310 w 1960623"/>
                    <a:gd name="connsiteY3" fmla="*/ 1610909 h 2013617"/>
                    <a:gd name="connsiteX4" fmla="*/ 153310 w 1960623"/>
                    <a:gd name="connsiteY4" fmla="*/ 188054 h 2013617"/>
                    <a:gd name="connsiteX0" fmla="*/ 153310 w 1971177"/>
                    <a:gd name="connsiteY0" fmla="*/ 188054 h 2013617"/>
                    <a:gd name="connsiteX1" fmla="*/ 1586714 w 1971177"/>
                    <a:gd name="connsiteY1" fmla="*/ 188054 h 2013617"/>
                    <a:gd name="connsiteX2" fmla="*/ 1923051 w 1971177"/>
                    <a:gd name="connsiteY2" fmla="*/ 1947245 h 2013617"/>
                    <a:gd name="connsiteX3" fmla="*/ 153310 w 1971177"/>
                    <a:gd name="connsiteY3" fmla="*/ 1610909 h 2013617"/>
                    <a:gd name="connsiteX4" fmla="*/ 153310 w 1971177"/>
                    <a:gd name="connsiteY4" fmla="*/ 188054 h 2013617"/>
                    <a:gd name="connsiteX0" fmla="*/ 85950 w 1903817"/>
                    <a:gd name="connsiteY0" fmla="*/ 188054 h 2037023"/>
                    <a:gd name="connsiteX1" fmla="*/ 1519354 w 1903817"/>
                    <a:gd name="connsiteY1" fmla="*/ 188054 h 2037023"/>
                    <a:gd name="connsiteX2" fmla="*/ 1855691 w 1903817"/>
                    <a:gd name="connsiteY2" fmla="*/ 1947245 h 2037023"/>
                    <a:gd name="connsiteX3" fmla="*/ 286012 w 1903817"/>
                    <a:gd name="connsiteY3" fmla="*/ 1712389 h 2037023"/>
                    <a:gd name="connsiteX4" fmla="*/ 85950 w 1903817"/>
                    <a:gd name="connsiteY4" fmla="*/ 188054 h 2037023"/>
                    <a:gd name="connsiteX0" fmla="*/ 85950 w 1921832"/>
                    <a:gd name="connsiteY0" fmla="*/ 117615 h 1966584"/>
                    <a:gd name="connsiteX1" fmla="*/ 1635333 w 1921832"/>
                    <a:gd name="connsiteY1" fmla="*/ 361169 h 1966584"/>
                    <a:gd name="connsiteX2" fmla="*/ 1855691 w 1921832"/>
                    <a:gd name="connsiteY2" fmla="*/ 1876806 h 1966584"/>
                    <a:gd name="connsiteX3" fmla="*/ 286012 w 1921832"/>
                    <a:gd name="connsiteY3" fmla="*/ 1641950 h 1966584"/>
                    <a:gd name="connsiteX4" fmla="*/ 85950 w 1921832"/>
                    <a:gd name="connsiteY4" fmla="*/ 117615 h 1966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1832" h="1966584">
                      <a:moveTo>
                        <a:pt x="85950" y="117615"/>
                      </a:moveTo>
                      <a:cubicBezTo>
                        <a:pt x="372387" y="-183927"/>
                        <a:pt x="1415583" y="166906"/>
                        <a:pt x="1635333" y="361169"/>
                      </a:cubicBezTo>
                      <a:cubicBezTo>
                        <a:pt x="1869222" y="628625"/>
                        <a:pt x="2013230" y="1426683"/>
                        <a:pt x="1855691" y="1876806"/>
                      </a:cubicBezTo>
                      <a:cubicBezTo>
                        <a:pt x="1549924" y="2043041"/>
                        <a:pt x="487400" y="1986018"/>
                        <a:pt x="286012" y="1641950"/>
                      </a:cubicBezTo>
                      <a:cubicBezTo>
                        <a:pt x="83050" y="1388023"/>
                        <a:pt x="-119911" y="351245"/>
                        <a:pt x="85950" y="117615"/>
                      </a:cubicBezTo>
                      <a:close/>
                    </a:path>
                  </a:pathLst>
                </a:custGeom>
                <a:solidFill>
                  <a:srgbClr val="3DB5B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4" name="Hexagon 8"/>
                <p:cNvSpPr/>
                <p:nvPr/>
              </p:nvSpPr>
              <p:spPr>
                <a:xfrm rot="16200000">
                  <a:off x="5422702" y="1499805"/>
                  <a:ext cx="600556" cy="853334"/>
                </a:xfrm>
                <a:custGeom>
                  <a:avLst/>
                  <a:gdLst>
                    <a:gd name="connsiteX0" fmla="*/ 0 w 1954763"/>
                    <a:gd name="connsiteY0" fmla="*/ 1073573 h 2147145"/>
                    <a:gd name="connsiteX1" fmla="*/ 488691 w 1954763"/>
                    <a:gd name="connsiteY1" fmla="*/ 1 h 2147145"/>
                    <a:gd name="connsiteX2" fmla="*/ 1466072 w 1954763"/>
                    <a:gd name="connsiteY2" fmla="*/ 1 h 2147145"/>
                    <a:gd name="connsiteX3" fmla="*/ 1954763 w 1954763"/>
                    <a:gd name="connsiteY3" fmla="*/ 1073573 h 2147145"/>
                    <a:gd name="connsiteX4" fmla="*/ 1466072 w 1954763"/>
                    <a:gd name="connsiteY4" fmla="*/ 2147144 h 2147145"/>
                    <a:gd name="connsiteX5" fmla="*/ 488691 w 1954763"/>
                    <a:gd name="connsiteY5" fmla="*/ 2147144 h 2147145"/>
                    <a:gd name="connsiteX6" fmla="*/ 0 w 1954763"/>
                    <a:gd name="connsiteY6" fmla="*/ 1073573 h 2147145"/>
                    <a:gd name="connsiteX0" fmla="*/ 0 w 1466072"/>
                    <a:gd name="connsiteY0" fmla="*/ 1073572 h 2147143"/>
                    <a:gd name="connsiteX1" fmla="*/ 488691 w 1466072"/>
                    <a:gd name="connsiteY1" fmla="*/ 0 h 2147143"/>
                    <a:gd name="connsiteX2" fmla="*/ 1466072 w 1466072"/>
                    <a:gd name="connsiteY2" fmla="*/ 0 h 2147143"/>
                    <a:gd name="connsiteX3" fmla="*/ 1268963 w 1466072"/>
                    <a:gd name="connsiteY3" fmla="*/ 1036249 h 2147143"/>
                    <a:gd name="connsiteX4" fmla="*/ 1466072 w 1466072"/>
                    <a:gd name="connsiteY4" fmla="*/ 2147143 h 2147143"/>
                    <a:gd name="connsiteX5" fmla="*/ 488691 w 1466072"/>
                    <a:gd name="connsiteY5" fmla="*/ 2147143 h 2147143"/>
                    <a:gd name="connsiteX6" fmla="*/ 0 w 1466072"/>
                    <a:gd name="connsiteY6" fmla="*/ 1073572 h 2147143"/>
                    <a:gd name="connsiteX0" fmla="*/ 164448 w 977381"/>
                    <a:gd name="connsiteY0" fmla="*/ 1017590 h 2147143"/>
                    <a:gd name="connsiteX1" fmla="*/ 0 w 977381"/>
                    <a:gd name="connsiteY1" fmla="*/ 0 h 2147143"/>
                    <a:gd name="connsiteX2" fmla="*/ 977381 w 977381"/>
                    <a:gd name="connsiteY2" fmla="*/ 0 h 2147143"/>
                    <a:gd name="connsiteX3" fmla="*/ 780272 w 977381"/>
                    <a:gd name="connsiteY3" fmla="*/ 1036249 h 2147143"/>
                    <a:gd name="connsiteX4" fmla="*/ 977381 w 977381"/>
                    <a:gd name="connsiteY4" fmla="*/ 2147143 h 2147143"/>
                    <a:gd name="connsiteX5" fmla="*/ 0 w 977381"/>
                    <a:gd name="connsiteY5" fmla="*/ 2147143 h 2147143"/>
                    <a:gd name="connsiteX6" fmla="*/ 164448 w 977381"/>
                    <a:gd name="connsiteY6" fmla="*/ 1017590 h 2147143"/>
                    <a:gd name="connsiteX0" fmla="*/ 164448 w 977381"/>
                    <a:gd name="connsiteY0" fmla="*/ 1017590 h 2393886"/>
                    <a:gd name="connsiteX1" fmla="*/ 0 w 977381"/>
                    <a:gd name="connsiteY1" fmla="*/ 0 h 2393886"/>
                    <a:gd name="connsiteX2" fmla="*/ 977381 w 977381"/>
                    <a:gd name="connsiteY2" fmla="*/ 0 h 2393886"/>
                    <a:gd name="connsiteX3" fmla="*/ 780272 w 977381"/>
                    <a:gd name="connsiteY3" fmla="*/ 1036249 h 2393886"/>
                    <a:gd name="connsiteX4" fmla="*/ 977381 w 977381"/>
                    <a:gd name="connsiteY4" fmla="*/ 2147143 h 2393886"/>
                    <a:gd name="connsiteX5" fmla="*/ 0 w 977381"/>
                    <a:gd name="connsiteY5" fmla="*/ 2147143 h 2393886"/>
                    <a:gd name="connsiteX6" fmla="*/ 164448 w 977381"/>
                    <a:gd name="connsiteY6" fmla="*/ 1017590 h 2393886"/>
                    <a:gd name="connsiteX0" fmla="*/ 164448 w 1163945"/>
                    <a:gd name="connsiteY0" fmla="*/ 1017590 h 2393886"/>
                    <a:gd name="connsiteX1" fmla="*/ 0 w 1163945"/>
                    <a:gd name="connsiteY1" fmla="*/ 0 h 2393886"/>
                    <a:gd name="connsiteX2" fmla="*/ 977381 w 1163945"/>
                    <a:gd name="connsiteY2" fmla="*/ 0 h 2393886"/>
                    <a:gd name="connsiteX3" fmla="*/ 780272 w 1163945"/>
                    <a:gd name="connsiteY3" fmla="*/ 1036249 h 2393886"/>
                    <a:gd name="connsiteX4" fmla="*/ 977381 w 1163945"/>
                    <a:gd name="connsiteY4" fmla="*/ 2147143 h 2393886"/>
                    <a:gd name="connsiteX5" fmla="*/ 0 w 1163945"/>
                    <a:gd name="connsiteY5" fmla="*/ 2147143 h 2393886"/>
                    <a:gd name="connsiteX6" fmla="*/ 164448 w 1163945"/>
                    <a:gd name="connsiteY6" fmla="*/ 1017590 h 2393886"/>
                    <a:gd name="connsiteX0" fmla="*/ 164448 w 1252854"/>
                    <a:gd name="connsiteY0" fmla="*/ 1017590 h 2439738"/>
                    <a:gd name="connsiteX1" fmla="*/ 0 w 1252854"/>
                    <a:gd name="connsiteY1" fmla="*/ 0 h 2439738"/>
                    <a:gd name="connsiteX2" fmla="*/ 977381 w 1252854"/>
                    <a:gd name="connsiteY2" fmla="*/ 0 h 2439738"/>
                    <a:gd name="connsiteX3" fmla="*/ 780272 w 1252854"/>
                    <a:gd name="connsiteY3" fmla="*/ 1036249 h 2439738"/>
                    <a:gd name="connsiteX4" fmla="*/ 1084683 w 1252854"/>
                    <a:gd name="connsiteY4" fmla="*/ 2207795 h 2439738"/>
                    <a:gd name="connsiteX5" fmla="*/ 0 w 1252854"/>
                    <a:gd name="connsiteY5" fmla="*/ 2147143 h 2439738"/>
                    <a:gd name="connsiteX6" fmla="*/ 164448 w 1252854"/>
                    <a:gd name="connsiteY6" fmla="*/ 1017590 h 2439738"/>
                    <a:gd name="connsiteX0" fmla="*/ 164448 w 1252854"/>
                    <a:gd name="connsiteY0" fmla="*/ 1017590 h 2402570"/>
                    <a:gd name="connsiteX1" fmla="*/ 0 w 1252854"/>
                    <a:gd name="connsiteY1" fmla="*/ 0 h 2402570"/>
                    <a:gd name="connsiteX2" fmla="*/ 977381 w 1252854"/>
                    <a:gd name="connsiteY2" fmla="*/ 0 h 2402570"/>
                    <a:gd name="connsiteX3" fmla="*/ 780272 w 1252854"/>
                    <a:gd name="connsiteY3" fmla="*/ 1036249 h 2402570"/>
                    <a:gd name="connsiteX4" fmla="*/ 1084683 w 1252854"/>
                    <a:gd name="connsiteY4" fmla="*/ 2207795 h 2402570"/>
                    <a:gd name="connsiteX5" fmla="*/ 0 w 1252854"/>
                    <a:gd name="connsiteY5" fmla="*/ 2147143 h 2402570"/>
                    <a:gd name="connsiteX6" fmla="*/ 164448 w 1252854"/>
                    <a:gd name="connsiteY6" fmla="*/ 1017590 h 2402570"/>
                    <a:gd name="connsiteX0" fmla="*/ 164448 w 1164989"/>
                    <a:gd name="connsiteY0" fmla="*/ 1017590 h 2402570"/>
                    <a:gd name="connsiteX1" fmla="*/ 0 w 1164989"/>
                    <a:gd name="connsiteY1" fmla="*/ 0 h 2402570"/>
                    <a:gd name="connsiteX2" fmla="*/ 977381 w 1164989"/>
                    <a:gd name="connsiteY2" fmla="*/ 0 h 2402570"/>
                    <a:gd name="connsiteX3" fmla="*/ 780272 w 1164989"/>
                    <a:gd name="connsiteY3" fmla="*/ 1036249 h 2402570"/>
                    <a:gd name="connsiteX4" fmla="*/ 1084683 w 1164989"/>
                    <a:gd name="connsiteY4" fmla="*/ 2207795 h 2402570"/>
                    <a:gd name="connsiteX5" fmla="*/ 0 w 1164989"/>
                    <a:gd name="connsiteY5" fmla="*/ 2147143 h 2402570"/>
                    <a:gd name="connsiteX6" fmla="*/ 164448 w 1164989"/>
                    <a:gd name="connsiteY6" fmla="*/ 1017590 h 2402570"/>
                    <a:gd name="connsiteX0" fmla="*/ 164448 w 1164989"/>
                    <a:gd name="connsiteY0" fmla="*/ 1017590 h 2524242"/>
                    <a:gd name="connsiteX1" fmla="*/ 0 w 1164989"/>
                    <a:gd name="connsiteY1" fmla="*/ 0 h 2524242"/>
                    <a:gd name="connsiteX2" fmla="*/ 977381 w 1164989"/>
                    <a:gd name="connsiteY2" fmla="*/ 0 h 2524242"/>
                    <a:gd name="connsiteX3" fmla="*/ 780272 w 1164989"/>
                    <a:gd name="connsiteY3" fmla="*/ 1036249 h 2524242"/>
                    <a:gd name="connsiteX4" fmla="*/ 1084683 w 1164989"/>
                    <a:gd name="connsiteY4" fmla="*/ 2207795 h 2524242"/>
                    <a:gd name="connsiteX5" fmla="*/ 0 w 1164989"/>
                    <a:gd name="connsiteY5" fmla="*/ 2147143 h 2524242"/>
                    <a:gd name="connsiteX6" fmla="*/ 164448 w 1164989"/>
                    <a:gd name="connsiteY6" fmla="*/ 1017590 h 2524242"/>
                    <a:gd name="connsiteX0" fmla="*/ 203287 w 1203828"/>
                    <a:gd name="connsiteY0" fmla="*/ 1017590 h 2524242"/>
                    <a:gd name="connsiteX1" fmla="*/ 38839 w 1203828"/>
                    <a:gd name="connsiteY1" fmla="*/ 0 h 2524242"/>
                    <a:gd name="connsiteX2" fmla="*/ 1016220 w 1203828"/>
                    <a:gd name="connsiteY2" fmla="*/ 0 h 2524242"/>
                    <a:gd name="connsiteX3" fmla="*/ 819111 w 1203828"/>
                    <a:gd name="connsiteY3" fmla="*/ 1036249 h 2524242"/>
                    <a:gd name="connsiteX4" fmla="*/ 1123522 w 1203828"/>
                    <a:gd name="connsiteY4" fmla="*/ 2207795 h 2524242"/>
                    <a:gd name="connsiteX5" fmla="*/ 38839 w 1203828"/>
                    <a:gd name="connsiteY5" fmla="*/ 2147143 h 2524242"/>
                    <a:gd name="connsiteX6" fmla="*/ 203287 w 1203828"/>
                    <a:gd name="connsiteY6" fmla="*/ 1017590 h 2524242"/>
                    <a:gd name="connsiteX0" fmla="*/ 292589 w 1293130"/>
                    <a:gd name="connsiteY0" fmla="*/ 1017590 h 2557112"/>
                    <a:gd name="connsiteX1" fmla="*/ 128141 w 1293130"/>
                    <a:gd name="connsiteY1" fmla="*/ 0 h 2557112"/>
                    <a:gd name="connsiteX2" fmla="*/ 1105522 w 1293130"/>
                    <a:gd name="connsiteY2" fmla="*/ 0 h 2557112"/>
                    <a:gd name="connsiteX3" fmla="*/ 908413 w 1293130"/>
                    <a:gd name="connsiteY3" fmla="*/ 1036249 h 2557112"/>
                    <a:gd name="connsiteX4" fmla="*/ 1212824 w 1293130"/>
                    <a:gd name="connsiteY4" fmla="*/ 2207795 h 2557112"/>
                    <a:gd name="connsiteX5" fmla="*/ 30170 w 1293130"/>
                    <a:gd name="connsiteY5" fmla="*/ 2217123 h 2557112"/>
                    <a:gd name="connsiteX6" fmla="*/ 292589 w 1293130"/>
                    <a:gd name="connsiteY6" fmla="*/ 1017590 h 2557112"/>
                    <a:gd name="connsiteX0" fmla="*/ 292589 w 1293130"/>
                    <a:gd name="connsiteY0" fmla="*/ 1017590 h 2543301"/>
                    <a:gd name="connsiteX1" fmla="*/ 128141 w 1293130"/>
                    <a:gd name="connsiteY1" fmla="*/ 0 h 2543301"/>
                    <a:gd name="connsiteX2" fmla="*/ 1105522 w 1293130"/>
                    <a:gd name="connsiteY2" fmla="*/ 0 h 2543301"/>
                    <a:gd name="connsiteX3" fmla="*/ 908413 w 1293130"/>
                    <a:gd name="connsiteY3" fmla="*/ 1036249 h 2543301"/>
                    <a:gd name="connsiteX4" fmla="*/ 1212824 w 1293130"/>
                    <a:gd name="connsiteY4" fmla="*/ 2207795 h 2543301"/>
                    <a:gd name="connsiteX5" fmla="*/ 30170 w 1293130"/>
                    <a:gd name="connsiteY5" fmla="*/ 2217123 h 2543301"/>
                    <a:gd name="connsiteX6" fmla="*/ 292589 w 1293130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05522 w 1312464"/>
                    <a:gd name="connsiteY2" fmla="*/ 0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75501 w 1312464"/>
                    <a:gd name="connsiteY2" fmla="*/ 60652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30432"/>
                    <a:gd name="connsiteY0" fmla="*/ 1017590 h 2543301"/>
                    <a:gd name="connsiteX1" fmla="*/ 128141 w 1330432"/>
                    <a:gd name="connsiteY1" fmla="*/ 0 h 2543301"/>
                    <a:gd name="connsiteX2" fmla="*/ 1175501 w 1330432"/>
                    <a:gd name="connsiteY2" fmla="*/ 60652 h 2543301"/>
                    <a:gd name="connsiteX3" fmla="*/ 1123017 w 1330432"/>
                    <a:gd name="connsiteY3" fmla="*/ 1297506 h 2543301"/>
                    <a:gd name="connsiteX4" fmla="*/ 1212824 w 1330432"/>
                    <a:gd name="connsiteY4" fmla="*/ 2207795 h 2543301"/>
                    <a:gd name="connsiteX5" fmla="*/ 30170 w 1330432"/>
                    <a:gd name="connsiteY5" fmla="*/ 2217123 h 2543301"/>
                    <a:gd name="connsiteX6" fmla="*/ 292589 w 1330432"/>
                    <a:gd name="connsiteY6" fmla="*/ 1017590 h 2543301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158478 h 2684189"/>
                    <a:gd name="connsiteX1" fmla="*/ 128141 w 1330432"/>
                    <a:gd name="connsiteY1" fmla="*/ 140888 h 2684189"/>
                    <a:gd name="connsiteX2" fmla="*/ 1175501 w 1330432"/>
                    <a:gd name="connsiteY2" fmla="*/ 201540 h 2684189"/>
                    <a:gd name="connsiteX3" fmla="*/ 1123017 w 1330432"/>
                    <a:gd name="connsiteY3" fmla="*/ 1438394 h 2684189"/>
                    <a:gd name="connsiteX4" fmla="*/ 1212824 w 1330432"/>
                    <a:gd name="connsiteY4" fmla="*/ 2348683 h 2684189"/>
                    <a:gd name="connsiteX5" fmla="*/ 30170 w 1330432"/>
                    <a:gd name="connsiteY5" fmla="*/ 2358011 h 2684189"/>
                    <a:gd name="connsiteX6" fmla="*/ 292589 w 1330432"/>
                    <a:gd name="connsiteY6" fmla="*/ 1158478 h 2684189"/>
                    <a:gd name="connsiteX0" fmla="*/ 323145 w 1328334"/>
                    <a:gd name="connsiteY0" fmla="*/ 1284444 h 2684189"/>
                    <a:gd name="connsiteX1" fmla="*/ 126043 w 1328334"/>
                    <a:gd name="connsiteY1" fmla="*/ 140888 h 2684189"/>
                    <a:gd name="connsiteX2" fmla="*/ 1173403 w 1328334"/>
                    <a:gd name="connsiteY2" fmla="*/ 201540 h 2684189"/>
                    <a:gd name="connsiteX3" fmla="*/ 1120919 w 1328334"/>
                    <a:gd name="connsiteY3" fmla="*/ 1438394 h 2684189"/>
                    <a:gd name="connsiteX4" fmla="*/ 1210726 w 1328334"/>
                    <a:gd name="connsiteY4" fmla="*/ 2348683 h 2684189"/>
                    <a:gd name="connsiteX5" fmla="*/ 28072 w 1328334"/>
                    <a:gd name="connsiteY5" fmla="*/ 2358011 h 2684189"/>
                    <a:gd name="connsiteX6" fmla="*/ 323145 w 1328334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257932 w 1323771"/>
                    <a:gd name="connsiteY0" fmla="*/ 1139821 h 2684189"/>
                    <a:gd name="connsiteX1" fmla="*/ 121480 w 1323771"/>
                    <a:gd name="connsiteY1" fmla="*/ 140888 h 2684189"/>
                    <a:gd name="connsiteX2" fmla="*/ 1168840 w 1323771"/>
                    <a:gd name="connsiteY2" fmla="*/ 201540 h 2684189"/>
                    <a:gd name="connsiteX3" fmla="*/ 1116356 w 1323771"/>
                    <a:gd name="connsiteY3" fmla="*/ 1438394 h 2684189"/>
                    <a:gd name="connsiteX4" fmla="*/ 1206163 w 1323771"/>
                    <a:gd name="connsiteY4" fmla="*/ 2348683 h 2684189"/>
                    <a:gd name="connsiteX5" fmla="*/ 23509 w 1323771"/>
                    <a:gd name="connsiteY5" fmla="*/ 2358011 h 2684189"/>
                    <a:gd name="connsiteX6" fmla="*/ 257932 w 1323771"/>
                    <a:gd name="connsiteY6" fmla="*/ 1139821 h 2684189"/>
                    <a:gd name="connsiteX0" fmla="*/ 343312 w 1409151"/>
                    <a:gd name="connsiteY0" fmla="*/ 1139821 h 2631761"/>
                    <a:gd name="connsiteX1" fmla="*/ 206860 w 1409151"/>
                    <a:gd name="connsiteY1" fmla="*/ 140888 h 2631761"/>
                    <a:gd name="connsiteX2" fmla="*/ 1254220 w 1409151"/>
                    <a:gd name="connsiteY2" fmla="*/ 201540 h 2631761"/>
                    <a:gd name="connsiteX3" fmla="*/ 1201736 w 1409151"/>
                    <a:gd name="connsiteY3" fmla="*/ 1438394 h 2631761"/>
                    <a:gd name="connsiteX4" fmla="*/ 1291543 w 1409151"/>
                    <a:gd name="connsiteY4" fmla="*/ 2348683 h 2631761"/>
                    <a:gd name="connsiteX5" fmla="*/ 20249 w 1409151"/>
                    <a:gd name="connsiteY5" fmla="*/ 2236713 h 2631761"/>
                    <a:gd name="connsiteX6" fmla="*/ 343312 w 1409151"/>
                    <a:gd name="connsiteY6" fmla="*/ 1139821 h 2631761"/>
                    <a:gd name="connsiteX0" fmla="*/ 343312 w 1409151"/>
                    <a:gd name="connsiteY0" fmla="*/ 1139821 h 2669734"/>
                    <a:gd name="connsiteX1" fmla="*/ 206860 w 1409151"/>
                    <a:gd name="connsiteY1" fmla="*/ 140888 h 2669734"/>
                    <a:gd name="connsiteX2" fmla="*/ 1254220 w 1409151"/>
                    <a:gd name="connsiteY2" fmla="*/ 201540 h 2669734"/>
                    <a:gd name="connsiteX3" fmla="*/ 1201736 w 1409151"/>
                    <a:gd name="connsiteY3" fmla="*/ 1438394 h 2669734"/>
                    <a:gd name="connsiteX4" fmla="*/ 1291543 w 1409151"/>
                    <a:gd name="connsiteY4" fmla="*/ 2348683 h 2669734"/>
                    <a:gd name="connsiteX5" fmla="*/ 20249 w 1409151"/>
                    <a:gd name="connsiteY5" fmla="*/ 2236713 h 2669734"/>
                    <a:gd name="connsiteX6" fmla="*/ 343312 w 1409151"/>
                    <a:gd name="connsiteY6" fmla="*/ 1139821 h 2669734"/>
                    <a:gd name="connsiteX0" fmla="*/ 343312 w 1409151"/>
                    <a:gd name="connsiteY0" fmla="*/ 1051979 h 2581892"/>
                    <a:gd name="connsiteX1" fmla="*/ 90228 w 1409151"/>
                    <a:gd name="connsiteY1" fmla="*/ 272318 h 2581892"/>
                    <a:gd name="connsiteX2" fmla="*/ 1254220 w 1409151"/>
                    <a:gd name="connsiteY2" fmla="*/ 113698 h 2581892"/>
                    <a:gd name="connsiteX3" fmla="*/ 1201736 w 1409151"/>
                    <a:gd name="connsiteY3" fmla="*/ 1350552 h 2581892"/>
                    <a:gd name="connsiteX4" fmla="*/ 1291543 w 1409151"/>
                    <a:gd name="connsiteY4" fmla="*/ 2260841 h 2581892"/>
                    <a:gd name="connsiteX5" fmla="*/ 20249 w 1409151"/>
                    <a:gd name="connsiteY5" fmla="*/ 2148871 h 2581892"/>
                    <a:gd name="connsiteX6" fmla="*/ 343312 w 1409151"/>
                    <a:gd name="connsiteY6" fmla="*/ 1051979 h 2581892"/>
                    <a:gd name="connsiteX0" fmla="*/ 162352 w 1428803"/>
                    <a:gd name="connsiteY0" fmla="*/ 1154618 h 2581892"/>
                    <a:gd name="connsiteX1" fmla="*/ 109880 w 1428803"/>
                    <a:gd name="connsiteY1" fmla="*/ 272318 h 2581892"/>
                    <a:gd name="connsiteX2" fmla="*/ 1273872 w 1428803"/>
                    <a:gd name="connsiteY2" fmla="*/ 113698 h 2581892"/>
                    <a:gd name="connsiteX3" fmla="*/ 1221388 w 1428803"/>
                    <a:gd name="connsiteY3" fmla="*/ 1350552 h 2581892"/>
                    <a:gd name="connsiteX4" fmla="*/ 1311195 w 1428803"/>
                    <a:gd name="connsiteY4" fmla="*/ 2260841 h 2581892"/>
                    <a:gd name="connsiteX5" fmla="*/ 39901 w 1428803"/>
                    <a:gd name="connsiteY5" fmla="*/ 2148871 h 2581892"/>
                    <a:gd name="connsiteX6" fmla="*/ 162352 w 1428803"/>
                    <a:gd name="connsiteY6" fmla="*/ 1154618 h 2581892"/>
                    <a:gd name="connsiteX0" fmla="*/ 162352 w 1428803"/>
                    <a:gd name="connsiteY0" fmla="*/ 1154618 h 2519889"/>
                    <a:gd name="connsiteX1" fmla="*/ 109880 w 1428803"/>
                    <a:gd name="connsiteY1" fmla="*/ 272318 h 2519889"/>
                    <a:gd name="connsiteX2" fmla="*/ 1273872 w 1428803"/>
                    <a:gd name="connsiteY2" fmla="*/ 113698 h 2519889"/>
                    <a:gd name="connsiteX3" fmla="*/ 1221388 w 1428803"/>
                    <a:gd name="connsiteY3" fmla="*/ 1350552 h 2519889"/>
                    <a:gd name="connsiteX4" fmla="*/ 1311195 w 1428803"/>
                    <a:gd name="connsiteY4" fmla="*/ 2260841 h 2519889"/>
                    <a:gd name="connsiteX5" fmla="*/ 39901 w 1428803"/>
                    <a:gd name="connsiteY5" fmla="*/ 1985584 h 2519889"/>
                    <a:gd name="connsiteX6" fmla="*/ 162352 w 1428803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33136 w 1447493"/>
                    <a:gd name="connsiteY0" fmla="*/ 1266585 h 2519889"/>
                    <a:gd name="connsiteX1" fmla="*/ 117986 w 1447493"/>
                    <a:gd name="connsiteY1" fmla="*/ 272318 h 2519889"/>
                    <a:gd name="connsiteX2" fmla="*/ 1281978 w 1447493"/>
                    <a:gd name="connsiteY2" fmla="*/ 113698 h 2519889"/>
                    <a:gd name="connsiteX3" fmla="*/ 1276148 w 1447493"/>
                    <a:gd name="connsiteY3" fmla="*/ 1229254 h 2519889"/>
                    <a:gd name="connsiteX4" fmla="*/ 1319301 w 1447493"/>
                    <a:gd name="connsiteY4" fmla="*/ 2260841 h 2519889"/>
                    <a:gd name="connsiteX5" fmla="*/ 48007 w 1447493"/>
                    <a:gd name="connsiteY5" fmla="*/ 1985584 h 2519889"/>
                    <a:gd name="connsiteX6" fmla="*/ 133136 w 1447493"/>
                    <a:gd name="connsiteY6" fmla="*/ 1266585 h 2519889"/>
                    <a:gd name="connsiteX0" fmla="*/ 133136 w 1447493"/>
                    <a:gd name="connsiteY0" fmla="*/ 1271880 h 2525184"/>
                    <a:gd name="connsiteX1" fmla="*/ 117986 w 1447493"/>
                    <a:gd name="connsiteY1" fmla="*/ 277613 h 2525184"/>
                    <a:gd name="connsiteX2" fmla="*/ 1281978 w 1447493"/>
                    <a:gd name="connsiteY2" fmla="*/ 118993 h 2525184"/>
                    <a:gd name="connsiteX3" fmla="*/ 1276148 w 1447493"/>
                    <a:gd name="connsiteY3" fmla="*/ 1234549 h 2525184"/>
                    <a:gd name="connsiteX4" fmla="*/ 1319301 w 1447493"/>
                    <a:gd name="connsiteY4" fmla="*/ 2266136 h 2525184"/>
                    <a:gd name="connsiteX5" fmla="*/ 48007 w 1447493"/>
                    <a:gd name="connsiteY5" fmla="*/ 1990879 h 2525184"/>
                    <a:gd name="connsiteX6" fmla="*/ 133136 w 1447493"/>
                    <a:gd name="connsiteY6" fmla="*/ 1271880 h 2525184"/>
                    <a:gd name="connsiteX0" fmla="*/ 127470 w 1441827"/>
                    <a:gd name="connsiteY0" fmla="*/ 1271880 h 2525184"/>
                    <a:gd name="connsiteX1" fmla="*/ 112320 w 1441827"/>
                    <a:gd name="connsiteY1" fmla="*/ 277613 h 2525184"/>
                    <a:gd name="connsiteX2" fmla="*/ 1276312 w 1441827"/>
                    <a:gd name="connsiteY2" fmla="*/ 118993 h 2525184"/>
                    <a:gd name="connsiteX3" fmla="*/ 1270482 w 1441827"/>
                    <a:gd name="connsiteY3" fmla="*/ 1234549 h 2525184"/>
                    <a:gd name="connsiteX4" fmla="*/ 1313635 w 1441827"/>
                    <a:gd name="connsiteY4" fmla="*/ 2266136 h 2525184"/>
                    <a:gd name="connsiteX5" fmla="*/ 42341 w 1441827"/>
                    <a:gd name="connsiteY5" fmla="*/ 1990879 h 2525184"/>
                    <a:gd name="connsiteX6" fmla="*/ 127470 w 1441827"/>
                    <a:gd name="connsiteY6" fmla="*/ 1271880 h 2525184"/>
                    <a:gd name="connsiteX0" fmla="*/ 151949 w 1466306"/>
                    <a:gd name="connsiteY0" fmla="*/ 1271880 h 2581141"/>
                    <a:gd name="connsiteX1" fmla="*/ 136799 w 1466306"/>
                    <a:gd name="connsiteY1" fmla="*/ 277613 h 2581141"/>
                    <a:gd name="connsiteX2" fmla="*/ 1300791 w 1466306"/>
                    <a:gd name="connsiteY2" fmla="*/ 118993 h 2581141"/>
                    <a:gd name="connsiteX3" fmla="*/ 1294961 w 1466306"/>
                    <a:gd name="connsiteY3" fmla="*/ 1234549 h 2581141"/>
                    <a:gd name="connsiteX4" fmla="*/ 1338114 w 1466306"/>
                    <a:gd name="connsiteY4" fmla="*/ 2266136 h 2581141"/>
                    <a:gd name="connsiteX5" fmla="*/ 38828 w 1466306"/>
                    <a:gd name="connsiteY5" fmla="*/ 2140172 h 2581141"/>
                    <a:gd name="connsiteX6" fmla="*/ 151949 w 1466306"/>
                    <a:gd name="connsiteY6" fmla="*/ 1271880 h 2581141"/>
                    <a:gd name="connsiteX0" fmla="*/ 151949 w 1466306"/>
                    <a:gd name="connsiteY0" fmla="*/ 1271880 h 2505974"/>
                    <a:gd name="connsiteX1" fmla="*/ 136799 w 1466306"/>
                    <a:gd name="connsiteY1" fmla="*/ 277613 h 2505974"/>
                    <a:gd name="connsiteX2" fmla="*/ 1300791 w 1466306"/>
                    <a:gd name="connsiteY2" fmla="*/ 118993 h 2505974"/>
                    <a:gd name="connsiteX3" fmla="*/ 1294961 w 1466306"/>
                    <a:gd name="connsiteY3" fmla="*/ 1234549 h 2505974"/>
                    <a:gd name="connsiteX4" fmla="*/ 1338114 w 1466306"/>
                    <a:gd name="connsiteY4" fmla="*/ 2266136 h 2505974"/>
                    <a:gd name="connsiteX5" fmla="*/ 38828 w 1466306"/>
                    <a:gd name="connsiteY5" fmla="*/ 2140172 h 2505974"/>
                    <a:gd name="connsiteX6" fmla="*/ 151949 w 1466306"/>
                    <a:gd name="connsiteY6" fmla="*/ 1271880 h 2505974"/>
                    <a:gd name="connsiteX0" fmla="*/ 126281 w 1440638"/>
                    <a:gd name="connsiteY0" fmla="*/ 1271880 h 2505974"/>
                    <a:gd name="connsiteX1" fmla="*/ 111131 w 1440638"/>
                    <a:gd name="connsiteY1" fmla="*/ 277613 h 2505974"/>
                    <a:gd name="connsiteX2" fmla="*/ 1275123 w 1440638"/>
                    <a:gd name="connsiteY2" fmla="*/ 118993 h 2505974"/>
                    <a:gd name="connsiteX3" fmla="*/ 1269293 w 1440638"/>
                    <a:gd name="connsiteY3" fmla="*/ 1234549 h 2505974"/>
                    <a:gd name="connsiteX4" fmla="*/ 1312446 w 1440638"/>
                    <a:gd name="connsiteY4" fmla="*/ 2266136 h 2505974"/>
                    <a:gd name="connsiteX5" fmla="*/ 13160 w 1440638"/>
                    <a:gd name="connsiteY5" fmla="*/ 2140172 h 2505974"/>
                    <a:gd name="connsiteX6" fmla="*/ 126281 w 1440638"/>
                    <a:gd name="connsiteY6" fmla="*/ 1271880 h 2505974"/>
                    <a:gd name="connsiteX0" fmla="*/ 126281 w 1440638"/>
                    <a:gd name="connsiteY0" fmla="*/ 1271880 h 2500048"/>
                    <a:gd name="connsiteX1" fmla="*/ 111131 w 1440638"/>
                    <a:gd name="connsiteY1" fmla="*/ 277613 h 2500048"/>
                    <a:gd name="connsiteX2" fmla="*/ 1275123 w 1440638"/>
                    <a:gd name="connsiteY2" fmla="*/ 118993 h 2500048"/>
                    <a:gd name="connsiteX3" fmla="*/ 1269293 w 1440638"/>
                    <a:gd name="connsiteY3" fmla="*/ 1234549 h 2500048"/>
                    <a:gd name="connsiteX4" fmla="*/ 1312446 w 1440638"/>
                    <a:gd name="connsiteY4" fmla="*/ 2266136 h 2500048"/>
                    <a:gd name="connsiteX5" fmla="*/ 13160 w 1440638"/>
                    <a:gd name="connsiteY5" fmla="*/ 2140172 h 2500048"/>
                    <a:gd name="connsiteX6" fmla="*/ 126281 w 1440638"/>
                    <a:gd name="connsiteY6" fmla="*/ 1271880 h 2500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0638" h="2500048">
                      <a:moveTo>
                        <a:pt x="126281" y="1271880"/>
                      </a:moveTo>
                      <a:cubicBezTo>
                        <a:pt x="141444" y="979338"/>
                        <a:pt x="-76651" y="644802"/>
                        <a:pt x="111131" y="277613"/>
                      </a:cubicBezTo>
                      <a:cubicBezTo>
                        <a:pt x="278305" y="45902"/>
                        <a:pt x="870020" y="-125156"/>
                        <a:pt x="1275123" y="118993"/>
                      </a:cubicBezTo>
                      <a:cubicBezTo>
                        <a:pt x="1661955" y="520396"/>
                        <a:pt x="1246355" y="861141"/>
                        <a:pt x="1269293" y="1234549"/>
                      </a:cubicBezTo>
                      <a:cubicBezTo>
                        <a:pt x="1251017" y="1618846"/>
                        <a:pt x="1582642" y="1662573"/>
                        <a:pt x="1312446" y="2266136"/>
                      </a:cubicBezTo>
                      <a:cubicBezTo>
                        <a:pt x="977322" y="2737332"/>
                        <a:pt x="101023" y="2392103"/>
                        <a:pt x="13160" y="2140172"/>
                      </a:cubicBezTo>
                      <a:cubicBezTo>
                        <a:pt x="-48657" y="1754327"/>
                        <a:pt x="127449" y="1671728"/>
                        <a:pt x="126281" y="1271880"/>
                      </a:cubicBezTo>
                      <a:close/>
                    </a:path>
                  </a:pathLst>
                </a:custGeom>
                <a:solidFill>
                  <a:srgbClr val="DD58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5" name="Oval 10"/>
                <p:cNvSpPr/>
                <p:nvPr/>
              </p:nvSpPr>
              <p:spPr>
                <a:xfrm rot="2188284">
                  <a:off x="5343035" y="2927222"/>
                  <a:ext cx="759888" cy="662075"/>
                </a:xfrm>
                <a:custGeom>
                  <a:avLst/>
                  <a:gdLst>
                    <a:gd name="connsiteX0" fmla="*/ 0 w 1978090"/>
                    <a:gd name="connsiteY0" fmla="*/ 730121 h 1460241"/>
                    <a:gd name="connsiteX1" fmla="*/ 989045 w 1978090"/>
                    <a:gd name="connsiteY1" fmla="*/ 0 h 1460241"/>
                    <a:gd name="connsiteX2" fmla="*/ 1978090 w 1978090"/>
                    <a:gd name="connsiteY2" fmla="*/ 730121 h 1460241"/>
                    <a:gd name="connsiteX3" fmla="*/ 989045 w 1978090"/>
                    <a:gd name="connsiteY3" fmla="*/ 1460242 h 1460241"/>
                    <a:gd name="connsiteX4" fmla="*/ 0 w 1978090"/>
                    <a:gd name="connsiteY4" fmla="*/ 730121 h 1460241"/>
                    <a:gd name="connsiteX0" fmla="*/ 3797 w 1981887"/>
                    <a:gd name="connsiteY0" fmla="*/ 873303 h 1603424"/>
                    <a:gd name="connsiteX1" fmla="*/ 763031 w 1981887"/>
                    <a:gd name="connsiteY1" fmla="*/ 0 h 1603424"/>
                    <a:gd name="connsiteX2" fmla="*/ 1981887 w 1981887"/>
                    <a:gd name="connsiteY2" fmla="*/ 873303 h 1603424"/>
                    <a:gd name="connsiteX3" fmla="*/ 992842 w 1981887"/>
                    <a:gd name="connsiteY3" fmla="*/ 1603424 h 1603424"/>
                    <a:gd name="connsiteX4" fmla="*/ 3797 w 1981887"/>
                    <a:gd name="connsiteY4" fmla="*/ 873303 h 1603424"/>
                    <a:gd name="connsiteX0" fmla="*/ 38 w 1978128"/>
                    <a:gd name="connsiteY0" fmla="*/ 873303 h 1723502"/>
                    <a:gd name="connsiteX1" fmla="*/ 759272 w 1978128"/>
                    <a:gd name="connsiteY1" fmla="*/ 0 h 1723502"/>
                    <a:gd name="connsiteX2" fmla="*/ 1978128 w 1978128"/>
                    <a:gd name="connsiteY2" fmla="*/ 873303 h 1723502"/>
                    <a:gd name="connsiteX3" fmla="*/ 740247 w 1978128"/>
                    <a:gd name="connsiteY3" fmla="*/ 1723502 h 1723502"/>
                    <a:gd name="connsiteX4" fmla="*/ 38 w 1978128"/>
                    <a:gd name="connsiteY4" fmla="*/ 873303 h 1723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8128" h="1723502">
                      <a:moveTo>
                        <a:pt x="38" y="873303"/>
                      </a:moveTo>
                      <a:cubicBezTo>
                        <a:pt x="3209" y="586053"/>
                        <a:pt x="213038" y="0"/>
                        <a:pt x="759272" y="0"/>
                      </a:cubicBezTo>
                      <a:cubicBezTo>
                        <a:pt x="1305506" y="0"/>
                        <a:pt x="1978128" y="470068"/>
                        <a:pt x="1978128" y="873303"/>
                      </a:cubicBezTo>
                      <a:cubicBezTo>
                        <a:pt x="1978128" y="1276538"/>
                        <a:pt x="1286481" y="1723502"/>
                        <a:pt x="740247" y="1723502"/>
                      </a:cubicBezTo>
                      <a:cubicBezTo>
                        <a:pt x="194013" y="1723502"/>
                        <a:pt x="-3133" y="1160553"/>
                        <a:pt x="38" y="873303"/>
                      </a:cubicBezTo>
                      <a:close/>
                    </a:path>
                  </a:pathLst>
                </a:custGeom>
                <a:solidFill>
                  <a:srgbClr val="9E25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6" name="Heart 11"/>
                <p:cNvSpPr/>
                <p:nvPr/>
              </p:nvSpPr>
              <p:spPr>
                <a:xfrm rot="14287302">
                  <a:off x="6065676" y="1233099"/>
                  <a:ext cx="725837" cy="556353"/>
                </a:xfrm>
                <a:custGeom>
                  <a:avLst/>
                  <a:gdLst>
                    <a:gd name="connsiteX0" fmla="*/ 1103128 w 2206256"/>
                    <a:gd name="connsiteY0" fmla="*/ 518337 h 2073349"/>
                    <a:gd name="connsiteX1" fmla="*/ 1103128 w 2206256"/>
                    <a:gd name="connsiteY1" fmla="*/ 2073349 h 2073349"/>
                    <a:gd name="connsiteX2" fmla="*/ 1103128 w 2206256"/>
                    <a:gd name="connsiteY2" fmla="*/ 518337 h 2073349"/>
                    <a:gd name="connsiteX0" fmla="*/ 1111170 w 2054204"/>
                    <a:gd name="connsiteY0" fmla="*/ 492652 h 2047664"/>
                    <a:gd name="connsiteX1" fmla="*/ 1111170 w 2054204"/>
                    <a:gd name="connsiteY1" fmla="*/ 2047664 h 2047664"/>
                    <a:gd name="connsiteX2" fmla="*/ 1111170 w 2054204"/>
                    <a:gd name="connsiteY2" fmla="*/ 492652 h 2047664"/>
                    <a:gd name="connsiteX0" fmla="*/ 1088688 w 2031722"/>
                    <a:gd name="connsiteY0" fmla="*/ 331388 h 1889191"/>
                    <a:gd name="connsiteX1" fmla="*/ 1088688 w 2031722"/>
                    <a:gd name="connsiteY1" fmla="*/ 1886400 h 1889191"/>
                    <a:gd name="connsiteX2" fmla="*/ 1088688 w 2031722"/>
                    <a:gd name="connsiteY2" fmla="*/ 331388 h 1889191"/>
                    <a:gd name="connsiteX0" fmla="*/ 1088688 w 2457034"/>
                    <a:gd name="connsiteY0" fmla="*/ 298057 h 1855860"/>
                    <a:gd name="connsiteX1" fmla="*/ 1088688 w 2457034"/>
                    <a:gd name="connsiteY1" fmla="*/ 1853069 h 1855860"/>
                    <a:gd name="connsiteX2" fmla="*/ 1088688 w 2457034"/>
                    <a:gd name="connsiteY2" fmla="*/ 298057 h 1855860"/>
                    <a:gd name="connsiteX0" fmla="*/ 1494094 w 2862440"/>
                    <a:gd name="connsiteY0" fmla="*/ 247986 h 1806068"/>
                    <a:gd name="connsiteX1" fmla="*/ 1494094 w 2862440"/>
                    <a:gd name="connsiteY1" fmla="*/ 1802998 h 1806068"/>
                    <a:gd name="connsiteX2" fmla="*/ 1494094 w 2862440"/>
                    <a:gd name="connsiteY2" fmla="*/ 247986 h 1806068"/>
                    <a:gd name="connsiteX0" fmla="*/ 1494094 w 2567564"/>
                    <a:gd name="connsiteY0" fmla="*/ 357092 h 1915174"/>
                    <a:gd name="connsiteX1" fmla="*/ 1494094 w 2567564"/>
                    <a:gd name="connsiteY1" fmla="*/ 1912104 h 1915174"/>
                    <a:gd name="connsiteX2" fmla="*/ 1494094 w 2567564"/>
                    <a:gd name="connsiteY2" fmla="*/ 357092 h 1915174"/>
                    <a:gd name="connsiteX0" fmla="*/ 1453444 w 2574663"/>
                    <a:gd name="connsiteY0" fmla="*/ 349168 h 1985886"/>
                    <a:gd name="connsiteX1" fmla="*/ 1529695 w 2574663"/>
                    <a:gd name="connsiteY1" fmla="*/ 1982904 h 1985886"/>
                    <a:gd name="connsiteX2" fmla="*/ 1453444 w 2574663"/>
                    <a:gd name="connsiteY2" fmla="*/ 349168 h 1985886"/>
                    <a:gd name="connsiteX0" fmla="*/ 478315 w 1599534"/>
                    <a:gd name="connsiteY0" fmla="*/ 349168 h 1982904"/>
                    <a:gd name="connsiteX1" fmla="*/ 554566 w 1599534"/>
                    <a:gd name="connsiteY1" fmla="*/ 1982904 h 1982904"/>
                    <a:gd name="connsiteX2" fmla="*/ 298 w 1599534"/>
                    <a:gd name="connsiteY2" fmla="*/ 166414 h 1982904"/>
                    <a:gd name="connsiteX3" fmla="*/ 478315 w 1599534"/>
                    <a:gd name="connsiteY3" fmla="*/ 349168 h 1982904"/>
                    <a:gd name="connsiteX0" fmla="*/ 1463983 w 2585202"/>
                    <a:gd name="connsiteY0" fmla="*/ 349168 h 1982904"/>
                    <a:gd name="connsiteX1" fmla="*/ 1540234 w 2585202"/>
                    <a:gd name="connsiteY1" fmla="*/ 1982904 h 1982904"/>
                    <a:gd name="connsiteX2" fmla="*/ 86 w 2585202"/>
                    <a:gd name="connsiteY2" fmla="*/ 805385 h 1982904"/>
                    <a:gd name="connsiteX3" fmla="*/ 1463983 w 2585202"/>
                    <a:gd name="connsiteY3" fmla="*/ 349168 h 1982904"/>
                    <a:gd name="connsiteX0" fmla="*/ 1500902 w 2622121"/>
                    <a:gd name="connsiteY0" fmla="*/ 349168 h 1982904"/>
                    <a:gd name="connsiteX1" fmla="*/ 1577153 w 2622121"/>
                    <a:gd name="connsiteY1" fmla="*/ 1982904 h 1982904"/>
                    <a:gd name="connsiteX2" fmla="*/ 37005 w 2622121"/>
                    <a:gd name="connsiteY2" fmla="*/ 805385 h 1982904"/>
                    <a:gd name="connsiteX3" fmla="*/ 1500902 w 2622121"/>
                    <a:gd name="connsiteY3" fmla="*/ 349168 h 1982904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488701"/>
                    <a:gd name="connsiteY0" fmla="*/ 179170 h 1973162"/>
                    <a:gd name="connsiteX1" fmla="*/ 1631328 w 2488701"/>
                    <a:gd name="connsiteY1" fmla="*/ 1973162 h 1973162"/>
                    <a:gd name="connsiteX2" fmla="*/ 36006 w 2488701"/>
                    <a:gd name="connsiteY2" fmla="*/ 310570 h 1973162"/>
                    <a:gd name="connsiteX3" fmla="*/ 1398062 w 2488701"/>
                    <a:gd name="connsiteY3" fmla="*/ 179170 h 1973162"/>
                    <a:gd name="connsiteX0" fmla="*/ 1830446 w 2621323"/>
                    <a:gd name="connsiteY0" fmla="*/ 168723 h 2144566"/>
                    <a:gd name="connsiteX1" fmla="*/ 1631328 w 2621323"/>
                    <a:gd name="connsiteY1" fmla="*/ 2144566 h 2144566"/>
                    <a:gd name="connsiteX2" fmla="*/ 36006 w 2621323"/>
                    <a:gd name="connsiteY2" fmla="*/ 481974 h 2144566"/>
                    <a:gd name="connsiteX3" fmla="*/ 1830446 w 2621323"/>
                    <a:gd name="connsiteY3" fmla="*/ 168723 h 2144566"/>
                    <a:gd name="connsiteX0" fmla="*/ 1830446 w 2562621"/>
                    <a:gd name="connsiteY0" fmla="*/ 174187 h 2150030"/>
                    <a:gd name="connsiteX1" fmla="*/ 1631328 w 2562621"/>
                    <a:gd name="connsiteY1" fmla="*/ 2150030 h 2150030"/>
                    <a:gd name="connsiteX2" fmla="*/ 36006 w 2562621"/>
                    <a:gd name="connsiteY2" fmla="*/ 487438 h 2150030"/>
                    <a:gd name="connsiteX3" fmla="*/ 1830446 w 2562621"/>
                    <a:gd name="connsiteY3" fmla="*/ 174187 h 2150030"/>
                    <a:gd name="connsiteX0" fmla="*/ 1830446 w 2946118"/>
                    <a:gd name="connsiteY0" fmla="*/ 143339 h 2119182"/>
                    <a:gd name="connsiteX1" fmla="*/ 1631328 w 2946118"/>
                    <a:gd name="connsiteY1" fmla="*/ 2119182 h 2119182"/>
                    <a:gd name="connsiteX2" fmla="*/ 36006 w 2946118"/>
                    <a:gd name="connsiteY2" fmla="*/ 456590 h 2119182"/>
                    <a:gd name="connsiteX3" fmla="*/ 1830446 w 2946118"/>
                    <a:gd name="connsiteY3" fmla="*/ 143339 h 2119182"/>
                    <a:gd name="connsiteX0" fmla="*/ 1585362 w 2701034"/>
                    <a:gd name="connsiteY0" fmla="*/ 143339 h 2119182"/>
                    <a:gd name="connsiteX1" fmla="*/ 1386244 w 2701034"/>
                    <a:gd name="connsiteY1" fmla="*/ 2119182 h 2119182"/>
                    <a:gd name="connsiteX2" fmla="*/ 41023 w 2701034"/>
                    <a:gd name="connsiteY2" fmla="*/ 155112 h 2119182"/>
                    <a:gd name="connsiteX3" fmla="*/ 1585362 w 2701034"/>
                    <a:gd name="connsiteY3" fmla="*/ 143339 h 2119182"/>
                    <a:gd name="connsiteX0" fmla="*/ 1708412 w 2824084"/>
                    <a:gd name="connsiteY0" fmla="*/ 143339 h 2119182"/>
                    <a:gd name="connsiteX1" fmla="*/ 1509294 w 2824084"/>
                    <a:gd name="connsiteY1" fmla="*/ 2119182 h 2119182"/>
                    <a:gd name="connsiteX2" fmla="*/ 164073 w 2824084"/>
                    <a:gd name="connsiteY2" fmla="*/ 155112 h 2119182"/>
                    <a:gd name="connsiteX3" fmla="*/ 1708412 w 2824084"/>
                    <a:gd name="connsiteY3" fmla="*/ 143339 h 2119182"/>
                    <a:gd name="connsiteX0" fmla="*/ 1708412 w 2824084"/>
                    <a:gd name="connsiteY0" fmla="*/ 205943 h 2181786"/>
                    <a:gd name="connsiteX1" fmla="*/ 1509294 w 2824084"/>
                    <a:gd name="connsiteY1" fmla="*/ 2181786 h 2181786"/>
                    <a:gd name="connsiteX2" fmla="*/ 164073 w 2824084"/>
                    <a:gd name="connsiteY2" fmla="*/ 217716 h 2181786"/>
                    <a:gd name="connsiteX3" fmla="*/ 1708412 w 2824084"/>
                    <a:gd name="connsiteY3" fmla="*/ 205943 h 2181786"/>
                    <a:gd name="connsiteX0" fmla="*/ 1708412 w 2800950"/>
                    <a:gd name="connsiteY0" fmla="*/ 205943 h 2181786"/>
                    <a:gd name="connsiteX1" fmla="*/ 1509294 w 2800950"/>
                    <a:gd name="connsiteY1" fmla="*/ 2181786 h 2181786"/>
                    <a:gd name="connsiteX2" fmla="*/ 164073 w 2800950"/>
                    <a:gd name="connsiteY2" fmla="*/ 217716 h 2181786"/>
                    <a:gd name="connsiteX3" fmla="*/ 1708412 w 2800950"/>
                    <a:gd name="connsiteY3" fmla="*/ 205943 h 2181786"/>
                    <a:gd name="connsiteX0" fmla="*/ 1753893 w 2846431"/>
                    <a:gd name="connsiteY0" fmla="*/ 205943 h 2181786"/>
                    <a:gd name="connsiteX1" fmla="*/ 1554775 w 2846431"/>
                    <a:gd name="connsiteY1" fmla="*/ 2181786 h 2181786"/>
                    <a:gd name="connsiteX2" fmla="*/ 209554 w 2846431"/>
                    <a:gd name="connsiteY2" fmla="*/ 217716 h 2181786"/>
                    <a:gd name="connsiteX3" fmla="*/ 1753893 w 2846431"/>
                    <a:gd name="connsiteY3" fmla="*/ 205943 h 2181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46431" h="2181786">
                      <a:moveTo>
                        <a:pt x="1753893" y="205943"/>
                      </a:moveTo>
                      <a:cubicBezTo>
                        <a:pt x="3258232" y="-529083"/>
                        <a:pt x="3225113" y="2005322"/>
                        <a:pt x="1554775" y="2181786"/>
                      </a:cubicBezTo>
                      <a:cubicBezTo>
                        <a:pt x="880252" y="2000495"/>
                        <a:pt x="-531837" y="1460942"/>
                        <a:pt x="209554" y="217716"/>
                      </a:cubicBezTo>
                      <a:cubicBezTo>
                        <a:pt x="803637" y="-365857"/>
                        <a:pt x="1569146" y="434242"/>
                        <a:pt x="1753893" y="205943"/>
                      </a:cubicBezTo>
                      <a:close/>
                    </a:path>
                  </a:pathLst>
                </a:custGeom>
                <a:solidFill>
                  <a:srgbClr val="E887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  <p:grpSp>
          <p:nvGrpSpPr>
            <p:cNvPr id="97" name="Group 96"/>
            <p:cNvGrpSpPr/>
            <p:nvPr/>
          </p:nvGrpSpPr>
          <p:grpSpPr>
            <a:xfrm>
              <a:off x="6391867" y="5579320"/>
              <a:ext cx="1257974" cy="1242978"/>
              <a:chOff x="7709188" y="4005294"/>
              <a:chExt cx="1257974" cy="1242978"/>
            </a:xfrm>
          </p:grpSpPr>
          <p:sp>
            <p:nvSpPr>
              <p:cNvPr id="98" name="Cube 97"/>
              <p:cNvSpPr/>
              <p:nvPr/>
            </p:nvSpPr>
            <p:spPr>
              <a:xfrm>
                <a:off x="7709188" y="4005294"/>
                <a:ext cx="1257974" cy="1242978"/>
              </a:xfrm>
              <a:prstGeom prst="cube">
                <a:avLst>
                  <a:gd name="adj" fmla="val 8432"/>
                </a:avLst>
              </a:prstGeom>
              <a:solidFill>
                <a:srgbClr val="05CFFF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7833813" y="4232911"/>
                <a:ext cx="893249" cy="890209"/>
                <a:chOff x="4880236" y="1010093"/>
                <a:chExt cx="2853922" cy="2844209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4880236" y="1010093"/>
                  <a:ext cx="2853922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5092427" y="1010093"/>
                  <a:ext cx="2429540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2" name="Isosceles Triangle 2"/>
                <p:cNvSpPr/>
                <p:nvPr/>
              </p:nvSpPr>
              <p:spPr>
                <a:xfrm rot="10299074">
                  <a:off x="6352879" y="2916285"/>
                  <a:ext cx="749669" cy="683948"/>
                </a:xfrm>
                <a:custGeom>
                  <a:avLst/>
                  <a:gdLst>
                    <a:gd name="connsiteX0" fmla="*/ 0 w 1890307"/>
                    <a:gd name="connsiteY0" fmla="*/ 1484362 h 1484362"/>
                    <a:gd name="connsiteX1" fmla="*/ 945154 w 1890307"/>
                    <a:gd name="connsiteY1" fmla="*/ 0 h 1484362"/>
                    <a:gd name="connsiteX2" fmla="*/ 1890307 w 1890307"/>
                    <a:gd name="connsiteY2" fmla="*/ 1484362 h 1484362"/>
                    <a:gd name="connsiteX3" fmla="*/ 0 w 1890307"/>
                    <a:gd name="connsiteY3" fmla="*/ 1484362 h 1484362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9778 w 1900085"/>
                    <a:gd name="connsiteY0" fmla="*/ 1473410 h 1473410"/>
                    <a:gd name="connsiteX1" fmla="*/ 935758 w 1900085"/>
                    <a:gd name="connsiteY1" fmla="*/ 0 h 1473410"/>
                    <a:gd name="connsiteX2" fmla="*/ 1900085 w 1900085"/>
                    <a:gd name="connsiteY2" fmla="*/ 1473410 h 1473410"/>
                    <a:gd name="connsiteX3" fmla="*/ 9778 w 1900085"/>
                    <a:gd name="connsiteY3" fmla="*/ 1473410 h 1473410"/>
                    <a:gd name="connsiteX0" fmla="*/ 9778 w 1900085"/>
                    <a:gd name="connsiteY0" fmla="*/ 1473410 h 1602081"/>
                    <a:gd name="connsiteX1" fmla="*/ 935758 w 1900085"/>
                    <a:gd name="connsiteY1" fmla="*/ 0 h 1602081"/>
                    <a:gd name="connsiteX2" fmla="*/ 1900085 w 1900085"/>
                    <a:gd name="connsiteY2" fmla="*/ 1473410 h 1602081"/>
                    <a:gd name="connsiteX3" fmla="*/ 9778 w 1900085"/>
                    <a:gd name="connsiteY3" fmla="*/ 1473410 h 1602081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11089 w 1901396"/>
                    <a:gd name="connsiteY0" fmla="*/ 1473432 h 1659320"/>
                    <a:gd name="connsiteX1" fmla="*/ 937069 w 1901396"/>
                    <a:gd name="connsiteY1" fmla="*/ 22 h 1659320"/>
                    <a:gd name="connsiteX2" fmla="*/ 1901396 w 1901396"/>
                    <a:gd name="connsiteY2" fmla="*/ 1473432 h 1659320"/>
                    <a:gd name="connsiteX3" fmla="*/ 11089 w 1901396"/>
                    <a:gd name="connsiteY3" fmla="*/ 1473432 h 1659320"/>
                    <a:gd name="connsiteX0" fmla="*/ 11089 w 1901396"/>
                    <a:gd name="connsiteY0" fmla="*/ 1474878 h 1660766"/>
                    <a:gd name="connsiteX1" fmla="*/ 937069 w 1901396"/>
                    <a:gd name="connsiteY1" fmla="*/ 1468 h 1660766"/>
                    <a:gd name="connsiteX2" fmla="*/ 1901396 w 1901396"/>
                    <a:gd name="connsiteY2" fmla="*/ 1474878 h 1660766"/>
                    <a:gd name="connsiteX3" fmla="*/ 11089 w 1901396"/>
                    <a:gd name="connsiteY3" fmla="*/ 1474878 h 1660766"/>
                    <a:gd name="connsiteX0" fmla="*/ 11089 w 1922551"/>
                    <a:gd name="connsiteY0" fmla="*/ 1474339 h 1660227"/>
                    <a:gd name="connsiteX1" fmla="*/ 937069 w 1922551"/>
                    <a:gd name="connsiteY1" fmla="*/ 929 h 1660227"/>
                    <a:gd name="connsiteX2" fmla="*/ 1901396 w 1922551"/>
                    <a:gd name="connsiteY2" fmla="*/ 1474339 h 1660227"/>
                    <a:gd name="connsiteX3" fmla="*/ 11089 w 1922551"/>
                    <a:gd name="connsiteY3" fmla="*/ 1474339 h 1660227"/>
                    <a:gd name="connsiteX0" fmla="*/ 11089 w 1922551"/>
                    <a:gd name="connsiteY0" fmla="*/ 1474339 h 1674829"/>
                    <a:gd name="connsiteX1" fmla="*/ 937069 w 1922551"/>
                    <a:gd name="connsiteY1" fmla="*/ 929 h 1674829"/>
                    <a:gd name="connsiteX2" fmla="*/ 1901396 w 1922551"/>
                    <a:gd name="connsiteY2" fmla="*/ 1474339 h 1674829"/>
                    <a:gd name="connsiteX3" fmla="*/ 11089 w 1922551"/>
                    <a:gd name="connsiteY3" fmla="*/ 1474339 h 1674829"/>
                    <a:gd name="connsiteX0" fmla="*/ 11089 w 1922551"/>
                    <a:gd name="connsiteY0" fmla="*/ 1474339 h 1672820"/>
                    <a:gd name="connsiteX1" fmla="*/ 937069 w 1922551"/>
                    <a:gd name="connsiteY1" fmla="*/ 929 h 1672820"/>
                    <a:gd name="connsiteX2" fmla="*/ 1901396 w 1922551"/>
                    <a:gd name="connsiteY2" fmla="*/ 1474339 h 1672820"/>
                    <a:gd name="connsiteX3" fmla="*/ 11089 w 1922551"/>
                    <a:gd name="connsiteY3" fmla="*/ 1474339 h 1672820"/>
                    <a:gd name="connsiteX0" fmla="*/ 30596 w 1942058"/>
                    <a:gd name="connsiteY0" fmla="*/ 1474339 h 1672820"/>
                    <a:gd name="connsiteX1" fmla="*/ 956576 w 1942058"/>
                    <a:gd name="connsiteY1" fmla="*/ 929 h 1672820"/>
                    <a:gd name="connsiteX2" fmla="*/ 1920903 w 1942058"/>
                    <a:gd name="connsiteY2" fmla="*/ 1474339 h 1672820"/>
                    <a:gd name="connsiteX3" fmla="*/ 30596 w 1942058"/>
                    <a:gd name="connsiteY3" fmla="*/ 1474339 h 1672820"/>
                    <a:gd name="connsiteX0" fmla="*/ 17715 w 1929177"/>
                    <a:gd name="connsiteY0" fmla="*/ 1474339 h 1672820"/>
                    <a:gd name="connsiteX1" fmla="*/ 943695 w 1929177"/>
                    <a:gd name="connsiteY1" fmla="*/ 929 h 1672820"/>
                    <a:gd name="connsiteX2" fmla="*/ 1908022 w 1929177"/>
                    <a:gd name="connsiteY2" fmla="*/ 1474339 h 1672820"/>
                    <a:gd name="connsiteX3" fmla="*/ 17715 w 1929177"/>
                    <a:gd name="connsiteY3" fmla="*/ 1474339 h 1672820"/>
                    <a:gd name="connsiteX0" fmla="*/ 17715 w 1929177"/>
                    <a:gd name="connsiteY0" fmla="*/ 1474339 h 1669905"/>
                    <a:gd name="connsiteX1" fmla="*/ 943695 w 1929177"/>
                    <a:gd name="connsiteY1" fmla="*/ 929 h 1669905"/>
                    <a:gd name="connsiteX2" fmla="*/ 1908022 w 1929177"/>
                    <a:gd name="connsiteY2" fmla="*/ 1474339 h 1669905"/>
                    <a:gd name="connsiteX3" fmla="*/ 17715 w 1929177"/>
                    <a:gd name="connsiteY3" fmla="*/ 1474339 h 1669905"/>
                    <a:gd name="connsiteX0" fmla="*/ 17715 w 1929177"/>
                    <a:gd name="connsiteY0" fmla="*/ 1474339 h 1680508"/>
                    <a:gd name="connsiteX1" fmla="*/ 943695 w 1929177"/>
                    <a:gd name="connsiteY1" fmla="*/ 929 h 1680508"/>
                    <a:gd name="connsiteX2" fmla="*/ 1908022 w 1929177"/>
                    <a:gd name="connsiteY2" fmla="*/ 1474339 h 1680508"/>
                    <a:gd name="connsiteX3" fmla="*/ 17715 w 1929177"/>
                    <a:gd name="connsiteY3" fmla="*/ 1474339 h 1680508"/>
                    <a:gd name="connsiteX0" fmla="*/ 17715 w 1914739"/>
                    <a:gd name="connsiteY0" fmla="*/ 1474493 h 1680662"/>
                    <a:gd name="connsiteX1" fmla="*/ 943695 w 1914739"/>
                    <a:gd name="connsiteY1" fmla="*/ 1083 h 1680662"/>
                    <a:gd name="connsiteX2" fmla="*/ 1908022 w 1914739"/>
                    <a:gd name="connsiteY2" fmla="*/ 1474493 h 1680662"/>
                    <a:gd name="connsiteX3" fmla="*/ 17715 w 1914739"/>
                    <a:gd name="connsiteY3" fmla="*/ 1474493 h 1680662"/>
                    <a:gd name="connsiteX0" fmla="*/ 17715 w 1914739"/>
                    <a:gd name="connsiteY0" fmla="*/ 1474493 h 1744282"/>
                    <a:gd name="connsiteX1" fmla="*/ 943695 w 1914739"/>
                    <a:gd name="connsiteY1" fmla="*/ 1083 h 1744282"/>
                    <a:gd name="connsiteX2" fmla="*/ 1908022 w 1914739"/>
                    <a:gd name="connsiteY2" fmla="*/ 1474493 h 1744282"/>
                    <a:gd name="connsiteX3" fmla="*/ 17715 w 1914739"/>
                    <a:gd name="connsiteY3" fmla="*/ 1474493 h 1744282"/>
                    <a:gd name="connsiteX0" fmla="*/ 17715 w 1912352"/>
                    <a:gd name="connsiteY0" fmla="*/ 1474914 h 1744703"/>
                    <a:gd name="connsiteX1" fmla="*/ 943695 w 1912352"/>
                    <a:gd name="connsiteY1" fmla="*/ 1504 h 1744703"/>
                    <a:gd name="connsiteX2" fmla="*/ 1908022 w 1912352"/>
                    <a:gd name="connsiteY2" fmla="*/ 1474914 h 1744703"/>
                    <a:gd name="connsiteX3" fmla="*/ 17715 w 1912352"/>
                    <a:gd name="connsiteY3" fmla="*/ 1474914 h 1744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2352" h="1744703">
                      <a:moveTo>
                        <a:pt x="17715" y="1474914"/>
                      </a:moveTo>
                      <a:cubicBezTo>
                        <a:pt x="-110838" y="1144062"/>
                        <a:pt x="487133" y="-4257"/>
                        <a:pt x="943695" y="1504"/>
                      </a:cubicBezTo>
                      <a:cubicBezTo>
                        <a:pt x="1323225" y="-41240"/>
                        <a:pt x="1971445" y="836011"/>
                        <a:pt x="1908022" y="1474914"/>
                      </a:cubicBezTo>
                      <a:cubicBezTo>
                        <a:pt x="1777749" y="1909028"/>
                        <a:pt x="206144" y="1751742"/>
                        <a:pt x="17715" y="1474914"/>
                      </a:cubicBezTo>
                      <a:close/>
                    </a:path>
                  </a:pathLst>
                </a:custGeom>
                <a:solidFill>
                  <a:srgbClr val="1D9F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3" name="Rectangle 7"/>
                <p:cNvSpPr/>
                <p:nvPr/>
              </p:nvSpPr>
              <p:spPr>
                <a:xfrm rot="18900000">
                  <a:off x="6525932" y="1961027"/>
                  <a:ext cx="656228" cy="671509"/>
                </a:xfrm>
                <a:custGeom>
                  <a:avLst/>
                  <a:gdLst>
                    <a:gd name="connsiteX0" fmla="*/ 0 w 1433404"/>
                    <a:gd name="connsiteY0" fmla="*/ 0 h 1422855"/>
                    <a:gd name="connsiteX1" fmla="*/ 1433404 w 1433404"/>
                    <a:gd name="connsiteY1" fmla="*/ 0 h 1422855"/>
                    <a:gd name="connsiteX2" fmla="*/ 1433404 w 1433404"/>
                    <a:gd name="connsiteY2" fmla="*/ 1422855 h 1422855"/>
                    <a:gd name="connsiteX3" fmla="*/ 0 w 1433404"/>
                    <a:gd name="connsiteY3" fmla="*/ 1422855 h 1422855"/>
                    <a:gd name="connsiteX4" fmla="*/ 0 w 1433404"/>
                    <a:gd name="connsiteY4" fmla="*/ 0 h 1422855"/>
                    <a:gd name="connsiteX0" fmla="*/ 0 w 1769741"/>
                    <a:gd name="connsiteY0" fmla="*/ 0 h 1759191"/>
                    <a:gd name="connsiteX1" fmla="*/ 1433404 w 1769741"/>
                    <a:gd name="connsiteY1" fmla="*/ 0 h 1759191"/>
                    <a:gd name="connsiteX2" fmla="*/ 1769741 w 1769741"/>
                    <a:gd name="connsiteY2" fmla="*/ 1759191 h 1759191"/>
                    <a:gd name="connsiteX3" fmla="*/ 0 w 1769741"/>
                    <a:gd name="connsiteY3" fmla="*/ 1422855 h 1759191"/>
                    <a:gd name="connsiteX4" fmla="*/ 0 w 1769741"/>
                    <a:gd name="connsiteY4" fmla="*/ 0 h 1759191"/>
                    <a:gd name="connsiteX0" fmla="*/ 0 w 1807313"/>
                    <a:gd name="connsiteY0" fmla="*/ 0 h 1759191"/>
                    <a:gd name="connsiteX1" fmla="*/ 1433404 w 1807313"/>
                    <a:gd name="connsiteY1" fmla="*/ 0 h 1759191"/>
                    <a:gd name="connsiteX2" fmla="*/ 1769741 w 1807313"/>
                    <a:gd name="connsiteY2" fmla="*/ 1759191 h 1759191"/>
                    <a:gd name="connsiteX3" fmla="*/ 0 w 1807313"/>
                    <a:gd name="connsiteY3" fmla="*/ 1422855 h 1759191"/>
                    <a:gd name="connsiteX4" fmla="*/ 0 w 1807313"/>
                    <a:gd name="connsiteY4" fmla="*/ 0 h 1759191"/>
                    <a:gd name="connsiteX0" fmla="*/ 0 w 1807313"/>
                    <a:gd name="connsiteY0" fmla="*/ 0 h 1799810"/>
                    <a:gd name="connsiteX1" fmla="*/ 1433404 w 1807313"/>
                    <a:gd name="connsiteY1" fmla="*/ 0 h 1799810"/>
                    <a:gd name="connsiteX2" fmla="*/ 1769741 w 1807313"/>
                    <a:gd name="connsiteY2" fmla="*/ 1759191 h 1799810"/>
                    <a:gd name="connsiteX3" fmla="*/ 0 w 1807313"/>
                    <a:gd name="connsiteY3" fmla="*/ 1422855 h 1799810"/>
                    <a:gd name="connsiteX4" fmla="*/ 0 w 1807313"/>
                    <a:gd name="connsiteY4" fmla="*/ 0 h 1799810"/>
                    <a:gd name="connsiteX0" fmla="*/ 0 w 1807313"/>
                    <a:gd name="connsiteY0" fmla="*/ 0 h 1825563"/>
                    <a:gd name="connsiteX1" fmla="*/ 1433404 w 1807313"/>
                    <a:gd name="connsiteY1" fmla="*/ 0 h 1825563"/>
                    <a:gd name="connsiteX2" fmla="*/ 1769741 w 1807313"/>
                    <a:gd name="connsiteY2" fmla="*/ 1759191 h 1825563"/>
                    <a:gd name="connsiteX3" fmla="*/ 0 w 1807313"/>
                    <a:gd name="connsiteY3" fmla="*/ 1422855 h 1825563"/>
                    <a:gd name="connsiteX4" fmla="*/ 0 w 1807313"/>
                    <a:gd name="connsiteY4" fmla="*/ 0 h 1825563"/>
                    <a:gd name="connsiteX0" fmla="*/ 90205 w 1897518"/>
                    <a:gd name="connsiteY0" fmla="*/ 0 h 1825563"/>
                    <a:gd name="connsiteX1" fmla="*/ 1523609 w 1897518"/>
                    <a:gd name="connsiteY1" fmla="*/ 0 h 1825563"/>
                    <a:gd name="connsiteX2" fmla="*/ 1859946 w 1897518"/>
                    <a:gd name="connsiteY2" fmla="*/ 1759191 h 1825563"/>
                    <a:gd name="connsiteX3" fmla="*/ 90205 w 1897518"/>
                    <a:gd name="connsiteY3" fmla="*/ 1422855 h 1825563"/>
                    <a:gd name="connsiteX4" fmla="*/ 90205 w 1897518"/>
                    <a:gd name="connsiteY4" fmla="*/ 0 h 1825563"/>
                    <a:gd name="connsiteX0" fmla="*/ 153310 w 1960623"/>
                    <a:gd name="connsiteY0" fmla="*/ 0 h 1825563"/>
                    <a:gd name="connsiteX1" fmla="*/ 1586714 w 1960623"/>
                    <a:gd name="connsiteY1" fmla="*/ 0 h 1825563"/>
                    <a:gd name="connsiteX2" fmla="*/ 1923051 w 1960623"/>
                    <a:gd name="connsiteY2" fmla="*/ 1759191 h 1825563"/>
                    <a:gd name="connsiteX3" fmla="*/ 153310 w 1960623"/>
                    <a:gd name="connsiteY3" fmla="*/ 1422855 h 1825563"/>
                    <a:gd name="connsiteX4" fmla="*/ 153310 w 1960623"/>
                    <a:gd name="connsiteY4" fmla="*/ 0 h 1825563"/>
                    <a:gd name="connsiteX0" fmla="*/ 153310 w 1960623"/>
                    <a:gd name="connsiteY0" fmla="*/ 134018 h 1959581"/>
                    <a:gd name="connsiteX1" fmla="*/ 1586714 w 1960623"/>
                    <a:gd name="connsiteY1" fmla="*/ 134018 h 1959581"/>
                    <a:gd name="connsiteX2" fmla="*/ 1923051 w 1960623"/>
                    <a:gd name="connsiteY2" fmla="*/ 1893209 h 1959581"/>
                    <a:gd name="connsiteX3" fmla="*/ 153310 w 1960623"/>
                    <a:gd name="connsiteY3" fmla="*/ 1556873 h 1959581"/>
                    <a:gd name="connsiteX4" fmla="*/ 153310 w 1960623"/>
                    <a:gd name="connsiteY4" fmla="*/ 134018 h 1959581"/>
                    <a:gd name="connsiteX0" fmla="*/ 153310 w 1960623"/>
                    <a:gd name="connsiteY0" fmla="*/ 188054 h 2013617"/>
                    <a:gd name="connsiteX1" fmla="*/ 1586714 w 1960623"/>
                    <a:gd name="connsiteY1" fmla="*/ 188054 h 2013617"/>
                    <a:gd name="connsiteX2" fmla="*/ 1923051 w 1960623"/>
                    <a:gd name="connsiteY2" fmla="*/ 1947245 h 2013617"/>
                    <a:gd name="connsiteX3" fmla="*/ 153310 w 1960623"/>
                    <a:gd name="connsiteY3" fmla="*/ 1610909 h 2013617"/>
                    <a:gd name="connsiteX4" fmla="*/ 153310 w 1960623"/>
                    <a:gd name="connsiteY4" fmla="*/ 188054 h 2013617"/>
                    <a:gd name="connsiteX0" fmla="*/ 153310 w 1971177"/>
                    <a:gd name="connsiteY0" fmla="*/ 188054 h 2013617"/>
                    <a:gd name="connsiteX1" fmla="*/ 1586714 w 1971177"/>
                    <a:gd name="connsiteY1" fmla="*/ 188054 h 2013617"/>
                    <a:gd name="connsiteX2" fmla="*/ 1923051 w 1971177"/>
                    <a:gd name="connsiteY2" fmla="*/ 1947245 h 2013617"/>
                    <a:gd name="connsiteX3" fmla="*/ 153310 w 1971177"/>
                    <a:gd name="connsiteY3" fmla="*/ 1610909 h 2013617"/>
                    <a:gd name="connsiteX4" fmla="*/ 153310 w 1971177"/>
                    <a:gd name="connsiteY4" fmla="*/ 188054 h 2013617"/>
                    <a:gd name="connsiteX0" fmla="*/ 85950 w 1903817"/>
                    <a:gd name="connsiteY0" fmla="*/ 188054 h 2037023"/>
                    <a:gd name="connsiteX1" fmla="*/ 1519354 w 1903817"/>
                    <a:gd name="connsiteY1" fmla="*/ 188054 h 2037023"/>
                    <a:gd name="connsiteX2" fmla="*/ 1855691 w 1903817"/>
                    <a:gd name="connsiteY2" fmla="*/ 1947245 h 2037023"/>
                    <a:gd name="connsiteX3" fmla="*/ 286012 w 1903817"/>
                    <a:gd name="connsiteY3" fmla="*/ 1712389 h 2037023"/>
                    <a:gd name="connsiteX4" fmla="*/ 85950 w 1903817"/>
                    <a:gd name="connsiteY4" fmla="*/ 188054 h 2037023"/>
                    <a:gd name="connsiteX0" fmla="*/ 85950 w 1921832"/>
                    <a:gd name="connsiteY0" fmla="*/ 117615 h 1966584"/>
                    <a:gd name="connsiteX1" fmla="*/ 1635333 w 1921832"/>
                    <a:gd name="connsiteY1" fmla="*/ 361169 h 1966584"/>
                    <a:gd name="connsiteX2" fmla="*/ 1855691 w 1921832"/>
                    <a:gd name="connsiteY2" fmla="*/ 1876806 h 1966584"/>
                    <a:gd name="connsiteX3" fmla="*/ 286012 w 1921832"/>
                    <a:gd name="connsiteY3" fmla="*/ 1641950 h 1966584"/>
                    <a:gd name="connsiteX4" fmla="*/ 85950 w 1921832"/>
                    <a:gd name="connsiteY4" fmla="*/ 117615 h 1966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1832" h="1966584">
                      <a:moveTo>
                        <a:pt x="85950" y="117615"/>
                      </a:moveTo>
                      <a:cubicBezTo>
                        <a:pt x="372387" y="-183927"/>
                        <a:pt x="1415583" y="166906"/>
                        <a:pt x="1635333" y="361169"/>
                      </a:cubicBezTo>
                      <a:cubicBezTo>
                        <a:pt x="1869222" y="628625"/>
                        <a:pt x="2013230" y="1426683"/>
                        <a:pt x="1855691" y="1876806"/>
                      </a:cubicBezTo>
                      <a:cubicBezTo>
                        <a:pt x="1549924" y="2043041"/>
                        <a:pt x="487400" y="1986018"/>
                        <a:pt x="286012" y="1641950"/>
                      </a:cubicBezTo>
                      <a:cubicBezTo>
                        <a:pt x="83050" y="1388023"/>
                        <a:pt x="-119911" y="351245"/>
                        <a:pt x="85950" y="117615"/>
                      </a:cubicBezTo>
                      <a:close/>
                    </a:path>
                  </a:pathLst>
                </a:custGeom>
                <a:solidFill>
                  <a:srgbClr val="3DB5B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4" name="Hexagon 8"/>
                <p:cNvSpPr/>
                <p:nvPr/>
              </p:nvSpPr>
              <p:spPr>
                <a:xfrm rot="16200000">
                  <a:off x="5422702" y="1499805"/>
                  <a:ext cx="600556" cy="853334"/>
                </a:xfrm>
                <a:custGeom>
                  <a:avLst/>
                  <a:gdLst>
                    <a:gd name="connsiteX0" fmla="*/ 0 w 1954763"/>
                    <a:gd name="connsiteY0" fmla="*/ 1073573 h 2147145"/>
                    <a:gd name="connsiteX1" fmla="*/ 488691 w 1954763"/>
                    <a:gd name="connsiteY1" fmla="*/ 1 h 2147145"/>
                    <a:gd name="connsiteX2" fmla="*/ 1466072 w 1954763"/>
                    <a:gd name="connsiteY2" fmla="*/ 1 h 2147145"/>
                    <a:gd name="connsiteX3" fmla="*/ 1954763 w 1954763"/>
                    <a:gd name="connsiteY3" fmla="*/ 1073573 h 2147145"/>
                    <a:gd name="connsiteX4" fmla="*/ 1466072 w 1954763"/>
                    <a:gd name="connsiteY4" fmla="*/ 2147144 h 2147145"/>
                    <a:gd name="connsiteX5" fmla="*/ 488691 w 1954763"/>
                    <a:gd name="connsiteY5" fmla="*/ 2147144 h 2147145"/>
                    <a:gd name="connsiteX6" fmla="*/ 0 w 1954763"/>
                    <a:gd name="connsiteY6" fmla="*/ 1073573 h 2147145"/>
                    <a:gd name="connsiteX0" fmla="*/ 0 w 1466072"/>
                    <a:gd name="connsiteY0" fmla="*/ 1073572 h 2147143"/>
                    <a:gd name="connsiteX1" fmla="*/ 488691 w 1466072"/>
                    <a:gd name="connsiteY1" fmla="*/ 0 h 2147143"/>
                    <a:gd name="connsiteX2" fmla="*/ 1466072 w 1466072"/>
                    <a:gd name="connsiteY2" fmla="*/ 0 h 2147143"/>
                    <a:gd name="connsiteX3" fmla="*/ 1268963 w 1466072"/>
                    <a:gd name="connsiteY3" fmla="*/ 1036249 h 2147143"/>
                    <a:gd name="connsiteX4" fmla="*/ 1466072 w 1466072"/>
                    <a:gd name="connsiteY4" fmla="*/ 2147143 h 2147143"/>
                    <a:gd name="connsiteX5" fmla="*/ 488691 w 1466072"/>
                    <a:gd name="connsiteY5" fmla="*/ 2147143 h 2147143"/>
                    <a:gd name="connsiteX6" fmla="*/ 0 w 1466072"/>
                    <a:gd name="connsiteY6" fmla="*/ 1073572 h 2147143"/>
                    <a:gd name="connsiteX0" fmla="*/ 164448 w 977381"/>
                    <a:gd name="connsiteY0" fmla="*/ 1017590 h 2147143"/>
                    <a:gd name="connsiteX1" fmla="*/ 0 w 977381"/>
                    <a:gd name="connsiteY1" fmla="*/ 0 h 2147143"/>
                    <a:gd name="connsiteX2" fmla="*/ 977381 w 977381"/>
                    <a:gd name="connsiteY2" fmla="*/ 0 h 2147143"/>
                    <a:gd name="connsiteX3" fmla="*/ 780272 w 977381"/>
                    <a:gd name="connsiteY3" fmla="*/ 1036249 h 2147143"/>
                    <a:gd name="connsiteX4" fmla="*/ 977381 w 977381"/>
                    <a:gd name="connsiteY4" fmla="*/ 2147143 h 2147143"/>
                    <a:gd name="connsiteX5" fmla="*/ 0 w 977381"/>
                    <a:gd name="connsiteY5" fmla="*/ 2147143 h 2147143"/>
                    <a:gd name="connsiteX6" fmla="*/ 164448 w 977381"/>
                    <a:gd name="connsiteY6" fmla="*/ 1017590 h 2147143"/>
                    <a:gd name="connsiteX0" fmla="*/ 164448 w 977381"/>
                    <a:gd name="connsiteY0" fmla="*/ 1017590 h 2393886"/>
                    <a:gd name="connsiteX1" fmla="*/ 0 w 977381"/>
                    <a:gd name="connsiteY1" fmla="*/ 0 h 2393886"/>
                    <a:gd name="connsiteX2" fmla="*/ 977381 w 977381"/>
                    <a:gd name="connsiteY2" fmla="*/ 0 h 2393886"/>
                    <a:gd name="connsiteX3" fmla="*/ 780272 w 977381"/>
                    <a:gd name="connsiteY3" fmla="*/ 1036249 h 2393886"/>
                    <a:gd name="connsiteX4" fmla="*/ 977381 w 977381"/>
                    <a:gd name="connsiteY4" fmla="*/ 2147143 h 2393886"/>
                    <a:gd name="connsiteX5" fmla="*/ 0 w 977381"/>
                    <a:gd name="connsiteY5" fmla="*/ 2147143 h 2393886"/>
                    <a:gd name="connsiteX6" fmla="*/ 164448 w 977381"/>
                    <a:gd name="connsiteY6" fmla="*/ 1017590 h 2393886"/>
                    <a:gd name="connsiteX0" fmla="*/ 164448 w 1163945"/>
                    <a:gd name="connsiteY0" fmla="*/ 1017590 h 2393886"/>
                    <a:gd name="connsiteX1" fmla="*/ 0 w 1163945"/>
                    <a:gd name="connsiteY1" fmla="*/ 0 h 2393886"/>
                    <a:gd name="connsiteX2" fmla="*/ 977381 w 1163945"/>
                    <a:gd name="connsiteY2" fmla="*/ 0 h 2393886"/>
                    <a:gd name="connsiteX3" fmla="*/ 780272 w 1163945"/>
                    <a:gd name="connsiteY3" fmla="*/ 1036249 h 2393886"/>
                    <a:gd name="connsiteX4" fmla="*/ 977381 w 1163945"/>
                    <a:gd name="connsiteY4" fmla="*/ 2147143 h 2393886"/>
                    <a:gd name="connsiteX5" fmla="*/ 0 w 1163945"/>
                    <a:gd name="connsiteY5" fmla="*/ 2147143 h 2393886"/>
                    <a:gd name="connsiteX6" fmla="*/ 164448 w 1163945"/>
                    <a:gd name="connsiteY6" fmla="*/ 1017590 h 2393886"/>
                    <a:gd name="connsiteX0" fmla="*/ 164448 w 1252854"/>
                    <a:gd name="connsiteY0" fmla="*/ 1017590 h 2439738"/>
                    <a:gd name="connsiteX1" fmla="*/ 0 w 1252854"/>
                    <a:gd name="connsiteY1" fmla="*/ 0 h 2439738"/>
                    <a:gd name="connsiteX2" fmla="*/ 977381 w 1252854"/>
                    <a:gd name="connsiteY2" fmla="*/ 0 h 2439738"/>
                    <a:gd name="connsiteX3" fmla="*/ 780272 w 1252854"/>
                    <a:gd name="connsiteY3" fmla="*/ 1036249 h 2439738"/>
                    <a:gd name="connsiteX4" fmla="*/ 1084683 w 1252854"/>
                    <a:gd name="connsiteY4" fmla="*/ 2207795 h 2439738"/>
                    <a:gd name="connsiteX5" fmla="*/ 0 w 1252854"/>
                    <a:gd name="connsiteY5" fmla="*/ 2147143 h 2439738"/>
                    <a:gd name="connsiteX6" fmla="*/ 164448 w 1252854"/>
                    <a:gd name="connsiteY6" fmla="*/ 1017590 h 2439738"/>
                    <a:gd name="connsiteX0" fmla="*/ 164448 w 1252854"/>
                    <a:gd name="connsiteY0" fmla="*/ 1017590 h 2402570"/>
                    <a:gd name="connsiteX1" fmla="*/ 0 w 1252854"/>
                    <a:gd name="connsiteY1" fmla="*/ 0 h 2402570"/>
                    <a:gd name="connsiteX2" fmla="*/ 977381 w 1252854"/>
                    <a:gd name="connsiteY2" fmla="*/ 0 h 2402570"/>
                    <a:gd name="connsiteX3" fmla="*/ 780272 w 1252854"/>
                    <a:gd name="connsiteY3" fmla="*/ 1036249 h 2402570"/>
                    <a:gd name="connsiteX4" fmla="*/ 1084683 w 1252854"/>
                    <a:gd name="connsiteY4" fmla="*/ 2207795 h 2402570"/>
                    <a:gd name="connsiteX5" fmla="*/ 0 w 1252854"/>
                    <a:gd name="connsiteY5" fmla="*/ 2147143 h 2402570"/>
                    <a:gd name="connsiteX6" fmla="*/ 164448 w 1252854"/>
                    <a:gd name="connsiteY6" fmla="*/ 1017590 h 2402570"/>
                    <a:gd name="connsiteX0" fmla="*/ 164448 w 1164989"/>
                    <a:gd name="connsiteY0" fmla="*/ 1017590 h 2402570"/>
                    <a:gd name="connsiteX1" fmla="*/ 0 w 1164989"/>
                    <a:gd name="connsiteY1" fmla="*/ 0 h 2402570"/>
                    <a:gd name="connsiteX2" fmla="*/ 977381 w 1164989"/>
                    <a:gd name="connsiteY2" fmla="*/ 0 h 2402570"/>
                    <a:gd name="connsiteX3" fmla="*/ 780272 w 1164989"/>
                    <a:gd name="connsiteY3" fmla="*/ 1036249 h 2402570"/>
                    <a:gd name="connsiteX4" fmla="*/ 1084683 w 1164989"/>
                    <a:gd name="connsiteY4" fmla="*/ 2207795 h 2402570"/>
                    <a:gd name="connsiteX5" fmla="*/ 0 w 1164989"/>
                    <a:gd name="connsiteY5" fmla="*/ 2147143 h 2402570"/>
                    <a:gd name="connsiteX6" fmla="*/ 164448 w 1164989"/>
                    <a:gd name="connsiteY6" fmla="*/ 1017590 h 2402570"/>
                    <a:gd name="connsiteX0" fmla="*/ 164448 w 1164989"/>
                    <a:gd name="connsiteY0" fmla="*/ 1017590 h 2524242"/>
                    <a:gd name="connsiteX1" fmla="*/ 0 w 1164989"/>
                    <a:gd name="connsiteY1" fmla="*/ 0 h 2524242"/>
                    <a:gd name="connsiteX2" fmla="*/ 977381 w 1164989"/>
                    <a:gd name="connsiteY2" fmla="*/ 0 h 2524242"/>
                    <a:gd name="connsiteX3" fmla="*/ 780272 w 1164989"/>
                    <a:gd name="connsiteY3" fmla="*/ 1036249 h 2524242"/>
                    <a:gd name="connsiteX4" fmla="*/ 1084683 w 1164989"/>
                    <a:gd name="connsiteY4" fmla="*/ 2207795 h 2524242"/>
                    <a:gd name="connsiteX5" fmla="*/ 0 w 1164989"/>
                    <a:gd name="connsiteY5" fmla="*/ 2147143 h 2524242"/>
                    <a:gd name="connsiteX6" fmla="*/ 164448 w 1164989"/>
                    <a:gd name="connsiteY6" fmla="*/ 1017590 h 2524242"/>
                    <a:gd name="connsiteX0" fmla="*/ 203287 w 1203828"/>
                    <a:gd name="connsiteY0" fmla="*/ 1017590 h 2524242"/>
                    <a:gd name="connsiteX1" fmla="*/ 38839 w 1203828"/>
                    <a:gd name="connsiteY1" fmla="*/ 0 h 2524242"/>
                    <a:gd name="connsiteX2" fmla="*/ 1016220 w 1203828"/>
                    <a:gd name="connsiteY2" fmla="*/ 0 h 2524242"/>
                    <a:gd name="connsiteX3" fmla="*/ 819111 w 1203828"/>
                    <a:gd name="connsiteY3" fmla="*/ 1036249 h 2524242"/>
                    <a:gd name="connsiteX4" fmla="*/ 1123522 w 1203828"/>
                    <a:gd name="connsiteY4" fmla="*/ 2207795 h 2524242"/>
                    <a:gd name="connsiteX5" fmla="*/ 38839 w 1203828"/>
                    <a:gd name="connsiteY5" fmla="*/ 2147143 h 2524242"/>
                    <a:gd name="connsiteX6" fmla="*/ 203287 w 1203828"/>
                    <a:gd name="connsiteY6" fmla="*/ 1017590 h 2524242"/>
                    <a:gd name="connsiteX0" fmla="*/ 292589 w 1293130"/>
                    <a:gd name="connsiteY0" fmla="*/ 1017590 h 2557112"/>
                    <a:gd name="connsiteX1" fmla="*/ 128141 w 1293130"/>
                    <a:gd name="connsiteY1" fmla="*/ 0 h 2557112"/>
                    <a:gd name="connsiteX2" fmla="*/ 1105522 w 1293130"/>
                    <a:gd name="connsiteY2" fmla="*/ 0 h 2557112"/>
                    <a:gd name="connsiteX3" fmla="*/ 908413 w 1293130"/>
                    <a:gd name="connsiteY3" fmla="*/ 1036249 h 2557112"/>
                    <a:gd name="connsiteX4" fmla="*/ 1212824 w 1293130"/>
                    <a:gd name="connsiteY4" fmla="*/ 2207795 h 2557112"/>
                    <a:gd name="connsiteX5" fmla="*/ 30170 w 1293130"/>
                    <a:gd name="connsiteY5" fmla="*/ 2217123 h 2557112"/>
                    <a:gd name="connsiteX6" fmla="*/ 292589 w 1293130"/>
                    <a:gd name="connsiteY6" fmla="*/ 1017590 h 2557112"/>
                    <a:gd name="connsiteX0" fmla="*/ 292589 w 1293130"/>
                    <a:gd name="connsiteY0" fmla="*/ 1017590 h 2543301"/>
                    <a:gd name="connsiteX1" fmla="*/ 128141 w 1293130"/>
                    <a:gd name="connsiteY1" fmla="*/ 0 h 2543301"/>
                    <a:gd name="connsiteX2" fmla="*/ 1105522 w 1293130"/>
                    <a:gd name="connsiteY2" fmla="*/ 0 h 2543301"/>
                    <a:gd name="connsiteX3" fmla="*/ 908413 w 1293130"/>
                    <a:gd name="connsiteY3" fmla="*/ 1036249 h 2543301"/>
                    <a:gd name="connsiteX4" fmla="*/ 1212824 w 1293130"/>
                    <a:gd name="connsiteY4" fmla="*/ 2207795 h 2543301"/>
                    <a:gd name="connsiteX5" fmla="*/ 30170 w 1293130"/>
                    <a:gd name="connsiteY5" fmla="*/ 2217123 h 2543301"/>
                    <a:gd name="connsiteX6" fmla="*/ 292589 w 1293130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05522 w 1312464"/>
                    <a:gd name="connsiteY2" fmla="*/ 0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75501 w 1312464"/>
                    <a:gd name="connsiteY2" fmla="*/ 60652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30432"/>
                    <a:gd name="connsiteY0" fmla="*/ 1017590 h 2543301"/>
                    <a:gd name="connsiteX1" fmla="*/ 128141 w 1330432"/>
                    <a:gd name="connsiteY1" fmla="*/ 0 h 2543301"/>
                    <a:gd name="connsiteX2" fmla="*/ 1175501 w 1330432"/>
                    <a:gd name="connsiteY2" fmla="*/ 60652 h 2543301"/>
                    <a:gd name="connsiteX3" fmla="*/ 1123017 w 1330432"/>
                    <a:gd name="connsiteY3" fmla="*/ 1297506 h 2543301"/>
                    <a:gd name="connsiteX4" fmla="*/ 1212824 w 1330432"/>
                    <a:gd name="connsiteY4" fmla="*/ 2207795 h 2543301"/>
                    <a:gd name="connsiteX5" fmla="*/ 30170 w 1330432"/>
                    <a:gd name="connsiteY5" fmla="*/ 2217123 h 2543301"/>
                    <a:gd name="connsiteX6" fmla="*/ 292589 w 1330432"/>
                    <a:gd name="connsiteY6" fmla="*/ 1017590 h 2543301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158478 h 2684189"/>
                    <a:gd name="connsiteX1" fmla="*/ 128141 w 1330432"/>
                    <a:gd name="connsiteY1" fmla="*/ 140888 h 2684189"/>
                    <a:gd name="connsiteX2" fmla="*/ 1175501 w 1330432"/>
                    <a:gd name="connsiteY2" fmla="*/ 201540 h 2684189"/>
                    <a:gd name="connsiteX3" fmla="*/ 1123017 w 1330432"/>
                    <a:gd name="connsiteY3" fmla="*/ 1438394 h 2684189"/>
                    <a:gd name="connsiteX4" fmla="*/ 1212824 w 1330432"/>
                    <a:gd name="connsiteY4" fmla="*/ 2348683 h 2684189"/>
                    <a:gd name="connsiteX5" fmla="*/ 30170 w 1330432"/>
                    <a:gd name="connsiteY5" fmla="*/ 2358011 h 2684189"/>
                    <a:gd name="connsiteX6" fmla="*/ 292589 w 1330432"/>
                    <a:gd name="connsiteY6" fmla="*/ 1158478 h 2684189"/>
                    <a:gd name="connsiteX0" fmla="*/ 323145 w 1328334"/>
                    <a:gd name="connsiteY0" fmla="*/ 1284444 h 2684189"/>
                    <a:gd name="connsiteX1" fmla="*/ 126043 w 1328334"/>
                    <a:gd name="connsiteY1" fmla="*/ 140888 h 2684189"/>
                    <a:gd name="connsiteX2" fmla="*/ 1173403 w 1328334"/>
                    <a:gd name="connsiteY2" fmla="*/ 201540 h 2684189"/>
                    <a:gd name="connsiteX3" fmla="*/ 1120919 w 1328334"/>
                    <a:gd name="connsiteY3" fmla="*/ 1438394 h 2684189"/>
                    <a:gd name="connsiteX4" fmla="*/ 1210726 w 1328334"/>
                    <a:gd name="connsiteY4" fmla="*/ 2348683 h 2684189"/>
                    <a:gd name="connsiteX5" fmla="*/ 28072 w 1328334"/>
                    <a:gd name="connsiteY5" fmla="*/ 2358011 h 2684189"/>
                    <a:gd name="connsiteX6" fmla="*/ 323145 w 1328334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257932 w 1323771"/>
                    <a:gd name="connsiteY0" fmla="*/ 1139821 h 2684189"/>
                    <a:gd name="connsiteX1" fmla="*/ 121480 w 1323771"/>
                    <a:gd name="connsiteY1" fmla="*/ 140888 h 2684189"/>
                    <a:gd name="connsiteX2" fmla="*/ 1168840 w 1323771"/>
                    <a:gd name="connsiteY2" fmla="*/ 201540 h 2684189"/>
                    <a:gd name="connsiteX3" fmla="*/ 1116356 w 1323771"/>
                    <a:gd name="connsiteY3" fmla="*/ 1438394 h 2684189"/>
                    <a:gd name="connsiteX4" fmla="*/ 1206163 w 1323771"/>
                    <a:gd name="connsiteY4" fmla="*/ 2348683 h 2684189"/>
                    <a:gd name="connsiteX5" fmla="*/ 23509 w 1323771"/>
                    <a:gd name="connsiteY5" fmla="*/ 2358011 h 2684189"/>
                    <a:gd name="connsiteX6" fmla="*/ 257932 w 1323771"/>
                    <a:gd name="connsiteY6" fmla="*/ 1139821 h 2684189"/>
                    <a:gd name="connsiteX0" fmla="*/ 343312 w 1409151"/>
                    <a:gd name="connsiteY0" fmla="*/ 1139821 h 2631761"/>
                    <a:gd name="connsiteX1" fmla="*/ 206860 w 1409151"/>
                    <a:gd name="connsiteY1" fmla="*/ 140888 h 2631761"/>
                    <a:gd name="connsiteX2" fmla="*/ 1254220 w 1409151"/>
                    <a:gd name="connsiteY2" fmla="*/ 201540 h 2631761"/>
                    <a:gd name="connsiteX3" fmla="*/ 1201736 w 1409151"/>
                    <a:gd name="connsiteY3" fmla="*/ 1438394 h 2631761"/>
                    <a:gd name="connsiteX4" fmla="*/ 1291543 w 1409151"/>
                    <a:gd name="connsiteY4" fmla="*/ 2348683 h 2631761"/>
                    <a:gd name="connsiteX5" fmla="*/ 20249 w 1409151"/>
                    <a:gd name="connsiteY5" fmla="*/ 2236713 h 2631761"/>
                    <a:gd name="connsiteX6" fmla="*/ 343312 w 1409151"/>
                    <a:gd name="connsiteY6" fmla="*/ 1139821 h 2631761"/>
                    <a:gd name="connsiteX0" fmla="*/ 343312 w 1409151"/>
                    <a:gd name="connsiteY0" fmla="*/ 1139821 h 2669734"/>
                    <a:gd name="connsiteX1" fmla="*/ 206860 w 1409151"/>
                    <a:gd name="connsiteY1" fmla="*/ 140888 h 2669734"/>
                    <a:gd name="connsiteX2" fmla="*/ 1254220 w 1409151"/>
                    <a:gd name="connsiteY2" fmla="*/ 201540 h 2669734"/>
                    <a:gd name="connsiteX3" fmla="*/ 1201736 w 1409151"/>
                    <a:gd name="connsiteY3" fmla="*/ 1438394 h 2669734"/>
                    <a:gd name="connsiteX4" fmla="*/ 1291543 w 1409151"/>
                    <a:gd name="connsiteY4" fmla="*/ 2348683 h 2669734"/>
                    <a:gd name="connsiteX5" fmla="*/ 20249 w 1409151"/>
                    <a:gd name="connsiteY5" fmla="*/ 2236713 h 2669734"/>
                    <a:gd name="connsiteX6" fmla="*/ 343312 w 1409151"/>
                    <a:gd name="connsiteY6" fmla="*/ 1139821 h 2669734"/>
                    <a:gd name="connsiteX0" fmla="*/ 343312 w 1409151"/>
                    <a:gd name="connsiteY0" fmla="*/ 1051979 h 2581892"/>
                    <a:gd name="connsiteX1" fmla="*/ 90228 w 1409151"/>
                    <a:gd name="connsiteY1" fmla="*/ 272318 h 2581892"/>
                    <a:gd name="connsiteX2" fmla="*/ 1254220 w 1409151"/>
                    <a:gd name="connsiteY2" fmla="*/ 113698 h 2581892"/>
                    <a:gd name="connsiteX3" fmla="*/ 1201736 w 1409151"/>
                    <a:gd name="connsiteY3" fmla="*/ 1350552 h 2581892"/>
                    <a:gd name="connsiteX4" fmla="*/ 1291543 w 1409151"/>
                    <a:gd name="connsiteY4" fmla="*/ 2260841 h 2581892"/>
                    <a:gd name="connsiteX5" fmla="*/ 20249 w 1409151"/>
                    <a:gd name="connsiteY5" fmla="*/ 2148871 h 2581892"/>
                    <a:gd name="connsiteX6" fmla="*/ 343312 w 1409151"/>
                    <a:gd name="connsiteY6" fmla="*/ 1051979 h 2581892"/>
                    <a:gd name="connsiteX0" fmla="*/ 162352 w 1428803"/>
                    <a:gd name="connsiteY0" fmla="*/ 1154618 h 2581892"/>
                    <a:gd name="connsiteX1" fmla="*/ 109880 w 1428803"/>
                    <a:gd name="connsiteY1" fmla="*/ 272318 h 2581892"/>
                    <a:gd name="connsiteX2" fmla="*/ 1273872 w 1428803"/>
                    <a:gd name="connsiteY2" fmla="*/ 113698 h 2581892"/>
                    <a:gd name="connsiteX3" fmla="*/ 1221388 w 1428803"/>
                    <a:gd name="connsiteY3" fmla="*/ 1350552 h 2581892"/>
                    <a:gd name="connsiteX4" fmla="*/ 1311195 w 1428803"/>
                    <a:gd name="connsiteY4" fmla="*/ 2260841 h 2581892"/>
                    <a:gd name="connsiteX5" fmla="*/ 39901 w 1428803"/>
                    <a:gd name="connsiteY5" fmla="*/ 2148871 h 2581892"/>
                    <a:gd name="connsiteX6" fmla="*/ 162352 w 1428803"/>
                    <a:gd name="connsiteY6" fmla="*/ 1154618 h 2581892"/>
                    <a:gd name="connsiteX0" fmla="*/ 162352 w 1428803"/>
                    <a:gd name="connsiteY0" fmla="*/ 1154618 h 2519889"/>
                    <a:gd name="connsiteX1" fmla="*/ 109880 w 1428803"/>
                    <a:gd name="connsiteY1" fmla="*/ 272318 h 2519889"/>
                    <a:gd name="connsiteX2" fmla="*/ 1273872 w 1428803"/>
                    <a:gd name="connsiteY2" fmla="*/ 113698 h 2519889"/>
                    <a:gd name="connsiteX3" fmla="*/ 1221388 w 1428803"/>
                    <a:gd name="connsiteY3" fmla="*/ 1350552 h 2519889"/>
                    <a:gd name="connsiteX4" fmla="*/ 1311195 w 1428803"/>
                    <a:gd name="connsiteY4" fmla="*/ 2260841 h 2519889"/>
                    <a:gd name="connsiteX5" fmla="*/ 39901 w 1428803"/>
                    <a:gd name="connsiteY5" fmla="*/ 1985584 h 2519889"/>
                    <a:gd name="connsiteX6" fmla="*/ 162352 w 1428803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33136 w 1447493"/>
                    <a:gd name="connsiteY0" fmla="*/ 1266585 h 2519889"/>
                    <a:gd name="connsiteX1" fmla="*/ 117986 w 1447493"/>
                    <a:gd name="connsiteY1" fmla="*/ 272318 h 2519889"/>
                    <a:gd name="connsiteX2" fmla="*/ 1281978 w 1447493"/>
                    <a:gd name="connsiteY2" fmla="*/ 113698 h 2519889"/>
                    <a:gd name="connsiteX3" fmla="*/ 1276148 w 1447493"/>
                    <a:gd name="connsiteY3" fmla="*/ 1229254 h 2519889"/>
                    <a:gd name="connsiteX4" fmla="*/ 1319301 w 1447493"/>
                    <a:gd name="connsiteY4" fmla="*/ 2260841 h 2519889"/>
                    <a:gd name="connsiteX5" fmla="*/ 48007 w 1447493"/>
                    <a:gd name="connsiteY5" fmla="*/ 1985584 h 2519889"/>
                    <a:gd name="connsiteX6" fmla="*/ 133136 w 1447493"/>
                    <a:gd name="connsiteY6" fmla="*/ 1266585 h 2519889"/>
                    <a:gd name="connsiteX0" fmla="*/ 133136 w 1447493"/>
                    <a:gd name="connsiteY0" fmla="*/ 1271880 h 2525184"/>
                    <a:gd name="connsiteX1" fmla="*/ 117986 w 1447493"/>
                    <a:gd name="connsiteY1" fmla="*/ 277613 h 2525184"/>
                    <a:gd name="connsiteX2" fmla="*/ 1281978 w 1447493"/>
                    <a:gd name="connsiteY2" fmla="*/ 118993 h 2525184"/>
                    <a:gd name="connsiteX3" fmla="*/ 1276148 w 1447493"/>
                    <a:gd name="connsiteY3" fmla="*/ 1234549 h 2525184"/>
                    <a:gd name="connsiteX4" fmla="*/ 1319301 w 1447493"/>
                    <a:gd name="connsiteY4" fmla="*/ 2266136 h 2525184"/>
                    <a:gd name="connsiteX5" fmla="*/ 48007 w 1447493"/>
                    <a:gd name="connsiteY5" fmla="*/ 1990879 h 2525184"/>
                    <a:gd name="connsiteX6" fmla="*/ 133136 w 1447493"/>
                    <a:gd name="connsiteY6" fmla="*/ 1271880 h 2525184"/>
                    <a:gd name="connsiteX0" fmla="*/ 127470 w 1441827"/>
                    <a:gd name="connsiteY0" fmla="*/ 1271880 h 2525184"/>
                    <a:gd name="connsiteX1" fmla="*/ 112320 w 1441827"/>
                    <a:gd name="connsiteY1" fmla="*/ 277613 h 2525184"/>
                    <a:gd name="connsiteX2" fmla="*/ 1276312 w 1441827"/>
                    <a:gd name="connsiteY2" fmla="*/ 118993 h 2525184"/>
                    <a:gd name="connsiteX3" fmla="*/ 1270482 w 1441827"/>
                    <a:gd name="connsiteY3" fmla="*/ 1234549 h 2525184"/>
                    <a:gd name="connsiteX4" fmla="*/ 1313635 w 1441827"/>
                    <a:gd name="connsiteY4" fmla="*/ 2266136 h 2525184"/>
                    <a:gd name="connsiteX5" fmla="*/ 42341 w 1441827"/>
                    <a:gd name="connsiteY5" fmla="*/ 1990879 h 2525184"/>
                    <a:gd name="connsiteX6" fmla="*/ 127470 w 1441827"/>
                    <a:gd name="connsiteY6" fmla="*/ 1271880 h 2525184"/>
                    <a:gd name="connsiteX0" fmla="*/ 151949 w 1466306"/>
                    <a:gd name="connsiteY0" fmla="*/ 1271880 h 2581141"/>
                    <a:gd name="connsiteX1" fmla="*/ 136799 w 1466306"/>
                    <a:gd name="connsiteY1" fmla="*/ 277613 h 2581141"/>
                    <a:gd name="connsiteX2" fmla="*/ 1300791 w 1466306"/>
                    <a:gd name="connsiteY2" fmla="*/ 118993 h 2581141"/>
                    <a:gd name="connsiteX3" fmla="*/ 1294961 w 1466306"/>
                    <a:gd name="connsiteY3" fmla="*/ 1234549 h 2581141"/>
                    <a:gd name="connsiteX4" fmla="*/ 1338114 w 1466306"/>
                    <a:gd name="connsiteY4" fmla="*/ 2266136 h 2581141"/>
                    <a:gd name="connsiteX5" fmla="*/ 38828 w 1466306"/>
                    <a:gd name="connsiteY5" fmla="*/ 2140172 h 2581141"/>
                    <a:gd name="connsiteX6" fmla="*/ 151949 w 1466306"/>
                    <a:gd name="connsiteY6" fmla="*/ 1271880 h 2581141"/>
                    <a:gd name="connsiteX0" fmla="*/ 151949 w 1466306"/>
                    <a:gd name="connsiteY0" fmla="*/ 1271880 h 2505974"/>
                    <a:gd name="connsiteX1" fmla="*/ 136799 w 1466306"/>
                    <a:gd name="connsiteY1" fmla="*/ 277613 h 2505974"/>
                    <a:gd name="connsiteX2" fmla="*/ 1300791 w 1466306"/>
                    <a:gd name="connsiteY2" fmla="*/ 118993 h 2505974"/>
                    <a:gd name="connsiteX3" fmla="*/ 1294961 w 1466306"/>
                    <a:gd name="connsiteY3" fmla="*/ 1234549 h 2505974"/>
                    <a:gd name="connsiteX4" fmla="*/ 1338114 w 1466306"/>
                    <a:gd name="connsiteY4" fmla="*/ 2266136 h 2505974"/>
                    <a:gd name="connsiteX5" fmla="*/ 38828 w 1466306"/>
                    <a:gd name="connsiteY5" fmla="*/ 2140172 h 2505974"/>
                    <a:gd name="connsiteX6" fmla="*/ 151949 w 1466306"/>
                    <a:gd name="connsiteY6" fmla="*/ 1271880 h 2505974"/>
                    <a:gd name="connsiteX0" fmla="*/ 126281 w 1440638"/>
                    <a:gd name="connsiteY0" fmla="*/ 1271880 h 2505974"/>
                    <a:gd name="connsiteX1" fmla="*/ 111131 w 1440638"/>
                    <a:gd name="connsiteY1" fmla="*/ 277613 h 2505974"/>
                    <a:gd name="connsiteX2" fmla="*/ 1275123 w 1440638"/>
                    <a:gd name="connsiteY2" fmla="*/ 118993 h 2505974"/>
                    <a:gd name="connsiteX3" fmla="*/ 1269293 w 1440638"/>
                    <a:gd name="connsiteY3" fmla="*/ 1234549 h 2505974"/>
                    <a:gd name="connsiteX4" fmla="*/ 1312446 w 1440638"/>
                    <a:gd name="connsiteY4" fmla="*/ 2266136 h 2505974"/>
                    <a:gd name="connsiteX5" fmla="*/ 13160 w 1440638"/>
                    <a:gd name="connsiteY5" fmla="*/ 2140172 h 2505974"/>
                    <a:gd name="connsiteX6" fmla="*/ 126281 w 1440638"/>
                    <a:gd name="connsiteY6" fmla="*/ 1271880 h 2505974"/>
                    <a:gd name="connsiteX0" fmla="*/ 126281 w 1440638"/>
                    <a:gd name="connsiteY0" fmla="*/ 1271880 h 2500048"/>
                    <a:gd name="connsiteX1" fmla="*/ 111131 w 1440638"/>
                    <a:gd name="connsiteY1" fmla="*/ 277613 h 2500048"/>
                    <a:gd name="connsiteX2" fmla="*/ 1275123 w 1440638"/>
                    <a:gd name="connsiteY2" fmla="*/ 118993 h 2500048"/>
                    <a:gd name="connsiteX3" fmla="*/ 1269293 w 1440638"/>
                    <a:gd name="connsiteY3" fmla="*/ 1234549 h 2500048"/>
                    <a:gd name="connsiteX4" fmla="*/ 1312446 w 1440638"/>
                    <a:gd name="connsiteY4" fmla="*/ 2266136 h 2500048"/>
                    <a:gd name="connsiteX5" fmla="*/ 13160 w 1440638"/>
                    <a:gd name="connsiteY5" fmla="*/ 2140172 h 2500048"/>
                    <a:gd name="connsiteX6" fmla="*/ 126281 w 1440638"/>
                    <a:gd name="connsiteY6" fmla="*/ 1271880 h 2500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0638" h="2500048">
                      <a:moveTo>
                        <a:pt x="126281" y="1271880"/>
                      </a:moveTo>
                      <a:cubicBezTo>
                        <a:pt x="141444" y="979338"/>
                        <a:pt x="-76651" y="644802"/>
                        <a:pt x="111131" y="277613"/>
                      </a:cubicBezTo>
                      <a:cubicBezTo>
                        <a:pt x="278305" y="45902"/>
                        <a:pt x="870020" y="-125156"/>
                        <a:pt x="1275123" y="118993"/>
                      </a:cubicBezTo>
                      <a:cubicBezTo>
                        <a:pt x="1661955" y="520396"/>
                        <a:pt x="1246355" y="861141"/>
                        <a:pt x="1269293" y="1234549"/>
                      </a:cubicBezTo>
                      <a:cubicBezTo>
                        <a:pt x="1251017" y="1618846"/>
                        <a:pt x="1582642" y="1662573"/>
                        <a:pt x="1312446" y="2266136"/>
                      </a:cubicBezTo>
                      <a:cubicBezTo>
                        <a:pt x="977322" y="2737332"/>
                        <a:pt x="101023" y="2392103"/>
                        <a:pt x="13160" y="2140172"/>
                      </a:cubicBezTo>
                      <a:cubicBezTo>
                        <a:pt x="-48657" y="1754327"/>
                        <a:pt x="127449" y="1671728"/>
                        <a:pt x="126281" y="1271880"/>
                      </a:cubicBezTo>
                      <a:close/>
                    </a:path>
                  </a:pathLst>
                </a:custGeom>
                <a:solidFill>
                  <a:srgbClr val="DD58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5" name="Oval 10"/>
                <p:cNvSpPr/>
                <p:nvPr/>
              </p:nvSpPr>
              <p:spPr>
                <a:xfrm rot="2188284">
                  <a:off x="5343035" y="2927222"/>
                  <a:ext cx="759888" cy="662075"/>
                </a:xfrm>
                <a:custGeom>
                  <a:avLst/>
                  <a:gdLst>
                    <a:gd name="connsiteX0" fmla="*/ 0 w 1978090"/>
                    <a:gd name="connsiteY0" fmla="*/ 730121 h 1460241"/>
                    <a:gd name="connsiteX1" fmla="*/ 989045 w 1978090"/>
                    <a:gd name="connsiteY1" fmla="*/ 0 h 1460241"/>
                    <a:gd name="connsiteX2" fmla="*/ 1978090 w 1978090"/>
                    <a:gd name="connsiteY2" fmla="*/ 730121 h 1460241"/>
                    <a:gd name="connsiteX3" fmla="*/ 989045 w 1978090"/>
                    <a:gd name="connsiteY3" fmla="*/ 1460242 h 1460241"/>
                    <a:gd name="connsiteX4" fmla="*/ 0 w 1978090"/>
                    <a:gd name="connsiteY4" fmla="*/ 730121 h 1460241"/>
                    <a:gd name="connsiteX0" fmla="*/ 3797 w 1981887"/>
                    <a:gd name="connsiteY0" fmla="*/ 873303 h 1603424"/>
                    <a:gd name="connsiteX1" fmla="*/ 763031 w 1981887"/>
                    <a:gd name="connsiteY1" fmla="*/ 0 h 1603424"/>
                    <a:gd name="connsiteX2" fmla="*/ 1981887 w 1981887"/>
                    <a:gd name="connsiteY2" fmla="*/ 873303 h 1603424"/>
                    <a:gd name="connsiteX3" fmla="*/ 992842 w 1981887"/>
                    <a:gd name="connsiteY3" fmla="*/ 1603424 h 1603424"/>
                    <a:gd name="connsiteX4" fmla="*/ 3797 w 1981887"/>
                    <a:gd name="connsiteY4" fmla="*/ 873303 h 1603424"/>
                    <a:gd name="connsiteX0" fmla="*/ 38 w 1978128"/>
                    <a:gd name="connsiteY0" fmla="*/ 873303 h 1723502"/>
                    <a:gd name="connsiteX1" fmla="*/ 759272 w 1978128"/>
                    <a:gd name="connsiteY1" fmla="*/ 0 h 1723502"/>
                    <a:gd name="connsiteX2" fmla="*/ 1978128 w 1978128"/>
                    <a:gd name="connsiteY2" fmla="*/ 873303 h 1723502"/>
                    <a:gd name="connsiteX3" fmla="*/ 740247 w 1978128"/>
                    <a:gd name="connsiteY3" fmla="*/ 1723502 h 1723502"/>
                    <a:gd name="connsiteX4" fmla="*/ 38 w 1978128"/>
                    <a:gd name="connsiteY4" fmla="*/ 873303 h 1723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8128" h="1723502">
                      <a:moveTo>
                        <a:pt x="38" y="873303"/>
                      </a:moveTo>
                      <a:cubicBezTo>
                        <a:pt x="3209" y="586053"/>
                        <a:pt x="213038" y="0"/>
                        <a:pt x="759272" y="0"/>
                      </a:cubicBezTo>
                      <a:cubicBezTo>
                        <a:pt x="1305506" y="0"/>
                        <a:pt x="1978128" y="470068"/>
                        <a:pt x="1978128" y="873303"/>
                      </a:cubicBezTo>
                      <a:cubicBezTo>
                        <a:pt x="1978128" y="1276538"/>
                        <a:pt x="1286481" y="1723502"/>
                        <a:pt x="740247" y="1723502"/>
                      </a:cubicBezTo>
                      <a:cubicBezTo>
                        <a:pt x="194013" y="1723502"/>
                        <a:pt x="-3133" y="1160553"/>
                        <a:pt x="38" y="873303"/>
                      </a:cubicBezTo>
                      <a:close/>
                    </a:path>
                  </a:pathLst>
                </a:custGeom>
                <a:solidFill>
                  <a:srgbClr val="9E25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6" name="Heart 11"/>
                <p:cNvSpPr/>
                <p:nvPr/>
              </p:nvSpPr>
              <p:spPr>
                <a:xfrm rot="14287302">
                  <a:off x="6065676" y="1233099"/>
                  <a:ext cx="725837" cy="556353"/>
                </a:xfrm>
                <a:custGeom>
                  <a:avLst/>
                  <a:gdLst>
                    <a:gd name="connsiteX0" fmla="*/ 1103128 w 2206256"/>
                    <a:gd name="connsiteY0" fmla="*/ 518337 h 2073349"/>
                    <a:gd name="connsiteX1" fmla="*/ 1103128 w 2206256"/>
                    <a:gd name="connsiteY1" fmla="*/ 2073349 h 2073349"/>
                    <a:gd name="connsiteX2" fmla="*/ 1103128 w 2206256"/>
                    <a:gd name="connsiteY2" fmla="*/ 518337 h 2073349"/>
                    <a:gd name="connsiteX0" fmla="*/ 1111170 w 2054204"/>
                    <a:gd name="connsiteY0" fmla="*/ 492652 h 2047664"/>
                    <a:gd name="connsiteX1" fmla="*/ 1111170 w 2054204"/>
                    <a:gd name="connsiteY1" fmla="*/ 2047664 h 2047664"/>
                    <a:gd name="connsiteX2" fmla="*/ 1111170 w 2054204"/>
                    <a:gd name="connsiteY2" fmla="*/ 492652 h 2047664"/>
                    <a:gd name="connsiteX0" fmla="*/ 1088688 w 2031722"/>
                    <a:gd name="connsiteY0" fmla="*/ 331388 h 1889191"/>
                    <a:gd name="connsiteX1" fmla="*/ 1088688 w 2031722"/>
                    <a:gd name="connsiteY1" fmla="*/ 1886400 h 1889191"/>
                    <a:gd name="connsiteX2" fmla="*/ 1088688 w 2031722"/>
                    <a:gd name="connsiteY2" fmla="*/ 331388 h 1889191"/>
                    <a:gd name="connsiteX0" fmla="*/ 1088688 w 2457034"/>
                    <a:gd name="connsiteY0" fmla="*/ 298057 h 1855860"/>
                    <a:gd name="connsiteX1" fmla="*/ 1088688 w 2457034"/>
                    <a:gd name="connsiteY1" fmla="*/ 1853069 h 1855860"/>
                    <a:gd name="connsiteX2" fmla="*/ 1088688 w 2457034"/>
                    <a:gd name="connsiteY2" fmla="*/ 298057 h 1855860"/>
                    <a:gd name="connsiteX0" fmla="*/ 1494094 w 2862440"/>
                    <a:gd name="connsiteY0" fmla="*/ 247986 h 1806068"/>
                    <a:gd name="connsiteX1" fmla="*/ 1494094 w 2862440"/>
                    <a:gd name="connsiteY1" fmla="*/ 1802998 h 1806068"/>
                    <a:gd name="connsiteX2" fmla="*/ 1494094 w 2862440"/>
                    <a:gd name="connsiteY2" fmla="*/ 247986 h 1806068"/>
                    <a:gd name="connsiteX0" fmla="*/ 1494094 w 2567564"/>
                    <a:gd name="connsiteY0" fmla="*/ 357092 h 1915174"/>
                    <a:gd name="connsiteX1" fmla="*/ 1494094 w 2567564"/>
                    <a:gd name="connsiteY1" fmla="*/ 1912104 h 1915174"/>
                    <a:gd name="connsiteX2" fmla="*/ 1494094 w 2567564"/>
                    <a:gd name="connsiteY2" fmla="*/ 357092 h 1915174"/>
                    <a:gd name="connsiteX0" fmla="*/ 1453444 w 2574663"/>
                    <a:gd name="connsiteY0" fmla="*/ 349168 h 1985886"/>
                    <a:gd name="connsiteX1" fmla="*/ 1529695 w 2574663"/>
                    <a:gd name="connsiteY1" fmla="*/ 1982904 h 1985886"/>
                    <a:gd name="connsiteX2" fmla="*/ 1453444 w 2574663"/>
                    <a:gd name="connsiteY2" fmla="*/ 349168 h 1985886"/>
                    <a:gd name="connsiteX0" fmla="*/ 478315 w 1599534"/>
                    <a:gd name="connsiteY0" fmla="*/ 349168 h 1982904"/>
                    <a:gd name="connsiteX1" fmla="*/ 554566 w 1599534"/>
                    <a:gd name="connsiteY1" fmla="*/ 1982904 h 1982904"/>
                    <a:gd name="connsiteX2" fmla="*/ 298 w 1599534"/>
                    <a:gd name="connsiteY2" fmla="*/ 166414 h 1982904"/>
                    <a:gd name="connsiteX3" fmla="*/ 478315 w 1599534"/>
                    <a:gd name="connsiteY3" fmla="*/ 349168 h 1982904"/>
                    <a:gd name="connsiteX0" fmla="*/ 1463983 w 2585202"/>
                    <a:gd name="connsiteY0" fmla="*/ 349168 h 1982904"/>
                    <a:gd name="connsiteX1" fmla="*/ 1540234 w 2585202"/>
                    <a:gd name="connsiteY1" fmla="*/ 1982904 h 1982904"/>
                    <a:gd name="connsiteX2" fmla="*/ 86 w 2585202"/>
                    <a:gd name="connsiteY2" fmla="*/ 805385 h 1982904"/>
                    <a:gd name="connsiteX3" fmla="*/ 1463983 w 2585202"/>
                    <a:gd name="connsiteY3" fmla="*/ 349168 h 1982904"/>
                    <a:gd name="connsiteX0" fmla="*/ 1500902 w 2622121"/>
                    <a:gd name="connsiteY0" fmla="*/ 349168 h 1982904"/>
                    <a:gd name="connsiteX1" fmla="*/ 1577153 w 2622121"/>
                    <a:gd name="connsiteY1" fmla="*/ 1982904 h 1982904"/>
                    <a:gd name="connsiteX2" fmla="*/ 37005 w 2622121"/>
                    <a:gd name="connsiteY2" fmla="*/ 805385 h 1982904"/>
                    <a:gd name="connsiteX3" fmla="*/ 1500902 w 2622121"/>
                    <a:gd name="connsiteY3" fmla="*/ 349168 h 1982904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488701"/>
                    <a:gd name="connsiteY0" fmla="*/ 179170 h 1973162"/>
                    <a:gd name="connsiteX1" fmla="*/ 1631328 w 2488701"/>
                    <a:gd name="connsiteY1" fmla="*/ 1973162 h 1973162"/>
                    <a:gd name="connsiteX2" fmla="*/ 36006 w 2488701"/>
                    <a:gd name="connsiteY2" fmla="*/ 310570 h 1973162"/>
                    <a:gd name="connsiteX3" fmla="*/ 1398062 w 2488701"/>
                    <a:gd name="connsiteY3" fmla="*/ 179170 h 1973162"/>
                    <a:gd name="connsiteX0" fmla="*/ 1830446 w 2621323"/>
                    <a:gd name="connsiteY0" fmla="*/ 168723 h 2144566"/>
                    <a:gd name="connsiteX1" fmla="*/ 1631328 w 2621323"/>
                    <a:gd name="connsiteY1" fmla="*/ 2144566 h 2144566"/>
                    <a:gd name="connsiteX2" fmla="*/ 36006 w 2621323"/>
                    <a:gd name="connsiteY2" fmla="*/ 481974 h 2144566"/>
                    <a:gd name="connsiteX3" fmla="*/ 1830446 w 2621323"/>
                    <a:gd name="connsiteY3" fmla="*/ 168723 h 2144566"/>
                    <a:gd name="connsiteX0" fmla="*/ 1830446 w 2562621"/>
                    <a:gd name="connsiteY0" fmla="*/ 174187 h 2150030"/>
                    <a:gd name="connsiteX1" fmla="*/ 1631328 w 2562621"/>
                    <a:gd name="connsiteY1" fmla="*/ 2150030 h 2150030"/>
                    <a:gd name="connsiteX2" fmla="*/ 36006 w 2562621"/>
                    <a:gd name="connsiteY2" fmla="*/ 487438 h 2150030"/>
                    <a:gd name="connsiteX3" fmla="*/ 1830446 w 2562621"/>
                    <a:gd name="connsiteY3" fmla="*/ 174187 h 2150030"/>
                    <a:gd name="connsiteX0" fmla="*/ 1830446 w 2946118"/>
                    <a:gd name="connsiteY0" fmla="*/ 143339 h 2119182"/>
                    <a:gd name="connsiteX1" fmla="*/ 1631328 w 2946118"/>
                    <a:gd name="connsiteY1" fmla="*/ 2119182 h 2119182"/>
                    <a:gd name="connsiteX2" fmla="*/ 36006 w 2946118"/>
                    <a:gd name="connsiteY2" fmla="*/ 456590 h 2119182"/>
                    <a:gd name="connsiteX3" fmla="*/ 1830446 w 2946118"/>
                    <a:gd name="connsiteY3" fmla="*/ 143339 h 2119182"/>
                    <a:gd name="connsiteX0" fmla="*/ 1585362 w 2701034"/>
                    <a:gd name="connsiteY0" fmla="*/ 143339 h 2119182"/>
                    <a:gd name="connsiteX1" fmla="*/ 1386244 w 2701034"/>
                    <a:gd name="connsiteY1" fmla="*/ 2119182 h 2119182"/>
                    <a:gd name="connsiteX2" fmla="*/ 41023 w 2701034"/>
                    <a:gd name="connsiteY2" fmla="*/ 155112 h 2119182"/>
                    <a:gd name="connsiteX3" fmla="*/ 1585362 w 2701034"/>
                    <a:gd name="connsiteY3" fmla="*/ 143339 h 2119182"/>
                    <a:gd name="connsiteX0" fmla="*/ 1708412 w 2824084"/>
                    <a:gd name="connsiteY0" fmla="*/ 143339 h 2119182"/>
                    <a:gd name="connsiteX1" fmla="*/ 1509294 w 2824084"/>
                    <a:gd name="connsiteY1" fmla="*/ 2119182 h 2119182"/>
                    <a:gd name="connsiteX2" fmla="*/ 164073 w 2824084"/>
                    <a:gd name="connsiteY2" fmla="*/ 155112 h 2119182"/>
                    <a:gd name="connsiteX3" fmla="*/ 1708412 w 2824084"/>
                    <a:gd name="connsiteY3" fmla="*/ 143339 h 2119182"/>
                    <a:gd name="connsiteX0" fmla="*/ 1708412 w 2824084"/>
                    <a:gd name="connsiteY0" fmla="*/ 205943 h 2181786"/>
                    <a:gd name="connsiteX1" fmla="*/ 1509294 w 2824084"/>
                    <a:gd name="connsiteY1" fmla="*/ 2181786 h 2181786"/>
                    <a:gd name="connsiteX2" fmla="*/ 164073 w 2824084"/>
                    <a:gd name="connsiteY2" fmla="*/ 217716 h 2181786"/>
                    <a:gd name="connsiteX3" fmla="*/ 1708412 w 2824084"/>
                    <a:gd name="connsiteY3" fmla="*/ 205943 h 2181786"/>
                    <a:gd name="connsiteX0" fmla="*/ 1708412 w 2800950"/>
                    <a:gd name="connsiteY0" fmla="*/ 205943 h 2181786"/>
                    <a:gd name="connsiteX1" fmla="*/ 1509294 w 2800950"/>
                    <a:gd name="connsiteY1" fmla="*/ 2181786 h 2181786"/>
                    <a:gd name="connsiteX2" fmla="*/ 164073 w 2800950"/>
                    <a:gd name="connsiteY2" fmla="*/ 217716 h 2181786"/>
                    <a:gd name="connsiteX3" fmla="*/ 1708412 w 2800950"/>
                    <a:gd name="connsiteY3" fmla="*/ 205943 h 2181786"/>
                    <a:gd name="connsiteX0" fmla="*/ 1753893 w 2846431"/>
                    <a:gd name="connsiteY0" fmla="*/ 205943 h 2181786"/>
                    <a:gd name="connsiteX1" fmla="*/ 1554775 w 2846431"/>
                    <a:gd name="connsiteY1" fmla="*/ 2181786 h 2181786"/>
                    <a:gd name="connsiteX2" fmla="*/ 209554 w 2846431"/>
                    <a:gd name="connsiteY2" fmla="*/ 217716 h 2181786"/>
                    <a:gd name="connsiteX3" fmla="*/ 1753893 w 2846431"/>
                    <a:gd name="connsiteY3" fmla="*/ 205943 h 2181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46431" h="2181786">
                      <a:moveTo>
                        <a:pt x="1753893" y="205943"/>
                      </a:moveTo>
                      <a:cubicBezTo>
                        <a:pt x="3258232" y="-529083"/>
                        <a:pt x="3225113" y="2005322"/>
                        <a:pt x="1554775" y="2181786"/>
                      </a:cubicBezTo>
                      <a:cubicBezTo>
                        <a:pt x="880252" y="2000495"/>
                        <a:pt x="-531837" y="1460942"/>
                        <a:pt x="209554" y="217716"/>
                      </a:cubicBezTo>
                      <a:cubicBezTo>
                        <a:pt x="803637" y="-365857"/>
                        <a:pt x="1569146" y="434242"/>
                        <a:pt x="1753893" y="205943"/>
                      </a:cubicBezTo>
                      <a:close/>
                    </a:path>
                  </a:pathLst>
                </a:custGeom>
                <a:solidFill>
                  <a:srgbClr val="E887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  <p:grpSp>
          <p:nvGrpSpPr>
            <p:cNvPr id="107" name="Group 106"/>
            <p:cNvGrpSpPr/>
            <p:nvPr/>
          </p:nvGrpSpPr>
          <p:grpSpPr>
            <a:xfrm>
              <a:off x="7814183" y="5579320"/>
              <a:ext cx="1257974" cy="1242978"/>
              <a:chOff x="7709188" y="4005294"/>
              <a:chExt cx="1257974" cy="1242978"/>
            </a:xfrm>
          </p:grpSpPr>
          <p:sp>
            <p:nvSpPr>
              <p:cNvPr id="108" name="Cube 107"/>
              <p:cNvSpPr/>
              <p:nvPr/>
            </p:nvSpPr>
            <p:spPr>
              <a:xfrm>
                <a:off x="7709188" y="4005294"/>
                <a:ext cx="1257974" cy="1242978"/>
              </a:xfrm>
              <a:prstGeom prst="cube">
                <a:avLst>
                  <a:gd name="adj" fmla="val 8432"/>
                </a:avLst>
              </a:prstGeom>
              <a:solidFill>
                <a:srgbClr val="05CFFF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7833813" y="4232911"/>
                <a:ext cx="893249" cy="890209"/>
                <a:chOff x="4880236" y="1010093"/>
                <a:chExt cx="2853922" cy="2844209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4880236" y="1010093"/>
                  <a:ext cx="2853922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5092427" y="1010093"/>
                  <a:ext cx="2429540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2" name="Isosceles Triangle 2"/>
                <p:cNvSpPr/>
                <p:nvPr/>
              </p:nvSpPr>
              <p:spPr>
                <a:xfrm rot="10299074">
                  <a:off x="6352879" y="2916285"/>
                  <a:ext cx="749669" cy="683948"/>
                </a:xfrm>
                <a:custGeom>
                  <a:avLst/>
                  <a:gdLst>
                    <a:gd name="connsiteX0" fmla="*/ 0 w 1890307"/>
                    <a:gd name="connsiteY0" fmla="*/ 1484362 h 1484362"/>
                    <a:gd name="connsiteX1" fmla="*/ 945154 w 1890307"/>
                    <a:gd name="connsiteY1" fmla="*/ 0 h 1484362"/>
                    <a:gd name="connsiteX2" fmla="*/ 1890307 w 1890307"/>
                    <a:gd name="connsiteY2" fmla="*/ 1484362 h 1484362"/>
                    <a:gd name="connsiteX3" fmla="*/ 0 w 1890307"/>
                    <a:gd name="connsiteY3" fmla="*/ 1484362 h 1484362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9778 w 1900085"/>
                    <a:gd name="connsiteY0" fmla="*/ 1473410 h 1473410"/>
                    <a:gd name="connsiteX1" fmla="*/ 935758 w 1900085"/>
                    <a:gd name="connsiteY1" fmla="*/ 0 h 1473410"/>
                    <a:gd name="connsiteX2" fmla="*/ 1900085 w 1900085"/>
                    <a:gd name="connsiteY2" fmla="*/ 1473410 h 1473410"/>
                    <a:gd name="connsiteX3" fmla="*/ 9778 w 1900085"/>
                    <a:gd name="connsiteY3" fmla="*/ 1473410 h 1473410"/>
                    <a:gd name="connsiteX0" fmla="*/ 9778 w 1900085"/>
                    <a:gd name="connsiteY0" fmla="*/ 1473410 h 1602081"/>
                    <a:gd name="connsiteX1" fmla="*/ 935758 w 1900085"/>
                    <a:gd name="connsiteY1" fmla="*/ 0 h 1602081"/>
                    <a:gd name="connsiteX2" fmla="*/ 1900085 w 1900085"/>
                    <a:gd name="connsiteY2" fmla="*/ 1473410 h 1602081"/>
                    <a:gd name="connsiteX3" fmla="*/ 9778 w 1900085"/>
                    <a:gd name="connsiteY3" fmla="*/ 1473410 h 1602081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11089 w 1901396"/>
                    <a:gd name="connsiteY0" fmla="*/ 1473432 h 1659320"/>
                    <a:gd name="connsiteX1" fmla="*/ 937069 w 1901396"/>
                    <a:gd name="connsiteY1" fmla="*/ 22 h 1659320"/>
                    <a:gd name="connsiteX2" fmla="*/ 1901396 w 1901396"/>
                    <a:gd name="connsiteY2" fmla="*/ 1473432 h 1659320"/>
                    <a:gd name="connsiteX3" fmla="*/ 11089 w 1901396"/>
                    <a:gd name="connsiteY3" fmla="*/ 1473432 h 1659320"/>
                    <a:gd name="connsiteX0" fmla="*/ 11089 w 1901396"/>
                    <a:gd name="connsiteY0" fmla="*/ 1474878 h 1660766"/>
                    <a:gd name="connsiteX1" fmla="*/ 937069 w 1901396"/>
                    <a:gd name="connsiteY1" fmla="*/ 1468 h 1660766"/>
                    <a:gd name="connsiteX2" fmla="*/ 1901396 w 1901396"/>
                    <a:gd name="connsiteY2" fmla="*/ 1474878 h 1660766"/>
                    <a:gd name="connsiteX3" fmla="*/ 11089 w 1901396"/>
                    <a:gd name="connsiteY3" fmla="*/ 1474878 h 1660766"/>
                    <a:gd name="connsiteX0" fmla="*/ 11089 w 1922551"/>
                    <a:gd name="connsiteY0" fmla="*/ 1474339 h 1660227"/>
                    <a:gd name="connsiteX1" fmla="*/ 937069 w 1922551"/>
                    <a:gd name="connsiteY1" fmla="*/ 929 h 1660227"/>
                    <a:gd name="connsiteX2" fmla="*/ 1901396 w 1922551"/>
                    <a:gd name="connsiteY2" fmla="*/ 1474339 h 1660227"/>
                    <a:gd name="connsiteX3" fmla="*/ 11089 w 1922551"/>
                    <a:gd name="connsiteY3" fmla="*/ 1474339 h 1660227"/>
                    <a:gd name="connsiteX0" fmla="*/ 11089 w 1922551"/>
                    <a:gd name="connsiteY0" fmla="*/ 1474339 h 1674829"/>
                    <a:gd name="connsiteX1" fmla="*/ 937069 w 1922551"/>
                    <a:gd name="connsiteY1" fmla="*/ 929 h 1674829"/>
                    <a:gd name="connsiteX2" fmla="*/ 1901396 w 1922551"/>
                    <a:gd name="connsiteY2" fmla="*/ 1474339 h 1674829"/>
                    <a:gd name="connsiteX3" fmla="*/ 11089 w 1922551"/>
                    <a:gd name="connsiteY3" fmla="*/ 1474339 h 1674829"/>
                    <a:gd name="connsiteX0" fmla="*/ 11089 w 1922551"/>
                    <a:gd name="connsiteY0" fmla="*/ 1474339 h 1672820"/>
                    <a:gd name="connsiteX1" fmla="*/ 937069 w 1922551"/>
                    <a:gd name="connsiteY1" fmla="*/ 929 h 1672820"/>
                    <a:gd name="connsiteX2" fmla="*/ 1901396 w 1922551"/>
                    <a:gd name="connsiteY2" fmla="*/ 1474339 h 1672820"/>
                    <a:gd name="connsiteX3" fmla="*/ 11089 w 1922551"/>
                    <a:gd name="connsiteY3" fmla="*/ 1474339 h 1672820"/>
                    <a:gd name="connsiteX0" fmla="*/ 30596 w 1942058"/>
                    <a:gd name="connsiteY0" fmla="*/ 1474339 h 1672820"/>
                    <a:gd name="connsiteX1" fmla="*/ 956576 w 1942058"/>
                    <a:gd name="connsiteY1" fmla="*/ 929 h 1672820"/>
                    <a:gd name="connsiteX2" fmla="*/ 1920903 w 1942058"/>
                    <a:gd name="connsiteY2" fmla="*/ 1474339 h 1672820"/>
                    <a:gd name="connsiteX3" fmla="*/ 30596 w 1942058"/>
                    <a:gd name="connsiteY3" fmla="*/ 1474339 h 1672820"/>
                    <a:gd name="connsiteX0" fmla="*/ 17715 w 1929177"/>
                    <a:gd name="connsiteY0" fmla="*/ 1474339 h 1672820"/>
                    <a:gd name="connsiteX1" fmla="*/ 943695 w 1929177"/>
                    <a:gd name="connsiteY1" fmla="*/ 929 h 1672820"/>
                    <a:gd name="connsiteX2" fmla="*/ 1908022 w 1929177"/>
                    <a:gd name="connsiteY2" fmla="*/ 1474339 h 1672820"/>
                    <a:gd name="connsiteX3" fmla="*/ 17715 w 1929177"/>
                    <a:gd name="connsiteY3" fmla="*/ 1474339 h 1672820"/>
                    <a:gd name="connsiteX0" fmla="*/ 17715 w 1929177"/>
                    <a:gd name="connsiteY0" fmla="*/ 1474339 h 1669905"/>
                    <a:gd name="connsiteX1" fmla="*/ 943695 w 1929177"/>
                    <a:gd name="connsiteY1" fmla="*/ 929 h 1669905"/>
                    <a:gd name="connsiteX2" fmla="*/ 1908022 w 1929177"/>
                    <a:gd name="connsiteY2" fmla="*/ 1474339 h 1669905"/>
                    <a:gd name="connsiteX3" fmla="*/ 17715 w 1929177"/>
                    <a:gd name="connsiteY3" fmla="*/ 1474339 h 1669905"/>
                    <a:gd name="connsiteX0" fmla="*/ 17715 w 1929177"/>
                    <a:gd name="connsiteY0" fmla="*/ 1474339 h 1680508"/>
                    <a:gd name="connsiteX1" fmla="*/ 943695 w 1929177"/>
                    <a:gd name="connsiteY1" fmla="*/ 929 h 1680508"/>
                    <a:gd name="connsiteX2" fmla="*/ 1908022 w 1929177"/>
                    <a:gd name="connsiteY2" fmla="*/ 1474339 h 1680508"/>
                    <a:gd name="connsiteX3" fmla="*/ 17715 w 1929177"/>
                    <a:gd name="connsiteY3" fmla="*/ 1474339 h 1680508"/>
                    <a:gd name="connsiteX0" fmla="*/ 17715 w 1914739"/>
                    <a:gd name="connsiteY0" fmla="*/ 1474493 h 1680662"/>
                    <a:gd name="connsiteX1" fmla="*/ 943695 w 1914739"/>
                    <a:gd name="connsiteY1" fmla="*/ 1083 h 1680662"/>
                    <a:gd name="connsiteX2" fmla="*/ 1908022 w 1914739"/>
                    <a:gd name="connsiteY2" fmla="*/ 1474493 h 1680662"/>
                    <a:gd name="connsiteX3" fmla="*/ 17715 w 1914739"/>
                    <a:gd name="connsiteY3" fmla="*/ 1474493 h 1680662"/>
                    <a:gd name="connsiteX0" fmla="*/ 17715 w 1914739"/>
                    <a:gd name="connsiteY0" fmla="*/ 1474493 h 1744282"/>
                    <a:gd name="connsiteX1" fmla="*/ 943695 w 1914739"/>
                    <a:gd name="connsiteY1" fmla="*/ 1083 h 1744282"/>
                    <a:gd name="connsiteX2" fmla="*/ 1908022 w 1914739"/>
                    <a:gd name="connsiteY2" fmla="*/ 1474493 h 1744282"/>
                    <a:gd name="connsiteX3" fmla="*/ 17715 w 1914739"/>
                    <a:gd name="connsiteY3" fmla="*/ 1474493 h 1744282"/>
                    <a:gd name="connsiteX0" fmla="*/ 17715 w 1912352"/>
                    <a:gd name="connsiteY0" fmla="*/ 1474914 h 1744703"/>
                    <a:gd name="connsiteX1" fmla="*/ 943695 w 1912352"/>
                    <a:gd name="connsiteY1" fmla="*/ 1504 h 1744703"/>
                    <a:gd name="connsiteX2" fmla="*/ 1908022 w 1912352"/>
                    <a:gd name="connsiteY2" fmla="*/ 1474914 h 1744703"/>
                    <a:gd name="connsiteX3" fmla="*/ 17715 w 1912352"/>
                    <a:gd name="connsiteY3" fmla="*/ 1474914 h 1744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2352" h="1744703">
                      <a:moveTo>
                        <a:pt x="17715" y="1474914"/>
                      </a:moveTo>
                      <a:cubicBezTo>
                        <a:pt x="-110838" y="1144062"/>
                        <a:pt x="487133" y="-4257"/>
                        <a:pt x="943695" y="1504"/>
                      </a:cubicBezTo>
                      <a:cubicBezTo>
                        <a:pt x="1323225" y="-41240"/>
                        <a:pt x="1971445" y="836011"/>
                        <a:pt x="1908022" y="1474914"/>
                      </a:cubicBezTo>
                      <a:cubicBezTo>
                        <a:pt x="1777749" y="1909028"/>
                        <a:pt x="206144" y="1751742"/>
                        <a:pt x="17715" y="1474914"/>
                      </a:cubicBezTo>
                      <a:close/>
                    </a:path>
                  </a:pathLst>
                </a:custGeom>
                <a:solidFill>
                  <a:srgbClr val="1D9F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3" name="Rectangle 7"/>
                <p:cNvSpPr/>
                <p:nvPr/>
              </p:nvSpPr>
              <p:spPr>
                <a:xfrm rot="18900000">
                  <a:off x="6525932" y="1961027"/>
                  <a:ext cx="656228" cy="671509"/>
                </a:xfrm>
                <a:custGeom>
                  <a:avLst/>
                  <a:gdLst>
                    <a:gd name="connsiteX0" fmla="*/ 0 w 1433404"/>
                    <a:gd name="connsiteY0" fmla="*/ 0 h 1422855"/>
                    <a:gd name="connsiteX1" fmla="*/ 1433404 w 1433404"/>
                    <a:gd name="connsiteY1" fmla="*/ 0 h 1422855"/>
                    <a:gd name="connsiteX2" fmla="*/ 1433404 w 1433404"/>
                    <a:gd name="connsiteY2" fmla="*/ 1422855 h 1422855"/>
                    <a:gd name="connsiteX3" fmla="*/ 0 w 1433404"/>
                    <a:gd name="connsiteY3" fmla="*/ 1422855 h 1422855"/>
                    <a:gd name="connsiteX4" fmla="*/ 0 w 1433404"/>
                    <a:gd name="connsiteY4" fmla="*/ 0 h 1422855"/>
                    <a:gd name="connsiteX0" fmla="*/ 0 w 1769741"/>
                    <a:gd name="connsiteY0" fmla="*/ 0 h 1759191"/>
                    <a:gd name="connsiteX1" fmla="*/ 1433404 w 1769741"/>
                    <a:gd name="connsiteY1" fmla="*/ 0 h 1759191"/>
                    <a:gd name="connsiteX2" fmla="*/ 1769741 w 1769741"/>
                    <a:gd name="connsiteY2" fmla="*/ 1759191 h 1759191"/>
                    <a:gd name="connsiteX3" fmla="*/ 0 w 1769741"/>
                    <a:gd name="connsiteY3" fmla="*/ 1422855 h 1759191"/>
                    <a:gd name="connsiteX4" fmla="*/ 0 w 1769741"/>
                    <a:gd name="connsiteY4" fmla="*/ 0 h 1759191"/>
                    <a:gd name="connsiteX0" fmla="*/ 0 w 1807313"/>
                    <a:gd name="connsiteY0" fmla="*/ 0 h 1759191"/>
                    <a:gd name="connsiteX1" fmla="*/ 1433404 w 1807313"/>
                    <a:gd name="connsiteY1" fmla="*/ 0 h 1759191"/>
                    <a:gd name="connsiteX2" fmla="*/ 1769741 w 1807313"/>
                    <a:gd name="connsiteY2" fmla="*/ 1759191 h 1759191"/>
                    <a:gd name="connsiteX3" fmla="*/ 0 w 1807313"/>
                    <a:gd name="connsiteY3" fmla="*/ 1422855 h 1759191"/>
                    <a:gd name="connsiteX4" fmla="*/ 0 w 1807313"/>
                    <a:gd name="connsiteY4" fmla="*/ 0 h 1759191"/>
                    <a:gd name="connsiteX0" fmla="*/ 0 w 1807313"/>
                    <a:gd name="connsiteY0" fmla="*/ 0 h 1799810"/>
                    <a:gd name="connsiteX1" fmla="*/ 1433404 w 1807313"/>
                    <a:gd name="connsiteY1" fmla="*/ 0 h 1799810"/>
                    <a:gd name="connsiteX2" fmla="*/ 1769741 w 1807313"/>
                    <a:gd name="connsiteY2" fmla="*/ 1759191 h 1799810"/>
                    <a:gd name="connsiteX3" fmla="*/ 0 w 1807313"/>
                    <a:gd name="connsiteY3" fmla="*/ 1422855 h 1799810"/>
                    <a:gd name="connsiteX4" fmla="*/ 0 w 1807313"/>
                    <a:gd name="connsiteY4" fmla="*/ 0 h 1799810"/>
                    <a:gd name="connsiteX0" fmla="*/ 0 w 1807313"/>
                    <a:gd name="connsiteY0" fmla="*/ 0 h 1825563"/>
                    <a:gd name="connsiteX1" fmla="*/ 1433404 w 1807313"/>
                    <a:gd name="connsiteY1" fmla="*/ 0 h 1825563"/>
                    <a:gd name="connsiteX2" fmla="*/ 1769741 w 1807313"/>
                    <a:gd name="connsiteY2" fmla="*/ 1759191 h 1825563"/>
                    <a:gd name="connsiteX3" fmla="*/ 0 w 1807313"/>
                    <a:gd name="connsiteY3" fmla="*/ 1422855 h 1825563"/>
                    <a:gd name="connsiteX4" fmla="*/ 0 w 1807313"/>
                    <a:gd name="connsiteY4" fmla="*/ 0 h 1825563"/>
                    <a:gd name="connsiteX0" fmla="*/ 90205 w 1897518"/>
                    <a:gd name="connsiteY0" fmla="*/ 0 h 1825563"/>
                    <a:gd name="connsiteX1" fmla="*/ 1523609 w 1897518"/>
                    <a:gd name="connsiteY1" fmla="*/ 0 h 1825563"/>
                    <a:gd name="connsiteX2" fmla="*/ 1859946 w 1897518"/>
                    <a:gd name="connsiteY2" fmla="*/ 1759191 h 1825563"/>
                    <a:gd name="connsiteX3" fmla="*/ 90205 w 1897518"/>
                    <a:gd name="connsiteY3" fmla="*/ 1422855 h 1825563"/>
                    <a:gd name="connsiteX4" fmla="*/ 90205 w 1897518"/>
                    <a:gd name="connsiteY4" fmla="*/ 0 h 1825563"/>
                    <a:gd name="connsiteX0" fmla="*/ 153310 w 1960623"/>
                    <a:gd name="connsiteY0" fmla="*/ 0 h 1825563"/>
                    <a:gd name="connsiteX1" fmla="*/ 1586714 w 1960623"/>
                    <a:gd name="connsiteY1" fmla="*/ 0 h 1825563"/>
                    <a:gd name="connsiteX2" fmla="*/ 1923051 w 1960623"/>
                    <a:gd name="connsiteY2" fmla="*/ 1759191 h 1825563"/>
                    <a:gd name="connsiteX3" fmla="*/ 153310 w 1960623"/>
                    <a:gd name="connsiteY3" fmla="*/ 1422855 h 1825563"/>
                    <a:gd name="connsiteX4" fmla="*/ 153310 w 1960623"/>
                    <a:gd name="connsiteY4" fmla="*/ 0 h 1825563"/>
                    <a:gd name="connsiteX0" fmla="*/ 153310 w 1960623"/>
                    <a:gd name="connsiteY0" fmla="*/ 134018 h 1959581"/>
                    <a:gd name="connsiteX1" fmla="*/ 1586714 w 1960623"/>
                    <a:gd name="connsiteY1" fmla="*/ 134018 h 1959581"/>
                    <a:gd name="connsiteX2" fmla="*/ 1923051 w 1960623"/>
                    <a:gd name="connsiteY2" fmla="*/ 1893209 h 1959581"/>
                    <a:gd name="connsiteX3" fmla="*/ 153310 w 1960623"/>
                    <a:gd name="connsiteY3" fmla="*/ 1556873 h 1959581"/>
                    <a:gd name="connsiteX4" fmla="*/ 153310 w 1960623"/>
                    <a:gd name="connsiteY4" fmla="*/ 134018 h 1959581"/>
                    <a:gd name="connsiteX0" fmla="*/ 153310 w 1960623"/>
                    <a:gd name="connsiteY0" fmla="*/ 188054 h 2013617"/>
                    <a:gd name="connsiteX1" fmla="*/ 1586714 w 1960623"/>
                    <a:gd name="connsiteY1" fmla="*/ 188054 h 2013617"/>
                    <a:gd name="connsiteX2" fmla="*/ 1923051 w 1960623"/>
                    <a:gd name="connsiteY2" fmla="*/ 1947245 h 2013617"/>
                    <a:gd name="connsiteX3" fmla="*/ 153310 w 1960623"/>
                    <a:gd name="connsiteY3" fmla="*/ 1610909 h 2013617"/>
                    <a:gd name="connsiteX4" fmla="*/ 153310 w 1960623"/>
                    <a:gd name="connsiteY4" fmla="*/ 188054 h 2013617"/>
                    <a:gd name="connsiteX0" fmla="*/ 153310 w 1971177"/>
                    <a:gd name="connsiteY0" fmla="*/ 188054 h 2013617"/>
                    <a:gd name="connsiteX1" fmla="*/ 1586714 w 1971177"/>
                    <a:gd name="connsiteY1" fmla="*/ 188054 h 2013617"/>
                    <a:gd name="connsiteX2" fmla="*/ 1923051 w 1971177"/>
                    <a:gd name="connsiteY2" fmla="*/ 1947245 h 2013617"/>
                    <a:gd name="connsiteX3" fmla="*/ 153310 w 1971177"/>
                    <a:gd name="connsiteY3" fmla="*/ 1610909 h 2013617"/>
                    <a:gd name="connsiteX4" fmla="*/ 153310 w 1971177"/>
                    <a:gd name="connsiteY4" fmla="*/ 188054 h 2013617"/>
                    <a:gd name="connsiteX0" fmla="*/ 85950 w 1903817"/>
                    <a:gd name="connsiteY0" fmla="*/ 188054 h 2037023"/>
                    <a:gd name="connsiteX1" fmla="*/ 1519354 w 1903817"/>
                    <a:gd name="connsiteY1" fmla="*/ 188054 h 2037023"/>
                    <a:gd name="connsiteX2" fmla="*/ 1855691 w 1903817"/>
                    <a:gd name="connsiteY2" fmla="*/ 1947245 h 2037023"/>
                    <a:gd name="connsiteX3" fmla="*/ 286012 w 1903817"/>
                    <a:gd name="connsiteY3" fmla="*/ 1712389 h 2037023"/>
                    <a:gd name="connsiteX4" fmla="*/ 85950 w 1903817"/>
                    <a:gd name="connsiteY4" fmla="*/ 188054 h 2037023"/>
                    <a:gd name="connsiteX0" fmla="*/ 85950 w 1921832"/>
                    <a:gd name="connsiteY0" fmla="*/ 117615 h 1966584"/>
                    <a:gd name="connsiteX1" fmla="*/ 1635333 w 1921832"/>
                    <a:gd name="connsiteY1" fmla="*/ 361169 h 1966584"/>
                    <a:gd name="connsiteX2" fmla="*/ 1855691 w 1921832"/>
                    <a:gd name="connsiteY2" fmla="*/ 1876806 h 1966584"/>
                    <a:gd name="connsiteX3" fmla="*/ 286012 w 1921832"/>
                    <a:gd name="connsiteY3" fmla="*/ 1641950 h 1966584"/>
                    <a:gd name="connsiteX4" fmla="*/ 85950 w 1921832"/>
                    <a:gd name="connsiteY4" fmla="*/ 117615 h 1966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1832" h="1966584">
                      <a:moveTo>
                        <a:pt x="85950" y="117615"/>
                      </a:moveTo>
                      <a:cubicBezTo>
                        <a:pt x="372387" y="-183927"/>
                        <a:pt x="1415583" y="166906"/>
                        <a:pt x="1635333" y="361169"/>
                      </a:cubicBezTo>
                      <a:cubicBezTo>
                        <a:pt x="1869222" y="628625"/>
                        <a:pt x="2013230" y="1426683"/>
                        <a:pt x="1855691" y="1876806"/>
                      </a:cubicBezTo>
                      <a:cubicBezTo>
                        <a:pt x="1549924" y="2043041"/>
                        <a:pt x="487400" y="1986018"/>
                        <a:pt x="286012" y="1641950"/>
                      </a:cubicBezTo>
                      <a:cubicBezTo>
                        <a:pt x="83050" y="1388023"/>
                        <a:pt x="-119911" y="351245"/>
                        <a:pt x="85950" y="117615"/>
                      </a:cubicBezTo>
                      <a:close/>
                    </a:path>
                  </a:pathLst>
                </a:custGeom>
                <a:solidFill>
                  <a:srgbClr val="3DB5B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4" name="Hexagon 8"/>
                <p:cNvSpPr/>
                <p:nvPr/>
              </p:nvSpPr>
              <p:spPr>
                <a:xfrm rot="16200000">
                  <a:off x="5422702" y="1499805"/>
                  <a:ext cx="600556" cy="853334"/>
                </a:xfrm>
                <a:custGeom>
                  <a:avLst/>
                  <a:gdLst>
                    <a:gd name="connsiteX0" fmla="*/ 0 w 1954763"/>
                    <a:gd name="connsiteY0" fmla="*/ 1073573 h 2147145"/>
                    <a:gd name="connsiteX1" fmla="*/ 488691 w 1954763"/>
                    <a:gd name="connsiteY1" fmla="*/ 1 h 2147145"/>
                    <a:gd name="connsiteX2" fmla="*/ 1466072 w 1954763"/>
                    <a:gd name="connsiteY2" fmla="*/ 1 h 2147145"/>
                    <a:gd name="connsiteX3" fmla="*/ 1954763 w 1954763"/>
                    <a:gd name="connsiteY3" fmla="*/ 1073573 h 2147145"/>
                    <a:gd name="connsiteX4" fmla="*/ 1466072 w 1954763"/>
                    <a:gd name="connsiteY4" fmla="*/ 2147144 h 2147145"/>
                    <a:gd name="connsiteX5" fmla="*/ 488691 w 1954763"/>
                    <a:gd name="connsiteY5" fmla="*/ 2147144 h 2147145"/>
                    <a:gd name="connsiteX6" fmla="*/ 0 w 1954763"/>
                    <a:gd name="connsiteY6" fmla="*/ 1073573 h 2147145"/>
                    <a:gd name="connsiteX0" fmla="*/ 0 w 1466072"/>
                    <a:gd name="connsiteY0" fmla="*/ 1073572 h 2147143"/>
                    <a:gd name="connsiteX1" fmla="*/ 488691 w 1466072"/>
                    <a:gd name="connsiteY1" fmla="*/ 0 h 2147143"/>
                    <a:gd name="connsiteX2" fmla="*/ 1466072 w 1466072"/>
                    <a:gd name="connsiteY2" fmla="*/ 0 h 2147143"/>
                    <a:gd name="connsiteX3" fmla="*/ 1268963 w 1466072"/>
                    <a:gd name="connsiteY3" fmla="*/ 1036249 h 2147143"/>
                    <a:gd name="connsiteX4" fmla="*/ 1466072 w 1466072"/>
                    <a:gd name="connsiteY4" fmla="*/ 2147143 h 2147143"/>
                    <a:gd name="connsiteX5" fmla="*/ 488691 w 1466072"/>
                    <a:gd name="connsiteY5" fmla="*/ 2147143 h 2147143"/>
                    <a:gd name="connsiteX6" fmla="*/ 0 w 1466072"/>
                    <a:gd name="connsiteY6" fmla="*/ 1073572 h 2147143"/>
                    <a:gd name="connsiteX0" fmla="*/ 164448 w 977381"/>
                    <a:gd name="connsiteY0" fmla="*/ 1017590 h 2147143"/>
                    <a:gd name="connsiteX1" fmla="*/ 0 w 977381"/>
                    <a:gd name="connsiteY1" fmla="*/ 0 h 2147143"/>
                    <a:gd name="connsiteX2" fmla="*/ 977381 w 977381"/>
                    <a:gd name="connsiteY2" fmla="*/ 0 h 2147143"/>
                    <a:gd name="connsiteX3" fmla="*/ 780272 w 977381"/>
                    <a:gd name="connsiteY3" fmla="*/ 1036249 h 2147143"/>
                    <a:gd name="connsiteX4" fmla="*/ 977381 w 977381"/>
                    <a:gd name="connsiteY4" fmla="*/ 2147143 h 2147143"/>
                    <a:gd name="connsiteX5" fmla="*/ 0 w 977381"/>
                    <a:gd name="connsiteY5" fmla="*/ 2147143 h 2147143"/>
                    <a:gd name="connsiteX6" fmla="*/ 164448 w 977381"/>
                    <a:gd name="connsiteY6" fmla="*/ 1017590 h 2147143"/>
                    <a:gd name="connsiteX0" fmla="*/ 164448 w 977381"/>
                    <a:gd name="connsiteY0" fmla="*/ 1017590 h 2393886"/>
                    <a:gd name="connsiteX1" fmla="*/ 0 w 977381"/>
                    <a:gd name="connsiteY1" fmla="*/ 0 h 2393886"/>
                    <a:gd name="connsiteX2" fmla="*/ 977381 w 977381"/>
                    <a:gd name="connsiteY2" fmla="*/ 0 h 2393886"/>
                    <a:gd name="connsiteX3" fmla="*/ 780272 w 977381"/>
                    <a:gd name="connsiteY3" fmla="*/ 1036249 h 2393886"/>
                    <a:gd name="connsiteX4" fmla="*/ 977381 w 977381"/>
                    <a:gd name="connsiteY4" fmla="*/ 2147143 h 2393886"/>
                    <a:gd name="connsiteX5" fmla="*/ 0 w 977381"/>
                    <a:gd name="connsiteY5" fmla="*/ 2147143 h 2393886"/>
                    <a:gd name="connsiteX6" fmla="*/ 164448 w 977381"/>
                    <a:gd name="connsiteY6" fmla="*/ 1017590 h 2393886"/>
                    <a:gd name="connsiteX0" fmla="*/ 164448 w 1163945"/>
                    <a:gd name="connsiteY0" fmla="*/ 1017590 h 2393886"/>
                    <a:gd name="connsiteX1" fmla="*/ 0 w 1163945"/>
                    <a:gd name="connsiteY1" fmla="*/ 0 h 2393886"/>
                    <a:gd name="connsiteX2" fmla="*/ 977381 w 1163945"/>
                    <a:gd name="connsiteY2" fmla="*/ 0 h 2393886"/>
                    <a:gd name="connsiteX3" fmla="*/ 780272 w 1163945"/>
                    <a:gd name="connsiteY3" fmla="*/ 1036249 h 2393886"/>
                    <a:gd name="connsiteX4" fmla="*/ 977381 w 1163945"/>
                    <a:gd name="connsiteY4" fmla="*/ 2147143 h 2393886"/>
                    <a:gd name="connsiteX5" fmla="*/ 0 w 1163945"/>
                    <a:gd name="connsiteY5" fmla="*/ 2147143 h 2393886"/>
                    <a:gd name="connsiteX6" fmla="*/ 164448 w 1163945"/>
                    <a:gd name="connsiteY6" fmla="*/ 1017590 h 2393886"/>
                    <a:gd name="connsiteX0" fmla="*/ 164448 w 1252854"/>
                    <a:gd name="connsiteY0" fmla="*/ 1017590 h 2439738"/>
                    <a:gd name="connsiteX1" fmla="*/ 0 w 1252854"/>
                    <a:gd name="connsiteY1" fmla="*/ 0 h 2439738"/>
                    <a:gd name="connsiteX2" fmla="*/ 977381 w 1252854"/>
                    <a:gd name="connsiteY2" fmla="*/ 0 h 2439738"/>
                    <a:gd name="connsiteX3" fmla="*/ 780272 w 1252854"/>
                    <a:gd name="connsiteY3" fmla="*/ 1036249 h 2439738"/>
                    <a:gd name="connsiteX4" fmla="*/ 1084683 w 1252854"/>
                    <a:gd name="connsiteY4" fmla="*/ 2207795 h 2439738"/>
                    <a:gd name="connsiteX5" fmla="*/ 0 w 1252854"/>
                    <a:gd name="connsiteY5" fmla="*/ 2147143 h 2439738"/>
                    <a:gd name="connsiteX6" fmla="*/ 164448 w 1252854"/>
                    <a:gd name="connsiteY6" fmla="*/ 1017590 h 2439738"/>
                    <a:gd name="connsiteX0" fmla="*/ 164448 w 1252854"/>
                    <a:gd name="connsiteY0" fmla="*/ 1017590 h 2402570"/>
                    <a:gd name="connsiteX1" fmla="*/ 0 w 1252854"/>
                    <a:gd name="connsiteY1" fmla="*/ 0 h 2402570"/>
                    <a:gd name="connsiteX2" fmla="*/ 977381 w 1252854"/>
                    <a:gd name="connsiteY2" fmla="*/ 0 h 2402570"/>
                    <a:gd name="connsiteX3" fmla="*/ 780272 w 1252854"/>
                    <a:gd name="connsiteY3" fmla="*/ 1036249 h 2402570"/>
                    <a:gd name="connsiteX4" fmla="*/ 1084683 w 1252854"/>
                    <a:gd name="connsiteY4" fmla="*/ 2207795 h 2402570"/>
                    <a:gd name="connsiteX5" fmla="*/ 0 w 1252854"/>
                    <a:gd name="connsiteY5" fmla="*/ 2147143 h 2402570"/>
                    <a:gd name="connsiteX6" fmla="*/ 164448 w 1252854"/>
                    <a:gd name="connsiteY6" fmla="*/ 1017590 h 2402570"/>
                    <a:gd name="connsiteX0" fmla="*/ 164448 w 1164989"/>
                    <a:gd name="connsiteY0" fmla="*/ 1017590 h 2402570"/>
                    <a:gd name="connsiteX1" fmla="*/ 0 w 1164989"/>
                    <a:gd name="connsiteY1" fmla="*/ 0 h 2402570"/>
                    <a:gd name="connsiteX2" fmla="*/ 977381 w 1164989"/>
                    <a:gd name="connsiteY2" fmla="*/ 0 h 2402570"/>
                    <a:gd name="connsiteX3" fmla="*/ 780272 w 1164989"/>
                    <a:gd name="connsiteY3" fmla="*/ 1036249 h 2402570"/>
                    <a:gd name="connsiteX4" fmla="*/ 1084683 w 1164989"/>
                    <a:gd name="connsiteY4" fmla="*/ 2207795 h 2402570"/>
                    <a:gd name="connsiteX5" fmla="*/ 0 w 1164989"/>
                    <a:gd name="connsiteY5" fmla="*/ 2147143 h 2402570"/>
                    <a:gd name="connsiteX6" fmla="*/ 164448 w 1164989"/>
                    <a:gd name="connsiteY6" fmla="*/ 1017590 h 2402570"/>
                    <a:gd name="connsiteX0" fmla="*/ 164448 w 1164989"/>
                    <a:gd name="connsiteY0" fmla="*/ 1017590 h 2524242"/>
                    <a:gd name="connsiteX1" fmla="*/ 0 w 1164989"/>
                    <a:gd name="connsiteY1" fmla="*/ 0 h 2524242"/>
                    <a:gd name="connsiteX2" fmla="*/ 977381 w 1164989"/>
                    <a:gd name="connsiteY2" fmla="*/ 0 h 2524242"/>
                    <a:gd name="connsiteX3" fmla="*/ 780272 w 1164989"/>
                    <a:gd name="connsiteY3" fmla="*/ 1036249 h 2524242"/>
                    <a:gd name="connsiteX4" fmla="*/ 1084683 w 1164989"/>
                    <a:gd name="connsiteY4" fmla="*/ 2207795 h 2524242"/>
                    <a:gd name="connsiteX5" fmla="*/ 0 w 1164989"/>
                    <a:gd name="connsiteY5" fmla="*/ 2147143 h 2524242"/>
                    <a:gd name="connsiteX6" fmla="*/ 164448 w 1164989"/>
                    <a:gd name="connsiteY6" fmla="*/ 1017590 h 2524242"/>
                    <a:gd name="connsiteX0" fmla="*/ 203287 w 1203828"/>
                    <a:gd name="connsiteY0" fmla="*/ 1017590 h 2524242"/>
                    <a:gd name="connsiteX1" fmla="*/ 38839 w 1203828"/>
                    <a:gd name="connsiteY1" fmla="*/ 0 h 2524242"/>
                    <a:gd name="connsiteX2" fmla="*/ 1016220 w 1203828"/>
                    <a:gd name="connsiteY2" fmla="*/ 0 h 2524242"/>
                    <a:gd name="connsiteX3" fmla="*/ 819111 w 1203828"/>
                    <a:gd name="connsiteY3" fmla="*/ 1036249 h 2524242"/>
                    <a:gd name="connsiteX4" fmla="*/ 1123522 w 1203828"/>
                    <a:gd name="connsiteY4" fmla="*/ 2207795 h 2524242"/>
                    <a:gd name="connsiteX5" fmla="*/ 38839 w 1203828"/>
                    <a:gd name="connsiteY5" fmla="*/ 2147143 h 2524242"/>
                    <a:gd name="connsiteX6" fmla="*/ 203287 w 1203828"/>
                    <a:gd name="connsiteY6" fmla="*/ 1017590 h 2524242"/>
                    <a:gd name="connsiteX0" fmla="*/ 292589 w 1293130"/>
                    <a:gd name="connsiteY0" fmla="*/ 1017590 h 2557112"/>
                    <a:gd name="connsiteX1" fmla="*/ 128141 w 1293130"/>
                    <a:gd name="connsiteY1" fmla="*/ 0 h 2557112"/>
                    <a:gd name="connsiteX2" fmla="*/ 1105522 w 1293130"/>
                    <a:gd name="connsiteY2" fmla="*/ 0 h 2557112"/>
                    <a:gd name="connsiteX3" fmla="*/ 908413 w 1293130"/>
                    <a:gd name="connsiteY3" fmla="*/ 1036249 h 2557112"/>
                    <a:gd name="connsiteX4" fmla="*/ 1212824 w 1293130"/>
                    <a:gd name="connsiteY4" fmla="*/ 2207795 h 2557112"/>
                    <a:gd name="connsiteX5" fmla="*/ 30170 w 1293130"/>
                    <a:gd name="connsiteY5" fmla="*/ 2217123 h 2557112"/>
                    <a:gd name="connsiteX6" fmla="*/ 292589 w 1293130"/>
                    <a:gd name="connsiteY6" fmla="*/ 1017590 h 2557112"/>
                    <a:gd name="connsiteX0" fmla="*/ 292589 w 1293130"/>
                    <a:gd name="connsiteY0" fmla="*/ 1017590 h 2543301"/>
                    <a:gd name="connsiteX1" fmla="*/ 128141 w 1293130"/>
                    <a:gd name="connsiteY1" fmla="*/ 0 h 2543301"/>
                    <a:gd name="connsiteX2" fmla="*/ 1105522 w 1293130"/>
                    <a:gd name="connsiteY2" fmla="*/ 0 h 2543301"/>
                    <a:gd name="connsiteX3" fmla="*/ 908413 w 1293130"/>
                    <a:gd name="connsiteY3" fmla="*/ 1036249 h 2543301"/>
                    <a:gd name="connsiteX4" fmla="*/ 1212824 w 1293130"/>
                    <a:gd name="connsiteY4" fmla="*/ 2207795 h 2543301"/>
                    <a:gd name="connsiteX5" fmla="*/ 30170 w 1293130"/>
                    <a:gd name="connsiteY5" fmla="*/ 2217123 h 2543301"/>
                    <a:gd name="connsiteX6" fmla="*/ 292589 w 1293130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05522 w 1312464"/>
                    <a:gd name="connsiteY2" fmla="*/ 0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75501 w 1312464"/>
                    <a:gd name="connsiteY2" fmla="*/ 60652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30432"/>
                    <a:gd name="connsiteY0" fmla="*/ 1017590 h 2543301"/>
                    <a:gd name="connsiteX1" fmla="*/ 128141 w 1330432"/>
                    <a:gd name="connsiteY1" fmla="*/ 0 h 2543301"/>
                    <a:gd name="connsiteX2" fmla="*/ 1175501 w 1330432"/>
                    <a:gd name="connsiteY2" fmla="*/ 60652 h 2543301"/>
                    <a:gd name="connsiteX3" fmla="*/ 1123017 w 1330432"/>
                    <a:gd name="connsiteY3" fmla="*/ 1297506 h 2543301"/>
                    <a:gd name="connsiteX4" fmla="*/ 1212824 w 1330432"/>
                    <a:gd name="connsiteY4" fmla="*/ 2207795 h 2543301"/>
                    <a:gd name="connsiteX5" fmla="*/ 30170 w 1330432"/>
                    <a:gd name="connsiteY5" fmla="*/ 2217123 h 2543301"/>
                    <a:gd name="connsiteX6" fmla="*/ 292589 w 1330432"/>
                    <a:gd name="connsiteY6" fmla="*/ 1017590 h 2543301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158478 h 2684189"/>
                    <a:gd name="connsiteX1" fmla="*/ 128141 w 1330432"/>
                    <a:gd name="connsiteY1" fmla="*/ 140888 h 2684189"/>
                    <a:gd name="connsiteX2" fmla="*/ 1175501 w 1330432"/>
                    <a:gd name="connsiteY2" fmla="*/ 201540 h 2684189"/>
                    <a:gd name="connsiteX3" fmla="*/ 1123017 w 1330432"/>
                    <a:gd name="connsiteY3" fmla="*/ 1438394 h 2684189"/>
                    <a:gd name="connsiteX4" fmla="*/ 1212824 w 1330432"/>
                    <a:gd name="connsiteY4" fmla="*/ 2348683 h 2684189"/>
                    <a:gd name="connsiteX5" fmla="*/ 30170 w 1330432"/>
                    <a:gd name="connsiteY5" fmla="*/ 2358011 h 2684189"/>
                    <a:gd name="connsiteX6" fmla="*/ 292589 w 1330432"/>
                    <a:gd name="connsiteY6" fmla="*/ 1158478 h 2684189"/>
                    <a:gd name="connsiteX0" fmla="*/ 323145 w 1328334"/>
                    <a:gd name="connsiteY0" fmla="*/ 1284444 h 2684189"/>
                    <a:gd name="connsiteX1" fmla="*/ 126043 w 1328334"/>
                    <a:gd name="connsiteY1" fmla="*/ 140888 h 2684189"/>
                    <a:gd name="connsiteX2" fmla="*/ 1173403 w 1328334"/>
                    <a:gd name="connsiteY2" fmla="*/ 201540 h 2684189"/>
                    <a:gd name="connsiteX3" fmla="*/ 1120919 w 1328334"/>
                    <a:gd name="connsiteY3" fmla="*/ 1438394 h 2684189"/>
                    <a:gd name="connsiteX4" fmla="*/ 1210726 w 1328334"/>
                    <a:gd name="connsiteY4" fmla="*/ 2348683 h 2684189"/>
                    <a:gd name="connsiteX5" fmla="*/ 28072 w 1328334"/>
                    <a:gd name="connsiteY5" fmla="*/ 2358011 h 2684189"/>
                    <a:gd name="connsiteX6" fmla="*/ 323145 w 1328334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257932 w 1323771"/>
                    <a:gd name="connsiteY0" fmla="*/ 1139821 h 2684189"/>
                    <a:gd name="connsiteX1" fmla="*/ 121480 w 1323771"/>
                    <a:gd name="connsiteY1" fmla="*/ 140888 h 2684189"/>
                    <a:gd name="connsiteX2" fmla="*/ 1168840 w 1323771"/>
                    <a:gd name="connsiteY2" fmla="*/ 201540 h 2684189"/>
                    <a:gd name="connsiteX3" fmla="*/ 1116356 w 1323771"/>
                    <a:gd name="connsiteY3" fmla="*/ 1438394 h 2684189"/>
                    <a:gd name="connsiteX4" fmla="*/ 1206163 w 1323771"/>
                    <a:gd name="connsiteY4" fmla="*/ 2348683 h 2684189"/>
                    <a:gd name="connsiteX5" fmla="*/ 23509 w 1323771"/>
                    <a:gd name="connsiteY5" fmla="*/ 2358011 h 2684189"/>
                    <a:gd name="connsiteX6" fmla="*/ 257932 w 1323771"/>
                    <a:gd name="connsiteY6" fmla="*/ 1139821 h 2684189"/>
                    <a:gd name="connsiteX0" fmla="*/ 343312 w 1409151"/>
                    <a:gd name="connsiteY0" fmla="*/ 1139821 h 2631761"/>
                    <a:gd name="connsiteX1" fmla="*/ 206860 w 1409151"/>
                    <a:gd name="connsiteY1" fmla="*/ 140888 h 2631761"/>
                    <a:gd name="connsiteX2" fmla="*/ 1254220 w 1409151"/>
                    <a:gd name="connsiteY2" fmla="*/ 201540 h 2631761"/>
                    <a:gd name="connsiteX3" fmla="*/ 1201736 w 1409151"/>
                    <a:gd name="connsiteY3" fmla="*/ 1438394 h 2631761"/>
                    <a:gd name="connsiteX4" fmla="*/ 1291543 w 1409151"/>
                    <a:gd name="connsiteY4" fmla="*/ 2348683 h 2631761"/>
                    <a:gd name="connsiteX5" fmla="*/ 20249 w 1409151"/>
                    <a:gd name="connsiteY5" fmla="*/ 2236713 h 2631761"/>
                    <a:gd name="connsiteX6" fmla="*/ 343312 w 1409151"/>
                    <a:gd name="connsiteY6" fmla="*/ 1139821 h 2631761"/>
                    <a:gd name="connsiteX0" fmla="*/ 343312 w 1409151"/>
                    <a:gd name="connsiteY0" fmla="*/ 1139821 h 2669734"/>
                    <a:gd name="connsiteX1" fmla="*/ 206860 w 1409151"/>
                    <a:gd name="connsiteY1" fmla="*/ 140888 h 2669734"/>
                    <a:gd name="connsiteX2" fmla="*/ 1254220 w 1409151"/>
                    <a:gd name="connsiteY2" fmla="*/ 201540 h 2669734"/>
                    <a:gd name="connsiteX3" fmla="*/ 1201736 w 1409151"/>
                    <a:gd name="connsiteY3" fmla="*/ 1438394 h 2669734"/>
                    <a:gd name="connsiteX4" fmla="*/ 1291543 w 1409151"/>
                    <a:gd name="connsiteY4" fmla="*/ 2348683 h 2669734"/>
                    <a:gd name="connsiteX5" fmla="*/ 20249 w 1409151"/>
                    <a:gd name="connsiteY5" fmla="*/ 2236713 h 2669734"/>
                    <a:gd name="connsiteX6" fmla="*/ 343312 w 1409151"/>
                    <a:gd name="connsiteY6" fmla="*/ 1139821 h 2669734"/>
                    <a:gd name="connsiteX0" fmla="*/ 343312 w 1409151"/>
                    <a:gd name="connsiteY0" fmla="*/ 1051979 h 2581892"/>
                    <a:gd name="connsiteX1" fmla="*/ 90228 w 1409151"/>
                    <a:gd name="connsiteY1" fmla="*/ 272318 h 2581892"/>
                    <a:gd name="connsiteX2" fmla="*/ 1254220 w 1409151"/>
                    <a:gd name="connsiteY2" fmla="*/ 113698 h 2581892"/>
                    <a:gd name="connsiteX3" fmla="*/ 1201736 w 1409151"/>
                    <a:gd name="connsiteY3" fmla="*/ 1350552 h 2581892"/>
                    <a:gd name="connsiteX4" fmla="*/ 1291543 w 1409151"/>
                    <a:gd name="connsiteY4" fmla="*/ 2260841 h 2581892"/>
                    <a:gd name="connsiteX5" fmla="*/ 20249 w 1409151"/>
                    <a:gd name="connsiteY5" fmla="*/ 2148871 h 2581892"/>
                    <a:gd name="connsiteX6" fmla="*/ 343312 w 1409151"/>
                    <a:gd name="connsiteY6" fmla="*/ 1051979 h 2581892"/>
                    <a:gd name="connsiteX0" fmla="*/ 162352 w 1428803"/>
                    <a:gd name="connsiteY0" fmla="*/ 1154618 h 2581892"/>
                    <a:gd name="connsiteX1" fmla="*/ 109880 w 1428803"/>
                    <a:gd name="connsiteY1" fmla="*/ 272318 h 2581892"/>
                    <a:gd name="connsiteX2" fmla="*/ 1273872 w 1428803"/>
                    <a:gd name="connsiteY2" fmla="*/ 113698 h 2581892"/>
                    <a:gd name="connsiteX3" fmla="*/ 1221388 w 1428803"/>
                    <a:gd name="connsiteY3" fmla="*/ 1350552 h 2581892"/>
                    <a:gd name="connsiteX4" fmla="*/ 1311195 w 1428803"/>
                    <a:gd name="connsiteY4" fmla="*/ 2260841 h 2581892"/>
                    <a:gd name="connsiteX5" fmla="*/ 39901 w 1428803"/>
                    <a:gd name="connsiteY5" fmla="*/ 2148871 h 2581892"/>
                    <a:gd name="connsiteX6" fmla="*/ 162352 w 1428803"/>
                    <a:gd name="connsiteY6" fmla="*/ 1154618 h 2581892"/>
                    <a:gd name="connsiteX0" fmla="*/ 162352 w 1428803"/>
                    <a:gd name="connsiteY0" fmla="*/ 1154618 h 2519889"/>
                    <a:gd name="connsiteX1" fmla="*/ 109880 w 1428803"/>
                    <a:gd name="connsiteY1" fmla="*/ 272318 h 2519889"/>
                    <a:gd name="connsiteX2" fmla="*/ 1273872 w 1428803"/>
                    <a:gd name="connsiteY2" fmla="*/ 113698 h 2519889"/>
                    <a:gd name="connsiteX3" fmla="*/ 1221388 w 1428803"/>
                    <a:gd name="connsiteY3" fmla="*/ 1350552 h 2519889"/>
                    <a:gd name="connsiteX4" fmla="*/ 1311195 w 1428803"/>
                    <a:gd name="connsiteY4" fmla="*/ 2260841 h 2519889"/>
                    <a:gd name="connsiteX5" fmla="*/ 39901 w 1428803"/>
                    <a:gd name="connsiteY5" fmla="*/ 1985584 h 2519889"/>
                    <a:gd name="connsiteX6" fmla="*/ 162352 w 1428803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33136 w 1447493"/>
                    <a:gd name="connsiteY0" fmla="*/ 1266585 h 2519889"/>
                    <a:gd name="connsiteX1" fmla="*/ 117986 w 1447493"/>
                    <a:gd name="connsiteY1" fmla="*/ 272318 h 2519889"/>
                    <a:gd name="connsiteX2" fmla="*/ 1281978 w 1447493"/>
                    <a:gd name="connsiteY2" fmla="*/ 113698 h 2519889"/>
                    <a:gd name="connsiteX3" fmla="*/ 1276148 w 1447493"/>
                    <a:gd name="connsiteY3" fmla="*/ 1229254 h 2519889"/>
                    <a:gd name="connsiteX4" fmla="*/ 1319301 w 1447493"/>
                    <a:gd name="connsiteY4" fmla="*/ 2260841 h 2519889"/>
                    <a:gd name="connsiteX5" fmla="*/ 48007 w 1447493"/>
                    <a:gd name="connsiteY5" fmla="*/ 1985584 h 2519889"/>
                    <a:gd name="connsiteX6" fmla="*/ 133136 w 1447493"/>
                    <a:gd name="connsiteY6" fmla="*/ 1266585 h 2519889"/>
                    <a:gd name="connsiteX0" fmla="*/ 133136 w 1447493"/>
                    <a:gd name="connsiteY0" fmla="*/ 1271880 h 2525184"/>
                    <a:gd name="connsiteX1" fmla="*/ 117986 w 1447493"/>
                    <a:gd name="connsiteY1" fmla="*/ 277613 h 2525184"/>
                    <a:gd name="connsiteX2" fmla="*/ 1281978 w 1447493"/>
                    <a:gd name="connsiteY2" fmla="*/ 118993 h 2525184"/>
                    <a:gd name="connsiteX3" fmla="*/ 1276148 w 1447493"/>
                    <a:gd name="connsiteY3" fmla="*/ 1234549 h 2525184"/>
                    <a:gd name="connsiteX4" fmla="*/ 1319301 w 1447493"/>
                    <a:gd name="connsiteY4" fmla="*/ 2266136 h 2525184"/>
                    <a:gd name="connsiteX5" fmla="*/ 48007 w 1447493"/>
                    <a:gd name="connsiteY5" fmla="*/ 1990879 h 2525184"/>
                    <a:gd name="connsiteX6" fmla="*/ 133136 w 1447493"/>
                    <a:gd name="connsiteY6" fmla="*/ 1271880 h 2525184"/>
                    <a:gd name="connsiteX0" fmla="*/ 127470 w 1441827"/>
                    <a:gd name="connsiteY0" fmla="*/ 1271880 h 2525184"/>
                    <a:gd name="connsiteX1" fmla="*/ 112320 w 1441827"/>
                    <a:gd name="connsiteY1" fmla="*/ 277613 h 2525184"/>
                    <a:gd name="connsiteX2" fmla="*/ 1276312 w 1441827"/>
                    <a:gd name="connsiteY2" fmla="*/ 118993 h 2525184"/>
                    <a:gd name="connsiteX3" fmla="*/ 1270482 w 1441827"/>
                    <a:gd name="connsiteY3" fmla="*/ 1234549 h 2525184"/>
                    <a:gd name="connsiteX4" fmla="*/ 1313635 w 1441827"/>
                    <a:gd name="connsiteY4" fmla="*/ 2266136 h 2525184"/>
                    <a:gd name="connsiteX5" fmla="*/ 42341 w 1441827"/>
                    <a:gd name="connsiteY5" fmla="*/ 1990879 h 2525184"/>
                    <a:gd name="connsiteX6" fmla="*/ 127470 w 1441827"/>
                    <a:gd name="connsiteY6" fmla="*/ 1271880 h 2525184"/>
                    <a:gd name="connsiteX0" fmla="*/ 151949 w 1466306"/>
                    <a:gd name="connsiteY0" fmla="*/ 1271880 h 2581141"/>
                    <a:gd name="connsiteX1" fmla="*/ 136799 w 1466306"/>
                    <a:gd name="connsiteY1" fmla="*/ 277613 h 2581141"/>
                    <a:gd name="connsiteX2" fmla="*/ 1300791 w 1466306"/>
                    <a:gd name="connsiteY2" fmla="*/ 118993 h 2581141"/>
                    <a:gd name="connsiteX3" fmla="*/ 1294961 w 1466306"/>
                    <a:gd name="connsiteY3" fmla="*/ 1234549 h 2581141"/>
                    <a:gd name="connsiteX4" fmla="*/ 1338114 w 1466306"/>
                    <a:gd name="connsiteY4" fmla="*/ 2266136 h 2581141"/>
                    <a:gd name="connsiteX5" fmla="*/ 38828 w 1466306"/>
                    <a:gd name="connsiteY5" fmla="*/ 2140172 h 2581141"/>
                    <a:gd name="connsiteX6" fmla="*/ 151949 w 1466306"/>
                    <a:gd name="connsiteY6" fmla="*/ 1271880 h 2581141"/>
                    <a:gd name="connsiteX0" fmla="*/ 151949 w 1466306"/>
                    <a:gd name="connsiteY0" fmla="*/ 1271880 h 2505974"/>
                    <a:gd name="connsiteX1" fmla="*/ 136799 w 1466306"/>
                    <a:gd name="connsiteY1" fmla="*/ 277613 h 2505974"/>
                    <a:gd name="connsiteX2" fmla="*/ 1300791 w 1466306"/>
                    <a:gd name="connsiteY2" fmla="*/ 118993 h 2505974"/>
                    <a:gd name="connsiteX3" fmla="*/ 1294961 w 1466306"/>
                    <a:gd name="connsiteY3" fmla="*/ 1234549 h 2505974"/>
                    <a:gd name="connsiteX4" fmla="*/ 1338114 w 1466306"/>
                    <a:gd name="connsiteY4" fmla="*/ 2266136 h 2505974"/>
                    <a:gd name="connsiteX5" fmla="*/ 38828 w 1466306"/>
                    <a:gd name="connsiteY5" fmla="*/ 2140172 h 2505974"/>
                    <a:gd name="connsiteX6" fmla="*/ 151949 w 1466306"/>
                    <a:gd name="connsiteY6" fmla="*/ 1271880 h 2505974"/>
                    <a:gd name="connsiteX0" fmla="*/ 126281 w 1440638"/>
                    <a:gd name="connsiteY0" fmla="*/ 1271880 h 2505974"/>
                    <a:gd name="connsiteX1" fmla="*/ 111131 w 1440638"/>
                    <a:gd name="connsiteY1" fmla="*/ 277613 h 2505974"/>
                    <a:gd name="connsiteX2" fmla="*/ 1275123 w 1440638"/>
                    <a:gd name="connsiteY2" fmla="*/ 118993 h 2505974"/>
                    <a:gd name="connsiteX3" fmla="*/ 1269293 w 1440638"/>
                    <a:gd name="connsiteY3" fmla="*/ 1234549 h 2505974"/>
                    <a:gd name="connsiteX4" fmla="*/ 1312446 w 1440638"/>
                    <a:gd name="connsiteY4" fmla="*/ 2266136 h 2505974"/>
                    <a:gd name="connsiteX5" fmla="*/ 13160 w 1440638"/>
                    <a:gd name="connsiteY5" fmla="*/ 2140172 h 2505974"/>
                    <a:gd name="connsiteX6" fmla="*/ 126281 w 1440638"/>
                    <a:gd name="connsiteY6" fmla="*/ 1271880 h 2505974"/>
                    <a:gd name="connsiteX0" fmla="*/ 126281 w 1440638"/>
                    <a:gd name="connsiteY0" fmla="*/ 1271880 h 2500048"/>
                    <a:gd name="connsiteX1" fmla="*/ 111131 w 1440638"/>
                    <a:gd name="connsiteY1" fmla="*/ 277613 h 2500048"/>
                    <a:gd name="connsiteX2" fmla="*/ 1275123 w 1440638"/>
                    <a:gd name="connsiteY2" fmla="*/ 118993 h 2500048"/>
                    <a:gd name="connsiteX3" fmla="*/ 1269293 w 1440638"/>
                    <a:gd name="connsiteY3" fmla="*/ 1234549 h 2500048"/>
                    <a:gd name="connsiteX4" fmla="*/ 1312446 w 1440638"/>
                    <a:gd name="connsiteY4" fmla="*/ 2266136 h 2500048"/>
                    <a:gd name="connsiteX5" fmla="*/ 13160 w 1440638"/>
                    <a:gd name="connsiteY5" fmla="*/ 2140172 h 2500048"/>
                    <a:gd name="connsiteX6" fmla="*/ 126281 w 1440638"/>
                    <a:gd name="connsiteY6" fmla="*/ 1271880 h 2500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0638" h="2500048">
                      <a:moveTo>
                        <a:pt x="126281" y="1271880"/>
                      </a:moveTo>
                      <a:cubicBezTo>
                        <a:pt x="141444" y="979338"/>
                        <a:pt x="-76651" y="644802"/>
                        <a:pt x="111131" y="277613"/>
                      </a:cubicBezTo>
                      <a:cubicBezTo>
                        <a:pt x="278305" y="45902"/>
                        <a:pt x="870020" y="-125156"/>
                        <a:pt x="1275123" y="118993"/>
                      </a:cubicBezTo>
                      <a:cubicBezTo>
                        <a:pt x="1661955" y="520396"/>
                        <a:pt x="1246355" y="861141"/>
                        <a:pt x="1269293" y="1234549"/>
                      </a:cubicBezTo>
                      <a:cubicBezTo>
                        <a:pt x="1251017" y="1618846"/>
                        <a:pt x="1582642" y="1662573"/>
                        <a:pt x="1312446" y="2266136"/>
                      </a:cubicBezTo>
                      <a:cubicBezTo>
                        <a:pt x="977322" y="2737332"/>
                        <a:pt x="101023" y="2392103"/>
                        <a:pt x="13160" y="2140172"/>
                      </a:cubicBezTo>
                      <a:cubicBezTo>
                        <a:pt x="-48657" y="1754327"/>
                        <a:pt x="127449" y="1671728"/>
                        <a:pt x="126281" y="1271880"/>
                      </a:cubicBezTo>
                      <a:close/>
                    </a:path>
                  </a:pathLst>
                </a:custGeom>
                <a:solidFill>
                  <a:srgbClr val="DD58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5" name="Oval 10"/>
                <p:cNvSpPr/>
                <p:nvPr/>
              </p:nvSpPr>
              <p:spPr>
                <a:xfrm rot="2188284">
                  <a:off x="5343035" y="2927222"/>
                  <a:ext cx="759888" cy="662075"/>
                </a:xfrm>
                <a:custGeom>
                  <a:avLst/>
                  <a:gdLst>
                    <a:gd name="connsiteX0" fmla="*/ 0 w 1978090"/>
                    <a:gd name="connsiteY0" fmla="*/ 730121 h 1460241"/>
                    <a:gd name="connsiteX1" fmla="*/ 989045 w 1978090"/>
                    <a:gd name="connsiteY1" fmla="*/ 0 h 1460241"/>
                    <a:gd name="connsiteX2" fmla="*/ 1978090 w 1978090"/>
                    <a:gd name="connsiteY2" fmla="*/ 730121 h 1460241"/>
                    <a:gd name="connsiteX3" fmla="*/ 989045 w 1978090"/>
                    <a:gd name="connsiteY3" fmla="*/ 1460242 h 1460241"/>
                    <a:gd name="connsiteX4" fmla="*/ 0 w 1978090"/>
                    <a:gd name="connsiteY4" fmla="*/ 730121 h 1460241"/>
                    <a:gd name="connsiteX0" fmla="*/ 3797 w 1981887"/>
                    <a:gd name="connsiteY0" fmla="*/ 873303 h 1603424"/>
                    <a:gd name="connsiteX1" fmla="*/ 763031 w 1981887"/>
                    <a:gd name="connsiteY1" fmla="*/ 0 h 1603424"/>
                    <a:gd name="connsiteX2" fmla="*/ 1981887 w 1981887"/>
                    <a:gd name="connsiteY2" fmla="*/ 873303 h 1603424"/>
                    <a:gd name="connsiteX3" fmla="*/ 992842 w 1981887"/>
                    <a:gd name="connsiteY3" fmla="*/ 1603424 h 1603424"/>
                    <a:gd name="connsiteX4" fmla="*/ 3797 w 1981887"/>
                    <a:gd name="connsiteY4" fmla="*/ 873303 h 1603424"/>
                    <a:gd name="connsiteX0" fmla="*/ 38 w 1978128"/>
                    <a:gd name="connsiteY0" fmla="*/ 873303 h 1723502"/>
                    <a:gd name="connsiteX1" fmla="*/ 759272 w 1978128"/>
                    <a:gd name="connsiteY1" fmla="*/ 0 h 1723502"/>
                    <a:gd name="connsiteX2" fmla="*/ 1978128 w 1978128"/>
                    <a:gd name="connsiteY2" fmla="*/ 873303 h 1723502"/>
                    <a:gd name="connsiteX3" fmla="*/ 740247 w 1978128"/>
                    <a:gd name="connsiteY3" fmla="*/ 1723502 h 1723502"/>
                    <a:gd name="connsiteX4" fmla="*/ 38 w 1978128"/>
                    <a:gd name="connsiteY4" fmla="*/ 873303 h 1723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8128" h="1723502">
                      <a:moveTo>
                        <a:pt x="38" y="873303"/>
                      </a:moveTo>
                      <a:cubicBezTo>
                        <a:pt x="3209" y="586053"/>
                        <a:pt x="213038" y="0"/>
                        <a:pt x="759272" y="0"/>
                      </a:cubicBezTo>
                      <a:cubicBezTo>
                        <a:pt x="1305506" y="0"/>
                        <a:pt x="1978128" y="470068"/>
                        <a:pt x="1978128" y="873303"/>
                      </a:cubicBezTo>
                      <a:cubicBezTo>
                        <a:pt x="1978128" y="1276538"/>
                        <a:pt x="1286481" y="1723502"/>
                        <a:pt x="740247" y="1723502"/>
                      </a:cubicBezTo>
                      <a:cubicBezTo>
                        <a:pt x="194013" y="1723502"/>
                        <a:pt x="-3133" y="1160553"/>
                        <a:pt x="38" y="873303"/>
                      </a:cubicBezTo>
                      <a:close/>
                    </a:path>
                  </a:pathLst>
                </a:custGeom>
                <a:solidFill>
                  <a:srgbClr val="9E25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6" name="Heart 11"/>
                <p:cNvSpPr/>
                <p:nvPr/>
              </p:nvSpPr>
              <p:spPr>
                <a:xfrm rot="14287302">
                  <a:off x="6065676" y="1233099"/>
                  <a:ext cx="725837" cy="556353"/>
                </a:xfrm>
                <a:custGeom>
                  <a:avLst/>
                  <a:gdLst>
                    <a:gd name="connsiteX0" fmla="*/ 1103128 w 2206256"/>
                    <a:gd name="connsiteY0" fmla="*/ 518337 h 2073349"/>
                    <a:gd name="connsiteX1" fmla="*/ 1103128 w 2206256"/>
                    <a:gd name="connsiteY1" fmla="*/ 2073349 h 2073349"/>
                    <a:gd name="connsiteX2" fmla="*/ 1103128 w 2206256"/>
                    <a:gd name="connsiteY2" fmla="*/ 518337 h 2073349"/>
                    <a:gd name="connsiteX0" fmla="*/ 1111170 w 2054204"/>
                    <a:gd name="connsiteY0" fmla="*/ 492652 h 2047664"/>
                    <a:gd name="connsiteX1" fmla="*/ 1111170 w 2054204"/>
                    <a:gd name="connsiteY1" fmla="*/ 2047664 h 2047664"/>
                    <a:gd name="connsiteX2" fmla="*/ 1111170 w 2054204"/>
                    <a:gd name="connsiteY2" fmla="*/ 492652 h 2047664"/>
                    <a:gd name="connsiteX0" fmla="*/ 1088688 w 2031722"/>
                    <a:gd name="connsiteY0" fmla="*/ 331388 h 1889191"/>
                    <a:gd name="connsiteX1" fmla="*/ 1088688 w 2031722"/>
                    <a:gd name="connsiteY1" fmla="*/ 1886400 h 1889191"/>
                    <a:gd name="connsiteX2" fmla="*/ 1088688 w 2031722"/>
                    <a:gd name="connsiteY2" fmla="*/ 331388 h 1889191"/>
                    <a:gd name="connsiteX0" fmla="*/ 1088688 w 2457034"/>
                    <a:gd name="connsiteY0" fmla="*/ 298057 h 1855860"/>
                    <a:gd name="connsiteX1" fmla="*/ 1088688 w 2457034"/>
                    <a:gd name="connsiteY1" fmla="*/ 1853069 h 1855860"/>
                    <a:gd name="connsiteX2" fmla="*/ 1088688 w 2457034"/>
                    <a:gd name="connsiteY2" fmla="*/ 298057 h 1855860"/>
                    <a:gd name="connsiteX0" fmla="*/ 1494094 w 2862440"/>
                    <a:gd name="connsiteY0" fmla="*/ 247986 h 1806068"/>
                    <a:gd name="connsiteX1" fmla="*/ 1494094 w 2862440"/>
                    <a:gd name="connsiteY1" fmla="*/ 1802998 h 1806068"/>
                    <a:gd name="connsiteX2" fmla="*/ 1494094 w 2862440"/>
                    <a:gd name="connsiteY2" fmla="*/ 247986 h 1806068"/>
                    <a:gd name="connsiteX0" fmla="*/ 1494094 w 2567564"/>
                    <a:gd name="connsiteY0" fmla="*/ 357092 h 1915174"/>
                    <a:gd name="connsiteX1" fmla="*/ 1494094 w 2567564"/>
                    <a:gd name="connsiteY1" fmla="*/ 1912104 h 1915174"/>
                    <a:gd name="connsiteX2" fmla="*/ 1494094 w 2567564"/>
                    <a:gd name="connsiteY2" fmla="*/ 357092 h 1915174"/>
                    <a:gd name="connsiteX0" fmla="*/ 1453444 w 2574663"/>
                    <a:gd name="connsiteY0" fmla="*/ 349168 h 1985886"/>
                    <a:gd name="connsiteX1" fmla="*/ 1529695 w 2574663"/>
                    <a:gd name="connsiteY1" fmla="*/ 1982904 h 1985886"/>
                    <a:gd name="connsiteX2" fmla="*/ 1453444 w 2574663"/>
                    <a:gd name="connsiteY2" fmla="*/ 349168 h 1985886"/>
                    <a:gd name="connsiteX0" fmla="*/ 478315 w 1599534"/>
                    <a:gd name="connsiteY0" fmla="*/ 349168 h 1982904"/>
                    <a:gd name="connsiteX1" fmla="*/ 554566 w 1599534"/>
                    <a:gd name="connsiteY1" fmla="*/ 1982904 h 1982904"/>
                    <a:gd name="connsiteX2" fmla="*/ 298 w 1599534"/>
                    <a:gd name="connsiteY2" fmla="*/ 166414 h 1982904"/>
                    <a:gd name="connsiteX3" fmla="*/ 478315 w 1599534"/>
                    <a:gd name="connsiteY3" fmla="*/ 349168 h 1982904"/>
                    <a:gd name="connsiteX0" fmla="*/ 1463983 w 2585202"/>
                    <a:gd name="connsiteY0" fmla="*/ 349168 h 1982904"/>
                    <a:gd name="connsiteX1" fmla="*/ 1540234 w 2585202"/>
                    <a:gd name="connsiteY1" fmla="*/ 1982904 h 1982904"/>
                    <a:gd name="connsiteX2" fmla="*/ 86 w 2585202"/>
                    <a:gd name="connsiteY2" fmla="*/ 805385 h 1982904"/>
                    <a:gd name="connsiteX3" fmla="*/ 1463983 w 2585202"/>
                    <a:gd name="connsiteY3" fmla="*/ 349168 h 1982904"/>
                    <a:gd name="connsiteX0" fmla="*/ 1500902 w 2622121"/>
                    <a:gd name="connsiteY0" fmla="*/ 349168 h 1982904"/>
                    <a:gd name="connsiteX1" fmla="*/ 1577153 w 2622121"/>
                    <a:gd name="connsiteY1" fmla="*/ 1982904 h 1982904"/>
                    <a:gd name="connsiteX2" fmla="*/ 37005 w 2622121"/>
                    <a:gd name="connsiteY2" fmla="*/ 805385 h 1982904"/>
                    <a:gd name="connsiteX3" fmla="*/ 1500902 w 2622121"/>
                    <a:gd name="connsiteY3" fmla="*/ 349168 h 1982904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488701"/>
                    <a:gd name="connsiteY0" fmla="*/ 179170 h 1973162"/>
                    <a:gd name="connsiteX1" fmla="*/ 1631328 w 2488701"/>
                    <a:gd name="connsiteY1" fmla="*/ 1973162 h 1973162"/>
                    <a:gd name="connsiteX2" fmla="*/ 36006 w 2488701"/>
                    <a:gd name="connsiteY2" fmla="*/ 310570 h 1973162"/>
                    <a:gd name="connsiteX3" fmla="*/ 1398062 w 2488701"/>
                    <a:gd name="connsiteY3" fmla="*/ 179170 h 1973162"/>
                    <a:gd name="connsiteX0" fmla="*/ 1830446 w 2621323"/>
                    <a:gd name="connsiteY0" fmla="*/ 168723 h 2144566"/>
                    <a:gd name="connsiteX1" fmla="*/ 1631328 w 2621323"/>
                    <a:gd name="connsiteY1" fmla="*/ 2144566 h 2144566"/>
                    <a:gd name="connsiteX2" fmla="*/ 36006 w 2621323"/>
                    <a:gd name="connsiteY2" fmla="*/ 481974 h 2144566"/>
                    <a:gd name="connsiteX3" fmla="*/ 1830446 w 2621323"/>
                    <a:gd name="connsiteY3" fmla="*/ 168723 h 2144566"/>
                    <a:gd name="connsiteX0" fmla="*/ 1830446 w 2562621"/>
                    <a:gd name="connsiteY0" fmla="*/ 174187 h 2150030"/>
                    <a:gd name="connsiteX1" fmla="*/ 1631328 w 2562621"/>
                    <a:gd name="connsiteY1" fmla="*/ 2150030 h 2150030"/>
                    <a:gd name="connsiteX2" fmla="*/ 36006 w 2562621"/>
                    <a:gd name="connsiteY2" fmla="*/ 487438 h 2150030"/>
                    <a:gd name="connsiteX3" fmla="*/ 1830446 w 2562621"/>
                    <a:gd name="connsiteY3" fmla="*/ 174187 h 2150030"/>
                    <a:gd name="connsiteX0" fmla="*/ 1830446 w 2946118"/>
                    <a:gd name="connsiteY0" fmla="*/ 143339 h 2119182"/>
                    <a:gd name="connsiteX1" fmla="*/ 1631328 w 2946118"/>
                    <a:gd name="connsiteY1" fmla="*/ 2119182 h 2119182"/>
                    <a:gd name="connsiteX2" fmla="*/ 36006 w 2946118"/>
                    <a:gd name="connsiteY2" fmla="*/ 456590 h 2119182"/>
                    <a:gd name="connsiteX3" fmla="*/ 1830446 w 2946118"/>
                    <a:gd name="connsiteY3" fmla="*/ 143339 h 2119182"/>
                    <a:gd name="connsiteX0" fmla="*/ 1585362 w 2701034"/>
                    <a:gd name="connsiteY0" fmla="*/ 143339 h 2119182"/>
                    <a:gd name="connsiteX1" fmla="*/ 1386244 w 2701034"/>
                    <a:gd name="connsiteY1" fmla="*/ 2119182 h 2119182"/>
                    <a:gd name="connsiteX2" fmla="*/ 41023 w 2701034"/>
                    <a:gd name="connsiteY2" fmla="*/ 155112 h 2119182"/>
                    <a:gd name="connsiteX3" fmla="*/ 1585362 w 2701034"/>
                    <a:gd name="connsiteY3" fmla="*/ 143339 h 2119182"/>
                    <a:gd name="connsiteX0" fmla="*/ 1708412 w 2824084"/>
                    <a:gd name="connsiteY0" fmla="*/ 143339 h 2119182"/>
                    <a:gd name="connsiteX1" fmla="*/ 1509294 w 2824084"/>
                    <a:gd name="connsiteY1" fmla="*/ 2119182 h 2119182"/>
                    <a:gd name="connsiteX2" fmla="*/ 164073 w 2824084"/>
                    <a:gd name="connsiteY2" fmla="*/ 155112 h 2119182"/>
                    <a:gd name="connsiteX3" fmla="*/ 1708412 w 2824084"/>
                    <a:gd name="connsiteY3" fmla="*/ 143339 h 2119182"/>
                    <a:gd name="connsiteX0" fmla="*/ 1708412 w 2824084"/>
                    <a:gd name="connsiteY0" fmla="*/ 205943 h 2181786"/>
                    <a:gd name="connsiteX1" fmla="*/ 1509294 w 2824084"/>
                    <a:gd name="connsiteY1" fmla="*/ 2181786 h 2181786"/>
                    <a:gd name="connsiteX2" fmla="*/ 164073 w 2824084"/>
                    <a:gd name="connsiteY2" fmla="*/ 217716 h 2181786"/>
                    <a:gd name="connsiteX3" fmla="*/ 1708412 w 2824084"/>
                    <a:gd name="connsiteY3" fmla="*/ 205943 h 2181786"/>
                    <a:gd name="connsiteX0" fmla="*/ 1708412 w 2800950"/>
                    <a:gd name="connsiteY0" fmla="*/ 205943 h 2181786"/>
                    <a:gd name="connsiteX1" fmla="*/ 1509294 w 2800950"/>
                    <a:gd name="connsiteY1" fmla="*/ 2181786 h 2181786"/>
                    <a:gd name="connsiteX2" fmla="*/ 164073 w 2800950"/>
                    <a:gd name="connsiteY2" fmla="*/ 217716 h 2181786"/>
                    <a:gd name="connsiteX3" fmla="*/ 1708412 w 2800950"/>
                    <a:gd name="connsiteY3" fmla="*/ 205943 h 2181786"/>
                    <a:gd name="connsiteX0" fmla="*/ 1753893 w 2846431"/>
                    <a:gd name="connsiteY0" fmla="*/ 205943 h 2181786"/>
                    <a:gd name="connsiteX1" fmla="*/ 1554775 w 2846431"/>
                    <a:gd name="connsiteY1" fmla="*/ 2181786 h 2181786"/>
                    <a:gd name="connsiteX2" fmla="*/ 209554 w 2846431"/>
                    <a:gd name="connsiteY2" fmla="*/ 217716 h 2181786"/>
                    <a:gd name="connsiteX3" fmla="*/ 1753893 w 2846431"/>
                    <a:gd name="connsiteY3" fmla="*/ 205943 h 2181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46431" h="2181786">
                      <a:moveTo>
                        <a:pt x="1753893" y="205943"/>
                      </a:moveTo>
                      <a:cubicBezTo>
                        <a:pt x="3258232" y="-529083"/>
                        <a:pt x="3225113" y="2005322"/>
                        <a:pt x="1554775" y="2181786"/>
                      </a:cubicBezTo>
                      <a:cubicBezTo>
                        <a:pt x="880252" y="2000495"/>
                        <a:pt x="-531837" y="1460942"/>
                        <a:pt x="209554" y="217716"/>
                      </a:cubicBezTo>
                      <a:cubicBezTo>
                        <a:pt x="803637" y="-365857"/>
                        <a:pt x="1569146" y="434242"/>
                        <a:pt x="1753893" y="205943"/>
                      </a:cubicBezTo>
                      <a:close/>
                    </a:path>
                  </a:pathLst>
                </a:custGeom>
                <a:solidFill>
                  <a:srgbClr val="E887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</p:grpSp>
      <p:sp>
        <p:nvSpPr>
          <p:cNvPr id="118" name="TextBox 117"/>
          <p:cNvSpPr txBox="1"/>
          <p:nvPr/>
        </p:nvSpPr>
        <p:spPr>
          <a:xfrm>
            <a:off x="2702377" y="5939522"/>
            <a:ext cx="3820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i="1" dirty="0"/>
              <a:t>-</a:t>
            </a:r>
            <a:r>
              <a:rPr lang="sv-SE" sz="2400" b="1" i="1" dirty="0" smtClean="0"/>
              <a:t>Martin Fowler, James Lewis</a:t>
            </a:r>
            <a:endParaRPr lang="sv-SE" b="1" i="1" dirty="0"/>
          </a:p>
        </p:txBody>
      </p:sp>
    </p:spTree>
    <p:extLst>
      <p:ext uri="{BB962C8B-B14F-4D97-AF65-F5344CB8AC3E}">
        <p14:creationId xmlns:p14="http://schemas.microsoft.com/office/powerpoint/2010/main" val="269830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>
                <a:solidFill>
                  <a:srgbClr val="FFFFFF"/>
                </a:solidFill>
              </a:rPr>
              <a:t>Scaling by </a:t>
            </a:r>
            <a:r>
              <a:rPr lang="sv-SE" b="1" dirty="0" smtClean="0">
                <a:solidFill>
                  <a:srgbClr val="FFFFFF"/>
                </a:solidFill>
              </a:rPr>
              <a:t>Instance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5195" y="2880000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 2</a:t>
            </a:r>
            <a:endParaRPr lang="sv-SE" dirty="0"/>
          </a:p>
        </p:txBody>
      </p:sp>
      <p:sp>
        <p:nvSpPr>
          <p:cNvPr id="9" name="Rounded Rectangle 8"/>
          <p:cNvSpPr/>
          <p:nvPr/>
        </p:nvSpPr>
        <p:spPr>
          <a:xfrm>
            <a:off x="5101641" y="3320692"/>
            <a:ext cx="1988717" cy="2765061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Brand C</a:t>
            </a:r>
            <a:endParaRPr lang="sv-SE" dirty="0"/>
          </a:p>
        </p:txBody>
      </p:sp>
      <p:sp>
        <p:nvSpPr>
          <p:cNvPr id="14" name="Rectangle 13"/>
          <p:cNvSpPr/>
          <p:nvPr/>
        </p:nvSpPr>
        <p:spPr>
          <a:xfrm>
            <a:off x="7943251" y="2880000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 3</a:t>
            </a:r>
            <a:endParaRPr lang="sv-SE" dirty="0"/>
          </a:p>
        </p:txBody>
      </p:sp>
      <p:sp>
        <p:nvSpPr>
          <p:cNvPr id="15" name="Rounded Rectangle 14"/>
          <p:cNvSpPr/>
          <p:nvPr/>
        </p:nvSpPr>
        <p:spPr>
          <a:xfrm>
            <a:off x="8369697" y="3320692"/>
            <a:ext cx="1988717" cy="2765061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Brand D</a:t>
            </a:r>
            <a:endParaRPr lang="sv-SE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34785" y="3894641"/>
            <a:ext cx="1322428" cy="1719349"/>
            <a:chOff x="8885218" y="3532723"/>
            <a:chExt cx="1052178" cy="1367985"/>
          </a:xfrm>
        </p:grpSpPr>
        <p:sp>
          <p:nvSpPr>
            <p:cNvPr id="17" name="Isosceles Triangle 2"/>
            <p:cNvSpPr/>
            <p:nvPr/>
          </p:nvSpPr>
          <p:spPr>
            <a:xfrm rot="10299074">
              <a:off x="9474712" y="4519110"/>
              <a:ext cx="418266" cy="381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/>
            </a:p>
          </p:txBody>
        </p:sp>
        <p:sp>
          <p:nvSpPr>
            <p:cNvPr id="18" name="Rectangle 7"/>
            <p:cNvSpPr/>
            <p:nvPr/>
          </p:nvSpPr>
          <p:spPr>
            <a:xfrm rot="18900000">
              <a:off x="9571264" y="3986139"/>
              <a:ext cx="366132" cy="374657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/>
            </a:p>
          </p:txBody>
        </p:sp>
        <p:sp>
          <p:nvSpPr>
            <p:cNvPr id="19" name="Hexagon 8"/>
            <p:cNvSpPr/>
            <p:nvPr/>
          </p:nvSpPr>
          <p:spPr>
            <a:xfrm rot="16200000">
              <a:off x="8955735" y="3728808"/>
              <a:ext cx="335070" cy="47610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/>
            </a:p>
          </p:txBody>
        </p:sp>
        <p:sp>
          <p:nvSpPr>
            <p:cNvPr id="20" name="Oval 10"/>
            <p:cNvSpPr/>
            <p:nvPr/>
          </p:nvSpPr>
          <p:spPr>
            <a:xfrm rot="2188284">
              <a:off x="8911286" y="4525212"/>
              <a:ext cx="423967" cy="369394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/>
            </a:p>
          </p:txBody>
        </p:sp>
        <p:sp>
          <p:nvSpPr>
            <p:cNvPr id="22" name="Heart 11"/>
            <p:cNvSpPr/>
            <p:nvPr/>
          </p:nvSpPr>
          <p:spPr>
            <a:xfrm rot="14287302">
              <a:off x="9314472" y="3580004"/>
              <a:ext cx="404969" cy="310408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701845" y="3930265"/>
            <a:ext cx="1322428" cy="1719349"/>
            <a:chOff x="8885218" y="3532723"/>
            <a:chExt cx="1052178" cy="1367985"/>
          </a:xfrm>
        </p:grpSpPr>
        <p:sp>
          <p:nvSpPr>
            <p:cNvPr id="24" name="Isosceles Triangle 2"/>
            <p:cNvSpPr/>
            <p:nvPr/>
          </p:nvSpPr>
          <p:spPr>
            <a:xfrm rot="10299074">
              <a:off x="9474712" y="4519110"/>
              <a:ext cx="418266" cy="381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Rectangle 7"/>
            <p:cNvSpPr/>
            <p:nvPr/>
          </p:nvSpPr>
          <p:spPr>
            <a:xfrm rot="18900000">
              <a:off x="9571264" y="3986139"/>
              <a:ext cx="366132" cy="374657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Hexagon 8"/>
            <p:cNvSpPr/>
            <p:nvPr/>
          </p:nvSpPr>
          <p:spPr>
            <a:xfrm rot="16200000">
              <a:off x="8955735" y="3728808"/>
              <a:ext cx="335070" cy="47610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Oval 10"/>
            <p:cNvSpPr/>
            <p:nvPr/>
          </p:nvSpPr>
          <p:spPr>
            <a:xfrm rot="2188284">
              <a:off x="8911286" y="4525212"/>
              <a:ext cx="423967" cy="369394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Heart 11"/>
            <p:cNvSpPr/>
            <p:nvPr/>
          </p:nvSpPr>
          <p:spPr>
            <a:xfrm rot="14287302">
              <a:off x="9314472" y="3580004"/>
              <a:ext cx="404969" cy="310408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1407138" y="2880000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 1</a:t>
            </a:r>
            <a:endParaRPr lang="sv-SE" dirty="0"/>
          </a:p>
        </p:txBody>
      </p:sp>
      <p:sp>
        <p:nvSpPr>
          <p:cNvPr id="40" name="Rounded Rectangle 39"/>
          <p:cNvSpPr/>
          <p:nvPr/>
        </p:nvSpPr>
        <p:spPr>
          <a:xfrm>
            <a:off x="1833584" y="3320692"/>
            <a:ext cx="1988717" cy="2765061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Brand A, B</a:t>
            </a:r>
            <a:endParaRPr lang="sv-SE" dirty="0"/>
          </a:p>
        </p:txBody>
      </p:sp>
      <p:grpSp>
        <p:nvGrpSpPr>
          <p:cNvPr id="53" name="Group 52"/>
          <p:cNvGrpSpPr/>
          <p:nvPr/>
        </p:nvGrpSpPr>
        <p:grpSpPr>
          <a:xfrm>
            <a:off x="2166728" y="3843053"/>
            <a:ext cx="1322428" cy="1719349"/>
            <a:chOff x="8885218" y="3532723"/>
            <a:chExt cx="1052178" cy="1367985"/>
          </a:xfrm>
        </p:grpSpPr>
        <p:sp>
          <p:nvSpPr>
            <p:cNvPr id="54" name="Isosceles Triangle 2"/>
            <p:cNvSpPr/>
            <p:nvPr/>
          </p:nvSpPr>
          <p:spPr>
            <a:xfrm rot="10299074">
              <a:off x="9474712" y="4519110"/>
              <a:ext cx="418266" cy="381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Rectangle 7"/>
            <p:cNvSpPr/>
            <p:nvPr/>
          </p:nvSpPr>
          <p:spPr>
            <a:xfrm rot="18900000">
              <a:off x="9571264" y="3986139"/>
              <a:ext cx="366132" cy="374657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Hexagon 8"/>
            <p:cNvSpPr/>
            <p:nvPr/>
          </p:nvSpPr>
          <p:spPr>
            <a:xfrm rot="16200000">
              <a:off x="8955735" y="3728808"/>
              <a:ext cx="335070" cy="47610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val 10"/>
            <p:cNvSpPr/>
            <p:nvPr/>
          </p:nvSpPr>
          <p:spPr>
            <a:xfrm rot="2188284">
              <a:off x="8911286" y="4525212"/>
              <a:ext cx="423967" cy="369394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Heart 11"/>
            <p:cNvSpPr/>
            <p:nvPr/>
          </p:nvSpPr>
          <p:spPr>
            <a:xfrm rot="14287302">
              <a:off x="9314472" y="3580004"/>
              <a:ext cx="404969" cy="310408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2" y="6456167"/>
            <a:ext cx="12191998" cy="401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0297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Introducing SOA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08135" y="2880000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 1</a:t>
            </a:r>
            <a:endParaRPr lang="sv-SE" dirty="0"/>
          </a:p>
        </p:txBody>
      </p:sp>
      <p:sp>
        <p:nvSpPr>
          <p:cNvPr id="20" name="Rectangle 19"/>
          <p:cNvSpPr/>
          <p:nvPr/>
        </p:nvSpPr>
        <p:spPr>
          <a:xfrm>
            <a:off x="4675193" y="2880000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 2</a:t>
            </a:r>
            <a:endParaRPr lang="sv-SE" dirty="0"/>
          </a:p>
        </p:txBody>
      </p:sp>
      <p:sp>
        <p:nvSpPr>
          <p:cNvPr id="26" name="Rectangle 25"/>
          <p:cNvSpPr/>
          <p:nvPr/>
        </p:nvSpPr>
        <p:spPr>
          <a:xfrm>
            <a:off x="7942255" y="2880000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 3</a:t>
            </a:r>
            <a:endParaRPr lang="sv-SE" dirty="0"/>
          </a:p>
        </p:txBody>
      </p:sp>
      <p:grpSp>
        <p:nvGrpSpPr>
          <p:cNvPr id="3" name="Group 2"/>
          <p:cNvGrpSpPr/>
          <p:nvPr/>
        </p:nvGrpSpPr>
        <p:grpSpPr>
          <a:xfrm>
            <a:off x="1834579" y="3318733"/>
            <a:ext cx="1988719" cy="2592210"/>
            <a:chOff x="1834579" y="3318733"/>
            <a:chExt cx="1988719" cy="2592210"/>
          </a:xfrm>
        </p:grpSpPr>
        <p:sp>
          <p:nvSpPr>
            <p:cNvPr id="11" name="Rounded Rectangle 10"/>
            <p:cNvSpPr/>
            <p:nvPr/>
          </p:nvSpPr>
          <p:spPr>
            <a:xfrm>
              <a:off x="1834581" y="3318733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Customer</a:t>
              </a:r>
              <a:endParaRPr lang="sv-SE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834581" y="3988982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Gaming</a:t>
              </a:r>
              <a:endParaRPr lang="sv-SE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834580" y="4659231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Campaigns</a:t>
              </a:r>
              <a:endParaRPr lang="sv-SE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834579" y="53294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…</a:t>
              </a:r>
              <a:endParaRPr lang="sv-SE" dirty="0"/>
            </a:p>
          </p:txBody>
        </p:sp>
        <p:sp>
          <p:nvSpPr>
            <p:cNvPr id="25" name="Isosceles Triangle 2"/>
            <p:cNvSpPr/>
            <p:nvPr/>
          </p:nvSpPr>
          <p:spPr>
            <a:xfrm rot="10299074">
              <a:off x="3186530" y="4772952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Rectangle 7"/>
            <p:cNvSpPr/>
            <p:nvPr/>
          </p:nvSpPr>
          <p:spPr>
            <a:xfrm rot="18900000">
              <a:off x="3210426" y="4102025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Hexagon 8"/>
            <p:cNvSpPr/>
            <p:nvPr/>
          </p:nvSpPr>
          <p:spPr>
            <a:xfrm rot="16200000">
              <a:off x="3202794" y="3391246"/>
              <a:ext cx="307154" cy="436438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Heart 11"/>
            <p:cNvSpPr/>
            <p:nvPr/>
          </p:nvSpPr>
          <p:spPr>
            <a:xfrm rot="14287302">
              <a:off x="3213872" y="5471492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01640" y="3318733"/>
            <a:ext cx="1988719" cy="2592210"/>
            <a:chOff x="1834579" y="3318733"/>
            <a:chExt cx="1988719" cy="2592210"/>
          </a:xfrm>
        </p:grpSpPr>
        <p:sp>
          <p:nvSpPr>
            <p:cNvPr id="36" name="Rounded Rectangle 35"/>
            <p:cNvSpPr/>
            <p:nvPr/>
          </p:nvSpPr>
          <p:spPr>
            <a:xfrm>
              <a:off x="1834581" y="3318733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Customer</a:t>
              </a:r>
              <a:endParaRPr lang="sv-SE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834581" y="3988982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Gaming</a:t>
              </a:r>
              <a:endParaRPr lang="sv-SE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834580" y="4659231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Campaigns</a:t>
              </a:r>
              <a:endParaRPr lang="sv-SE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834579" y="53294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…</a:t>
              </a:r>
              <a:endParaRPr lang="sv-SE" dirty="0"/>
            </a:p>
          </p:txBody>
        </p:sp>
        <p:sp>
          <p:nvSpPr>
            <p:cNvPr id="40" name="Isosceles Triangle 2"/>
            <p:cNvSpPr/>
            <p:nvPr/>
          </p:nvSpPr>
          <p:spPr>
            <a:xfrm rot="10299074">
              <a:off x="3186530" y="4772952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7"/>
            <p:cNvSpPr/>
            <p:nvPr/>
          </p:nvSpPr>
          <p:spPr>
            <a:xfrm rot="18900000">
              <a:off x="3210426" y="4102025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Hexagon 8"/>
            <p:cNvSpPr/>
            <p:nvPr/>
          </p:nvSpPr>
          <p:spPr>
            <a:xfrm rot="16200000">
              <a:off x="3202794" y="3391246"/>
              <a:ext cx="307154" cy="436438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Heart 11"/>
            <p:cNvSpPr/>
            <p:nvPr/>
          </p:nvSpPr>
          <p:spPr>
            <a:xfrm rot="14287302">
              <a:off x="3213872" y="5471492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368700" y="3318733"/>
            <a:ext cx="1988719" cy="2592210"/>
            <a:chOff x="1834579" y="3318733"/>
            <a:chExt cx="1988719" cy="2592210"/>
          </a:xfrm>
        </p:grpSpPr>
        <p:sp>
          <p:nvSpPr>
            <p:cNvPr id="45" name="Rounded Rectangle 44"/>
            <p:cNvSpPr/>
            <p:nvPr/>
          </p:nvSpPr>
          <p:spPr>
            <a:xfrm>
              <a:off x="1834581" y="3318733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Customer</a:t>
              </a:r>
              <a:endParaRPr lang="sv-SE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834581" y="3988982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Gaming</a:t>
              </a:r>
              <a:endParaRPr lang="sv-SE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834580" y="4659231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Campaigns</a:t>
              </a:r>
              <a:endParaRPr lang="sv-SE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834579" y="53294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…</a:t>
              </a:r>
              <a:endParaRPr lang="sv-SE" dirty="0"/>
            </a:p>
          </p:txBody>
        </p:sp>
        <p:sp>
          <p:nvSpPr>
            <p:cNvPr id="49" name="Isosceles Triangle 2"/>
            <p:cNvSpPr/>
            <p:nvPr/>
          </p:nvSpPr>
          <p:spPr>
            <a:xfrm rot="10299074">
              <a:off x="3186530" y="4772952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Rectangle 7"/>
            <p:cNvSpPr/>
            <p:nvPr/>
          </p:nvSpPr>
          <p:spPr>
            <a:xfrm rot="18900000">
              <a:off x="3210426" y="4102025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Hexagon 8"/>
            <p:cNvSpPr/>
            <p:nvPr/>
          </p:nvSpPr>
          <p:spPr>
            <a:xfrm rot="16200000">
              <a:off x="3202794" y="3391246"/>
              <a:ext cx="307154" cy="436438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Heart 11"/>
            <p:cNvSpPr/>
            <p:nvPr/>
          </p:nvSpPr>
          <p:spPr>
            <a:xfrm rot="14287302">
              <a:off x="3213872" y="5471492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53" name="Oval Callout 52"/>
          <p:cNvSpPr/>
          <p:nvPr/>
        </p:nvSpPr>
        <p:spPr>
          <a:xfrm>
            <a:off x="7704432" y="2485189"/>
            <a:ext cx="2136637" cy="2236016"/>
          </a:xfrm>
          <a:prstGeom prst="wedgeEllipseCallout">
            <a:avLst>
              <a:gd name="adj1" fmla="val -84112"/>
              <a:gd name="adj2" fmla="val 1159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Still pretty darn big services</a:t>
            </a:r>
            <a:endParaRPr lang="sv-SE" sz="2000" b="1" dirty="0">
              <a:solidFill>
                <a:srgbClr val="102B3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" y="6456167"/>
            <a:ext cx="12191998" cy="401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2243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1">
  <a:themeElements>
    <a:clrScheme name="Betsson">
      <a:dk1>
        <a:sysClr val="windowText" lastClr="000000"/>
      </a:dk1>
      <a:lt1>
        <a:sysClr val="window" lastClr="FFFFFF"/>
      </a:lt1>
      <a:dk2>
        <a:srgbClr val="262626"/>
      </a:dk2>
      <a:lt2>
        <a:srgbClr val="EEECE1"/>
      </a:lt2>
      <a:accent1>
        <a:srgbClr val="00A8B0"/>
      </a:accent1>
      <a:accent2>
        <a:srgbClr val="F38B3C"/>
      </a:accent2>
      <a:accent3>
        <a:srgbClr val="2463AF"/>
      </a:accent3>
      <a:accent4>
        <a:srgbClr val="F95C34"/>
      </a:accent4>
      <a:accent5>
        <a:srgbClr val="B3DEED"/>
      </a:accent5>
      <a:accent6>
        <a:srgbClr val="E5AA6A"/>
      </a:accent6>
      <a:hlink>
        <a:srgbClr val="00A8B0"/>
      </a:hlink>
      <a:folHlink>
        <a:srgbClr val="005F64"/>
      </a:folHlink>
    </a:clrScheme>
    <a:fontScheme name="BetssonAB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32C7AB3-67CB-4872-9BBE-BB817249A3F1}" vid="{FFEC94BC-CE7D-468F-955D-7817FC709F1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1560</TotalTime>
  <Words>624</Words>
  <Application>Microsoft Office PowerPoint</Application>
  <PresentationFormat>Widescreen</PresentationFormat>
  <Paragraphs>226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Neutra</vt:lpstr>
      <vt:lpstr>Roboto</vt:lpstr>
      <vt:lpstr>Trebuchet MS</vt:lpstr>
      <vt:lpstr>Office Theme</vt:lpstr>
      <vt:lpstr>Theme1</vt:lpstr>
      <vt:lpstr>PowerPoint Presentation</vt:lpstr>
      <vt:lpstr>About Betsson group</vt:lpstr>
      <vt:lpstr>What to expect from this talk</vt:lpstr>
      <vt:lpstr>The Past</vt:lpstr>
      <vt:lpstr>One Brand, One System</vt:lpstr>
      <vt:lpstr>We acquired more brands</vt:lpstr>
      <vt:lpstr>Scaling the monolith</vt:lpstr>
      <vt:lpstr>Scaling by Instance</vt:lpstr>
      <vt:lpstr>Introducing SOA</vt:lpstr>
      <vt:lpstr>Challenges?</vt:lpstr>
      <vt:lpstr>Point to point communication</vt:lpstr>
      <vt:lpstr>Shared Servers, Noisy Neighbours</vt:lpstr>
      <vt:lpstr>Single point of failure…</vt:lpstr>
      <vt:lpstr>…Same issue with deployment</vt:lpstr>
      <vt:lpstr>Challenges!</vt:lpstr>
      <vt:lpstr>The Current</vt:lpstr>
      <vt:lpstr>Adopting Microservices</vt:lpstr>
      <vt:lpstr>Scaling Microservices</vt:lpstr>
      <vt:lpstr>Scaling Microservices</vt:lpstr>
      <vt:lpstr>Service Discovery</vt:lpstr>
      <vt:lpstr>Service Discovery</vt:lpstr>
      <vt:lpstr>Service Discovery</vt:lpstr>
      <vt:lpstr>Service Discovery</vt:lpstr>
      <vt:lpstr>PowerPoint Presentation</vt:lpstr>
      <vt:lpstr>Consul</vt:lpstr>
      <vt:lpstr>Microphone</vt:lpstr>
      <vt:lpstr>Microphone</vt:lpstr>
      <vt:lpstr>Consul enables</vt:lpstr>
      <vt:lpstr>Asp.NET Core</vt:lpstr>
      <vt:lpstr>The future</vt:lpstr>
      <vt:lpstr>PowerPoint Presentation</vt:lpstr>
      <vt:lpstr>Docker Compose</vt:lpstr>
      <vt:lpstr>PowerPoint Presentation</vt:lpstr>
      <vt:lpstr>PowerPoint Presentation</vt:lpstr>
      <vt:lpstr>Putting it all together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Betsson</dc:title>
  <dc:creator>Roger Johansson</dc:creator>
  <cp:lastModifiedBy>Roger Johansson</cp:lastModifiedBy>
  <cp:revision>434</cp:revision>
  <dcterms:created xsi:type="dcterms:W3CDTF">2016-09-30T19:43:44Z</dcterms:created>
  <dcterms:modified xsi:type="dcterms:W3CDTF">2016-10-15T20:34:02Z</dcterms:modified>
</cp:coreProperties>
</file>