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37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567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51" r:id="rId21"/>
    <p:sldId id="546" r:id="rId22"/>
    <p:sldId id="564" r:id="rId23"/>
    <p:sldId id="565" r:id="rId24"/>
    <p:sldId id="569" r:id="rId25"/>
    <p:sldId id="556" r:id="rId26"/>
    <p:sldId id="563" r:id="rId27"/>
    <p:sldId id="557" r:id="rId28"/>
    <p:sldId id="560" r:id="rId29"/>
    <p:sldId id="545" r:id="rId30"/>
    <p:sldId id="559" r:id="rId31"/>
    <p:sldId id="541" r:id="rId32"/>
    <p:sldId id="539" r:id="rId33"/>
    <p:sldId id="543" r:id="rId34"/>
    <p:sldId id="571" r:id="rId35"/>
    <p:sldId id="570" r:id="rId3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567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26"/>
          </p14:sldIdLst>
        </p14:section>
        <p14:section name="Mitigating" id="{249F7A3B-221F-479C-9992-B5DB26C93BC5}">
          <p14:sldIdLst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69"/>
            <p14:sldId id="556"/>
            <p14:sldId id="563"/>
            <p14:sldId id="557"/>
            <p14:sldId id="560"/>
            <p14:sldId id="545"/>
            <p14:sldId id="559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71"/>
            <p14:sldId id="57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93E"/>
    <a:srgbClr val="282828"/>
    <a:srgbClr val="1F4E79"/>
    <a:srgbClr val="3E9F8E"/>
    <a:srgbClr val="2E7BAC"/>
    <a:srgbClr val="8FA7BC"/>
    <a:srgbClr val="56E59E"/>
    <a:srgbClr val="43BFF7"/>
    <a:srgbClr val="FFCC29"/>
    <a:srgbClr val="FF4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0148" autoAdjust="0"/>
  </p:normalViewPr>
  <p:slideViewPr>
    <p:cSldViewPr snapToGrid="0">
      <p:cViewPr varScale="1">
        <p:scale>
          <a:sx n="114" d="100"/>
          <a:sy n="114" d="100"/>
        </p:scale>
        <p:origin x="192" y="96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2020-10-23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16500"/>
            <a:ext cx="5136556" cy="4241500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>
                <a:ln w="12700">
                  <a:noFill/>
                </a:ln>
                <a:latin typeface="Calibri" panose="020F0502020204030204"/>
              </a:rPr>
              <a:t>Asynkron 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roger@asynkron.se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>
              <a:defRPr/>
            </a:pPr>
            <a:endParaRPr lang="sv-SE" sz="2400" dirty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Github.com/rogeralsing/presentation</a:t>
            </a:r>
            <a:r>
              <a:rPr lang="sv-SE" sz="2400" b="1" dirty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http://Proto.Actor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/c1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Consumer</a:t>
            </a:r>
            <a:r>
              <a:rPr lang="sv-SE" sz="1400" b="1" dirty="0"/>
              <a:t>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BA4CB6E-E4BD-034D-9B73-CF97AFE6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5" y="408479"/>
            <a:ext cx="4968568" cy="646331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Classic </a:t>
            </a:r>
            <a:r>
              <a:rPr lang="sv-SE" sz="4000" b="1" dirty="0" err="1">
                <a:latin typeface="Lobster Two" panose="02000506000000020003" pitchFamily="50" charset="0"/>
                <a:ea typeface="+mn-ea"/>
                <a:cs typeface="+mn-cs"/>
              </a:rPr>
              <a:t>Error</a:t>
            </a:r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Data Access</a:t>
            </a:r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7DDDFD37-53BF-164D-AC45-3204BB01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835" y="485510"/>
            <a:ext cx="4968568" cy="646331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Classic </a:t>
            </a:r>
            <a:r>
              <a:rPr lang="sv-SE" sz="4000" b="1" dirty="0" err="1">
                <a:latin typeface="Lobster Two" panose="02000506000000020003" pitchFamily="50" charset="0"/>
                <a:ea typeface="+mn-ea"/>
                <a:cs typeface="+mn-cs"/>
              </a:rPr>
              <a:t>Error</a:t>
            </a:r>
            <a:r>
              <a:rPr lang="sv-SE" sz="4000" b="1" dirty="0">
                <a:latin typeface="Lobster Two" panose="02000506000000020003" pitchFamily="50" charset="0"/>
                <a:ea typeface="+mn-ea"/>
                <a:cs typeface="+mn-cs"/>
              </a:rPr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Insert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Service person</a:t>
            </a:r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Refill </a:t>
              </a:r>
              <a:r>
                <a:rPr lang="sv-SE" sz="1400" b="1" dirty="0" err="1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Gets </a:t>
              </a:r>
              <a:r>
                <a:rPr lang="sv-SE" sz="1400" b="1" dirty="0" err="1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Need</a:t>
              </a:r>
              <a:r>
                <a:rPr lang="sv-SE" sz="1400" b="1" dirty="0"/>
                <a:t> </a:t>
              </a:r>
              <a:r>
                <a:rPr lang="sv-SE" sz="1400" b="1" dirty="0" err="1"/>
                <a:t>more</a:t>
              </a:r>
              <a:r>
                <a:rPr lang="sv-SE" sz="1400" b="1" dirty="0"/>
                <a:t> </a:t>
              </a:r>
              <a:r>
                <a:rPr lang="sv-SE" sz="1400" b="1" dirty="0" err="1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Out</a:t>
              </a:r>
              <a:r>
                <a:rPr lang="sv-SE" sz="1400" b="1" dirty="0"/>
                <a:t> </a:t>
              </a:r>
              <a:r>
                <a:rPr lang="sv-SE" sz="1400" b="1" dirty="0" err="1"/>
                <a:t>of</a:t>
              </a:r>
              <a:r>
                <a:rPr lang="sv-SE" sz="1400" b="1" dirty="0"/>
                <a:t> </a:t>
              </a:r>
              <a:r>
                <a:rPr lang="sv-SE" sz="1400" b="1" dirty="0" err="1"/>
                <a:t>beans</a:t>
              </a:r>
              <a:r>
                <a:rPr lang="sv-SE" sz="1400" b="1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Application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Manage</a:t>
              </a:r>
              <a:r>
                <a:rPr lang="sv-SE" sz="1400" b="1" dirty="0"/>
                <a:t> </a:t>
              </a:r>
              <a:r>
                <a:rPr lang="sv-SE" sz="1400" b="1" dirty="0" err="1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/>
                <a:t>Validation</a:t>
              </a:r>
              <a:r>
                <a:rPr lang="sv-SE" sz="1400" b="1" dirty="0"/>
                <a:t> </a:t>
              </a:r>
              <a:r>
                <a:rPr lang="sv-SE" sz="1400" b="1" dirty="0" err="1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/c1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AllForOne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99.9999999% </a:t>
            </a:r>
            <a:r>
              <a:rPr lang="sv-SE" b="1" dirty="0" err="1">
                <a:solidFill>
                  <a:schemeClr val="tx1"/>
                </a:solidFill>
              </a:rPr>
              <a:t>uptime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~0.03 sekunder </a:t>
            </a:r>
            <a:r>
              <a:rPr lang="sv-SE" b="1" dirty="0" err="1">
                <a:solidFill>
                  <a:schemeClr val="tx1"/>
                </a:solidFill>
              </a:rPr>
              <a:t>downtime</a:t>
            </a:r>
            <a:r>
              <a:rPr lang="sv-SE" b="1" dirty="0">
                <a:solidFill>
                  <a:schemeClr val="tx1"/>
                </a:solidFill>
              </a:rPr>
              <a:t> per år</a:t>
            </a: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Let it crash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child</a:t>
              </a: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/>
                <a:t>parent</a:t>
              </a:r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Protect state by delegating work</a:t>
            </a: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Performs work, </a:t>
            </a:r>
            <a:br>
              <a:rPr lang="sv-SE" b="1" dirty="0">
                <a:solidFill>
                  <a:schemeClr val="bg1"/>
                </a:solidFill>
              </a:rPr>
            </a:br>
            <a:r>
              <a:rPr lang="sv-SE" b="1" dirty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Consistent Hash Pairs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/>
              <a:t>Queue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1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Hash Slot 3</a:t>
            </a:r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Fan out and quickest reply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Fan out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Fan out and quickest reply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Return first reply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Design for failure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N-Modular Redundancy</a:t>
            </a:r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Worker 3</a:t>
            </a:r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Require same reply from at least N workers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Consumer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>
                    <a:lumMod val="65000"/>
                  </a:schemeClr>
                </a:solidFill>
              </a:rPr>
              <a:t>Worker 1</a:t>
            </a: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Dealing with load</a:t>
            </a:r>
          </a:p>
        </p:txBody>
      </p:sp>
    </p:spTree>
    <p:extLst>
      <p:ext uri="{BB962C8B-B14F-4D97-AF65-F5344CB8AC3E}">
        <p14:creationId xmlns:p14="http://schemas.microsoft.com/office/powerpoint/2010/main" val="2415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Add a delay after each message</a:t>
            </a: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Throttling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Limit messages per time slice</a:t>
            </a: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Actor</a:t>
            </a:r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Bounded Mailboxes</a:t>
            </a:r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/>
              <a:t>Mailbox</a:t>
            </a:r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Limit Concurrency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3</a:t>
              </a:r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bg1"/>
                </a:solidFill>
              </a:rPr>
              <a:t>Limit concurrent access to a resource</a:t>
            </a: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Work Pulling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1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Producer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Worker 2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Done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Done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Hexagon 16"/>
          <p:cNvSpPr/>
          <p:nvPr/>
        </p:nvSpPr>
        <p:spPr>
          <a:xfrm rot="5400000">
            <a:off x="3022143" y="4176273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Hexagon 17"/>
          <p:cNvSpPr/>
          <p:nvPr/>
        </p:nvSpPr>
        <p:spPr>
          <a:xfrm rot="5400000">
            <a:off x="4948677" y="4176273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Hexagon 18"/>
          <p:cNvSpPr/>
          <p:nvPr/>
        </p:nvSpPr>
        <p:spPr>
          <a:xfrm rot="5400000">
            <a:off x="6875211" y="4176272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Hexagon 13"/>
          <p:cNvSpPr/>
          <p:nvPr/>
        </p:nvSpPr>
        <p:spPr>
          <a:xfrm rot="5400000">
            <a:off x="3022143" y="1048762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Hexagon 14"/>
          <p:cNvSpPr/>
          <p:nvPr/>
        </p:nvSpPr>
        <p:spPr>
          <a:xfrm rot="5400000">
            <a:off x="4948677" y="1048762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Hexagon 15"/>
          <p:cNvSpPr/>
          <p:nvPr/>
        </p:nvSpPr>
        <p:spPr>
          <a:xfrm rot="5400000">
            <a:off x="6875211" y="1048761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Hexagon 20"/>
          <p:cNvSpPr/>
          <p:nvPr/>
        </p:nvSpPr>
        <p:spPr>
          <a:xfrm rot="5400000">
            <a:off x="3985410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/>
              <a:t> Virtual Actors</a:t>
            </a:r>
          </a:p>
        </p:txBody>
      </p:sp>
      <p:sp>
        <p:nvSpPr>
          <p:cNvPr id="52" name="Heart 11">
            <a:extLst>
              <a:ext uri="{FF2B5EF4-FFF2-40B4-BE49-F238E27FC236}">
                <a16:creationId xmlns:a16="http://schemas.microsoft.com/office/drawing/2014/main" id="{D72B4C2A-B9DB-8F42-AD96-3134A42EECD1}"/>
              </a:ext>
            </a:extLst>
          </p:cNvPr>
          <p:cNvSpPr/>
          <p:nvPr/>
        </p:nvSpPr>
        <p:spPr>
          <a:xfrm rot="14287302">
            <a:off x="6620668" y="359343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Oval 10">
            <a:extLst>
              <a:ext uri="{FF2B5EF4-FFF2-40B4-BE49-F238E27FC236}">
                <a16:creationId xmlns:a16="http://schemas.microsoft.com/office/drawing/2014/main" id="{92C50166-8CF4-3149-84B9-73F8CA70A292}"/>
              </a:ext>
            </a:extLst>
          </p:cNvPr>
          <p:cNvSpPr/>
          <p:nvPr/>
        </p:nvSpPr>
        <p:spPr>
          <a:xfrm rot="2188284">
            <a:off x="4667788" y="2854545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Isosceles Triangle 2">
            <a:extLst>
              <a:ext uri="{FF2B5EF4-FFF2-40B4-BE49-F238E27FC236}">
                <a16:creationId xmlns:a16="http://schemas.microsoft.com/office/drawing/2014/main" id="{90B2A407-BFF0-F343-B942-FCFF9394210E}"/>
              </a:ext>
            </a:extLst>
          </p:cNvPr>
          <p:cNvSpPr/>
          <p:nvPr/>
        </p:nvSpPr>
        <p:spPr>
          <a:xfrm rot="10299074">
            <a:off x="6012890" y="203796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 w="19050">
              <a:solidFill>
                <a:schemeClr val="bg1"/>
              </a:solidFill>
            </a:ln>
            <a:effectLst>
              <a:glow rad="76200">
                <a:srgbClr val="FF493E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/>
              <a:t> Virtual Actors</a:t>
            </a:r>
          </a:p>
        </p:txBody>
      </p:sp>
    </p:spTree>
    <p:extLst>
      <p:ext uri="{BB962C8B-B14F-4D97-AF65-F5344CB8AC3E}">
        <p14:creationId xmlns:p14="http://schemas.microsoft.com/office/powerpoint/2010/main" val="115431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24497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>
                <a:ln w="25400" cap="rnd">
                  <a:noFill/>
                </a:ln>
                <a:latin typeface="Ravie" panose="04040805050809020602" pitchFamily="82" charset="0"/>
                <a:ea typeface="+mj-ea"/>
                <a:cs typeface="+mj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184099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2637462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</a:t>
            </a:r>
            <a:r>
              <a:rPr kumimoji="0" lang="sv-SE" sz="2400" i="0" u="none" strike="noStrike" kern="1200" cap="none" spc="0" normalizeH="0" baseline="0" noProof="0" dirty="0" err="1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roger@asynkron.se</a:t>
            </a:r>
            <a:endParaRPr kumimoji="0" lang="sv-SE" sz="2400" i="0" u="none" strike="noStrike" kern="1200" cap="none" spc="0" normalizeH="0" baseline="0" noProof="0" dirty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>
              <a:defRPr/>
            </a:pPr>
            <a:endParaRPr lang="sv-SE" sz="2400" dirty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Github.com/rogeralsing/presentation</a:t>
            </a:r>
            <a:r>
              <a:rPr lang="sv-SE" sz="2400" b="1" dirty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http://Proto.Actor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4980" y="5400339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838882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3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2012834" y="2991587"/>
            <a:ext cx="8166331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/>
              <a:t>Three axioms:</a:t>
            </a:r>
          </a:p>
          <a:p>
            <a:pPr marL="0" indent="0">
              <a:buNone/>
            </a:pPr>
            <a:r>
              <a:rPr lang="sv-SE" sz="2400" b="1" dirty="0" err="1"/>
              <a:t>Send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send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messages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other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Create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create</a:t>
            </a:r>
            <a:r>
              <a:rPr lang="sv-SE" sz="2400" dirty="0">
                <a:solidFill>
                  <a:srgbClr val="FFE699"/>
                </a:solidFill>
              </a:rPr>
              <a:t> new </a:t>
            </a:r>
            <a:r>
              <a:rPr lang="sv-SE" sz="2400" dirty="0" err="1">
                <a:solidFill>
                  <a:srgbClr val="FFE699"/>
                </a:solidFill>
              </a:rPr>
              <a:t>actors</a:t>
            </a: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/>
              <a:t>Become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an </a:t>
            </a:r>
            <a:r>
              <a:rPr lang="sv-SE" sz="2400" dirty="0" err="1">
                <a:solidFill>
                  <a:srgbClr val="FFE699"/>
                </a:solidFill>
              </a:rPr>
              <a:t>actor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can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decide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how</a:t>
            </a:r>
            <a:r>
              <a:rPr lang="sv-SE" sz="2400" dirty="0">
                <a:solidFill>
                  <a:srgbClr val="FFE699"/>
                </a:solidFill>
              </a:rPr>
              <a:t> to </a:t>
            </a:r>
            <a:r>
              <a:rPr lang="sv-SE" sz="2400" dirty="0" err="1">
                <a:solidFill>
                  <a:srgbClr val="FFE699"/>
                </a:solidFill>
              </a:rPr>
              <a:t>handle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it’s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next</a:t>
            </a:r>
            <a:r>
              <a:rPr lang="sv-SE" sz="2400" dirty="0">
                <a:solidFill>
                  <a:srgbClr val="FFE699"/>
                </a:solidFill>
              </a:rPr>
              <a:t> </a:t>
            </a:r>
            <a:r>
              <a:rPr lang="sv-SE" sz="2400" dirty="0" err="1">
                <a:solidFill>
                  <a:srgbClr val="FFE699"/>
                </a:solidFill>
              </a:rPr>
              <a:t>message</a:t>
            </a: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consistency</a:t>
            </a:r>
            <a:r>
              <a:rPr lang="sv-SE" sz="2400" b="1" i="1" dirty="0">
                <a:solidFill>
                  <a:srgbClr val="FFE699"/>
                </a:solidFill>
              </a:rPr>
              <a:t> in 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>
                <a:solidFill>
                  <a:srgbClr val="FFE699"/>
                </a:solidFill>
              </a:rPr>
              <a:t>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box”</a:t>
            </a:r>
            <a:br>
              <a:rPr lang="sv-SE" sz="2400" b="1" i="1" dirty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2746165" y="2991587"/>
            <a:ext cx="669967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BEAM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Erlang, Elixir, LFE</a:t>
            </a:r>
          </a:p>
          <a:p>
            <a:pPr marL="0" indent="0">
              <a:buNone/>
            </a:pPr>
            <a:r>
              <a:rPr lang="sv-SE" sz="2400" b="1" dirty="0"/>
              <a:t>JVM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Akka, Orbit</a:t>
            </a:r>
          </a:p>
          <a:p>
            <a:pPr marL="0" indent="0">
              <a:buNone/>
            </a:pPr>
            <a:r>
              <a:rPr lang="sv-SE" sz="2400" b="1" dirty="0"/>
              <a:t>.NET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Akka.NET, Proto.Actor, Microsoft Orleans</a:t>
            </a:r>
          </a:p>
          <a:p>
            <a:pPr marL="0" indent="0">
              <a:buNone/>
            </a:pPr>
            <a:r>
              <a:rPr lang="sv-SE" sz="2400" b="1" dirty="0"/>
              <a:t>Go</a:t>
            </a:r>
            <a:r>
              <a:rPr lang="sv-SE" sz="2400" dirty="0"/>
              <a:t> </a:t>
            </a:r>
            <a:r>
              <a:rPr lang="sv-SE" sz="2400" dirty="0">
                <a:solidFill>
                  <a:srgbClr val="FFE699"/>
                </a:solidFill>
              </a:rPr>
              <a:t>– Proto.Actor</a:t>
            </a: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/>
                <a:t>Event-driven </a:t>
              </a:r>
              <a:r>
                <a:rPr lang="sv-SE" sz="1400" b="1" dirty="0" err="1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PID</a:t>
              </a:r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Supervision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Mailbox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3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Props1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19341</TotalTime>
  <Words>536</Words>
  <Application>Microsoft Macintosh PowerPoint</Application>
  <PresentationFormat>Bredbild</PresentationFormat>
  <Paragraphs>194</Paragraphs>
  <Slides>32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Lobster Two</vt:lpstr>
      <vt:lpstr>Ravie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Actor Model</vt:lpstr>
      <vt:lpstr>PowerPoint-presentation</vt:lpstr>
      <vt:lpstr>Actor Model</vt:lpstr>
      <vt:lpstr>PowerPoint-presentation</vt:lpstr>
      <vt:lpstr>PowerPoint-presentation</vt:lpstr>
      <vt:lpstr>Classic Error Handling</vt:lpstr>
      <vt:lpstr>Classic Error Handling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2479</cp:revision>
  <dcterms:created xsi:type="dcterms:W3CDTF">2014-06-11T19:04:29Z</dcterms:created>
  <dcterms:modified xsi:type="dcterms:W3CDTF">2020-10-23T05:02:12Z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