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335" r:id="rId2"/>
    <p:sldId id="275" r:id="rId3"/>
    <p:sldId id="282" r:id="rId4"/>
    <p:sldId id="308" r:id="rId5"/>
    <p:sldId id="299" r:id="rId6"/>
    <p:sldId id="283" r:id="rId7"/>
    <p:sldId id="284" r:id="rId8"/>
    <p:sldId id="292" r:id="rId9"/>
    <p:sldId id="290" r:id="rId10"/>
    <p:sldId id="286" r:id="rId11"/>
    <p:sldId id="289" r:id="rId12"/>
    <p:sldId id="293" r:id="rId13"/>
    <p:sldId id="294" r:id="rId14"/>
    <p:sldId id="291" r:id="rId15"/>
    <p:sldId id="267" r:id="rId16"/>
    <p:sldId id="317" r:id="rId17"/>
    <p:sldId id="300" r:id="rId18"/>
    <p:sldId id="307" r:id="rId19"/>
    <p:sldId id="303" r:id="rId20"/>
    <p:sldId id="319" r:id="rId21"/>
    <p:sldId id="295" r:id="rId22"/>
    <p:sldId id="304" r:id="rId23"/>
    <p:sldId id="332" r:id="rId24"/>
    <p:sldId id="301" r:id="rId25"/>
    <p:sldId id="324" r:id="rId26"/>
    <p:sldId id="322" r:id="rId27"/>
    <p:sldId id="337" r:id="rId28"/>
    <p:sldId id="336" r:id="rId29"/>
    <p:sldId id="313" r:id="rId30"/>
    <p:sldId id="323" r:id="rId31"/>
    <p:sldId id="338" r:id="rId32"/>
    <p:sldId id="340" r:id="rId33"/>
    <p:sldId id="341" r:id="rId34"/>
    <p:sldId id="333" r:id="rId35"/>
    <p:sldId id="334" r:id="rId3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893"/>
    <a:srgbClr val="0E475F"/>
    <a:srgbClr val="E88744"/>
    <a:srgbClr val="1D9F58"/>
    <a:srgbClr val="3DB5BE"/>
    <a:srgbClr val="102B3E"/>
    <a:srgbClr val="05CFFF"/>
    <a:srgbClr val="F16364"/>
    <a:srgbClr val="176C4C"/>
    <a:srgbClr val="236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BCFE-A15E-4826-A1A9-85B6ADAEE4E9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3D060-EEDD-4A82-A1F5-9405439E6F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664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49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84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866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0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4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44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25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9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529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89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9369-8C67-4597-BFA9-A9E18CC8059E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2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9369-8C67-4597-BFA9-A9E18CC8059E}" type="datetimeFigureOut">
              <a:rPr lang="sv-SE" smtClean="0"/>
              <a:t>2017-02-23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9AE8-E5E8-4278-AB04-5953CEDA42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130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Why Techsson wants Docker</a:t>
            </a:r>
            <a:endParaRPr lang="sv-SE" sz="6000" b="1" dirty="0">
              <a:solidFill>
                <a:srgbClr val="F16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Shared Servers, Noisy Neighbours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>
            <a:off x="8371901" y="3093464"/>
            <a:ext cx="2136637" cy="2236016"/>
            <a:chOff x="8371901" y="3093464"/>
            <a:chExt cx="2136637" cy="2236016"/>
          </a:xfrm>
        </p:grpSpPr>
        <p:sp>
          <p:nvSpPr>
            <p:cNvPr id="40" name="Oval Callout 39"/>
            <p:cNvSpPr/>
            <p:nvPr/>
          </p:nvSpPr>
          <p:spPr>
            <a:xfrm>
              <a:off x="8371901" y="3093464"/>
              <a:ext cx="2136637" cy="2236016"/>
            </a:xfrm>
            <a:prstGeom prst="wedgeEllipseCallout">
              <a:avLst>
                <a:gd name="adj1" fmla="val -104662"/>
                <a:gd name="adj2" fmla="val 267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32" name="Picture 8" descr="http://www.memes.at/faces/cryin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5371" y="3515187"/>
              <a:ext cx="1440332" cy="1400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ounded Rectangle 14"/>
          <p:cNvSpPr/>
          <p:nvPr/>
        </p:nvSpPr>
        <p:spPr>
          <a:xfrm>
            <a:off x="5101643" y="3318733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16" name="Rounded Rectangle 15"/>
          <p:cNvSpPr/>
          <p:nvPr/>
        </p:nvSpPr>
        <p:spPr>
          <a:xfrm>
            <a:off x="5101643" y="3988982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Gaming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5101642" y="4659231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Campaigns</a:t>
            </a:r>
            <a:endParaRPr lang="sv-SE" dirty="0"/>
          </a:p>
        </p:txBody>
      </p:sp>
      <p:sp>
        <p:nvSpPr>
          <p:cNvPr id="18" name="Rounded Rectangle 17"/>
          <p:cNvSpPr/>
          <p:nvPr/>
        </p:nvSpPr>
        <p:spPr>
          <a:xfrm>
            <a:off x="5101641" y="53294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19" name="Isosceles Triangle 2"/>
          <p:cNvSpPr/>
          <p:nvPr/>
        </p:nvSpPr>
        <p:spPr>
          <a:xfrm rot="10299074">
            <a:off x="6453592" y="4772952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7"/>
          <p:cNvSpPr/>
          <p:nvPr/>
        </p:nvSpPr>
        <p:spPr>
          <a:xfrm rot="18900000">
            <a:off x="6477488" y="4102025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Hexagon 8"/>
          <p:cNvSpPr/>
          <p:nvPr/>
        </p:nvSpPr>
        <p:spPr>
          <a:xfrm rot="16200000">
            <a:off x="6469856" y="3391246"/>
            <a:ext cx="307154" cy="43643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Heart 11"/>
          <p:cNvSpPr/>
          <p:nvPr/>
        </p:nvSpPr>
        <p:spPr>
          <a:xfrm rot="14287302">
            <a:off x="6480934" y="5471492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1683462" y="2491456"/>
            <a:ext cx="2136637" cy="2236016"/>
            <a:chOff x="1683462" y="2491456"/>
            <a:chExt cx="2136637" cy="2236016"/>
          </a:xfrm>
        </p:grpSpPr>
        <p:sp>
          <p:nvSpPr>
            <p:cNvPr id="3" name="Oval Callout 2"/>
            <p:cNvSpPr/>
            <p:nvPr/>
          </p:nvSpPr>
          <p:spPr>
            <a:xfrm>
              <a:off x="1683462" y="2491456"/>
              <a:ext cx="2136637" cy="2236016"/>
            </a:xfrm>
            <a:prstGeom prst="wedgeEllipseCallout">
              <a:avLst>
                <a:gd name="adj1" fmla="val 104982"/>
                <a:gd name="adj2" fmla="val -56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030" name="Picture 6" descr="http://www.pngall.com/wp-content/uploads/2016/05/Trollface-P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8507" y="2849103"/>
              <a:ext cx="1666545" cy="1520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545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Single point of failure…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83462" y="2491456"/>
            <a:ext cx="2136637" cy="2236016"/>
            <a:chOff x="1683462" y="2491456"/>
            <a:chExt cx="2136637" cy="2236016"/>
          </a:xfrm>
        </p:grpSpPr>
        <p:sp>
          <p:nvSpPr>
            <p:cNvPr id="26" name="Oval Callout 25"/>
            <p:cNvSpPr/>
            <p:nvPr/>
          </p:nvSpPr>
          <p:spPr>
            <a:xfrm>
              <a:off x="1683462" y="2491456"/>
              <a:ext cx="2136637" cy="2236016"/>
            </a:xfrm>
            <a:prstGeom prst="wedgeEllipseCallout">
              <a:avLst>
                <a:gd name="adj1" fmla="val 104982"/>
                <a:gd name="adj2" fmla="val -568"/>
              </a:avLst>
            </a:prstGeom>
            <a:solidFill>
              <a:srgbClr val="FFFFFF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074" name="Picture 2" descr="http://cliparts.co/cliparts/ki8/ozr/ki8ozrkeT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008" y="2837351"/>
              <a:ext cx="1269543" cy="1544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5101641" y="3318733"/>
            <a:ext cx="1988719" cy="2592210"/>
            <a:chOff x="1834579" y="3318733"/>
            <a:chExt cx="1988719" cy="2592210"/>
          </a:xfrm>
        </p:grpSpPr>
        <p:sp>
          <p:nvSpPr>
            <p:cNvPr id="12" name="Rounded Rectangle 11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17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64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…Same issue with deployment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519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</a:t>
            </a:r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5101641" y="3318733"/>
            <a:ext cx="1988719" cy="2592210"/>
            <a:chOff x="1834579" y="3318733"/>
            <a:chExt cx="1988719" cy="2592210"/>
          </a:xfrm>
        </p:grpSpPr>
        <p:sp>
          <p:nvSpPr>
            <p:cNvPr id="11" name="Rounded Rectangle 10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16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1683462" y="2491456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>
                <a:solidFill>
                  <a:srgbClr val="102B3E"/>
                </a:solidFill>
              </a:rPr>
              <a:t>Down during deployment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5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Challenges!</a:t>
            </a:r>
            <a:endParaRPr lang="sv-SE" sz="6000" b="1" dirty="0">
              <a:solidFill>
                <a:srgbClr val="F163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04" y="2903666"/>
            <a:ext cx="4478957" cy="3117489"/>
          </a:xfrm>
        </p:spPr>
        <p:txBody>
          <a:bodyPr/>
          <a:lstStyle/>
          <a:p>
            <a:r>
              <a:rPr lang="sv-SE" dirty="0">
                <a:solidFill>
                  <a:srgbClr val="FFFFFF"/>
                </a:solidFill>
              </a:rPr>
              <a:t>Scalability, Elasticity</a:t>
            </a:r>
          </a:p>
          <a:p>
            <a:r>
              <a:rPr lang="sv-SE" dirty="0">
                <a:solidFill>
                  <a:srgbClr val="FFFFFF"/>
                </a:solidFill>
              </a:rPr>
              <a:t>Isolation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Availability</a:t>
            </a:r>
          </a:p>
          <a:p>
            <a:r>
              <a:rPr lang="sv-SE" dirty="0" smtClean="0">
                <a:solidFill>
                  <a:srgbClr val="FFFFFF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500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>
                <a:solidFill>
                  <a:schemeClr val="bg1"/>
                </a:solidFill>
              </a:rPr>
              <a:t>The Current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27" name="Freeform 26"/>
          <p:cNvSpPr/>
          <p:nvPr/>
        </p:nvSpPr>
        <p:spPr>
          <a:xfrm>
            <a:off x="3144063" y="4494630"/>
            <a:ext cx="452823" cy="329198"/>
          </a:xfrm>
          <a:custGeom>
            <a:avLst/>
            <a:gdLst>
              <a:gd name="connsiteX0" fmla="*/ 90296 w 452823"/>
              <a:gd name="connsiteY0" fmla="*/ 18 h 329198"/>
              <a:gd name="connsiteX1" fmla="*/ 116317 w 452823"/>
              <a:gd name="connsiteY1" fmla="*/ 3364 h 329198"/>
              <a:gd name="connsiteX2" fmla="*/ 128535 w 452823"/>
              <a:gd name="connsiteY2" fmla="*/ 7139 h 329198"/>
              <a:gd name="connsiteX3" fmla="*/ 128535 w 452823"/>
              <a:gd name="connsiteY3" fmla="*/ 5976 h 329198"/>
              <a:gd name="connsiteX4" fmla="*/ 129055 w 452823"/>
              <a:gd name="connsiteY4" fmla="*/ 6177 h 329198"/>
              <a:gd name="connsiteX5" fmla="*/ 211628 w 452823"/>
              <a:gd name="connsiteY5" fmla="*/ 38172 h 329198"/>
              <a:gd name="connsiteX6" fmla="*/ 302499 w 452823"/>
              <a:gd name="connsiteY6" fmla="*/ 3923 h 329198"/>
              <a:gd name="connsiteX7" fmla="*/ 309265 w 452823"/>
              <a:gd name="connsiteY7" fmla="*/ 4282 h 329198"/>
              <a:gd name="connsiteX8" fmla="*/ 309265 w 452823"/>
              <a:gd name="connsiteY8" fmla="*/ 3923 h 329198"/>
              <a:gd name="connsiteX9" fmla="*/ 318725 w 452823"/>
              <a:gd name="connsiteY9" fmla="*/ 4249 h 329198"/>
              <a:gd name="connsiteX10" fmla="*/ 398520 w 452823"/>
              <a:gd name="connsiteY10" fmla="*/ 27907 h 329198"/>
              <a:gd name="connsiteX11" fmla="*/ 369277 w 452823"/>
              <a:gd name="connsiteY11" fmla="*/ 326177 h 329198"/>
              <a:gd name="connsiteX12" fmla="*/ 313044 w 452823"/>
              <a:gd name="connsiteY12" fmla="*/ 328069 h 329198"/>
              <a:gd name="connsiteX13" fmla="*/ 309265 w 452823"/>
              <a:gd name="connsiteY13" fmla="*/ 327405 h 329198"/>
              <a:gd name="connsiteX14" fmla="*/ 309265 w 452823"/>
              <a:gd name="connsiteY14" fmla="*/ 327763 h 329198"/>
              <a:gd name="connsiteX15" fmla="*/ 297140 w 452823"/>
              <a:gd name="connsiteY15" fmla="*/ 324485 h 329198"/>
              <a:gd name="connsiteX16" fmla="*/ 217261 w 452823"/>
              <a:gd name="connsiteY16" fmla="*/ 300567 h 329198"/>
              <a:gd name="connsiteX17" fmla="*/ 146477 w 452823"/>
              <a:gd name="connsiteY17" fmla="*/ 317166 h 329198"/>
              <a:gd name="connsiteX18" fmla="*/ 128535 w 452823"/>
              <a:gd name="connsiteY18" fmla="*/ 320748 h 329198"/>
              <a:gd name="connsiteX19" fmla="*/ 128535 w 452823"/>
              <a:gd name="connsiteY19" fmla="*/ 321911 h 329198"/>
              <a:gd name="connsiteX20" fmla="*/ 127146 w 452823"/>
              <a:gd name="connsiteY20" fmla="*/ 322134 h 329198"/>
              <a:gd name="connsiteX21" fmla="*/ 52182 w 452823"/>
              <a:gd name="connsiteY21" fmla="*/ 305208 h 329198"/>
              <a:gd name="connsiteX22" fmla="*/ 22367 w 452823"/>
              <a:gd name="connsiteY22" fmla="*/ 37997 h 329198"/>
              <a:gd name="connsiteX23" fmla="*/ 90296 w 452823"/>
              <a:gd name="connsiteY23" fmla="*/ 18 h 32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2823" h="329198">
                <a:moveTo>
                  <a:pt x="90296" y="18"/>
                </a:moveTo>
                <a:cubicBezTo>
                  <a:pt x="99051" y="-169"/>
                  <a:pt x="107713" y="1132"/>
                  <a:pt x="116317" y="3364"/>
                </a:cubicBezTo>
                <a:lnTo>
                  <a:pt x="128535" y="7139"/>
                </a:lnTo>
                <a:lnTo>
                  <a:pt x="128535" y="5976"/>
                </a:lnTo>
                <a:lnTo>
                  <a:pt x="129055" y="6177"/>
                </a:lnTo>
                <a:cubicBezTo>
                  <a:pt x="156521" y="18270"/>
                  <a:pt x="183458" y="40805"/>
                  <a:pt x="211628" y="38172"/>
                </a:cubicBezTo>
                <a:cubicBezTo>
                  <a:pt x="251491" y="41057"/>
                  <a:pt x="267066" y="5975"/>
                  <a:pt x="302499" y="3923"/>
                </a:cubicBezTo>
                <a:lnTo>
                  <a:pt x="309265" y="4282"/>
                </a:lnTo>
                <a:lnTo>
                  <a:pt x="309265" y="3923"/>
                </a:lnTo>
                <a:lnTo>
                  <a:pt x="318725" y="4249"/>
                </a:lnTo>
                <a:cubicBezTo>
                  <a:pt x="339978" y="6421"/>
                  <a:pt x="365679" y="13370"/>
                  <a:pt x="398520" y="27907"/>
                </a:cubicBezTo>
                <a:cubicBezTo>
                  <a:pt x="507910" y="104840"/>
                  <a:pt x="427763" y="306007"/>
                  <a:pt x="369277" y="326177"/>
                </a:cubicBezTo>
                <a:cubicBezTo>
                  <a:pt x="346883" y="329725"/>
                  <a:pt x="328889" y="329859"/>
                  <a:pt x="313044" y="328069"/>
                </a:cubicBezTo>
                <a:lnTo>
                  <a:pt x="309265" y="327405"/>
                </a:lnTo>
                <a:lnTo>
                  <a:pt x="309265" y="327763"/>
                </a:lnTo>
                <a:lnTo>
                  <a:pt x="297140" y="324485"/>
                </a:lnTo>
                <a:cubicBezTo>
                  <a:pt x="273973" y="316129"/>
                  <a:pt x="254966" y="300400"/>
                  <a:pt x="217261" y="300567"/>
                </a:cubicBezTo>
                <a:cubicBezTo>
                  <a:pt x="195191" y="298827"/>
                  <a:pt x="171538" y="310473"/>
                  <a:pt x="146477" y="317166"/>
                </a:cubicBezTo>
                <a:lnTo>
                  <a:pt x="128535" y="320748"/>
                </a:lnTo>
                <a:lnTo>
                  <a:pt x="128535" y="321911"/>
                </a:lnTo>
                <a:lnTo>
                  <a:pt x="127146" y="322134"/>
                </a:lnTo>
                <a:cubicBezTo>
                  <a:pt x="103083" y="324437"/>
                  <a:pt x="78064" y="321374"/>
                  <a:pt x="52182" y="305208"/>
                </a:cubicBezTo>
                <a:cubicBezTo>
                  <a:pt x="8628" y="266831"/>
                  <a:pt x="-23525" y="130994"/>
                  <a:pt x="22367" y="37997"/>
                </a:cubicBezTo>
                <a:cubicBezTo>
                  <a:pt x="45945" y="10246"/>
                  <a:pt x="68410" y="484"/>
                  <a:pt x="90296" y="18"/>
                </a:cubicBezTo>
                <a:close/>
              </a:path>
            </a:pathLst>
          </a:custGeom>
          <a:solidFill>
            <a:srgbClr val="DD5893"/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7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Adopting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8135" y="3900196"/>
            <a:ext cx="2841610" cy="2554115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  <p:sp>
        <p:nvSpPr>
          <p:cNvPr id="36" name="Rounded Rectangle 35"/>
          <p:cNvSpPr/>
          <p:nvPr/>
        </p:nvSpPr>
        <p:spPr>
          <a:xfrm>
            <a:off x="1834581" y="4368499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/>
              <a:t>Customer</a:t>
            </a:r>
            <a:endParaRPr lang="sv-SE" dirty="0"/>
          </a:p>
        </p:txBody>
      </p:sp>
      <p:sp>
        <p:nvSpPr>
          <p:cNvPr id="45" name="Rounded Rectangle 44"/>
          <p:cNvSpPr/>
          <p:nvPr/>
        </p:nvSpPr>
        <p:spPr>
          <a:xfrm>
            <a:off x="1834581" y="5038748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sp>
        <p:nvSpPr>
          <p:cNvPr id="46" name="Rounded Rectangle 45"/>
          <p:cNvSpPr/>
          <p:nvPr/>
        </p:nvSpPr>
        <p:spPr>
          <a:xfrm>
            <a:off x="1834580" y="5708997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>
              <a:alpha val="49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dirty="0"/>
          </a:p>
        </p:txBody>
      </p:sp>
      <p:grpSp>
        <p:nvGrpSpPr>
          <p:cNvPr id="81" name="Group 80"/>
          <p:cNvGrpSpPr/>
          <p:nvPr/>
        </p:nvGrpSpPr>
        <p:grpSpPr>
          <a:xfrm>
            <a:off x="3823298" y="3288145"/>
            <a:ext cx="3693507" cy="2742170"/>
            <a:chOff x="3823298" y="3288145"/>
            <a:chExt cx="3693507" cy="2742170"/>
          </a:xfrm>
        </p:grpSpPr>
        <p:sp>
          <p:nvSpPr>
            <p:cNvPr id="47" name="Trapezoid 46"/>
            <p:cNvSpPr/>
            <p:nvPr/>
          </p:nvSpPr>
          <p:spPr>
            <a:xfrm rot="16200000">
              <a:off x="2878713" y="4232730"/>
              <a:ext cx="2742170" cy="852999"/>
            </a:xfrm>
            <a:prstGeom prst="trapezoid">
              <a:avLst>
                <a:gd name="adj" fmla="val 126802"/>
              </a:avLst>
            </a:prstGeom>
            <a:solidFill>
              <a:srgbClr val="0E475F"/>
            </a:solidFill>
            <a:ln w="12700" cap="rnd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675195" y="3288145"/>
              <a:ext cx="2841610" cy="2742170"/>
              <a:chOff x="4675195" y="2878042"/>
              <a:chExt cx="2841610" cy="274217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675195" y="2878042"/>
                <a:ext cx="2841610" cy="2742170"/>
              </a:xfrm>
              <a:prstGeom prst="rect">
                <a:avLst/>
              </a:prstGeom>
              <a:solidFill>
                <a:srgbClr val="102B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sv-SE" b="1" dirty="0" smtClean="0"/>
                  <a:t>Bounded Contexts</a:t>
                </a:r>
                <a:endParaRPr lang="sv-SE" b="1" dirty="0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5101643" y="3318733"/>
                <a:ext cx="1988717" cy="581463"/>
                <a:chOff x="5101643" y="3318733"/>
                <a:chExt cx="1988717" cy="581463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5101643" y="3318733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Login</a:t>
                  </a:r>
                  <a:endParaRPr lang="sv-SE" dirty="0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6381209" y="3386832"/>
                  <a:ext cx="174546" cy="438366"/>
                </a:xfrm>
                <a:custGeom>
                  <a:avLst/>
                  <a:gdLst>
                    <a:gd name="connsiteX0" fmla="*/ 431979 w 614916"/>
                    <a:gd name="connsiteY0" fmla="*/ 85 h 1544342"/>
                    <a:gd name="connsiteX1" fmla="*/ 556463 w 614916"/>
                    <a:gd name="connsiteY1" fmla="*/ 16091 h 1544342"/>
                    <a:gd name="connsiteX2" fmla="*/ 614916 w 614916"/>
                    <a:gd name="connsiteY2" fmla="*/ 34153 h 1544342"/>
                    <a:gd name="connsiteX3" fmla="*/ 614916 w 614916"/>
                    <a:gd name="connsiteY3" fmla="*/ 1540032 h 1544342"/>
                    <a:gd name="connsiteX4" fmla="*/ 608271 w 614916"/>
                    <a:gd name="connsiteY4" fmla="*/ 1541097 h 1544342"/>
                    <a:gd name="connsiteX5" fmla="*/ 249640 w 614916"/>
                    <a:gd name="connsiteY5" fmla="*/ 1460124 h 1544342"/>
                    <a:gd name="connsiteX6" fmla="*/ 107004 w 614916"/>
                    <a:gd name="connsiteY6" fmla="*/ 181777 h 1544342"/>
                    <a:gd name="connsiteX7" fmla="*/ 431979 w 614916"/>
                    <a:gd name="connsiteY7" fmla="*/ 85 h 154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4916" h="1544342">
                      <a:moveTo>
                        <a:pt x="431979" y="85"/>
                      </a:moveTo>
                      <a:cubicBezTo>
                        <a:pt x="473862" y="-808"/>
                        <a:pt x="515301" y="5415"/>
                        <a:pt x="556463" y="16091"/>
                      </a:cubicBezTo>
                      <a:lnTo>
                        <a:pt x="614916" y="34153"/>
                      </a:lnTo>
                      <a:lnTo>
                        <a:pt x="614916" y="1540032"/>
                      </a:lnTo>
                      <a:lnTo>
                        <a:pt x="608271" y="1541097"/>
                      </a:lnTo>
                      <a:cubicBezTo>
                        <a:pt x="493152" y="1552113"/>
                        <a:pt x="373460" y="1537460"/>
                        <a:pt x="249640" y="1460124"/>
                      </a:cubicBezTo>
                      <a:cubicBezTo>
                        <a:pt x="41278" y="1276526"/>
                        <a:pt x="-112543" y="626678"/>
                        <a:pt x="107004" y="181777"/>
                      </a:cubicBezTo>
                      <a:cubicBezTo>
                        <a:pt x="219802" y="49016"/>
                        <a:pt x="327274" y="2316"/>
                        <a:pt x="431979" y="85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5101643" y="3988982"/>
                <a:ext cx="1988717" cy="581463"/>
                <a:chOff x="5101643" y="3988982"/>
                <a:chExt cx="1988717" cy="581463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101643" y="3988982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Registration</a:t>
                  </a:r>
                  <a:endParaRPr lang="sv-SE" dirty="0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6555755" y="4059832"/>
                  <a:ext cx="245424" cy="439762"/>
                </a:xfrm>
                <a:custGeom>
                  <a:avLst/>
                  <a:gdLst>
                    <a:gd name="connsiteX0" fmla="*/ 1036823 w 1077146"/>
                    <a:gd name="connsiteY0" fmla="*/ 0 h 1549261"/>
                    <a:gd name="connsiteX1" fmla="*/ 1077146 w 1077146"/>
                    <a:gd name="connsiteY1" fmla="*/ 1715 h 1549261"/>
                    <a:gd name="connsiteX2" fmla="*/ 1077146 w 1077146"/>
                    <a:gd name="connsiteY2" fmla="*/ 1549261 h 1549261"/>
                    <a:gd name="connsiteX3" fmla="*/ 1004878 w 1077146"/>
                    <a:gd name="connsiteY3" fmla="*/ 1533577 h 1549261"/>
                    <a:gd name="connsiteX4" fmla="*/ 528801 w 1077146"/>
                    <a:gd name="connsiteY4" fmla="*/ 1419154 h 1549261"/>
                    <a:gd name="connsiteX5" fmla="*/ 106934 w 1077146"/>
                    <a:gd name="connsiteY5" fmla="*/ 1498565 h 1549261"/>
                    <a:gd name="connsiteX6" fmla="*/ 0 w 1077146"/>
                    <a:gd name="connsiteY6" fmla="*/ 1515701 h 1549261"/>
                    <a:gd name="connsiteX7" fmla="*/ 0 w 1077146"/>
                    <a:gd name="connsiteY7" fmla="*/ 9822 h 1549261"/>
                    <a:gd name="connsiteX8" fmla="*/ 3100 w 1077146"/>
                    <a:gd name="connsiteY8" fmla="*/ 10780 h 1549261"/>
                    <a:gd name="connsiteX9" fmla="*/ 495231 w 1077146"/>
                    <a:gd name="connsiteY9" fmla="*/ 163848 h 1549261"/>
                    <a:gd name="connsiteX10" fmla="*/ 1036823 w 1077146"/>
                    <a:gd name="connsiteY10" fmla="*/ 0 h 154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77146" h="1549261">
                      <a:moveTo>
                        <a:pt x="1036823" y="0"/>
                      </a:moveTo>
                      <a:lnTo>
                        <a:pt x="1077146" y="1715"/>
                      </a:lnTo>
                      <a:lnTo>
                        <a:pt x="1077146" y="1549261"/>
                      </a:lnTo>
                      <a:lnTo>
                        <a:pt x="1004878" y="1533577"/>
                      </a:lnTo>
                      <a:cubicBezTo>
                        <a:pt x="866808" y="1493602"/>
                        <a:pt x="753524" y="1418353"/>
                        <a:pt x="528801" y="1419154"/>
                      </a:cubicBezTo>
                      <a:cubicBezTo>
                        <a:pt x="397270" y="1410828"/>
                        <a:pt x="256297" y="1466545"/>
                        <a:pt x="106934" y="1498565"/>
                      </a:cubicBezTo>
                      <a:lnTo>
                        <a:pt x="0" y="1515701"/>
                      </a:lnTo>
                      <a:lnTo>
                        <a:pt x="0" y="9822"/>
                      </a:lnTo>
                      <a:lnTo>
                        <a:pt x="3100" y="10780"/>
                      </a:lnTo>
                      <a:cubicBezTo>
                        <a:pt x="166794" y="68635"/>
                        <a:pt x="327341" y="176444"/>
                        <a:pt x="495231" y="163848"/>
                      </a:cubicBezTo>
                      <a:cubicBezTo>
                        <a:pt x="732812" y="177648"/>
                        <a:pt x="825641" y="9816"/>
                        <a:pt x="1036823" y="0"/>
                      </a:cubicBez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5101642" y="4659231"/>
                <a:ext cx="1988717" cy="581463"/>
                <a:chOff x="5101642" y="4659231"/>
                <a:chExt cx="1988717" cy="58146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5101642" y="4659231"/>
                  <a:ext cx="1988717" cy="581463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sv-SE" dirty="0" smtClean="0"/>
                    <a:t>Customer Data</a:t>
                  </a:r>
                  <a:endParaRPr lang="sv-SE" dirty="0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6801179" y="4729106"/>
                  <a:ext cx="194946" cy="441711"/>
                </a:xfrm>
                <a:custGeom>
                  <a:avLst/>
                  <a:gdLst>
                    <a:gd name="connsiteX0" fmla="*/ 0 w 556062"/>
                    <a:gd name="connsiteY0" fmla="*/ 0 h 1556126"/>
                    <a:gd name="connsiteX1" fmla="*/ 36642 w 556062"/>
                    <a:gd name="connsiteY1" fmla="*/ 1559 h 1556126"/>
                    <a:gd name="connsiteX2" fmla="*/ 345721 w 556062"/>
                    <a:gd name="connsiteY2" fmla="*/ 114741 h 1556126"/>
                    <a:gd name="connsiteX3" fmla="*/ 232450 w 556062"/>
                    <a:gd name="connsiteY3" fmla="*/ 1541674 h 1556126"/>
                    <a:gd name="connsiteX4" fmla="*/ 14638 w 556062"/>
                    <a:gd name="connsiteY4" fmla="*/ 1550723 h 1556126"/>
                    <a:gd name="connsiteX5" fmla="*/ 0 w 556062"/>
                    <a:gd name="connsiteY5" fmla="*/ 1547546 h 1556126"/>
                    <a:gd name="connsiteX6" fmla="*/ 0 w 556062"/>
                    <a:gd name="connsiteY6" fmla="*/ 0 h 155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062" h="1556126">
                      <a:moveTo>
                        <a:pt x="0" y="0"/>
                      </a:moveTo>
                      <a:lnTo>
                        <a:pt x="36642" y="1559"/>
                      </a:lnTo>
                      <a:cubicBezTo>
                        <a:pt x="118964" y="11951"/>
                        <a:pt x="218516" y="45193"/>
                        <a:pt x="345721" y="114741"/>
                      </a:cubicBezTo>
                      <a:cubicBezTo>
                        <a:pt x="769436" y="482789"/>
                        <a:pt x="458995" y="1445179"/>
                        <a:pt x="232450" y="1541674"/>
                      </a:cubicBezTo>
                      <a:cubicBezTo>
                        <a:pt x="145709" y="1558647"/>
                        <a:pt x="76011" y="1559288"/>
                        <a:pt x="14638" y="1550723"/>
                      </a:cubicBezTo>
                      <a:lnTo>
                        <a:pt x="0" y="15475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25000"/>
                  </a:schemeClr>
                </a:solidFill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3144063" y="4494630"/>
            <a:ext cx="452823" cy="329198"/>
            <a:chOff x="8281429" y="3923410"/>
            <a:chExt cx="614916" cy="447038"/>
          </a:xfrm>
        </p:grpSpPr>
        <p:sp>
          <p:nvSpPr>
            <p:cNvPr id="22" name="Freeform 21"/>
            <p:cNvSpPr/>
            <p:nvPr/>
          </p:nvSpPr>
          <p:spPr>
            <a:xfrm>
              <a:off x="8281429" y="3923410"/>
              <a:ext cx="174546" cy="438366"/>
            </a:xfrm>
            <a:custGeom>
              <a:avLst/>
              <a:gdLst>
                <a:gd name="connsiteX0" fmla="*/ 431979 w 614916"/>
                <a:gd name="connsiteY0" fmla="*/ 85 h 1544342"/>
                <a:gd name="connsiteX1" fmla="*/ 556463 w 614916"/>
                <a:gd name="connsiteY1" fmla="*/ 16091 h 1544342"/>
                <a:gd name="connsiteX2" fmla="*/ 614916 w 614916"/>
                <a:gd name="connsiteY2" fmla="*/ 34153 h 1544342"/>
                <a:gd name="connsiteX3" fmla="*/ 614916 w 614916"/>
                <a:gd name="connsiteY3" fmla="*/ 1540032 h 1544342"/>
                <a:gd name="connsiteX4" fmla="*/ 608271 w 614916"/>
                <a:gd name="connsiteY4" fmla="*/ 1541097 h 1544342"/>
                <a:gd name="connsiteX5" fmla="*/ 249640 w 614916"/>
                <a:gd name="connsiteY5" fmla="*/ 1460124 h 1544342"/>
                <a:gd name="connsiteX6" fmla="*/ 107004 w 614916"/>
                <a:gd name="connsiteY6" fmla="*/ 181777 h 1544342"/>
                <a:gd name="connsiteX7" fmla="*/ 431979 w 614916"/>
                <a:gd name="connsiteY7" fmla="*/ 85 h 154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4916" h="1544342">
                  <a:moveTo>
                    <a:pt x="431979" y="85"/>
                  </a:moveTo>
                  <a:cubicBezTo>
                    <a:pt x="473862" y="-808"/>
                    <a:pt x="515301" y="5415"/>
                    <a:pt x="556463" y="16091"/>
                  </a:cubicBezTo>
                  <a:lnTo>
                    <a:pt x="614916" y="34153"/>
                  </a:lnTo>
                  <a:lnTo>
                    <a:pt x="614916" y="1540032"/>
                  </a:lnTo>
                  <a:lnTo>
                    <a:pt x="608271" y="1541097"/>
                  </a:lnTo>
                  <a:cubicBezTo>
                    <a:pt x="493152" y="1552113"/>
                    <a:pt x="373460" y="1537460"/>
                    <a:pt x="249640" y="1460124"/>
                  </a:cubicBezTo>
                  <a:cubicBezTo>
                    <a:pt x="41278" y="1276526"/>
                    <a:pt x="-112543" y="626678"/>
                    <a:pt x="107004" y="181777"/>
                  </a:cubicBezTo>
                  <a:cubicBezTo>
                    <a:pt x="219802" y="49016"/>
                    <a:pt x="327274" y="2316"/>
                    <a:pt x="431979" y="85"/>
                  </a:cubicBezTo>
                  <a:close/>
                </a:path>
              </a:pathLst>
            </a:custGeom>
            <a:solidFill>
              <a:srgbClr val="DD5893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455975" y="3928737"/>
              <a:ext cx="245424" cy="439762"/>
            </a:xfrm>
            <a:custGeom>
              <a:avLst/>
              <a:gdLst>
                <a:gd name="connsiteX0" fmla="*/ 1036823 w 1077146"/>
                <a:gd name="connsiteY0" fmla="*/ 0 h 1549261"/>
                <a:gd name="connsiteX1" fmla="*/ 1077146 w 1077146"/>
                <a:gd name="connsiteY1" fmla="*/ 1715 h 1549261"/>
                <a:gd name="connsiteX2" fmla="*/ 1077146 w 1077146"/>
                <a:gd name="connsiteY2" fmla="*/ 1549261 h 1549261"/>
                <a:gd name="connsiteX3" fmla="*/ 1004878 w 1077146"/>
                <a:gd name="connsiteY3" fmla="*/ 1533577 h 1549261"/>
                <a:gd name="connsiteX4" fmla="*/ 528801 w 1077146"/>
                <a:gd name="connsiteY4" fmla="*/ 1419154 h 1549261"/>
                <a:gd name="connsiteX5" fmla="*/ 106934 w 1077146"/>
                <a:gd name="connsiteY5" fmla="*/ 1498565 h 1549261"/>
                <a:gd name="connsiteX6" fmla="*/ 0 w 1077146"/>
                <a:gd name="connsiteY6" fmla="*/ 1515701 h 1549261"/>
                <a:gd name="connsiteX7" fmla="*/ 0 w 1077146"/>
                <a:gd name="connsiteY7" fmla="*/ 9822 h 1549261"/>
                <a:gd name="connsiteX8" fmla="*/ 3100 w 1077146"/>
                <a:gd name="connsiteY8" fmla="*/ 10780 h 1549261"/>
                <a:gd name="connsiteX9" fmla="*/ 495231 w 1077146"/>
                <a:gd name="connsiteY9" fmla="*/ 163848 h 1549261"/>
                <a:gd name="connsiteX10" fmla="*/ 1036823 w 1077146"/>
                <a:gd name="connsiteY10" fmla="*/ 0 h 154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146" h="1549261">
                  <a:moveTo>
                    <a:pt x="1036823" y="0"/>
                  </a:moveTo>
                  <a:lnTo>
                    <a:pt x="1077146" y="1715"/>
                  </a:lnTo>
                  <a:lnTo>
                    <a:pt x="1077146" y="1549261"/>
                  </a:lnTo>
                  <a:lnTo>
                    <a:pt x="1004878" y="1533577"/>
                  </a:lnTo>
                  <a:cubicBezTo>
                    <a:pt x="866808" y="1493602"/>
                    <a:pt x="753524" y="1418353"/>
                    <a:pt x="528801" y="1419154"/>
                  </a:cubicBezTo>
                  <a:cubicBezTo>
                    <a:pt x="397270" y="1410828"/>
                    <a:pt x="256297" y="1466545"/>
                    <a:pt x="106934" y="1498565"/>
                  </a:cubicBezTo>
                  <a:lnTo>
                    <a:pt x="0" y="1515701"/>
                  </a:lnTo>
                  <a:lnTo>
                    <a:pt x="0" y="9822"/>
                  </a:lnTo>
                  <a:lnTo>
                    <a:pt x="3100" y="10780"/>
                  </a:lnTo>
                  <a:cubicBezTo>
                    <a:pt x="166794" y="68635"/>
                    <a:pt x="327341" y="176444"/>
                    <a:pt x="495231" y="163848"/>
                  </a:cubicBezTo>
                  <a:cubicBezTo>
                    <a:pt x="732812" y="177648"/>
                    <a:pt x="825641" y="9816"/>
                    <a:pt x="1036823" y="0"/>
                  </a:cubicBezTo>
                  <a:close/>
                </a:path>
              </a:pathLst>
            </a:custGeom>
            <a:solidFill>
              <a:srgbClr val="3DB5BE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701399" y="3928737"/>
              <a:ext cx="194946" cy="441711"/>
            </a:xfrm>
            <a:custGeom>
              <a:avLst/>
              <a:gdLst>
                <a:gd name="connsiteX0" fmla="*/ 0 w 556062"/>
                <a:gd name="connsiteY0" fmla="*/ 0 h 1556126"/>
                <a:gd name="connsiteX1" fmla="*/ 36642 w 556062"/>
                <a:gd name="connsiteY1" fmla="*/ 1559 h 1556126"/>
                <a:gd name="connsiteX2" fmla="*/ 345721 w 556062"/>
                <a:gd name="connsiteY2" fmla="*/ 114741 h 1556126"/>
                <a:gd name="connsiteX3" fmla="*/ 232450 w 556062"/>
                <a:gd name="connsiteY3" fmla="*/ 1541674 h 1556126"/>
                <a:gd name="connsiteX4" fmla="*/ 14638 w 556062"/>
                <a:gd name="connsiteY4" fmla="*/ 1550723 h 1556126"/>
                <a:gd name="connsiteX5" fmla="*/ 0 w 556062"/>
                <a:gd name="connsiteY5" fmla="*/ 1547546 h 1556126"/>
                <a:gd name="connsiteX6" fmla="*/ 0 w 556062"/>
                <a:gd name="connsiteY6" fmla="*/ 0 h 1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062" h="1556126">
                  <a:moveTo>
                    <a:pt x="0" y="0"/>
                  </a:moveTo>
                  <a:lnTo>
                    <a:pt x="36642" y="1559"/>
                  </a:lnTo>
                  <a:cubicBezTo>
                    <a:pt x="118964" y="11951"/>
                    <a:pt x="218516" y="45193"/>
                    <a:pt x="345721" y="114741"/>
                  </a:cubicBezTo>
                  <a:cubicBezTo>
                    <a:pt x="769436" y="482789"/>
                    <a:pt x="458995" y="1445179"/>
                    <a:pt x="232450" y="1541674"/>
                  </a:cubicBezTo>
                  <a:cubicBezTo>
                    <a:pt x="145709" y="1558647"/>
                    <a:pt x="76011" y="1559288"/>
                    <a:pt x="14638" y="1550723"/>
                  </a:cubicBezTo>
                  <a:lnTo>
                    <a:pt x="0" y="154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F58"/>
            </a:soli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535387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388" y="2411296"/>
            <a:ext cx="53605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microservice architecture puts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e</a:t>
            </a:r>
            <a:r>
              <a:rPr lang="sv-SE" sz="2400" i="1" dirty="0" smtClean="0">
                <a:solidFill>
                  <a:srgbClr val="102B3E"/>
                </a:solidFill>
              </a:rPr>
              <a:t>ach element of functionality into a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s</a:t>
            </a:r>
            <a:r>
              <a:rPr lang="sv-SE" sz="2400" i="1" dirty="0" smtClean="0">
                <a:solidFill>
                  <a:srgbClr val="102B3E"/>
                </a:solidFill>
              </a:rPr>
              <a:t>eparate service… 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distributing these services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a</a:t>
            </a:r>
            <a:r>
              <a:rPr lang="sv-SE" sz="2400" i="1" dirty="0" smtClean="0">
                <a:solidFill>
                  <a:srgbClr val="102B3E"/>
                </a:solidFill>
              </a:rPr>
              <a:t>cross servers, replicating as needed</a:t>
            </a:r>
            <a:endParaRPr lang="sv-SE" sz="2400" i="1" dirty="0">
              <a:solidFill>
                <a:srgbClr val="102B3E"/>
              </a:solidFill>
            </a:endParaRPr>
          </a:p>
        </p:txBody>
      </p:sp>
      <p:sp>
        <p:nvSpPr>
          <p:cNvPr id="48" name="Cube 47"/>
          <p:cNvSpPr/>
          <p:nvPr/>
        </p:nvSpPr>
        <p:spPr>
          <a:xfrm>
            <a:off x="6856015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Cube 38"/>
          <p:cNvSpPr/>
          <p:nvPr/>
        </p:nvSpPr>
        <p:spPr>
          <a:xfrm>
            <a:off x="8278331" y="3795568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Cube 29"/>
          <p:cNvSpPr/>
          <p:nvPr/>
        </p:nvSpPr>
        <p:spPr>
          <a:xfrm>
            <a:off x="6856015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Cube 20"/>
          <p:cNvSpPr/>
          <p:nvPr/>
        </p:nvSpPr>
        <p:spPr>
          <a:xfrm>
            <a:off x="8278331" y="5162259"/>
            <a:ext cx="1257974" cy="1242978"/>
          </a:xfrm>
          <a:prstGeom prst="cube">
            <a:avLst>
              <a:gd name="adj" fmla="val 8432"/>
            </a:avLst>
          </a:prstGeom>
          <a:solidFill>
            <a:srgbClr val="05C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oup 57"/>
          <p:cNvGrpSpPr/>
          <p:nvPr/>
        </p:nvGrpSpPr>
        <p:grpSpPr>
          <a:xfrm>
            <a:off x="6900943" y="2322770"/>
            <a:ext cx="561967" cy="560055"/>
            <a:chOff x="6980639" y="2453042"/>
            <a:chExt cx="893249" cy="890209"/>
          </a:xfrm>
        </p:grpSpPr>
        <p:sp>
          <p:nvSpPr>
            <p:cNvPr id="59" name="Rectangle 58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648927" y="2322770"/>
            <a:ext cx="561967" cy="560055"/>
            <a:chOff x="6980639" y="2453042"/>
            <a:chExt cx="893249" cy="890209"/>
          </a:xfrm>
        </p:grpSpPr>
        <p:sp>
          <p:nvSpPr>
            <p:cNvPr id="63" name="Rectangle 62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287585" y="2992280"/>
            <a:ext cx="561967" cy="560055"/>
            <a:chOff x="6980639" y="2453042"/>
            <a:chExt cx="893249" cy="890209"/>
          </a:xfrm>
        </p:grpSpPr>
        <p:sp>
          <p:nvSpPr>
            <p:cNvPr id="66" name="Rectangle 65"/>
            <p:cNvSpPr/>
            <p:nvPr/>
          </p:nvSpPr>
          <p:spPr>
            <a:xfrm>
              <a:off x="6980639" y="2453042"/>
              <a:ext cx="893249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47053" y="2453042"/>
              <a:ext cx="760422" cy="890209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8" name="Isosceles Triangle 2"/>
          <p:cNvSpPr/>
          <p:nvPr/>
        </p:nvSpPr>
        <p:spPr>
          <a:xfrm rot="10299074">
            <a:off x="7757133" y="2455539"/>
            <a:ext cx="345554" cy="315260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Hexagon 8"/>
          <p:cNvSpPr/>
          <p:nvPr/>
        </p:nvSpPr>
        <p:spPr>
          <a:xfrm rot="16200000">
            <a:off x="7432718" y="3084402"/>
            <a:ext cx="276641" cy="380748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Heart 11"/>
          <p:cNvSpPr/>
          <p:nvPr/>
        </p:nvSpPr>
        <p:spPr>
          <a:xfrm rot="14287302">
            <a:off x="7002546" y="2476996"/>
            <a:ext cx="358760" cy="274989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85" name="Group 84"/>
          <p:cNvGrpSpPr/>
          <p:nvPr/>
        </p:nvGrpSpPr>
        <p:grpSpPr>
          <a:xfrm>
            <a:off x="6966170" y="3999783"/>
            <a:ext cx="954363" cy="951995"/>
            <a:chOff x="6966170" y="3999783"/>
            <a:chExt cx="954363" cy="951995"/>
          </a:xfrm>
        </p:grpSpPr>
        <p:grpSp>
          <p:nvGrpSpPr>
            <p:cNvPr id="69" name="Group 6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8" name="Group 87"/>
          <p:cNvGrpSpPr/>
          <p:nvPr/>
        </p:nvGrpSpPr>
        <p:grpSpPr>
          <a:xfrm>
            <a:off x="8379167" y="3999783"/>
            <a:ext cx="954363" cy="951995"/>
            <a:chOff x="6966170" y="3999783"/>
            <a:chExt cx="954363" cy="951995"/>
          </a:xfrm>
        </p:grpSpPr>
        <p:grpSp>
          <p:nvGrpSpPr>
            <p:cNvPr id="89" name="Group 88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8375809" y="5348161"/>
            <a:ext cx="954363" cy="951995"/>
            <a:chOff x="6966170" y="3999783"/>
            <a:chExt cx="954363" cy="95199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6960959" y="5350967"/>
            <a:ext cx="954363" cy="951995"/>
            <a:chOff x="6966170" y="3999783"/>
            <a:chExt cx="954363" cy="951995"/>
          </a:xfrm>
        </p:grpSpPr>
        <p:grpSp>
          <p:nvGrpSpPr>
            <p:cNvPr id="115" name="Group 114"/>
            <p:cNvGrpSpPr/>
            <p:nvPr/>
          </p:nvGrpSpPr>
          <p:grpSpPr>
            <a:xfrm>
              <a:off x="6969528" y="3999783"/>
              <a:ext cx="449054" cy="447526"/>
              <a:chOff x="6980639" y="2453042"/>
              <a:chExt cx="893249" cy="890209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966170" y="4504252"/>
              <a:ext cx="449054" cy="447526"/>
              <a:chOff x="6980639" y="2453042"/>
              <a:chExt cx="893249" cy="89020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471479" y="3999783"/>
              <a:ext cx="449054" cy="447526"/>
              <a:chOff x="6980639" y="2453042"/>
              <a:chExt cx="893249" cy="890209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468121" y="4504252"/>
              <a:ext cx="449054" cy="447526"/>
              <a:chOff x="6980639" y="2453042"/>
              <a:chExt cx="893249" cy="890209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6980639" y="2453042"/>
                <a:ext cx="893249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047053" y="2453042"/>
                <a:ext cx="760422" cy="89020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102B3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TextBox 138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30646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Microservices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1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2" name="Heart 11"/>
          <p:cNvSpPr/>
          <p:nvPr/>
        </p:nvSpPr>
        <p:spPr>
          <a:xfrm rot="14287302">
            <a:off x="7558522" y="410995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3" name="Oval 10"/>
          <p:cNvSpPr/>
          <p:nvPr/>
        </p:nvSpPr>
        <p:spPr>
          <a:xfrm rot="2188284">
            <a:off x="7058715" y="461017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7"/>
          <p:cNvSpPr/>
          <p:nvPr/>
        </p:nvSpPr>
        <p:spPr>
          <a:xfrm rot="18900000">
            <a:off x="7570098" y="460977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Heart 11"/>
          <p:cNvSpPr/>
          <p:nvPr/>
        </p:nvSpPr>
        <p:spPr>
          <a:xfrm rot="14287302">
            <a:off x="7043657" y="543423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8" name="Heart 11"/>
          <p:cNvSpPr/>
          <p:nvPr/>
        </p:nvSpPr>
        <p:spPr>
          <a:xfrm rot="14287302">
            <a:off x="7550420" y="5434238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9" name="Oval 10"/>
          <p:cNvSpPr/>
          <p:nvPr/>
        </p:nvSpPr>
        <p:spPr>
          <a:xfrm rot="2188284">
            <a:off x="7572062" y="596139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Oval 10"/>
          <p:cNvSpPr/>
          <p:nvPr/>
        </p:nvSpPr>
        <p:spPr>
          <a:xfrm rot="2188284">
            <a:off x="7070177" y="5962817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Isosceles Triangle 2"/>
          <p:cNvSpPr/>
          <p:nvPr/>
        </p:nvSpPr>
        <p:spPr>
          <a:xfrm rot="10299074">
            <a:off x="8965341" y="59322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Isosceles Triangle 2"/>
          <p:cNvSpPr/>
          <p:nvPr/>
        </p:nvSpPr>
        <p:spPr>
          <a:xfrm rot="10299074">
            <a:off x="8459848" y="408924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Heart 11"/>
          <p:cNvSpPr/>
          <p:nvPr/>
        </p:nvSpPr>
        <p:spPr>
          <a:xfrm rot="14287302">
            <a:off x="8978612" y="4098309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5" name="Oval 10"/>
          <p:cNvSpPr/>
          <p:nvPr/>
        </p:nvSpPr>
        <p:spPr>
          <a:xfrm rot="2188284">
            <a:off x="8986957" y="4626954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Rectangle 7"/>
          <p:cNvSpPr/>
          <p:nvPr/>
        </p:nvSpPr>
        <p:spPr>
          <a:xfrm rot="18900000">
            <a:off x="8492158" y="460577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Rectangle 7"/>
          <p:cNvSpPr/>
          <p:nvPr/>
        </p:nvSpPr>
        <p:spPr>
          <a:xfrm rot="18900000">
            <a:off x="8496857" y="5947131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Hexagon 8"/>
          <p:cNvSpPr/>
          <p:nvPr/>
        </p:nvSpPr>
        <p:spPr>
          <a:xfrm rot="16200000">
            <a:off x="8502375" y="5420246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9" name="Oval Callout 138"/>
          <p:cNvSpPr/>
          <p:nvPr/>
        </p:nvSpPr>
        <p:spPr>
          <a:xfrm>
            <a:off x="4394137" y="2141780"/>
            <a:ext cx="2136637" cy="2236016"/>
          </a:xfrm>
          <a:prstGeom prst="wedgeEllipseCallout">
            <a:avLst>
              <a:gd name="adj1" fmla="val 66750"/>
              <a:gd name="adj2" fmla="val 36147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Where are you guys!?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140" name="Oval Callout 139"/>
          <p:cNvSpPr/>
          <p:nvPr/>
        </p:nvSpPr>
        <p:spPr>
          <a:xfrm>
            <a:off x="9825945" y="4377796"/>
            <a:ext cx="2136637" cy="2236016"/>
          </a:xfrm>
          <a:prstGeom prst="wedgeEllipseCallout">
            <a:avLst>
              <a:gd name="adj1" fmla="val -66774"/>
              <a:gd name="adj2" fmla="val 3976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I’m over here!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Microservices</a:t>
            </a:r>
          </a:p>
        </p:txBody>
      </p:sp>
      <p:sp>
        <p:nvSpPr>
          <p:cNvPr id="38" name="Heart 11"/>
          <p:cNvSpPr/>
          <p:nvPr/>
        </p:nvSpPr>
        <p:spPr>
          <a:xfrm rot="14287302">
            <a:off x="3481579" y="4853894"/>
            <a:ext cx="441283" cy="338244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Isosceles Triangle 2"/>
          <p:cNvSpPr/>
          <p:nvPr/>
        </p:nvSpPr>
        <p:spPr>
          <a:xfrm rot="10299074">
            <a:off x="9461814" y="4847425"/>
            <a:ext cx="415731" cy="379285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Heart 11"/>
          <p:cNvSpPr/>
          <p:nvPr/>
        </p:nvSpPr>
        <p:spPr>
          <a:xfrm rot="14287302">
            <a:off x="7051759" y="410995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3" name="Isosceles Triangle 2"/>
          <p:cNvSpPr/>
          <p:nvPr/>
        </p:nvSpPr>
        <p:spPr>
          <a:xfrm rot="10299074">
            <a:off x="8968696" y="5447487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36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>
        <p:fade/>
      </p:transition>
    </mc:Choice>
    <mc:Fallback xmlns="">
      <p:transition spd="med" advClick="0" advTm="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-0.28672 0.1138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6" y="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4531 -0.085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C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 b="1">
                <a:solidFill>
                  <a:srgbClr val="F1636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>
                <a:solidFill>
                  <a:schemeClr val="bg1"/>
                </a:solidFill>
              </a:rPr>
              <a:t>The Past</a:t>
            </a:r>
          </a:p>
        </p:txBody>
      </p:sp>
    </p:spTree>
    <p:extLst>
      <p:ext uri="{BB962C8B-B14F-4D97-AF65-F5344CB8AC3E}">
        <p14:creationId xmlns:p14="http://schemas.microsoft.com/office/powerpoint/2010/main" val="28174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A”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12137" y="2824921"/>
            <a:ext cx="1992085" cy="1793407"/>
            <a:chOff x="7512137" y="2824921"/>
            <a:chExt cx="1992085" cy="1793407"/>
          </a:xfrm>
        </p:grpSpPr>
        <p:cxnSp>
          <p:nvCxnSpPr>
            <p:cNvPr id="25" name="Curved Connector 24"/>
            <p:cNvCxnSpPr>
              <a:endCxn id="8" idx="3"/>
            </p:cNvCxnSpPr>
            <p:nvPr/>
          </p:nvCxnSpPr>
          <p:spPr>
            <a:xfrm rot="16200000" flipV="1">
              <a:off x="7325837" y="3011222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512137" y="3587174"/>
              <a:ext cx="1992085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Publish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”I am B”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38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9002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0527" y="2259239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2338430" y="2824922"/>
            <a:ext cx="2332097" cy="1793407"/>
            <a:chOff x="2338430" y="2824922"/>
            <a:chExt cx="2332097" cy="1793407"/>
          </a:xfrm>
        </p:grpSpPr>
        <p:cxnSp>
          <p:nvCxnSpPr>
            <p:cNvPr id="23" name="Curved Connector 22"/>
            <p:cNvCxnSpPr>
              <a:endCxn id="8" idx="1"/>
            </p:cNvCxnSpPr>
            <p:nvPr/>
          </p:nvCxnSpPr>
          <p:spPr>
            <a:xfrm rot="5400000" flipH="1" flipV="1">
              <a:off x="3063421" y="3011223"/>
              <a:ext cx="1793407" cy="1420805"/>
            </a:xfrm>
            <a:prstGeom prst="curvedConnector2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2338430" y="3587174"/>
              <a:ext cx="2332097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Lookup </a:t>
              </a:r>
              <a:r>
                <a:rPr lang="sv-SE" b="1" i="1" dirty="0" smtClean="0">
                  <a:solidFill>
                    <a:srgbClr val="102B3E"/>
                  </a:solidFill>
                </a:rPr>
                <a:t>”Where is B?”</a:t>
              </a:r>
              <a:endParaRPr lang="sv-SE" b="1" i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70527" y="4897970"/>
            <a:ext cx="2841610" cy="278194"/>
            <a:chOff x="4670527" y="5044913"/>
            <a:chExt cx="2841610" cy="27819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670527" y="5184010"/>
              <a:ext cx="2841610" cy="0"/>
            </a:xfrm>
            <a:prstGeom prst="line">
              <a:avLst/>
            </a:prstGeom>
            <a:ln w="50800">
              <a:solidFill>
                <a:srgbClr val="05CF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615084" y="5044913"/>
              <a:ext cx="952496" cy="27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>
                  <a:solidFill>
                    <a:srgbClr val="102B3E"/>
                  </a:solidFill>
                </a:rPr>
                <a:t>Call</a:t>
              </a:r>
              <a:endParaRPr lang="sv-SE" b="1" dirty="0">
                <a:solidFill>
                  <a:srgbClr val="102B3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29" name="Rounded Rectangle 28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B</a:t>
              </a:r>
            </a:p>
          </p:txBody>
        </p:sp>
        <p:sp>
          <p:nvSpPr>
            <p:cNvPr id="3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8738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Service Discovery</a:t>
            </a:r>
            <a:endParaRPr lang="sv-SE" b="1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72949" y="4746338"/>
            <a:ext cx="1988717" cy="581463"/>
            <a:chOff x="2255363" y="4893279"/>
            <a:chExt cx="1988717" cy="581463"/>
          </a:xfrm>
        </p:grpSpPr>
        <p:sp>
          <p:nvSpPr>
            <p:cNvPr id="22" name="Rounded Rectangle 21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A3</a:t>
              </a:r>
              <a:endParaRPr lang="sv-SE" dirty="0"/>
            </a:p>
          </p:txBody>
        </p:sp>
        <p:sp>
          <p:nvSpPr>
            <p:cNvPr id="23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72950" y="4018829"/>
            <a:ext cx="1988717" cy="581463"/>
            <a:chOff x="2255363" y="4893279"/>
            <a:chExt cx="1988717" cy="581463"/>
          </a:xfrm>
        </p:grpSpPr>
        <p:sp>
          <p:nvSpPr>
            <p:cNvPr id="25" name="Rounded Rectangle 24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A2</a:t>
              </a:r>
              <a:endParaRPr lang="sv-SE" dirty="0"/>
            </a:p>
          </p:txBody>
        </p:sp>
        <p:sp>
          <p:nvSpPr>
            <p:cNvPr id="26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72949" y="3287719"/>
            <a:ext cx="1988717" cy="581463"/>
            <a:chOff x="2255363" y="4893279"/>
            <a:chExt cx="1988717" cy="581463"/>
          </a:xfrm>
        </p:grpSpPr>
        <p:sp>
          <p:nvSpPr>
            <p:cNvPr id="28" name="Rounded Rectangle 27"/>
            <p:cNvSpPr/>
            <p:nvPr/>
          </p:nvSpPr>
          <p:spPr>
            <a:xfrm>
              <a:off x="225536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 smtClean="0"/>
                <a:t>Service A1</a:t>
              </a:r>
              <a:endParaRPr lang="sv-SE" dirty="0"/>
            </a:p>
          </p:txBody>
        </p:sp>
        <p:sp>
          <p:nvSpPr>
            <p:cNvPr id="32" name="Heart 11"/>
            <p:cNvSpPr/>
            <p:nvPr/>
          </p:nvSpPr>
          <p:spPr>
            <a:xfrm rot="14287302">
              <a:off x="3663993" y="5000835"/>
              <a:ext cx="441283" cy="338244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27002" y="4018829"/>
            <a:ext cx="1988717" cy="581463"/>
            <a:chOff x="7938583" y="4893279"/>
            <a:chExt cx="1988717" cy="581463"/>
          </a:xfrm>
        </p:grpSpPr>
        <p:sp>
          <p:nvSpPr>
            <p:cNvPr id="34" name="Rounded Rectangle 33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B2</a:t>
              </a:r>
              <a:endParaRPr lang="sv-SE" dirty="0"/>
            </a:p>
          </p:txBody>
        </p:sp>
        <p:sp>
          <p:nvSpPr>
            <p:cNvPr id="35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27001" y="3287719"/>
            <a:ext cx="1988717" cy="581463"/>
            <a:chOff x="7938583" y="4893279"/>
            <a:chExt cx="1988717" cy="581463"/>
          </a:xfrm>
        </p:grpSpPr>
        <p:sp>
          <p:nvSpPr>
            <p:cNvPr id="37" name="Rounded Rectangle 36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B1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127001" y="4746338"/>
            <a:ext cx="1988717" cy="581463"/>
            <a:chOff x="7938583" y="4893279"/>
            <a:chExt cx="1988717" cy="581463"/>
          </a:xfrm>
        </p:grpSpPr>
        <p:sp>
          <p:nvSpPr>
            <p:cNvPr id="40" name="Rounded Rectangle 39"/>
            <p:cNvSpPr/>
            <p:nvPr/>
          </p:nvSpPr>
          <p:spPr>
            <a:xfrm>
              <a:off x="7938583" y="4893279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98000" rtlCol="0" anchor="ctr"/>
            <a:lstStyle/>
            <a:p>
              <a:r>
                <a:rPr lang="sv-SE" dirty="0"/>
                <a:t>Service </a:t>
              </a:r>
              <a:r>
                <a:rPr lang="sv-SE" dirty="0" smtClean="0"/>
                <a:t>B3</a:t>
              </a:r>
              <a:endParaRPr lang="sv-SE" dirty="0"/>
            </a:p>
          </p:txBody>
        </p:sp>
        <p:sp>
          <p:nvSpPr>
            <p:cNvPr id="41" name="Isosceles Triangle 2"/>
            <p:cNvSpPr/>
            <p:nvPr/>
          </p:nvSpPr>
          <p:spPr>
            <a:xfrm rot="10299074">
              <a:off x="9273396" y="4994366"/>
              <a:ext cx="415731" cy="379285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43" name="Straight Connector 42"/>
          <p:cNvCxnSpPr>
            <a:stCxn id="28" idx="3"/>
          </p:cNvCxnSpPr>
          <p:nvPr/>
        </p:nvCxnSpPr>
        <p:spPr>
          <a:xfrm>
            <a:off x="4061666" y="3578451"/>
            <a:ext cx="1052483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3"/>
          </p:cNvCxnSpPr>
          <p:nvPr/>
        </p:nvCxnSpPr>
        <p:spPr>
          <a:xfrm flipV="1">
            <a:off x="4061667" y="4291312"/>
            <a:ext cx="1052482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3"/>
          </p:cNvCxnSpPr>
          <p:nvPr/>
        </p:nvCxnSpPr>
        <p:spPr>
          <a:xfrm flipV="1">
            <a:off x="4061666" y="4291312"/>
            <a:ext cx="1052483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1"/>
          </p:cNvCxnSpPr>
          <p:nvPr/>
        </p:nvCxnSpPr>
        <p:spPr>
          <a:xfrm flipH="1">
            <a:off x="7102866" y="3578451"/>
            <a:ext cx="1024135" cy="712861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1"/>
          </p:cNvCxnSpPr>
          <p:nvPr/>
        </p:nvCxnSpPr>
        <p:spPr>
          <a:xfrm flipH="1" flipV="1">
            <a:off x="7102866" y="4291312"/>
            <a:ext cx="1024136" cy="18249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0" idx="1"/>
          </p:cNvCxnSpPr>
          <p:nvPr/>
        </p:nvCxnSpPr>
        <p:spPr>
          <a:xfrm flipH="1" flipV="1">
            <a:off x="7102866" y="4291312"/>
            <a:ext cx="1024135" cy="745758"/>
          </a:xfrm>
          <a:prstGeom prst="line">
            <a:avLst/>
          </a:prstGeom>
          <a:ln w="31750">
            <a:solidFill>
              <a:srgbClr val="05C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61665" y="2918908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8031963" y="2847471"/>
            <a:ext cx="91461" cy="278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Rounded Rectangle 63"/>
          <p:cNvSpPr/>
          <p:nvPr/>
        </p:nvSpPr>
        <p:spPr>
          <a:xfrm>
            <a:off x="4670527" y="3725630"/>
            <a:ext cx="2841610" cy="1131364"/>
          </a:xfrm>
          <a:prstGeom prst="roundRect">
            <a:avLst>
              <a:gd name="adj" fmla="val 0"/>
            </a:avLst>
          </a:prstGeom>
          <a:solidFill>
            <a:srgbClr val="F16364"/>
          </a:solidFill>
          <a:ln w="69850"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Service Registry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462487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urved Connector 80"/>
          <p:cNvCxnSpPr>
            <a:stCxn id="24" idx="2"/>
            <a:endCxn id="55" idx="0"/>
          </p:cNvCxnSpPr>
          <p:nvPr/>
        </p:nvCxnSpPr>
        <p:spPr>
          <a:xfrm rot="16200000" flipH="1">
            <a:off x="6584479" y="2673656"/>
            <a:ext cx="2763346" cy="3754150"/>
          </a:xfrm>
          <a:prstGeom prst="curvedConnector3">
            <a:avLst>
              <a:gd name="adj1" fmla="val 40349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4" idx="2"/>
            <a:endCxn id="60" idx="0"/>
          </p:cNvCxnSpPr>
          <p:nvPr/>
        </p:nvCxnSpPr>
        <p:spPr>
          <a:xfrm rot="5400000">
            <a:off x="2833546" y="2670439"/>
            <a:ext cx="2756912" cy="3754151"/>
          </a:xfrm>
          <a:prstGeom prst="curvedConnector3">
            <a:avLst>
              <a:gd name="adj1" fmla="val 40326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24" idx="2"/>
            <a:endCxn id="45" idx="0"/>
          </p:cNvCxnSpPr>
          <p:nvPr/>
        </p:nvCxnSpPr>
        <p:spPr>
          <a:xfrm rot="5400000">
            <a:off x="3768866" y="3612193"/>
            <a:ext cx="2763346" cy="1877076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4" idx="2"/>
            <a:endCxn id="50" idx="0"/>
          </p:cNvCxnSpPr>
          <p:nvPr/>
        </p:nvCxnSpPr>
        <p:spPr>
          <a:xfrm rot="16200000" flipH="1">
            <a:off x="5645941" y="3612193"/>
            <a:ext cx="2763346" cy="1877075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4" idx="2"/>
            <a:endCxn id="40" idx="0"/>
          </p:cNvCxnSpPr>
          <p:nvPr/>
        </p:nvCxnSpPr>
        <p:spPr>
          <a:xfrm rot="5400000">
            <a:off x="4710621" y="4547514"/>
            <a:ext cx="2756912" cy="1"/>
          </a:xfrm>
          <a:prstGeom prst="curvedConnector3">
            <a:avLst>
              <a:gd name="adj1" fmla="val 50000"/>
            </a:avLst>
          </a:prstGeom>
          <a:ln w="50800" cap="flat">
            <a:solidFill>
              <a:srgbClr val="05CFF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Consul</a:t>
            </a:r>
            <a:endParaRPr lang="sv-SE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53" y="416370"/>
            <a:ext cx="1223071" cy="1223071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5397770" y="5925970"/>
            <a:ext cx="1382612" cy="550476"/>
            <a:chOff x="4670527" y="2259239"/>
            <a:chExt cx="2841610" cy="1131364"/>
          </a:xfrm>
        </p:grpSpPr>
        <p:sp>
          <p:nvSpPr>
            <p:cNvPr id="40" name="Rounded Rectangle 3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520695" y="5932404"/>
            <a:ext cx="1382612" cy="550476"/>
            <a:chOff x="4670527" y="2259239"/>
            <a:chExt cx="2841610" cy="1131364"/>
          </a:xfrm>
        </p:grpSpPr>
        <p:sp>
          <p:nvSpPr>
            <p:cNvPr id="45" name="Rounded Rectangle 4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7274846" y="5932404"/>
            <a:ext cx="1382612" cy="550476"/>
            <a:chOff x="4670527" y="2259239"/>
            <a:chExt cx="2841610" cy="1131364"/>
          </a:xfrm>
        </p:grpSpPr>
        <p:sp>
          <p:nvSpPr>
            <p:cNvPr id="50" name="Rounded Rectangle 4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9151921" y="5932404"/>
            <a:ext cx="1382612" cy="550476"/>
            <a:chOff x="4670527" y="2259239"/>
            <a:chExt cx="2841610" cy="1131364"/>
          </a:xfrm>
        </p:grpSpPr>
        <p:sp>
          <p:nvSpPr>
            <p:cNvPr id="55" name="Rounded Rectangle 54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643620" y="5925970"/>
            <a:ext cx="1382612" cy="550476"/>
            <a:chOff x="4670527" y="2259239"/>
            <a:chExt cx="2841610" cy="1131364"/>
          </a:xfrm>
        </p:grpSpPr>
        <p:sp>
          <p:nvSpPr>
            <p:cNvPr id="60" name="Rounded Rectangle 59"/>
            <p:cNvSpPr/>
            <p:nvPr/>
          </p:nvSpPr>
          <p:spPr>
            <a:xfrm>
              <a:off x="4670527" y="2259239"/>
              <a:ext cx="2841610" cy="1131364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sv-SE" b="1" dirty="0" smtClean="0"/>
                <a:t>Agent</a:t>
              </a:r>
              <a:endParaRPr lang="sv-SE" b="1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255" y="2539968"/>
              <a:ext cx="585508" cy="581871"/>
            </a:xfrm>
            <a:prstGeom prst="rect">
              <a:avLst/>
            </a:prstGeom>
          </p:spPr>
        </p:pic>
      </p:grpSp>
      <p:grpSp>
        <p:nvGrpSpPr>
          <p:cNvPr id="104" name="Group 103"/>
          <p:cNvGrpSpPr/>
          <p:nvPr/>
        </p:nvGrpSpPr>
        <p:grpSpPr>
          <a:xfrm>
            <a:off x="3595001" y="2196596"/>
            <a:ext cx="4988153" cy="2803534"/>
            <a:chOff x="3544773" y="2055813"/>
            <a:chExt cx="4988153" cy="2803534"/>
          </a:xfrm>
        </p:grpSpPr>
        <p:sp>
          <p:nvSpPr>
            <p:cNvPr id="75" name="Oval 74"/>
            <p:cNvSpPr/>
            <p:nvPr/>
          </p:nvSpPr>
          <p:spPr>
            <a:xfrm>
              <a:off x="3544773" y="2055813"/>
              <a:ext cx="4988153" cy="2803534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102B3E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347543" y="2477799"/>
              <a:ext cx="1382612" cy="550476"/>
              <a:chOff x="4670527" y="2259238"/>
              <a:chExt cx="2841610" cy="11313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670527" y="2259238"/>
                <a:ext cx="2841610" cy="1131363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4285321" y="3600754"/>
              <a:ext cx="1382612" cy="550476"/>
              <a:chOff x="4670527" y="2259239"/>
              <a:chExt cx="2841610" cy="1131364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412110" y="3600754"/>
              <a:ext cx="1382612" cy="550476"/>
              <a:chOff x="4670527" y="2259239"/>
              <a:chExt cx="2841610" cy="1131364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670527" y="2259239"/>
                <a:ext cx="2841610" cy="1131364"/>
              </a:xfrm>
              <a:prstGeom prst="roundRect">
                <a:avLst>
                  <a:gd name="adj" fmla="val 0"/>
                </a:avLst>
              </a:prstGeom>
              <a:solidFill>
                <a:srgbClr val="F16364"/>
              </a:solidFill>
              <a:ln w="25400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sv-SE" b="1" dirty="0" smtClean="0"/>
                  <a:t>Server</a:t>
                </a:r>
                <a:endParaRPr lang="sv-SE" b="1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6255" y="2539968"/>
                <a:ext cx="585508" cy="581871"/>
              </a:xfrm>
              <a:prstGeom prst="rect">
                <a:avLst/>
              </a:prstGeom>
            </p:spPr>
          </p:pic>
        </p:grpSp>
        <p:cxnSp>
          <p:nvCxnSpPr>
            <p:cNvPr id="65" name="Straight Arrow Connector 64"/>
            <p:cNvCxnSpPr>
              <a:stCxn id="30" idx="3"/>
              <a:endCxn id="35" idx="1"/>
            </p:cNvCxnSpPr>
            <p:nvPr/>
          </p:nvCxnSpPr>
          <p:spPr>
            <a:xfrm>
              <a:off x="5667933" y="3875992"/>
              <a:ext cx="744177" cy="0"/>
            </a:xfrm>
            <a:prstGeom prst="straightConnector1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24" idx="1"/>
              <a:endCxn id="30" idx="0"/>
            </p:cNvCxnSpPr>
            <p:nvPr/>
          </p:nvCxnSpPr>
          <p:spPr>
            <a:xfrm rot="10800000" flipV="1">
              <a:off x="4976627" y="2753036"/>
              <a:ext cx="370916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stCxn id="24" idx="3"/>
              <a:endCxn id="35" idx="0"/>
            </p:cNvCxnSpPr>
            <p:nvPr/>
          </p:nvCxnSpPr>
          <p:spPr>
            <a:xfrm>
              <a:off x="6730155" y="2753037"/>
              <a:ext cx="373261" cy="847717"/>
            </a:xfrm>
            <a:prstGeom prst="curvedConnector2">
              <a:avLst/>
            </a:prstGeom>
            <a:ln w="50800" cap="flat">
              <a:solidFill>
                <a:srgbClr val="05CFFF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51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1257" y="2055813"/>
            <a:ext cx="5142722" cy="4068245"/>
          </a:xfrm>
        </p:spPr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rgbClr val="102B3E"/>
              </a:solidFill>
            </a:endParaRPr>
          </a:p>
          <a:p>
            <a:pPr marL="0" indent="0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01023" y="2664185"/>
            <a:ext cx="3179197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sv-SE" sz="9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05364" y="3230825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</p:spTree>
    <p:extLst>
      <p:ext uri="{BB962C8B-B14F-4D97-AF65-F5344CB8AC3E}">
        <p14:creationId xmlns:p14="http://schemas.microsoft.com/office/powerpoint/2010/main" val="2072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071257" y="2055813"/>
            <a:ext cx="5142722" cy="4068245"/>
          </a:xfrm>
        </p:spPr>
        <p:txBody>
          <a:bodyPr/>
          <a:lstStyle/>
          <a:p>
            <a:pPr marL="0" indent="0">
              <a:buNone/>
            </a:pPr>
            <a:endParaRPr lang="sv-SE" dirty="0" smtClean="0">
              <a:solidFill>
                <a:srgbClr val="102B3E"/>
              </a:solidFill>
            </a:endParaRPr>
          </a:p>
          <a:p>
            <a:pPr marL="0" indent="0">
              <a:buNone/>
            </a:pPr>
            <a:endParaRPr lang="sv-SE" dirty="0">
              <a:solidFill>
                <a:srgbClr val="102B3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8" name="Rectangle 7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13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39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221602"/>
            <a:ext cx="4356536" cy="1245637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Customer Data</a:t>
              </a:r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44" name="Oval Callout 43"/>
          <p:cNvSpPr/>
          <p:nvPr/>
        </p:nvSpPr>
        <p:spPr>
          <a:xfrm>
            <a:off x="1648964" y="2761893"/>
            <a:ext cx="2136637" cy="2236016"/>
          </a:xfrm>
          <a:prstGeom prst="wedgeEllipseCallout">
            <a:avLst>
              <a:gd name="adj1" fmla="val 104982"/>
              <a:gd name="adj2" fmla="val -568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Isolating services from eachother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 smtClean="0">
                <a:solidFill>
                  <a:srgbClr val="F16364"/>
                </a:solidFill>
              </a:rPr>
              <a:t>Can we isolate using VMs?</a:t>
            </a:r>
            <a:endParaRPr lang="sv-SE" sz="6000" b="1" dirty="0">
              <a:solidFill>
                <a:srgbClr val="F163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783118" y="3692679"/>
            <a:ext cx="4155907" cy="2752383"/>
            <a:chOff x="6783118" y="3692679"/>
            <a:chExt cx="4155907" cy="2752383"/>
          </a:xfrm>
        </p:grpSpPr>
        <p:sp>
          <p:nvSpPr>
            <p:cNvPr id="51" name="Rectangle 50"/>
            <p:cNvSpPr/>
            <p:nvPr/>
          </p:nvSpPr>
          <p:spPr>
            <a:xfrm>
              <a:off x="6783119" y="5894586"/>
              <a:ext cx="4155906" cy="550476"/>
            </a:xfrm>
            <a:prstGeom prst="rect">
              <a:avLst/>
            </a:prstGeom>
            <a:solidFill>
              <a:srgbClr val="05CFF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sv-SE" b="1" dirty="0" smtClean="0"/>
                <a:t>Infrastructure</a:t>
              </a:r>
              <a:endParaRPr lang="sv-SE" b="1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783118" y="5344109"/>
              <a:ext cx="4155906" cy="550476"/>
            </a:xfrm>
            <a:prstGeom prst="roundRect">
              <a:avLst>
                <a:gd name="adj" fmla="val 0"/>
              </a:avLst>
            </a:prstGeom>
            <a:solidFill>
              <a:srgbClr val="F1636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Host OS</a:t>
              </a:r>
              <a:endParaRPr lang="sv-SE" b="1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791188" y="4243156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Bin/Libs</a:t>
              </a:r>
              <a:endParaRPr lang="sv-SE" b="1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791188" y="3692679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3DB5B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App A</a:t>
              </a:r>
              <a:endParaRPr lang="sv-SE" b="1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8173800" y="4243156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Bin/Libs</a:t>
              </a:r>
              <a:endParaRPr lang="sv-SE" b="1" dirty="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173800" y="3692679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1D9F58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App A</a:t>
              </a:r>
              <a:endParaRPr lang="sv-SE" b="1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556412" y="4243156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Bin/Libs</a:t>
              </a:r>
              <a:endParaRPr lang="sv-SE" b="1" dirty="0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9556412" y="3692679"/>
              <a:ext cx="1382612" cy="550476"/>
            </a:xfrm>
            <a:prstGeom prst="roundRect">
              <a:avLst>
                <a:gd name="adj" fmla="val 0"/>
              </a:avLst>
            </a:prstGeom>
            <a:solidFill>
              <a:srgbClr val="DD589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App A</a:t>
              </a:r>
              <a:endParaRPr lang="sv-SE" b="1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783118" y="4793632"/>
              <a:ext cx="4155906" cy="550476"/>
            </a:xfrm>
            <a:prstGeom prst="roundRect">
              <a:avLst>
                <a:gd name="adj" fmla="val 0"/>
              </a:avLst>
            </a:prstGeom>
            <a:solidFill>
              <a:srgbClr val="0E475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sv-SE" b="1" dirty="0" smtClean="0"/>
                <a:t>Container Engine</a:t>
              </a:r>
              <a:endParaRPr lang="sv-SE" b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244600" y="5344108"/>
            <a:ext cx="4155906" cy="550476"/>
          </a:xfrm>
          <a:prstGeom prst="rect">
            <a:avLst/>
          </a:prstGeom>
          <a:solidFill>
            <a:srgbClr val="F16364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Host OS</a:t>
            </a:r>
            <a:endParaRPr lang="sv-SE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248634" y="4793630"/>
            <a:ext cx="4155906" cy="550476"/>
          </a:xfrm>
          <a:prstGeom prst="roundRect">
            <a:avLst>
              <a:gd name="adj" fmla="val 0"/>
            </a:avLst>
          </a:prstGeom>
          <a:solidFill>
            <a:srgbClr val="0E475F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/>
              <a:t>Hypervisor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52669" y="1565239"/>
            <a:ext cx="1382612" cy="3228392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Guest OS</a:t>
            </a:r>
            <a:endParaRPr lang="sv-SE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635281" y="1565239"/>
            <a:ext cx="1382612" cy="3228392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/>
              <a:t>Guest </a:t>
            </a:r>
            <a:r>
              <a:rPr lang="sv-SE" b="1" dirty="0" smtClean="0"/>
              <a:t>OS</a:t>
            </a:r>
            <a:endParaRPr lang="sv-SE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4017893" y="1565239"/>
            <a:ext cx="1382612" cy="3228392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/>
              <a:t>Guest </a:t>
            </a:r>
            <a:r>
              <a:rPr lang="sv-SE" b="1" dirty="0" smtClean="0"/>
              <a:t>OS</a:t>
            </a:r>
            <a:endParaRPr lang="sv-SE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252669" y="1014762"/>
            <a:ext cx="1382612" cy="550476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Bin/Libs</a:t>
            </a:r>
            <a:endParaRPr lang="sv-SE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252669" y="464285"/>
            <a:ext cx="1382612" cy="550476"/>
          </a:xfrm>
          <a:prstGeom prst="roundRect">
            <a:avLst>
              <a:gd name="adj" fmla="val 0"/>
            </a:avLst>
          </a:prstGeom>
          <a:solidFill>
            <a:srgbClr val="3DB5BE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App A</a:t>
            </a:r>
            <a:endParaRPr lang="sv-SE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635281" y="1014762"/>
            <a:ext cx="1382612" cy="550476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Bin/Libs</a:t>
            </a:r>
            <a:endParaRPr lang="sv-SE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2635281" y="464285"/>
            <a:ext cx="1382612" cy="550476"/>
          </a:xfrm>
          <a:prstGeom prst="roundRect">
            <a:avLst>
              <a:gd name="adj" fmla="val 0"/>
            </a:avLst>
          </a:prstGeom>
          <a:solidFill>
            <a:srgbClr val="1D9F58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App A</a:t>
            </a:r>
            <a:endParaRPr lang="sv-SE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7893" y="1014762"/>
            <a:ext cx="1382612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Bin/Libs</a:t>
            </a:r>
            <a:endParaRPr lang="sv-SE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4017893" y="464285"/>
            <a:ext cx="1382612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App A</a:t>
            </a:r>
            <a:endParaRPr lang="sv-SE" b="1" dirty="0"/>
          </a:p>
        </p:txBody>
      </p:sp>
      <p:sp>
        <p:nvSpPr>
          <p:cNvPr id="63" name="Rectangle 62"/>
          <p:cNvSpPr/>
          <p:nvPr/>
        </p:nvSpPr>
        <p:spPr>
          <a:xfrm>
            <a:off x="1244599" y="5894586"/>
            <a:ext cx="4155906" cy="550476"/>
          </a:xfrm>
          <a:prstGeom prst="rect">
            <a:avLst/>
          </a:prstGeom>
          <a:solidFill>
            <a:srgbClr val="05CF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b="1" dirty="0" smtClean="0"/>
              <a:t>Infrastructure</a:t>
            </a:r>
            <a:endParaRPr lang="sv-SE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480546" y="464286"/>
            <a:ext cx="2179102" cy="3228394"/>
            <a:chOff x="5480546" y="464286"/>
            <a:chExt cx="2179102" cy="3228394"/>
          </a:xfrm>
        </p:grpSpPr>
        <p:sp>
          <p:nvSpPr>
            <p:cNvPr id="2" name="Right Brace 1"/>
            <p:cNvSpPr/>
            <p:nvPr/>
          </p:nvSpPr>
          <p:spPr>
            <a:xfrm>
              <a:off x="5480546" y="464286"/>
              <a:ext cx="619336" cy="3228394"/>
            </a:xfrm>
            <a:prstGeom prst="rightBrace">
              <a:avLst>
                <a:gd name="adj1" fmla="val 69850"/>
                <a:gd name="adj2" fmla="val 50000"/>
              </a:avLst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349481" y="1893817"/>
              <a:ext cx="1310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smtClean="0"/>
                <a:t>Wate / Cost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146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16" b="17694"/>
          <a:stretch/>
        </p:blipFill>
        <p:spPr>
          <a:xfrm>
            <a:off x="1524510" y="3493467"/>
            <a:ext cx="2223208" cy="1138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t="11768" r="8647" b="8354"/>
          <a:stretch/>
        </p:blipFill>
        <p:spPr>
          <a:xfrm>
            <a:off x="3933138" y="3103319"/>
            <a:ext cx="1996919" cy="19190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77" y="3027806"/>
            <a:ext cx="2070043" cy="207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79"/>
          <a:stretch/>
        </p:blipFill>
        <p:spPr>
          <a:xfrm>
            <a:off x="8370940" y="3085915"/>
            <a:ext cx="1942394" cy="19538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Cluster Schedulers</a:t>
            </a:r>
            <a:endParaRPr lang="sv-SE" sz="4400" b="1" dirty="0"/>
          </a:p>
        </p:txBody>
      </p:sp>
    </p:spTree>
    <p:extLst>
      <p:ext uri="{BB962C8B-B14F-4D97-AF65-F5344CB8AC3E}">
        <p14:creationId xmlns:p14="http://schemas.microsoft.com/office/powerpoint/2010/main" val="26853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One Brand, One System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1856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Bets10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101641" y="3322548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The Monolith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1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627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Why Cluster Schedulers?</a:t>
            </a:r>
            <a:endParaRPr lang="sv-SE" sz="4400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4501023" y="2664185"/>
            <a:ext cx="3179197" cy="3780158"/>
            <a:chOff x="4501023" y="2664185"/>
            <a:chExt cx="3179197" cy="3780158"/>
          </a:xfrm>
        </p:grpSpPr>
        <p:sp>
          <p:nvSpPr>
            <p:cNvPr id="6" name="Rectangle 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2</a:t>
              </a:r>
              <a:endParaRPr lang="sv-SE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Customer Data</a:t>
              </a:r>
              <a:endParaRPr lang="sv-SE" dirty="0"/>
            </a:p>
          </p:txBody>
        </p:sp>
        <p:sp>
          <p:nvSpPr>
            <p:cNvPr id="38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Heart 11"/>
            <p:cNvSpPr/>
            <p:nvPr/>
          </p:nvSpPr>
          <p:spPr>
            <a:xfrm rot="14287302">
              <a:off x="6597353" y="5354637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750" y="2664185"/>
            <a:ext cx="3179197" cy="3780158"/>
            <a:chOff x="4501023" y="2664185"/>
            <a:chExt cx="3179197" cy="3780158"/>
          </a:xfrm>
        </p:grpSpPr>
        <p:sp>
          <p:nvSpPr>
            <p:cNvPr id="14" name="Rectangle 13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1</a:t>
              </a:r>
              <a:endParaRPr lang="sv-SE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Registration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Registration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20" name="Isosceles Triangle 2"/>
            <p:cNvSpPr/>
            <p:nvPr/>
          </p:nvSpPr>
          <p:spPr>
            <a:xfrm rot="10299074">
              <a:off x="6550469" y="4529293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084296" y="2664185"/>
            <a:ext cx="3179197" cy="3780158"/>
            <a:chOff x="4501023" y="2664185"/>
            <a:chExt cx="3179197" cy="3780158"/>
          </a:xfrm>
        </p:grpSpPr>
        <p:sp>
          <p:nvSpPr>
            <p:cNvPr id="26" name="Rectangle 2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3</a:t>
              </a:r>
              <a:endParaRPr lang="sv-SE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830880" y="3135086"/>
              <a:ext cx="2519480" cy="2946399"/>
            </a:xfrm>
            <a:prstGeom prst="rect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Docker</a:t>
              </a:r>
              <a:endParaRPr lang="sv-SE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/>
                <a:t>Login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solidFill>
                <a:schemeClr val="bg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33" name="Rectangle 7"/>
            <p:cNvSpPr/>
            <p:nvPr/>
          </p:nvSpPr>
          <p:spPr>
            <a:xfrm rot="18900000">
              <a:off x="6574366" y="3708181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6" name="Isosceles Triangle 2"/>
          <p:cNvSpPr/>
          <p:nvPr/>
        </p:nvSpPr>
        <p:spPr>
          <a:xfrm rot="10299074">
            <a:off x="2945263" y="3728046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740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/>
              <a:t>Cluster </a:t>
            </a:r>
            <a:r>
              <a:rPr lang="sv-SE" sz="4400" b="1" dirty="0" smtClean="0"/>
              <a:t>Schedulers</a:t>
            </a:r>
            <a:endParaRPr lang="sv-SE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1321820" y="2664185"/>
            <a:ext cx="9537593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/>
              <a:t>Shared pool of resources</a:t>
            </a:r>
            <a:endParaRPr lang="sv-SE" b="1" dirty="0"/>
          </a:p>
        </p:txBody>
      </p:sp>
      <p:sp>
        <p:nvSpPr>
          <p:cNvPr id="18" name="Rectangle 17"/>
          <p:cNvSpPr/>
          <p:nvPr/>
        </p:nvSpPr>
        <p:spPr>
          <a:xfrm>
            <a:off x="48308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1056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962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27" name="Rounded Rectangle 26"/>
          <p:cNvSpPr/>
          <p:nvPr/>
        </p:nvSpPr>
        <p:spPr>
          <a:xfrm>
            <a:off x="50962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Customer Data</a:t>
            </a:r>
            <a:endParaRPr lang="sv-SE" dirty="0"/>
          </a:p>
        </p:txBody>
      </p:sp>
      <p:sp>
        <p:nvSpPr>
          <p:cNvPr id="38" name="Isosceles Triangle 2"/>
          <p:cNvSpPr/>
          <p:nvPr/>
        </p:nvSpPr>
        <p:spPr>
          <a:xfrm rot="10299074">
            <a:off x="65504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7"/>
          <p:cNvSpPr/>
          <p:nvPr/>
        </p:nvSpPr>
        <p:spPr>
          <a:xfrm rot="18900000">
            <a:off x="6574366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Heart 11"/>
          <p:cNvSpPr/>
          <p:nvPr/>
        </p:nvSpPr>
        <p:spPr>
          <a:xfrm rot="14287302">
            <a:off x="6597353" y="5354637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16516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264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19170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Registration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170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20" name="Isosceles Triangle 2"/>
          <p:cNvSpPr/>
          <p:nvPr/>
        </p:nvSpPr>
        <p:spPr>
          <a:xfrm rot="10299074">
            <a:off x="33712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8010074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8284828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275454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1" name="Rounded Rectangle 30"/>
          <p:cNvSpPr/>
          <p:nvPr/>
        </p:nvSpPr>
        <p:spPr>
          <a:xfrm>
            <a:off x="8275455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3" name="Rectangle 7"/>
          <p:cNvSpPr/>
          <p:nvPr/>
        </p:nvSpPr>
        <p:spPr>
          <a:xfrm rot="18900000">
            <a:off x="9753560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Isosceles Triangle 2"/>
          <p:cNvSpPr/>
          <p:nvPr/>
        </p:nvSpPr>
        <p:spPr>
          <a:xfrm rot="10299074">
            <a:off x="3371270" y="3728047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223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/>
              <a:t>Service Discovery inside a cluster</a:t>
            </a:r>
            <a:endParaRPr lang="sv-SE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1321820" y="2664185"/>
            <a:ext cx="9537593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/>
              <a:t>Shared pool of resources</a:t>
            </a:r>
            <a:endParaRPr lang="sv-SE" b="1" dirty="0"/>
          </a:p>
        </p:txBody>
      </p:sp>
      <p:sp>
        <p:nvSpPr>
          <p:cNvPr id="18" name="Rectangle 17"/>
          <p:cNvSpPr/>
          <p:nvPr/>
        </p:nvSpPr>
        <p:spPr>
          <a:xfrm>
            <a:off x="48308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1056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962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27" name="Rounded Rectangle 26"/>
          <p:cNvSpPr/>
          <p:nvPr/>
        </p:nvSpPr>
        <p:spPr>
          <a:xfrm>
            <a:off x="50962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Customer Data</a:t>
            </a:r>
            <a:endParaRPr lang="sv-SE" dirty="0"/>
          </a:p>
        </p:txBody>
      </p:sp>
      <p:sp>
        <p:nvSpPr>
          <p:cNvPr id="38" name="Isosceles Triangle 2"/>
          <p:cNvSpPr/>
          <p:nvPr/>
        </p:nvSpPr>
        <p:spPr>
          <a:xfrm rot="10299074">
            <a:off x="65504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7"/>
          <p:cNvSpPr/>
          <p:nvPr/>
        </p:nvSpPr>
        <p:spPr>
          <a:xfrm rot="18900000">
            <a:off x="6574366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Heart 11"/>
          <p:cNvSpPr/>
          <p:nvPr/>
        </p:nvSpPr>
        <p:spPr>
          <a:xfrm rot="14287302">
            <a:off x="6597353" y="5354637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16516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264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19170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Registration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170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20" name="Isosceles Triangle 2"/>
          <p:cNvSpPr/>
          <p:nvPr/>
        </p:nvSpPr>
        <p:spPr>
          <a:xfrm rot="10299074">
            <a:off x="33712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8010074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8284828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275454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1" name="Rounded Rectangle 30"/>
          <p:cNvSpPr/>
          <p:nvPr/>
        </p:nvSpPr>
        <p:spPr>
          <a:xfrm>
            <a:off x="8275455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33" name="Rectangle 7"/>
          <p:cNvSpPr/>
          <p:nvPr/>
        </p:nvSpPr>
        <p:spPr>
          <a:xfrm rot="18900000">
            <a:off x="9753560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Isosceles Triangle 2"/>
          <p:cNvSpPr/>
          <p:nvPr/>
        </p:nvSpPr>
        <p:spPr>
          <a:xfrm rot="10299074">
            <a:off x="3371270" y="3728047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ounded Rectangle 31"/>
          <p:cNvSpPr/>
          <p:nvPr/>
        </p:nvSpPr>
        <p:spPr>
          <a:xfrm>
            <a:off x="1321820" y="2111792"/>
            <a:ext cx="9537594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Service Discovery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94179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Hybrid Environment</a:t>
            </a:r>
            <a:endParaRPr lang="sv-SE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1321820" y="2664185"/>
            <a:ext cx="6422871" cy="3780158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/>
              <a:t>Shared pool of resources</a:t>
            </a:r>
            <a:endParaRPr lang="sv-SE" b="1" dirty="0"/>
          </a:p>
        </p:txBody>
      </p:sp>
      <p:sp>
        <p:nvSpPr>
          <p:cNvPr id="18" name="Rectangle 17"/>
          <p:cNvSpPr/>
          <p:nvPr/>
        </p:nvSpPr>
        <p:spPr>
          <a:xfrm>
            <a:off x="48308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1056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Login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962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27" name="Rounded Rectangle 26"/>
          <p:cNvSpPr/>
          <p:nvPr/>
        </p:nvSpPr>
        <p:spPr>
          <a:xfrm>
            <a:off x="50962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Customer Data</a:t>
            </a:r>
            <a:endParaRPr lang="sv-SE" dirty="0"/>
          </a:p>
        </p:txBody>
      </p:sp>
      <p:sp>
        <p:nvSpPr>
          <p:cNvPr id="38" name="Isosceles Triangle 2"/>
          <p:cNvSpPr/>
          <p:nvPr/>
        </p:nvSpPr>
        <p:spPr>
          <a:xfrm rot="10299074">
            <a:off x="65504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7"/>
          <p:cNvSpPr/>
          <p:nvPr/>
        </p:nvSpPr>
        <p:spPr>
          <a:xfrm rot="18900000">
            <a:off x="6574366" y="3708181"/>
            <a:ext cx="335628" cy="343443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3DB5B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Heart 11"/>
          <p:cNvSpPr/>
          <p:nvPr/>
        </p:nvSpPr>
        <p:spPr>
          <a:xfrm rot="14287302">
            <a:off x="6597353" y="5354637"/>
            <a:ext cx="371230" cy="28454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E88744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1651680" y="3135086"/>
            <a:ext cx="2519480" cy="2946399"/>
          </a:xfrm>
          <a:prstGeom prst="rect">
            <a:avLst/>
          </a:prstGeom>
          <a:solidFill>
            <a:srgbClr val="F16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Docker</a:t>
            </a:r>
            <a:endParaRPr lang="sv-SE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26434" y="358917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Registration</a:t>
            </a:r>
            <a:endParaRPr lang="sv-SE" dirty="0"/>
          </a:p>
        </p:txBody>
      </p:sp>
      <p:sp>
        <p:nvSpPr>
          <p:cNvPr id="17" name="Rounded Rectangle 16"/>
          <p:cNvSpPr/>
          <p:nvPr/>
        </p:nvSpPr>
        <p:spPr>
          <a:xfrm>
            <a:off x="1917060" y="4397675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/>
              <a:t>Registration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17061" y="5206180"/>
            <a:ext cx="1988717" cy="581463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 w="38100">
            <a:solidFill>
              <a:schemeClr val="bg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6000" rtlCol="0" anchor="ctr"/>
          <a:lstStyle/>
          <a:p>
            <a:r>
              <a:rPr lang="sv-SE" dirty="0" smtClean="0"/>
              <a:t>….</a:t>
            </a:r>
            <a:endParaRPr lang="sv-SE" dirty="0"/>
          </a:p>
        </p:txBody>
      </p:sp>
      <p:sp>
        <p:nvSpPr>
          <p:cNvPr id="20" name="Isosceles Triangle 2"/>
          <p:cNvSpPr/>
          <p:nvPr/>
        </p:nvSpPr>
        <p:spPr>
          <a:xfrm rot="10299074">
            <a:off x="3371269" y="4529293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Isosceles Triangle 2"/>
          <p:cNvSpPr/>
          <p:nvPr/>
        </p:nvSpPr>
        <p:spPr>
          <a:xfrm rot="10299074">
            <a:off x="3371270" y="3728047"/>
            <a:ext cx="383419" cy="349806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ounded Rectangle 31"/>
          <p:cNvSpPr/>
          <p:nvPr/>
        </p:nvSpPr>
        <p:spPr>
          <a:xfrm>
            <a:off x="1321820" y="2111792"/>
            <a:ext cx="6422872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sv-SE" b="1" dirty="0" smtClean="0"/>
              <a:t>Service Discovery</a:t>
            </a:r>
            <a:endParaRPr lang="sv-SE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8084296" y="2664185"/>
            <a:ext cx="3179197" cy="3780158"/>
            <a:chOff x="4501023" y="2664185"/>
            <a:chExt cx="3179197" cy="3780158"/>
          </a:xfrm>
        </p:grpSpPr>
        <p:sp>
          <p:nvSpPr>
            <p:cNvPr id="26" name="Rectangle 25"/>
            <p:cNvSpPr/>
            <p:nvPr/>
          </p:nvSpPr>
          <p:spPr>
            <a:xfrm>
              <a:off x="4501023" y="2664185"/>
              <a:ext cx="3179197" cy="3780158"/>
            </a:xfrm>
            <a:prstGeom prst="rect">
              <a:avLst/>
            </a:prstGeom>
            <a:solidFill>
              <a:srgbClr val="05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b="1" dirty="0" smtClean="0"/>
                <a:t>Server 3</a:t>
              </a:r>
              <a:endParaRPr lang="sv-SE" b="1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105634" y="358917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Legacy Service</a:t>
              </a:r>
              <a:endParaRPr lang="sv-SE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096260" y="4397675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096261" y="52061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 w="38100">
              <a:noFill/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sv-SE" dirty="0" smtClean="0"/>
                <a:t>….</a:t>
              </a:r>
              <a:endParaRPr lang="sv-SE" dirty="0"/>
            </a:p>
          </p:txBody>
        </p:sp>
      </p:grpSp>
      <p:sp>
        <p:nvSpPr>
          <p:cNvPr id="43" name="Oval 10"/>
          <p:cNvSpPr/>
          <p:nvPr/>
        </p:nvSpPr>
        <p:spPr>
          <a:xfrm rot="2188284">
            <a:off x="10224913" y="3706777"/>
            <a:ext cx="389922" cy="339731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9E254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ounded Rectangle 43"/>
          <p:cNvSpPr/>
          <p:nvPr/>
        </p:nvSpPr>
        <p:spPr>
          <a:xfrm>
            <a:off x="7744691" y="2111792"/>
            <a:ext cx="3518802" cy="550476"/>
          </a:xfrm>
          <a:prstGeom prst="roundRect">
            <a:avLst>
              <a:gd name="adj" fmla="val 0"/>
            </a:avLst>
          </a:prstGeom>
          <a:solidFill>
            <a:srgbClr val="DD5893"/>
          </a:solidFill>
          <a:ln w="254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40378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Aspects to consider</a:t>
            </a:r>
            <a:endParaRPr lang="sv-SE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929091" y="2364828"/>
            <a:ext cx="83338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Communication and discovery between container and non-container based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Context aware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Cluster Schedulers, Kubernetes, Mesos, Swarm, Cattle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Containers for legacy apps, Windows Containers?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Container footprint. .NET gives huge </a:t>
            </a:r>
            <a:r>
              <a:rPr lang="sv-SE" dirty="0" smtClean="0"/>
              <a:t>images</a:t>
            </a:r>
            <a:endParaRPr lang="sv-S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Container Monitoring. Appdynamics vs Promethius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Containers and the RFC process, can we do better?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Containers and automated development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Container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Container </a:t>
            </a:r>
            <a:r>
              <a:rPr lang="sv-SE" dirty="0" smtClean="0"/>
              <a:t>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smtClean="0"/>
              <a:t>Private Registry, access to Docker Hub?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2829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b="1" dirty="0" smtClean="0"/>
              <a:t>Way forward – Build a MVP</a:t>
            </a:r>
            <a:endParaRPr lang="sv-SE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3174" y="2356945"/>
            <a:ext cx="101899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In order to not take a bigger bite than we can handle.</a:t>
            </a:r>
          </a:p>
          <a:p>
            <a:r>
              <a:rPr lang="sv-SE" dirty="0" smtClean="0"/>
              <a:t>We suggest that we start small, let’s start with simple microservices in .NET core.</a:t>
            </a:r>
          </a:p>
          <a:p>
            <a:r>
              <a:rPr lang="sv-SE" dirty="0" smtClean="0"/>
              <a:t>Deploy them in containers, possibly using a low friction scheduler like Swarm or Cattle.</a:t>
            </a:r>
          </a:p>
          <a:p>
            <a:endParaRPr lang="sv-SE" dirty="0"/>
          </a:p>
          <a:p>
            <a:r>
              <a:rPr lang="sv-SE" dirty="0" smtClean="0"/>
              <a:t>This will give us some time to learn and familiarize with the ecosystem around Docker before we take</a:t>
            </a:r>
          </a:p>
          <a:p>
            <a:r>
              <a:rPr lang="sv-SE" dirty="0" smtClean="0"/>
              <a:t>And major strategical decissions.</a:t>
            </a:r>
          </a:p>
          <a:p>
            <a:endParaRPr lang="sv-SE" dirty="0"/>
          </a:p>
          <a:p>
            <a:r>
              <a:rPr lang="sv-SE" dirty="0" smtClean="0"/>
              <a:t>Once we have successfully hosted such services for e.g. 2 months in prod without container related issues, </a:t>
            </a:r>
          </a:p>
          <a:p>
            <a:r>
              <a:rPr lang="sv-SE" dirty="0" smtClean="0"/>
              <a:t>then we move on to the next step.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6925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We </a:t>
            </a:r>
            <a:r>
              <a:rPr lang="sv-SE" b="1" dirty="0" smtClean="0">
                <a:solidFill>
                  <a:srgbClr val="FFFFFF"/>
                </a:solidFill>
              </a:rPr>
              <a:t>acquired more brands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1856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/>
              <a:t>Bets10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01641" y="3322548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The Monolith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1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942255" y="2878041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NordicBet</a:t>
            </a:r>
            <a:endParaRPr lang="sv-SE" dirty="0"/>
          </a:p>
        </p:txBody>
      </p:sp>
      <p:sp>
        <p:nvSpPr>
          <p:cNvPr id="21" name="Rectangle 20"/>
          <p:cNvSpPr/>
          <p:nvPr/>
        </p:nvSpPr>
        <p:spPr>
          <a:xfrm>
            <a:off x="1407138" y="2912803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Betsafe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8777803" y="3376519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  <p:sp>
        <p:nvSpPr>
          <p:cNvPr id="23" name="TextBox 22"/>
          <p:cNvSpPr txBox="1"/>
          <p:nvPr/>
        </p:nvSpPr>
        <p:spPr>
          <a:xfrm>
            <a:off x="2242686" y="3341757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600" dirty="0" smtClean="0"/>
              <a:t>?</a:t>
            </a:r>
            <a:endParaRPr lang="sv-SE" sz="16600" dirty="0"/>
          </a:p>
        </p:txBody>
      </p:sp>
    </p:spTree>
    <p:extLst>
      <p:ext uri="{BB962C8B-B14F-4D97-AF65-F5344CB8AC3E}">
        <p14:creationId xmlns:p14="http://schemas.microsoft.com/office/powerpoint/2010/main" val="33806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Scaling the monolith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3757" y="2411296"/>
            <a:ext cx="45541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>
                <a:solidFill>
                  <a:srgbClr val="102B3E"/>
                </a:solidFill>
              </a:rPr>
              <a:t>A monolithic application puts all its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f</a:t>
            </a:r>
            <a:r>
              <a:rPr lang="sv-SE" sz="2400" i="1" dirty="0" smtClean="0">
                <a:solidFill>
                  <a:srgbClr val="102B3E"/>
                </a:solidFill>
              </a:rPr>
              <a:t>unctionality into a single process…</a:t>
            </a:r>
          </a:p>
          <a:p>
            <a:endParaRPr lang="sv-SE" sz="2400" i="1" dirty="0" smtClean="0">
              <a:solidFill>
                <a:srgbClr val="102B3E"/>
              </a:solidFill>
            </a:endParaRPr>
          </a:p>
          <a:p>
            <a:endParaRPr lang="sv-SE" sz="2400" i="1" dirty="0">
              <a:solidFill>
                <a:srgbClr val="102B3E"/>
              </a:solidFill>
            </a:endParaRPr>
          </a:p>
          <a:p>
            <a:r>
              <a:rPr lang="sv-SE" sz="2400" i="1" dirty="0" smtClean="0">
                <a:solidFill>
                  <a:srgbClr val="102B3E"/>
                </a:solidFill>
              </a:rPr>
              <a:t>…and scales by replicating the</a:t>
            </a:r>
          </a:p>
          <a:p>
            <a:r>
              <a:rPr lang="sv-SE" sz="2400" i="1" dirty="0">
                <a:solidFill>
                  <a:srgbClr val="102B3E"/>
                </a:solidFill>
              </a:rPr>
              <a:t>m</a:t>
            </a:r>
            <a:r>
              <a:rPr lang="sv-SE" sz="2400" i="1" dirty="0" smtClean="0">
                <a:solidFill>
                  <a:srgbClr val="102B3E"/>
                </a:solidFill>
              </a:rPr>
              <a:t>onolith on multiple servers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80639" y="2453042"/>
            <a:ext cx="893249" cy="890209"/>
            <a:chOff x="4880236" y="1010093"/>
            <a:chExt cx="2853922" cy="2844209"/>
          </a:xfrm>
        </p:grpSpPr>
        <p:sp>
          <p:nvSpPr>
            <p:cNvPr id="14" name="Rectangle 13"/>
            <p:cNvSpPr/>
            <p:nvPr/>
          </p:nvSpPr>
          <p:spPr>
            <a:xfrm>
              <a:off x="4880236" y="1010093"/>
              <a:ext cx="2853922" cy="2844209"/>
            </a:xfrm>
            <a:prstGeom prst="rect">
              <a:avLst/>
            </a:prstGeom>
            <a:solidFill>
              <a:srgbClr val="FFFFFF"/>
            </a:solidFill>
            <a:ln w="4445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92427" y="1010093"/>
              <a:ext cx="2429540" cy="2844209"/>
            </a:xfrm>
            <a:prstGeom prst="rect">
              <a:avLst/>
            </a:prstGeom>
            <a:solidFill>
              <a:srgbClr val="FFFFFF"/>
            </a:solidFill>
            <a:ln w="44450">
              <a:solidFill>
                <a:srgbClr val="102B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Isosceles Triangle 2"/>
            <p:cNvSpPr/>
            <p:nvPr/>
          </p:nvSpPr>
          <p:spPr>
            <a:xfrm rot="10299074">
              <a:off x="6352879" y="2916285"/>
              <a:ext cx="749669" cy="68394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7"/>
            <p:cNvSpPr/>
            <p:nvPr/>
          </p:nvSpPr>
          <p:spPr>
            <a:xfrm rot="18900000">
              <a:off x="6525932" y="1961027"/>
              <a:ext cx="656228" cy="671509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8"/>
            <p:cNvSpPr/>
            <p:nvPr/>
          </p:nvSpPr>
          <p:spPr>
            <a:xfrm rot="16200000">
              <a:off x="5422702" y="1499805"/>
              <a:ext cx="600556" cy="85333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Oval 10"/>
            <p:cNvSpPr/>
            <p:nvPr/>
          </p:nvSpPr>
          <p:spPr>
            <a:xfrm rot="2188284">
              <a:off x="5343035" y="2927222"/>
              <a:ext cx="759888" cy="662075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Heart 11"/>
            <p:cNvSpPr/>
            <p:nvPr/>
          </p:nvSpPr>
          <p:spPr>
            <a:xfrm rot="14287302">
              <a:off x="6065676" y="1233099"/>
              <a:ext cx="725837" cy="556353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856015" y="3795568"/>
            <a:ext cx="2680290" cy="2609669"/>
            <a:chOff x="6391867" y="4212629"/>
            <a:chExt cx="2680290" cy="2609669"/>
          </a:xfrm>
        </p:grpSpPr>
        <p:grpSp>
          <p:nvGrpSpPr>
            <p:cNvPr id="86" name="Group 85"/>
            <p:cNvGrpSpPr/>
            <p:nvPr/>
          </p:nvGrpSpPr>
          <p:grpSpPr>
            <a:xfrm>
              <a:off x="6391867" y="4212629"/>
              <a:ext cx="1257974" cy="1242978"/>
              <a:chOff x="7709188" y="4005294"/>
              <a:chExt cx="1257974" cy="1242978"/>
            </a:xfrm>
          </p:grpSpPr>
          <p:sp>
            <p:nvSpPr>
              <p:cNvPr id="85" name="Cube 84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4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7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8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7814183" y="4212629"/>
              <a:ext cx="1257974" cy="1242978"/>
              <a:chOff x="7709188" y="4005294"/>
              <a:chExt cx="1257974" cy="1242978"/>
            </a:xfrm>
          </p:grpSpPr>
          <p:sp>
            <p:nvSpPr>
              <p:cNvPr id="88" name="Cube 8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97" name="Group 96"/>
            <p:cNvGrpSpPr/>
            <p:nvPr/>
          </p:nvGrpSpPr>
          <p:grpSpPr>
            <a:xfrm>
              <a:off x="6391867" y="5579320"/>
              <a:ext cx="1257974" cy="1242978"/>
              <a:chOff x="7709188" y="4005294"/>
              <a:chExt cx="1257974" cy="1242978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100" name="Rectangle 9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7814183" y="5579320"/>
              <a:ext cx="1257974" cy="1242978"/>
              <a:chOff x="7709188" y="4005294"/>
              <a:chExt cx="1257974" cy="1242978"/>
            </a:xfrm>
          </p:grpSpPr>
          <p:sp>
            <p:nvSpPr>
              <p:cNvPr id="108" name="Cube 107"/>
              <p:cNvSpPr/>
              <p:nvPr/>
            </p:nvSpPr>
            <p:spPr>
              <a:xfrm>
                <a:off x="7709188" y="4005294"/>
                <a:ext cx="1257974" cy="1242978"/>
              </a:xfrm>
              <a:prstGeom prst="cube">
                <a:avLst>
                  <a:gd name="adj" fmla="val 8432"/>
                </a:avLst>
              </a:prstGeom>
              <a:solidFill>
                <a:srgbClr val="05CFFF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7833813" y="4232911"/>
                <a:ext cx="893249" cy="890209"/>
                <a:chOff x="4880236" y="1010093"/>
                <a:chExt cx="2853922" cy="2844209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4880236" y="1010093"/>
                  <a:ext cx="2853922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5092427" y="1010093"/>
                  <a:ext cx="2429540" cy="2844209"/>
                </a:xfrm>
                <a:prstGeom prst="rect">
                  <a:avLst/>
                </a:prstGeom>
                <a:solidFill>
                  <a:srgbClr val="FFFFFF"/>
                </a:solidFill>
                <a:ln w="44450">
                  <a:solidFill>
                    <a:srgbClr val="102B3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2" name="Isosceles Triangle 2"/>
                <p:cNvSpPr/>
                <p:nvPr/>
              </p:nvSpPr>
              <p:spPr>
                <a:xfrm rot="10299074">
                  <a:off x="6352879" y="2916285"/>
                  <a:ext cx="749669" cy="683948"/>
                </a:xfrm>
                <a:custGeom>
                  <a:avLst/>
                  <a:gdLst>
                    <a:gd name="connsiteX0" fmla="*/ 0 w 1890307"/>
                    <a:gd name="connsiteY0" fmla="*/ 1484362 h 1484362"/>
                    <a:gd name="connsiteX1" fmla="*/ 945154 w 1890307"/>
                    <a:gd name="connsiteY1" fmla="*/ 0 h 1484362"/>
                    <a:gd name="connsiteX2" fmla="*/ 1890307 w 1890307"/>
                    <a:gd name="connsiteY2" fmla="*/ 1484362 h 1484362"/>
                    <a:gd name="connsiteX3" fmla="*/ 0 w 1890307"/>
                    <a:gd name="connsiteY3" fmla="*/ 1484362 h 1484362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0 w 1890307"/>
                    <a:gd name="connsiteY0" fmla="*/ 1473410 h 1473410"/>
                    <a:gd name="connsiteX1" fmla="*/ 925980 w 1890307"/>
                    <a:gd name="connsiteY1" fmla="*/ 0 h 1473410"/>
                    <a:gd name="connsiteX2" fmla="*/ 1890307 w 1890307"/>
                    <a:gd name="connsiteY2" fmla="*/ 1473410 h 1473410"/>
                    <a:gd name="connsiteX3" fmla="*/ 0 w 1890307"/>
                    <a:gd name="connsiteY3" fmla="*/ 1473410 h 1473410"/>
                    <a:gd name="connsiteX0" fmla="*/ 9778 w 1900085"/>
                    <a:gd name="connsiteY0" fmla="*/ 1473410 h 1473410"/>
                    <a:gd name="connsiteX1" fmla="*/ 935758 w 1900085"/>
                    <a:gd name="connsiteY1" fmla="*/ 0 h 1473410"/>
                    <a:gd name="connsiteX2" fmla="*/ 1900085 w 1900085"/>
                    <a:gd name="connsiteY2" fmla="*/ 1473410 h 1473410"/>
                    <a:gd name="connsiteX3" fmla="*/ 9778 w 1900085"/>
                    <a:gd name="connsiteY3" fmla="*/ 1473410 h 1473410"/>
                    <a:gd name="connsiteX0" fmla="*/ 9778 w 1900085"/>
                    <a:gd name="connsiteY0" fmla="*/ 1473410 h 1602081"/>
                    <a:gd name="connsiteX1" fmla="*/ 935758 w 1900085"/>
                    <a:gd name="connsiteY1" fmla="*/ 0 h 1602081"/>
                    <a:gd name="connsiteX2" fmla="*/ 1900085 w 1900085"/>
                    <a:gd name="connsiteY2" fmla="*/ 1473410 h 1602081"/>
                    <a:gd name="connsiteX3" fmla="*/ 9778 w 1900085"/>
                    <a:gd name="connsiteY3" fmla="*/ 1473410 h 1602081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9778 w 1900085"/>
                    <a:gd name="connsiteY0" fmla="*/ 1473410 h 1659298"/>
                    <a:gd name="connsiteX1" fmla="*/ 935758 w 1900085"/>
                    <a:gd name="connsiteY1" fmla="*/ 0 h 1659298"/>
                    <a:gd name="connsiteX2" fmla="*/ 1900085 w 1900085"/>
                    <a:gd name="connsiteY2" fmla="*/ 1473410 h 1659298"/>
                    <a:gd name="connsiteX3" fmla="*/ 9778 w 1900085"/>
                    <a:gd name="connsiteY3" fmla="*/ 1473410 h 1659298"/>
                    <a:gd name="connsiteX0" fmla="*/ 11089 w 1901396"/>
                    <a:gd name="connsiteY0" fmla="*/ 1473432 h 1659320"/>
                    <a:gd name="connsiteX1" fmla="*/ 937069 w 1901396"/>
                    <a:gd name="connsiteY1" fmla="*/ 22 h 1659320"/>
                    <a:gd name="connsiteX2" fmla="*/ 1901396 w 1901396"/>
                    <a:gd name="connsiteY2" fmla="*/ 1473432 h 1659320"/>
                    <a:gd name="connsiteX3" fmla="*/ 11089 w 1901396"/>
                    <a:gd name="connsiteY3" fmla="*/ 1473432 h 1659320"/>
                    <a:gd name="connsiteX0" fmla="*/ 11089 w 1901396"/>
                    <a:gd name="connsiteY0" fmla="*/ 1474878 h 1660766"/>
                    <a:gd name="connsiteX1" fmla="*/ 937069 w 1901396"/>
                    <a:gd name="connsiteY1" fmla="*/ 1468 h 1660766"/>
                    <a:gd name="connsiteX2" fmla="*/ 1901396 w 1901396"/>
                    <a:gd name="connsiteY2" fmla="*/ 1474878 h 1660766"/>
                    <a:gd name="connsiteX3" fmla="*/ 11089 w 1901396"/>
                    <a:gd name="connsiteY3" fmla="*/ 1474878 h 1660766"/>
                    <a:gd name="connsiteX0" fmla="*/ 11089 w 1922551"/>
                    <a:gd name="connsiteY0" fmla="*/ 1474339 h 1660227"/>
                    <a:gd name="connsiteX1" fmla="*/ 937069 w 1922551"/>
                    <a:gd name="connsiteY1" fmla="*/ 929 h 1660227"/>
                    <a:gd name="connsiteX2" fmla="*/ 1901396 w 1922551"/>
                    <a:gd name="connsiteY2" fmla="*/ 1474339 h 1660227"/>
                    <a:gd name="connsiteX3" fmla="*/ 11089 w 1922551"/>
                    <a:gd name="connsiteY3" fmla="*/ 1474339 h 1660227"/>
                    <a:gd name="connsiteX0" fmla="*/ 11089 w 1922551"/>
                    <a:gd name="connsiteY0" fmla="*/ 1474339 h 1674829"/>
                    <a:gd name="connsiteX1" fmla="*/ 937069 w 1922551"/>
                    <a:gd name="connsiteY1" fmla="*/ 929 h 1674829"/>
                    <a:gd name="connsiteX2" fmla="*/ 1901396 w 1922551"/>
                    <a:gd name="connsiteY2" fmla="*/ 1474339 h 1674829"/>
                    <a:gd name="connsiteX3" fmla="*/ 11089 w 1922551"/>
                    <a:gd name="connsiteY3" fmla="*/ 1474339 h 1674829"/>
                    <a:gd name="connsiteX0" fmla="*/ 11089 w 1922551"/>
                    <a:gd name="connsiteY0" fmla="*/ 1474339 h 1672820"/>
                    <a:gd name="connsiteX1" fmla="*/ 937069 w 1922551"/>
                    <a:gd name="connsiteY1" fmla="*/ 929 h 1672820"/>
                    <a:gd name="connsiteX2" fmla="*/ 1901396 w 1922551"/>
                    <a:gd name="connsiteY2" fmla="*/ 1474339 h 1672820"/>
                    <a:gd name="connsiteX3" fmla="*/ 11089 w 1922551"/>
                    <a:gd name="connsiteY3" fmla="*/ 1474339 h 1672820"/>
                    <a:gd name="connsiteX0" fmla="*/ 30596 w 1942058"/>
                    <a:gd name="connsiteY0" fmla="*/ 1474339 h 1672820"/>
                    <a:gd name="connsiteX1" fmla="*/ 956576 w 1942058"/>
                    <a:gd name="connsiteY1" fmla="*/ 929 h 1672820"/>
                    <a:gd name="connsiteX2" fmla="*/ 1920903 w 1942058"/>
                    <a:gd name="connsiteY2" fmla="*/ 1474339 h 1672820"/>
                    <a:gd name="connsiteX3" fmla="*/ 30596 w 1942058"/>
                    <a:gd name="connsiteY3" fmla="*/ 1474339 h 1672820"/>
                    <a:gd name="connsiteX0" fmla="*/ 17715 w 1929177"/>
                    <a:gd name="connsiteY0" fmla="*/ 1474339 h 1672820"/>
                    <a:gd name="connsiteX1" fmla="*/ 943695 w 1929177"/>
                    <a:gd name="connsiteY1" fmla="*/ 929 h 1672820"/>
                    <a:gd name="connsiteX2" fmla="*/ 1908022 w 1929177"/>
                    <a:gd name="connsiteY2" fmla="*/ 1474339 h 1672820"/>
                    <a:gd name="connsiteX3" fmla="*/ 17715 w 1929177"/>
                    <a:gd name="connsiteY3" fmla="*/ 1474339 h 1672820"/>
                    <a:gd name="connsiteX0" fmla="*/ 17715 w 1929177"/>
                    <a:gd name="connsiteY0" fmla="*/ 1474339 h 1669905"/>
                    <a:gd name="connsiteX1" fmla="*/ 943695 w 1929177"/>
                    <a:gd name="connsiteY1" fmla="*/ 929 h 1669905"/>
                    <a:gd name="connsiteX2" fmla="*/ 1908022 w 1929177"/>
                    <a:gd name="connsiteY2" fmla="*/ 1474339 h 1669905"/>
                    <a:gd name="connsiteX3" fmla="*/ 17715 w 1929177"/>
                    <a:gd name="connsiteY3" fmla="*/ 1474339 h 1669905"/>
                    <a:gd name="connsiteX0" fmla="*/ 17715 w 1929177"/>
                    <a:gd name="connsiteY0" fmla="*/ 1474339 h 1680508"/>
                    <a:gd name="connsiteX1" fmla="*/ 943695 w 1929177"/>
                    <a:gd name="connsiteY1" fmla="*/ 929 h 1680508"/>
                    <a:gd name="connsiteX2" fmla="*/ 1908022 w 1929177"/>
                    <a:gd name="connsiteY2" fmla="*/ 1474339 h 1680508"/>
                    <a:gd name="connsiteX3" fmla="*/ 17715 w 1929177"/>
                    <a:gd name="connsiteY3" fmla="*/ 1474339 h 1680508"/>
                    <a:gd name="connsiteX0" fmla="*/ 17715 w 1914739"/>
                    <a:gd name="connsiteY0" fmla="*/ 1474493 h 1680662"/>
                    <a:gd name="connsiteX1" fmla="*/ 943695 w 1914739"/>
                    <a:gd name="connsiteY1" fmla="*/ 1083 h 1680662"/>
                    <a:gd name="connsiteX2" fmla="*/ 1908022 w 1914739"/>
                    <a:gd name="connsiteY2" fmla="*/ 1474493 h 1680662"/>
                    <a:gd name="connsiteX3" fmla="*/ 17715 w 1914739"/>
                    <a:gd name="connsiteY3" fmla="*/ 1474493 h 1680662"/>
                    <a:gd name="connsiteX0" fmla="*/ 17715 w 1914739"/>
                    <a:gd name="connsiteY0" fmla="*/ 1474493 h 1744282"/>
                    <a:gd name="connsiteX1" fmla="*/ 943695 w 1914739"/>
                    <a:gd name="connsiteY1" fmla="*/ 1083 h 1744282"/>
                    <a:gd name="connsiteX2" fmla="*/ 1908022 w 1914739"/>
                    <a:gd name="connsiteY2" fmla="*/ 1474493 h 1744282"/>
                    <a:gd name="connsiteX3" fmla="*/ 17715 w 1914739"/>
                    <a:gd name="connsiteY3" fmla="*/ 1474493 h 1744282"/>
                    <a:gd name="connsiteX0" fmla="*/ 17715 w 1912352"/>
                    <a:gd name="connsiteY0" fmla="*/ 1474914 h 1744703"/>
                    <a:gd name="connsiteX1" fmla="*/ 943695 w 1912352"/>
                    <a:gd name="connsiteY1" fmla="*/ 1504 h 1744703"/>
                    <a:gd name="connsiteX2" fmla="*/ 1908022 w 1912352"/>
                    <a:gd name="connsiteY2" fmla="*/ 1474914 h 1744703"/>
                    <a:gd name="connsiteX3" fmla="*/ 17715 w 1912352"/>
                    <a:gd name="connsiteY3" fmla="*/ 1474914 h 1744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2352" h="1744703">
                      <a:moveTo>
                        <a:pt x="17715" y="1474914"/>
                      </a:moveTo>
                      <a:cubicBezTo>
                        <a:pt x="-110838" y="1144062"/>
                        <a:pt x="487133" y="-4257"/>
                        <a:pt x="943695" y="1504"/>
                      </a:cubicBezTo>
                      <a:cubicBezTo>
                        <a:pt x="1323225" y="-41240"/>
                        <a:pt x="1971445" y="836011"/>
                        <a:pt x="1908022" y="1474914"/>
                      </a:cubicBezTo>
                      <a:cubicBezTo>
                        <a:pt x="1777749" y="1909028"/>
                        <a:pt x="206144" y="1751742"/>
                        <a:pt x="17715" y="1474914"/>
                      </a:cubicBezTo>
                      <a:close/>
                    </a:path>
                  </a:pathLst>
                </a:custGeom>
                <a:solidFill>
                  <a:srgbClr val="1D9F5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3" name="Rectangle 7"/>
                <p:cNvSpPr/>
                <p:nvPr/>
              </p:nvSpPr>
              <p:spPr>
                <a:xfrm rot="18900000">
                  <a:off x="6525932" y="1961027"/>
                  <a:ext cx="656228" cy="671509"/>
                </a:xfrm>
                <a:custGeom>
                  <a:avLst/>
                  <a:gdLst>
                    <a:gd name="connsiteX0" fmla="*/ 0 w 1433404"/>
                    <a:gd name="connsiteY0" fmla="*/ 0 h 1422855"/>
                    <a:gd name="connsiteX1" fmla="*/ 1433404 w 1433404"/>
                    <a:gd name="connsiteY1" fmla="*/ 0 h 1422855"/>
                    <a:gd name="connsiteX2" fmla="*/ 1433404 w 1433404"/>
                    <a:gd name="connsiteY2" fmla="*/ 1422855 h 1422855"/>
                    <a:gd name="connsiteX3" fmla="*/ 0 w 1433404"/>
                    <a:gd name="connsiteY3" fmla="*/ 1422855 h 1422855"/>
                    <a:gd name="connsiteX4" fmla="*/ 0 w 1433404"/>
                    <a:gd name="connsiteY4" fmla="*/ 0 h 1422855"/>
                    <a:gd name="connsiteX0" fmla="*/ 0 w 1769741"/>
                    <a:gd name="connsiteY0" fmla="*/ 0 h 1759191"/>
                    <a:gd name="connsiteX1" fmla="*/ 1433404 w 1769741"/>
                    <a:gd name="connsiteY1" fmla="*/ 0 h 1759191"/>
                    <a:gd name="connsiteX2" fmla="*/ 1769741 w 1769741"/>
                    <a:gd name="connsiteY2" fmla="*/ 1759191 h 1759191"/>
                    <a:gd name="connsiteX3" fmla="*/ 0 w 1769741"/>
                    <a:gd name="connsiteY3" fmla="*/ 1422855 h 1759191"/>
                    <a:gd name="connsiteX4" fmla="*/ 0 w 1769741"/>
                    <a:gd name="connsiteY4" fmla="*/ 0 h 1759191"/>
                    <a:gd name="connsiteX0" fmla="*/ 0 w 1807313"/>
                    <a:gd name="connsiteY0" fmla="*/ 0 h 1759191"/>
                    <a:gd name="connsiteX1" fmla="*/ 1433404 w 1807313"/>
                    <a:gd name="connsiteY1" fmla="*/ 0 h 1759191"/>
                    <a:gd name="connsiteX2" fmla="*/ 1769741 w 1807313"/>
                    <a:gd name="connsiteY2" fmla="*/ 1759191 h 1759191"/>
                    <a:gd name="connsiteX3" fmla="*/ 0 w 1807313"/>
                    <a:gd name="connsiteY3" fmla="*/ 1422855 h 1759191"/>
                    <a:gd name="connsiteX4" fmla="*/ 0 w 1807313"/>
                    <a:gd name="connsiteY4" fmla="*/ 0 h 1759191"/>
                    <a:gd name="connsiteX0" fmla="*/ 0 w 1807313"/>
                    <a:gd name="connsiteY0" fmla="*/ 0 h 1799810"/>
                    <a:gd name="connsiteX1" fmla="*/ 1433404 w 1807313"/>
                    <a:gd name="connsiteY1" fmla="*/ 0 h 1799810"/>
                    <a:gd name="connsiteX2" fmla="*/ 1769741 w 1807313"/>
                    <a:gd name="connsiteY2" fmla="*/ 1759191 h 1799810"/>
                    <a:gd name="connsiteX3" fmla="*/ 0 w 1807313"/>
                    <a:gd name="connsiteY3" fmla="*/ 1422855 h 1799810"/>
                    <a:gd name="connsiteX4" fmla="*/ 0 w 1807313"/>
                    <a:gd name="connsiteY4" fmla="*/ 0 h 1799810"/>
                    <a:gd name="connsiteX0" fmla="*/ 0 w 1807313"/>
                    <a:gd name="connsiteY0" fmla="*/ 0 h 1825563"/>
                    <a:gd name="connsiteX1" fmla="*/ 1433404 w 1807313"/>
                    <a:gd name="connsiteY1" fmla="*/ 0 h 1825563"/>
                    <a:gd name="connsiteX2" fmla="*/ 1769741 w 1807313"/>
                    <a:gd name="connsiteY2" fmla="*/ 1759191 h 1825563"/>
                    <a:gd name="connsiteX3" fmla="*/ 0 w 1807313"/>
                    <a:gd name="connsiteY3" fmla="*/ 1422855 h 1825563"/>
                    <a:gd name="connsiteX4" fmla="*/ 0 w 1807313"/>
                    <a:gd name="connsiteY4" fmla="*/ 0 h 1825563"/>
                    <a:gd name="connsiteX0" fmla="*/ 90205 w 1897518"/>
                    <a:gd name="connsiteY0" fmla="*/ 0 h 1825563"/>
                    <a:gd name="connsiteX1" fmla="*/ 1523609 w 1897518"/>
                    <a:gd name="connsiteY1" fmla="*/ 0 h 1825563"/>
                    <a:gd name="connsiteX2" fmla="*/ 1859946 w 1897518"/>
                    <a:gd name="connsiteY2" fmla="*/ 1759191 h 1825563"/>
                    <a:gd name="connsiteX3" fmla="*/ 90205 w 1897518"/>
                    <a:gd name="connsiteY3" fmla="*/ 1422855 h 1825563"/>
                    <a:gd name="connsiteX4" fmla="*/ 90205 w 1897518"/>
                    <a:gd name="connsiteY4" fmla="*/ 0 h 1825563"/>
                    <a:gd name="connsiteX0" fmla="*/ 153310 w 1960623"/>
                    <a:gd name="connsiteY0" fmla="*/ 0 h 1825563"/>
                    <a:gd name="connsiteX1" fmla="*/ 1586714 w 1960623"/>
                    <a:gd name="connsiteY1" fmla="*/ 0 h 1825563"/>
                    <a:gd name="connsiteX2" fmla="*/ 1923051 w 1960623"/>
                    <a:gd name="connsiteY2" fmla="*/ 1759191 h 1825563"/>
                    <a:gd name="connsiteX3" fmla="*/ 153310 w 1960623"/>
                    <a:gd name="connsiteY3" fmla="*/ 1422855 h 1825563"/>
                    <a:gd name="connsiteX4" fmla="*/ 153310 w 1960623"/>
                    <a:gd name="connsiteY4" fmla="*/ 0 h 1825563"/>
                    <a:gd name="connsiteX0" fmla="*/ 153310 w 1960623"/>
                    <a:gd name="connsiteY0" fmla="*/ 134018 h 1959581"/>
                    <a:gd name="connsiteX1" fmla="*/ 1586714 w 1960623"/>
                    <a:gd name="connsiteY1" fmla="*/ 134018 h 1959581"/>
                    <a:gd name="connsiteX2" fmla="*/ 1923051 w 1960623"/>
                    <a:gd name="connsiteY2" fmla="*/ 1893209 h 1959581"/>
                    <a:gd name="connsiteX3" fmla="*/ 153310 w 1960623"/>
                    <a:gd name="connsiteY3" fmla="*/ 1556873 h 1959581"/>
                    <a:gd name="connsiteX4" fmla="*/ 153310 w 1960623"/>
                    <a:gd name="connsiteY4" fmla="*/ 134018 h 1959581"/>
                    <a:gd name="connsiteX0" fmla="*/ 153310 w 1960623"/>
                    <a:gd name="connsiteY0" fmla="*/ 188054 h 2013617"/>
                    <a:gd name="connsiteX1" fmla="*/ 1586714 w 1960623"/>
                    <a:gd name="connsiteY1" fmla="*/ 188054 h 2013617"/>
                    <a:gd name="connsiteX2" fmla="*/ 1923051 w 1960623"/>
                    <a:gd name="connsiteY2" fmla="*/ 1947245 h 2013617"/>
                    <a:gd name="connsiteX3" fmla="*/ 153310 w 1960623"/>
                    <a:gd name="connsiteY3" fmla="*/ 1610909 h 2013617"/>
                    <a:gd name="connsiteX4" fmla="*/ 153310 w 1960623"/>
                    <a:gd name="connsiteY4" fmla="*/ 188054 h 2013617"/>
                    <a:gd name="connsiteX0" fmla="*/ 153310 w 1971177"/>
                    <a:gd name="connsiteY0" fmla="*/ 188054 h 2013617"/>
                    <a:gd name="connsiteX1" fmla="*/ 1586714 w 1971177"/>
                    <a:gd name="connsiteY1" fmla="*/ 188054 h 2013617"/>
                    <a:gd name="connsiteX2" fmla="*/ 1923051 w 1971177"/>
                    <a:gd name="connsiteY2" fmla="*/ 1947245 h 2013617"/>
                    <a:gd name="connsiteX3" fmla="*/ 153310 w 1971177"/>
                    <a:gd name="connsiteY3" fmla="*/ 1610909 h 2013617"/>
                    <a:gd name="connsiteX4" fmla="*/ 153310 w 1971177"/>
                    <a:gd name="connsiteY4" fmla="*/ 188054 h 2013617"/>
                    <a:gd name="connsiteX0" fmla="*/ 85950 w 1903817"/>
                    <a:gd name="connsiteY0" fmla="*/ 188054 h 2037023"/>
                    <a:gd name="connsiteX1" fmla="*/ 1519354 w 1903817"/>
                    <a:gd name="connsiteY1" fmla="*/ 188054 h 2037023"/>
                    <a:gd name="connsiteX2" fmla="*/ 1855691 w 1903817"/>
                    <a:gd name="connsiteY2" fmla="*/ 1947245 h 2037023"/>
                    <a:gd name="connsiteX3" fmla="*/ 286012 w 1903817"/>
                    <a:gd name="connsiteY3" fmla="*/ 1712389 h 2037023"/>
                    <a:gd name="connsiteX4" fmla="*/ 85950 w 1903817"/>
                    <a:gd name="connsiteY4" fmla="*/ 188054 h 2037023"/>
                    <a:gd name="connsiteX0" fmla="*/ 85950 w 1921832"/>
                    <a:gd name="connsiteY0" fmla="*/ 117615 h 1966584"/>
                    <a:gd name="connsiteX1" fmla="*/ 1635333 w 1921832"/>
                    <a:gd name="connsiteY1" fmla="*/ 361169 h 1966584"/>
                    <a:gd name="connsiteX2" fmla="*/ 1855691 w 1921832"/>
                    <a:gd name="connsiteY2" fmla="*/ 1876806 h 1966584"/>
                    <a:gd name="connsiteX3" fmla="*/ 286012 w 1921832"/>
                    <a:gd name="connsiteY3" fmla="*/ 1641950 h 1966584"/>
                    <a:gd name="connsiteX4" fmla="*/ 85950 w 1921832"/>
                    <a:gd name="connsiteY4" fmla="*/ 117615 h 1966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1832" h="1966584">
                      <a:moveTo>
                        <a:pt x="85950" y="117615"/>
                      </a:moveTo>
                      <a:cubicBezTo>
                        <a:pt x="372387" y="-183927"/>
                        <a:pt x="1415583" y="166906"/>
                        <a:pt x="1635333" y="361169"/>
                      </a:cubicBezTo>
                      <a:cubicBezTo>
                        <a:pt x="1869222" y="628625"/>
                        <a:pt x="2013230" y="1426683"/>
                        <a:pt x="1855691" y="1876806"/>
                      </a:cubicBezTo>
                      <a:cubicBezTo>
                        <a:pt x="1549924" y="2043041"/>
                        <a:pt x="487400" y="1986018"/>
                        <a:pt x="286012" y="1641950"/>
                      </a:cubicBezTo>
                      <a:cubicBezTo>
                        <a:pt x="83050" y="1388023"/>
                        <a:pt x="-119911" y="351245"/>
                        <a:pt x="85950" y="117615"/>
                      </a:cubicBezTo>
                      <a:close/>
                    </a:path>
                  </a:pathLst>
                </a:custGeom>
                <a:solidFill>
                  <a:srgbClr val="3DB5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4" name="Hexagon 8"/>
                <p:cNvSpPr/>
                <p:nvPr/>
              </p:nvSpPr>
              <p:spPr>
                <a:xfrm rot="16200000">
                  <a:off x="5422702" y="1499805"/>
                  <a:ext cx="600556" cy="853334"/>
                </a:xfrm>
                <a:custGeom>
                  <a:avLst/>
                  <a:gdLst>
                    <a:gd name="connsiteX0" fmla="*/ 0 w 1954763"/>
                    <a:gd name="connsiteY0" fmla="*/ 1073573 h 2147145"/>
                    <a:gd name="connsiteX1" fmla="*/ 488691 w 1954763"/>
                    <a:gd name="connsiteY1" fmla="*/ 1 h 2147145"/>
                    <a:gd name="connsiteX2" fmla="*/ 1466072 w 1954763"/>
                    <a:gd name="connsiteY2" fmla="*/ 1 h 2147145"/>
                    <a:gd name="connsiteX3" fmla="*/ 1954763 w 1954763"/>
                    <a:gd name="connsiteY3" fmla="*/ 1073573 h 2147145"/>
                    <a:gd name="connsiteX4" fmla="*/ 1466072 w 1954763"/>
                    <a:gd name="connsiteY4" fmla="*/ 2147144 h 2147145"/>
                    <a:gd name="connsiteX5" fmla="*/ 488691 w 1954763"/>
                    <a:gd name="connsiteY5" fmla="*/ 2147144 h 2147145"/>
                    <a:gd name="connsiteX6" fmla="*/ 0 w 1954763"/>
                    <a:gd name="connsiteY6" fmla="*/ 1073573 h 2147145"/>
                    <a:gd name="connsiteX0" fmla="*/ 0 w 1466072"/>
                    <a:gd name="connsiteY0" fmla="*/ 1073572 h 2147143"/>
                    <a:gd name="connsiteX1" fmla="*/ 488691 w 1466072"/>
                    <a:gd name="connsiteY1" fmla="*/ 0 h 2147143"/>
                    <a:gd name="connsiteX2" fmla="*/ 1466072 w 1466072"/>
                    <a:gd name="connsiteY2" fmla="*/ 0 h 2147143"/>
                    <a:gd name="connsiteX3" fmla="*/ 1268963 w 1466072"/>
                    <a:gd name="connsiteY3" fmla="*/ 1036249 h 2147143"/>
                    <a:gd name="connsiteX4" fmla="*/ 1466072 w 1466072"/>
                    <a:gd name="connsiteY4" fmla="*/ 2147143 h 2147143"/>
                    <a:gd name="connsiteX5" fmla="*/ 488691 w 1466072"/>
                    <a:gd name="connsiteY5" fmla="*/ 2147143 h 2147143"/>
                    <a:gd name="connsiteX6" fmla="*/ 0 w 1466072"/>
                    <a:gd name="connsiteY6" fmla="*/ 1073572 h 2147143"/>
                    <a:gd name="connsiteX0" fmla="*/ 164448 w 977381"/>
                    <a:gd name="connsiteY0" fmla="*/ 1017590 h 2147143"/>
                    <a:gd name="connsiteX1" fmla="*/ 0 w 977381"/>
                    <a:gd name="connsiteY1" fmla="*/ 0 h 2147143"/>
                    <a:gd name="connsiteX2" fmla="*/ 977381 w 977381"/>
                    <a:gd name="connsiteY2" fmla="*/ 0 h 2147143"/>
                    <a:gd name="connsiteX3" fmla="*/ 780272 w 977381"/>
                    <a:gd name="connsiteY3" fmla="*/ 1036249 h 2147143"/>
                    <a:gd name="connsiteX4" fmla="*/ 977381 w 977381"/>
                    <a:gd name="connsiteY4" fmla="*/ 2147143 h 2147143"/>
                    <a:gd name="connsiteX5" fmla="*/ 0 w 977381"/>
                    <a:gd name="connsiteY5" fmla="*/ 2147143 h 2147143"/>
                    <a:gd name="connsiteX6" fmla="*/ 164448 w 977381"/>
                    <a:gd name="connsiteY6" fmla="*/ 1017590 h 2147143"/>
                    <a:gd name="connsiteX0" fmla="*/ 164448 w 977381"/>
                    <a:gd name="connsiteY0" fmla="*/ 1017590 h 2393886"/>
                    <a:gd name="connsiteX1" fmla="*/ 0 w 977381"/>
                    <a:gd name="connsiteY1" fmla="*/ 0 h 2393886"/>
                    <a:gd name="connsiteX2" fmla="*/ 977381 w 977381"/>
                    <a:gd name="connsiteY2" fmla="*/ 0 h 2393886"/>
                    <a:gd name="connsiteX3" fmla="*/ 780272 w 977381"/>
                    <a:gd name="connsiteY3" fmla="*/ 1036249 h 2393886"/>
                    <a:gd name="connsiteX4" fmla="*/ 977381 w 977381"/>
                    <a:gd name="connsiteY4" fmla="*/ 2147143 h 2393886"/>
                    <a:gd name="connsiteX5" fmla="*/ 0 w 977381"/>
                    <a:gd name="connsiteY5" fmla="*/ 2147143 h 2393886"/>
                    <a:gd name="connsiteX6" fmla="*/ 164448 w 977381"/>
                    <a:gd name="connsiteY6" fmla="*/ 1017590 h 2393886"/>
                    <a:gd name="connsiteX0" fmla="*/ 164448 w 1163945"/>
                    <a:gd name="connsiteY0" fmla="*/ 1017590 h 2393886"/>
                    <a:gd name="connsiteX1" fmla="*/ 0 w 1163945"/>
                    <a:gd name="connsiteY1" fmla="*/ 0 h 2393886"/>
                    <a:gd name="connsiteX2" fmla="*/ 977381 w 1163945"/>
                    <a:gd name="connsiteY2" fmla="*/ 0 h 2393886"/>
                    <a:gd name="connsiteX3" fmla="*/ 780272 w 1163945"/>
                    <a:gd name="connsiteY3" fmla="*/ 1036249 h 2393886"/>
                    <a:gd name="connsiteX4" fmla="*/ 977381 w 1163945"/>
                    <a:gd name="connsiteY4" fmla="*/ 2147143 h 2393886"/>
                    <a:gd name="connsiteX5" fmla="*/ 0 w 1163945"/>
                    <a:gd name="connsiteY5" fmla="*/ 2147143 h 2393886"/>
                    <a:gd name="connsiteX6" fmla="*/ 164448 w 1163945"/>
                    <a:gd name="connsiteY6" fmla="*/ 1017590 h 2393886"/>
                    <a:gd name="connsiteX0" fmla="*/ 164448 w 1252854"/>
                    <a:gd name="connsiteY0" fmla="*/ 1017590 h 2439738"/>
                    <a:gd name="connsiteX1" fmla="*/ 0 w 1252854"/>
                    <a:gd name="connsiteY1" fmla="*/ 0 h 2439738"/>
                    <a:gd name="connsiteX2" fmla="*/ 977381 w 1252854"/>
                    <a:gd name="connsiteY2" fmla="*/ 0 h 2439738"/>
                    <a:gd name="connsiteX3" fmla="*/ 780272 w 1252854"/>
                    <a:gd name="connsiteY3" fmla="*/ 1036249 h 2439738"/>
                    <a:gd name="connsiteX4" fmla="*/ 1084683 w 1252854"/>
                    <a:gd name="connsiteY4" fmla="*/ 2207795 h 2439738"/>
                    <a:gd name="connsiteX5" fmla="*/ 0 w 1252854"/>
                    <a:gd name="connsiteY5" fmla="*/ 2147143 h 2439738"/>
                    <a:gd name="connsiteX6" fmla="*/ 164448 w 1252854"/>
                    <a:gd name="connsiteY6" fmla="*/ 1017590 h 2439738"/>
                    <a:gd name="connsiteX0" fmla="*/ 164448 w 1252854"/>
                    <a:gd name="connsiteY0" fmla="*/ 1017590 h 2402570"/>
                    <a:gd name="connsiteX1" fmla="*/ 0 w 1252854"/>
                    <a:gd name="connsiteY1" fmla="*/ 0 h 2402570"/>
                    <a:gd name="connsiteX2" fmla="*/ 977381 w 1252854"/>
                    <a:gd name="connsiteY2" fmla="*/ 0 h 2402570"/>
                    <a:gd name="connsiteX3" fmla="*/ 780272 w 1252854"/>
                    <a:gd name="connsiteY3" fmla="*/ 1036249 h 2402570"/>
                    <a:gd name="connsiteX4" fmla="*/ 1084683 w 1252854"/>
                    <a:gd name="connsiteY4" fmla="*/ 2207795 h 2402570"/>
                    <a:gd name="connsiteX5" fmla="*/ 0 w 1252854"/>
                    <a:gd name="connsiteY5" fmla="*/ 2147143 h 2402570"/>
                    <a:gd name="connsiteX6" fmla="*/ 164448 w 1252854"/>
                    <a:gd name="connsiteY6" fmla="*/ 1017590 h 2402570"/>
                    <a:gd name="connsiteX0" fmla="*/ 164448 w 1164989"/>
                    <a:gd name="connsiteY0" fmla="*/ 1017590 h 2402570"/>
                    <a:gd name="connsiteX1" fmla="*/ 0 w 1164989"/>
                    <a:gd name="connsiteY1" fmla="*/ 0 h 2402570"/>
                    <a:gd name="connsiteX2" fmla="*/ 977381 w 1164989"/>
                    <a:gd name="connsiteY2" fmla="*/ 0 h 2402570"/>
                    <a:gd name="connsiteX3" fmla="*/ 780272 w 1164989"/>
                    <a:gd name="connsiteY3" fmla="*/ 1036249 h 2402570"/>
                    <a:gd name="connsiteX4" fmla="*/ 1084683 w 1164989"/>
                    <a:gd name="connsiteY4" fmla="*/ 2207795 h 2402570"/>
                    <a:gd name="connsiteX5" fmla="*/ 0 w 1164989"/>
                    <a:gd name="connsiteY5" fmla="*/ 2147143 h 2402570"/>
                    <a:gd name="connsiteX6" fmla="*/ 164448 w 1164989"/>
                    <a:gd name="connsiteY6" fmla="*/ 1017590 h 2402570"/>
                    <a:gd name="connsiteX0" fmla="*/ 164448 w 1164989"/>
                    <a:gd name="connsiteY0" fmla="*/ 1017590 h 2524242"/>
                    <a:gd name="connsiteX1" fmla="*/ 0 w 1164989"/>
                    <a:gd name="connsiteY1" fmla="*/ 0 h 2524242"/>
                    <a:gd name="connsiteX2" fmla="*/ 977381 w 1164989"/>
                    <a:gd name="connsiteY2" fmla="*/ 0 h 2524242"/>
                    <a:gd name="connsiteX3" fmla="*/ 780272 w 1164989"/>
                    <a:gd name="connsiteY3" fmla="*/ 1036249 h 2524242"/>
                    <a:gd name="connsiteX4" fmla="*/ 1084683 w 1164989"/>
                    <a:gd name="connsiteY4" fmla="*/ 2207795 h 2524242"/>
                    <a:gd name="connsiteX5" fmla="*/ 0 w 1164989"/>
                    <a:gd name="connsiteY5" fmla="*/ 2147143 h 2524242"/>
                    <a:gd name="connsiteX6" fmla="*/ 164448 w 1164989"/>
                    <a:gd name="connsiteY6" fmla="*/ 1017590 h 2524242"/>
                    <a:gd name="connsiteX0" fmla="*/ 203287 w 1203828"/>
                    <a:gd name="connsiteY0" fmla="*/ 1017590 h 2524242"/>
                    <a:gd name="connsiteX1" fmla="*/ 38839 w 1203828"/>
                    <a:gd name="connsiteY1" fmla="*/ 0 h 2524242"/>
                    <a:gd name="connsiteX2" fmla="*/ 1016220 w 1203828"/>
                    <a:gd name="connsiteY2" fmla="*/ 0 h 2524242"/>
                    <a:gd name="connsiteX3" fmla="*/ 819111 w 1203828"/>
                    <a:gd name="connsiteY3" fmla="*/ 1036249 h 2524242"/>
                    <a:gd name="connsiteX4" fmla="*/ 1123522 w 1203828"/>
                    <a:gd name="connsiteY4" fmla="*/ 2207795 h 2524242"/>
                    <a:gd name="connsiteX5" fmla="*/ 38839 w 1203828"/>
                    <a:gd name="connsiteY5" fmla="*/ 2147143 h 2524242"/>
                    <a:gd name="connsiteX6" fmla="*/ 203287 w 1203828"/>
                    <a:gd name="connsiteY6" fmla="*/ 1017590 h 2524242"/>
                    <a:gd name="connsiteX0" fmla="*/ 292589 w 1293130"/>
                    <a:gd name="connsiteY0" fmla="*/ 1017590 h 2557112"/>
                    <a:gd name="connsiteX1" fmla="*/ 128141 w 1293130"/>
                    <a:gd name="connsiteY1" fmla="*/ 0 h 2557112"/>
                    <a:gd name="connsiteX2" fmla="*/ 1105522 w 1293130"/>
                    <a:gd name="connsiteY2" fmla="*/ 0 h 2557112"/>
                    <a:gd name="connsiteX3" fmla="*/ 908413 w 1293130"/>
                    <a:gd name="connsiteY3" fmla="*/ 1036249 h 2557112"/>
                    <a:gd name="connsiteX4" fmla="*/ 1212824 w 1293130"/>
                    <a:gd name="connsiteY4" fmla="*/ 2207795 h 2557112"/>
                    <a:gd name="connsiteX5" fmla="*/ 30170 w 1293130"/>
                    <a:gd name="connsiteY5" fmla="*/ 2217123 h 2557112"/>
                    <a:gd name="connsiteX6" fmla="*/ 292589 w 1293130"/>
                    <a:gd name="connsiteY6" fmla="*/ 1017590 h 2557112"/>
                    <a:gd name="connsiteX0" fmla="*/ 292589 w 1293130"/>
                    <a:gd name="connsiteY0" fmla="*/ 1017590 h 2543301"/>
                    <a:gd name="connsiteX1" fmla="*/ 128141 w 1293130"/>
                    <a:gd name="connsiteY1" fmla="*/ 0 h 2543301"/>
                    <a:gd name="connsiteX2" fmla="*/ 1105522 w 1293130"/>
                    <a:gd name="connsiteY2" fmla="*/ 0 h 2543301"/>
                    <a:gd name="connsiteX3" fmla="*/ 908413 w 1293130"/>
                    <a:gd name="connsiteY3" fmla="*/ 1036249 h 2543301"/>
                    <a:gd name="connsiteX4" fmla="*/ 1212824 w 1293130"/>
                    <a:gd name="connsiteY4" fmla="*/ 2207795 h 2543301"/>
                    <a:gd name="connsiteX5" fmla="*/ 30170 w 1293130"/>
                    <a:gd name="connsiteY5" fmla="*/ 2217123 h 2543301"/>
                    <a:gd name="connsiteX6" fmla="*/ 292589 w 1293130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285231"/>
                    <a:gd name="connsiteY0" fmla="*/ 1017590 h 2543301"/>
                    <a:gd name="connsiteX1" fmla="*/ 128141 w 1285231"/>
                    <a:gd name="connsiteY1" fmla="*/ 0 h 2543301"/>
                    <a:gd name="connsiteX2" fmla="*/ 1105522 w 1285231"/>
                    <a:gd name="connsiteY2" fmla="*/ 0 h 2543301"/>
                    <a:gd name="connsiteX3" fmla="*/ 908413 w 1285231"/>
                    <a:gd name="connsiteY3" fmla="*/ 1036249 h 2543301"/>
                    <a:gd name="connsiteX4" fmla="*/ 1212824 w 1285231"/>
                    <a:gd name="connsiteY4" fmla="*/ 2207795 h 2543301"/>
                    <a:gd name="connsiteX5" fmla="*/ 30170 w 1285231"/>
                    <a:gd name="connsiteY5" fmla="*/ 2217123 h 2543301"/>
                    <a:gd name="connsiteX6" fmla="*/ 292589 w 1285231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05522 w 1312464"/>
                    <a:gd name="connsiteY2" fmla="*/ 0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12464"/>
                    <a:gd name="connsiteY0" fmla="*/ 1017590 h 2543301"/>
                    <a:gd name="connsiteX1" fmla="*/ 128141 w 1312464"/>
                    <a:gd name="connsiteY1" fmla="*/ 0 h 2543301"/>
                    <a:gd name="connsiteX2" fmla="*/ 1175501 w 1312464"/>
                    <a:gd name="connsiteY2" fmla="*/ 60652 h 2543301"/>
                    <a:gd name="connsiteX3" fmla="*/ 1123017 w 1312464"/>
                    <a:gd name="connsiteY3" fmla="*/ 1297506 h 2543301"/>
                    <a:gd name="connsiteX4" fmla="*/ 1212824 w 1312464"/>
                    <a:gd name="connsiteY4" fmla="*/ 2207795 h 2543301"/>
                    <a:gd name="connsiteX5" fmla="*/ 30170 w 1312464"/>
                    <a:gd name="connsiteY5" fmla="*/ 2217123 h 2543301"/>
                    <a:gd name="connsiteX6" fmla="*/ 292589 w 1312464"/>
                    <a:gd name="connsiteY6" fmla="*/ 1017590 h 2543301"/>
                    <a:gd name="connsiteX0" fmla="*/ 292589 w 1330432"/>
                    <a:gd name="connsiteY0" fmla="*/ 1017590 h 2543301"/>
                    <a:gd name="connsiteX1" fmla="*/ 128141 w 1330432"/>
                    <a:gd name="connsiteY1" fmla="*/ 0 h 2543301"/>
                    <a:gd name="connsiteX2" fmla="*/ 1175501 w 1330432"/>
                    <a:gd name="connsiteY2" fmla="*/ 60652 h 2543301"/>
                    <a:gd name="connsiteX3" fmla="*/ 1123017 w 1330432"/>
                    <a:gd name="connsiteY3" fmla="*/ 1297506 h 2543301"/>
                    <a:gd name="connsiteX4" fmla="*/ 1212824 w 1330432"/>
                    <a:gd name="connsiteY4" fmla="*/ 2207795 h 2543301"/>
                    <a:gd name="connsiteX5" fmla="*/ 30170 w 1330432"/>
                    <a:gd name="connsiteY5" fmla="*/ 2217123 h 2543301"/>
                    <a:gd name="connsiteX6" fmla="*/ 292589 w 1330432"/>
                    <a:gd name="connsiteY6" fmla="*/ 1017590 h 2543301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078118 h 2603829"/>
                    <a:gd name="connsiteX1" fmla="*/ 128141 w 1330432"/>
                    <a:gd name="connsiteY1" fmla="*/ 60528 h 2603829"/>
                    <a:gd name="connsiteX2" fmla="*/ 1175501 w 1330432"/>
                    <a:gd name="connsiteY2" fmla="*/ 121180 h 2603829"/>
                    <a:gd name="connsiteX3" fmla="*/ 1123017 w 1330432"/>
                    <a:gd name="connsiteY3" fmla="*/ 1358034 h 2603829"/>
                    <a:gd name="connsiteX4" fmla="*/ 1212824 w 1330432"/>
                    <a:gd name="connsiteY4" fmla="*/ 2268323 h 2603829"/>
                    <a:gd name="connsiteX5" fmla="*/ 30170 w 1330432"/>
                    <a:gd name="connsiteY5" fmla="*/ 2277651 h 2603829"/>
                    <a:gd name="connsiteX6" fmla="*/ 292589 w 1330432"/>
                    <a:gd name="connsiteY6" fmla="*/ 1078118 h 2603829"/>
                    <a:gd name="connsiteX0" fmla="*/ 292589 w 1330432"/>
                    <a:gd name="connsiteY0" fmla="*/ 1158478 h 2684189"/>
                    <a:gd name="connsiteX1" fmla="*/ 128141 w 1330432"/>
                    <a:gd name="connsiteY1" fmla="*/ 140888 h 2684189"/>
                    <a:gd name="connsiteX2" fmla="*/ 1175501 w 1330432"/>
                    <a:gd name="connsiteY2" fmla="*/ 201540 h 2684189"/>
                    <a:gd name="connsiteX3" fmla="*/ 1123017 w 1330432"/>
                    <a:gd name="connsiteY3" fmla="*/ 1438394 h 2684189"/>
                    <a:gd name="connsiteX4" fmla="*/ 1212824 w 1330432"/>
                    <a:gd name="connsiteY4" fmla="*/ 2348683 h 2684189"/>
                    <a:gd name="connsiteX5" fmla="*/ 30170 w 1330432"/>
                    <a:gd name="connsiteY5" fmla="*/ 2358011 h 2684189"/>
                    <a:gd name="connsiteX6" fmla="*/ 292589 w 1330432"/>
                    <a:gd name="connsiteY6" fmla="*/ 1158478 h 2684189"/>
                    <a:gd name="connsiteX0" fmla="*/ 323145 w 1328334"/>
                    <a:gd name="connsiteY0" fmla="*/ 1284444 h 2684189"/>
                    <a:gd name="connsiteX1" fmla="*/ 126043 w 1328334"/>
                    <a:gd name="connsiteY1" fmla="*/ 140888 h 2684189"/>
                    <a:gd name="connsiteX2" fmla="*/ 1173403 w 1328334"/>
                    <a:gd name="connsiteY2" fmla="*/ 201540 h 2684189"/>
                    <a:gd name="connsiteX3" fmla="*/ 1120919 w 1328334"/>
                    <a:gd name="connsiteY3" fmla="*/ 1438394 h 2684189"/>
                    <a:gd name="connsiteX4" fmla="*/ 1210726 w 1328334"/>
                    <a:gd name="connsiteY4" fmla="*/ 2348683 h 2684189"/>
                    <a:gd name="connsiteX5" fmla="*/ 28072 w 1328334"/>
                    <a:gd name="connsiteY5" fmla="*/ 2358011 h 2684189"/>
                    <a:gd name="connsiteX6" fmla="*/ 323145 w 1328334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316249 w 1321438"/>
                    <a:gd name="connsiteY0" fmla="*/ 1284444 h 2684189"/>
                    <a:gd name="connsiteX1" fmla="*/ 119147 w 1321438"/>
                    <a:gd name="connsiteY1" fmla="*/ 140888 h 2684189"/>
                    <a:gd name="connsiteX2" fmla="*/ 1166507 w 1321438"/>
                    <a:gd name="connsiteY2" fmla="*/ 201540 h 2684189"/>
                    <a:gd name="connsiteX3" fmla="*/ 1114023 w 1321438"/>
                    <a:gd name="connsiteY3" fmla="*/ 1438394 h 2684189"/>
                    <a:gd name="connsiteX4" fmla="*/ 1203830 w 1321438"/>
                    <a:gd name="connsiteY4" fmla="*/ 2348683 h 2684189"/>
                    <a:gd name="connsiteX5" fmla="*/ 21176 w 1321438"/>
                    <a:gd name="connsiteY5" fmla="*/ 2358011 h 2684189"/>
                    <a:gd name="connsiteX6" fmla="*/ 316249 w 1321438"/>
                    <a:gd name="connsiteY6" fmla="*/ 1284444 h 2684189"/>
                    <a:gd name="connsiteX0" fmla="*/ 257932 w 1323771"/>
                    <a:gd name="connsiteY0" fmla="*/ 1139821 h 2684189"/>
                    <a:gd name="connsiteX1" fmla="*/ 121480 w 1323771"/>
                    <a:gd name="connsiteY1" fmla="*/ 140888 h 2684189"/>
                    <a:gd name="connsiteX2" fmla="*/ 1168840 w 1323771"/>
                    <a:gd name="connsiteY2" fmla="*/ 201540 h 2684189"/>
                    <a:gd name="connsiteX3" fmla="*/ 1116356 w 1323771"/>
                    <a:gd name="connsiteY3" fmla="*/ 1438394 h 2684189"/>
                    <a:gd name="connsiteX4" fmla="*/ 1206163 w 1323771"/>
                    <a:gd name="connsiteY4" fmla="*/ 2348683 h 2684189"/>
                    <a:gd name="connsiteX5" fmla="*/ 23509 w 1323771"/>
                    <a:gd name="connsiteY5" fmla="*/ 2358011 h 2684189"/>
                    <a:gd name="connsiteX6" fmla="*/ 257932 w 1323771"/>
                    <a:gd name="connsiteY6" fmla="*/ 1139821 h 2684189"/>
                    <a:gd name="connsiteX0" fmla="*/ 343312 w 1409151"/>
                    <a:gd name="connsiteY0" fmla="*/ 1139821 h 2631761"/>
                    <a:gd name="connsiteX1" fmla="*/ 206860 w 1409151"/>
                    <a:gd name="connsiteY1" fmla="*/ 140888 h 2631761"/>
                    <a:gd name="connsiteX2" fmla="*/ 1254220 w 1409151"/>
                    <a:gd name="connsiteY2" fmla="*/ 201540 h 2631761"/>
                    <a:gd name="connsiteX3" fmla="*/ 1201736 w 1409151"/>
                    <a:gd name="connsiteY3" fmla="*/ 1438394 h 2631761"/>
                    <a:gd name="connsiteX4" fmla="*/ 1291543 w 1409151"/>
                    <a:gd name="connsiteY4" fmla="*/ 2348683 h 2631761"/>
                    <a:gd name="connsiteX5" fmla="*/ 20249 w 1409151"/>
                    <a:gd name="connsiteY5" fmla="*/ 2236713 h 2631761"/>
                    <a:gd name="connsiteX6" fmla="*/ 343312 w 1409151"/>
                    <a:gd name="connsiteY6" fmla="*/ 1139821 h 2631761"/>
                    <a:gd name="connsiteX0" fmla="*/ 343312 w 1409151"/>
                    <a:gd name="connsiteY0" fmla="*/ 1139821 h 2669734"/>
                    <a:gd name="connsiteX1" fmla="*/ 206860 w 1409151"/>
                    <a:gd name="connsiteY1" fmla="*/ 140888 h 2669734"/>
                    <a:gd name="connsiteX2" fmla="*/ 1254220 w 1409151"/>
                    <a:gd name="connsiteY2" fmla="*/ 201540 h 2669734"/>
                    <a:gd name="connsiteX3" fmla="*/ 1201736 w 1409151"/>
                    <a:gd name="connsiteY3" fmla="*/ 1438394 h 2669734"/>
                    <a:gd name="connsiteX4" fmla="*/ 1291543 w 1409151"/>
                    <a:gd name="connsiteY4" fmla="*/ 2348683 h 2669734"/>
                    <a:gd name="connsiteX5" fmla="*/ 20249 w 1409151"/>
                    <a:gd name="connsiteY5" fmla="*/ 2236713 h 2669734"/>
                    <a:gd name="connsiteX6" fmla="*/ 343312 w 1409151"/>
                    <a:gd name="connsiteY6" fmla="*/ 1139821 h 2669734"/>
                    <a:gd name="connsiteX0" fmla="*/ 343312 w 1409151"/>
                    <a:gd name="connsiteY0" fmla="*/ 1051979 h 2581892"/>
                    <a:gd name="connsiteX1" fmla="*/ 90228 w 1409151"/>
                    <a:gd name="connsiteY1" fmla="*/ 272318 h 2581892"/>
                    <a:gd name="connsiteX2" fmla="*/ 1254220 w 1409151"/>
                    <a:gd name="connsiteY2" fmla="*/ 113698 h 2581892"/>
                    <a:gd name="connsiteX3" fmla="*/ 1201736 w 1409151"/>
                    <a:gd name="connsiteY3" fmla="*/ 1350552 h 2581892"/>
                    <a:gd name="connsiteX4" fmla="*/ 1291543 w 1409151"/>
                    <a:gd name="connsiteY4" fmla="*/ 2260841 h 2581892"/>
                    <a:gd name="connsiteX5" fmla="*/ 20249 w 1409151"/>
                    <a:gd name="connsiteY5" fmla="*/ 2148871 h 2581892"/>
                    <a:gd name="connsiteX6" fmla="*/ 343312 w 1409151"/>
                    <a:gd name="connsiteY6" fmla="*/ 1051979 h 2581892"/>
                    <a:gd name="connsiteX0" fmla="*/ 162352 w 1428803"/>
                    <a:gd name="connsiteY0" fmla="*/ 1154618 h 2581892"/>
                    <a:gd name="connsiteX1" fmla="*/ 109880 w 1428803"/>
                    <a:gd name="connsiteY1" fmla="*/ 272318 h 2581892"/>
                    <a:gd name="connsiteX2" fmla="*/ 1273872 w 1428803"/>
                    <a:gd name="connsiteY2" fmla="*/ 113698 h 2581892"/>
                    <a:gd name="connsiteX3" fmla="*/ 1221388 w 1428803"/>
                    <a:gd name="connsiteY3" fmla="*/ 1350552 h 2581892"/>
                    <a:gd name="connsiteX4" fmla="*/ 1311195 w 1428803"/>
                    <a:gd name="connsiteY4" fmla="*/ 2260841 h 2581892"/>
                    <a:gd name="connsiteX5" fmla="*/ 39901 w 1428803"/>
                    <a:gd name="connsiteY5" fmla="*/ 2148871 h 2581892"/>
                    <a:gd name="connsiteX6" fmla="*/ 162352 w 1428803"/>
                    <a:gd name="connsiteY6" fmla="*/ 1154618 h 2581892"/>
                    <a:gd name="connsiteX0" fmla="*/ 162352 w 1428803"/>
                    <a:gd name="connsiteY0" fmla="*/ 1154618 h 2519889"/>
                    <a:gd name="connsiteX1" fmla="*/ 109880 w 1428803"/>
                    <a:gd name="connsiteY1" fmla="*/ 272318 h 2519889"/>
                    <a:gd name="connsiteX2" fmla="*/ 1273872 w 1428803"/>
                    <a:gd name="connsiteY2" fmla="*/ 113698 h 2519889"/>
                    <a:gd name="connsiteX3" fmla="*/ 1221388 w 1428803"/>
                    <a:gd name="connsiteY3" fmla="*/ 1350552 h 2519889"/>
                    <a:gd name="connsiteX4" fmla="*/ 1311195 w 1428803"/>
                    <a:gd name="connsiteY4" fmla="*/ 2260841 h 2519889"/>
                    <a:gd name="connsiteX5" fmla="*/ 39901 w 1428803"/>
                    <a:gd name="connsiteY5" fmla="*/ 1985584 h 2519889"/>
                    <a:gd name="connsiteX6" fmla="*/ 162352 w 1428803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24937"/>
                    <a:gd name="connsiteY0" fmla="*/ 1154618 h 2519889"/>
                    <a:gd name="connsiteX1" fmla="*/ 109880 w 1424937"/>
                    <a:gd name="connsiteY1" fmla="*/ 272318 h 2519889"/>
                    <a:gd name="connsiteX2" fmla="*/ 1273872 w 1424937"/>
                    <a:gd name="connsiteY2" fmla="*/ 113698 h 2519889"/>
                    <a:gd name="connsiteX3" fmla="*/ 1202727 w 1424937"/>
                    <a:gd name="connsiteY3" fmla="*/ 1135948 h 2519889"/>
                    <a:gd name="connsiteX4" fmla="*/ 1311195 w 1424937"/>
                    <a:gd name="connsiteY4" fmla="*/ 2260841 h 2519889"/>
                    <a:gd name="connsiteX5" fmla="*/ 39901 w 1424937"/>
                    <a:gd name="connsiteY5" fmla="*/ 1985584 h 2519889"/>
                    <a:gd name="connsiteX6" fmla="*/ 162352 w 142493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62352 w 1439387"/>
                    <a:gd name="connsiteY0" fmla="*/ 1154618 h 2519889"/>
                    <a:gd name="connsiteX1" fmla="*/ 109880 w 1439387"/>
                    <a:gd name="connsiteY1" fmla="*/ 272318 h 2519889"/>
                    <a:gd name="connsiteX2" fmla="*/ 1273872 w 1439387"/>
                    <a:gd name="connsiteY2" fmla="*/ 113698 h 2519889"/>
                    <a:gd name="connsiteX3" fmla="*/ 1268042 w 1439387"/>
                    <a:gd name="connsiteY3" fmla="*/ 1229254 h 2519889"/>
                    <a:gd name="connsiteX4" fmla="*/ 1311195 w 1439387"/>
                    <a:gd name="connsiteY4" fmla="*/ 2260841 h 2519889"/>
                    <a:gd name="connsiteX5" fmla="*/ 39901 w 1439387"/>
                    <a:gd name="connsiteY5" fmla="*/ 1985584 h 2519889"/>
                    <a:gd name="connsiteX6" fmla="*/ 162352 w 1439387"/>
                    <a:gd name="connsiteY6" fmla="*/ 1154618 h 2519889"/>
                    <a:gd name="connsiteX0" fmla="*/ 133136 w 1447493"/>
                    <a:gd name="connsiteY0" fmla="*/ 1266585 h 2519889"/>
                    <a:gd name="connsiteX1" fmla="*/ 117986 w 1447493"/>
                    <a:gd name="connsiteY1" fmla="*/ 272318 h 2519889"/>
                    <a:gd name="connsiteX2" fmla="*/ 1281978 w 1447493"/>
                    <a:gd name="connsiteY2" fmla="*/ 113698 h 2519889"/>
                    <a:gd name="connsiteX3" fmla="*/ 1276148 w 1447493"/>
                    <a:gd name="connsiteY3" fmla="*/ 1229254 h 2519889"/>
                    <a:gd name="connsiteX4" fmla="*/ 1319301 w 1447493"/>
                    <a:gd name="connsiteY4" fmla="*/ 2260841 h 2519889"/>
                    <a:gd name="connsiteX5" fmla="*/ 48007 w 1447493"/>
                    <a:gd name="connsiteY5" fmla="*/ 1985584 h 2519889"/>
                    <a:gd name="connsiteX6" fmla="*/ 133136 w 1447493"/>
                    <a:gd name="connsiteY6" fmla="*/ 1266585 h 2519889"/>
                    <a:gd name="connsiteX0" fmla="*/ 133136 w 1447493"/>
                    <a:gd name="connsiteY0" fmla="*/ 1271880 h 2525184"/>
                    <a:gd name="connsiteX1" fmla="*/ 117986 w 1447493"/>
                    <a:gd name="connsiteY1" fmla="*/ 277613 h 2525184"/>
                    <a:gd name="connsiteX2" fmla="*/ 1281978 w 1447493"/>
                    <a:gd name="connsiteY2" fmla="*/ 118993 h 2525184"/>
                    <a:gd name="connsiteX3" fmla="*/ 1276148 w 1447493"/>
                    <a:gd name="connsiteY3" fmla="*/ 1234549 h 2525184"/>
                    <a:gd name="connsiteX4" fmla="*/ 1319301 w 1447493"/>
                    <a:gd name="connsiteY4" fmla="*/ 2266136 h 2525184"/>
                    <a:gd name="connsiteX5" fmla="*/ 48007 w 1447493"/>
                    <a:gd name="connsiteY5" fmla="*/ 1990879 h 2525184"/>
                    <a:gd name="connsiteX6" fmla="*/ 133136 w 1447493"/>
                    <a:gd name="connsiteY6" fmla="*/ 1271880 h 2525184"/>
                    <a:gd name="connsiteX0" fmla="*/ 127470 w 1441827"/>
                    <a:gd name="connsiteY0" fmla="*/ 1271880 h 2525184"/>
                    <a:gd name="connsiteX1" fmla="*/ 112320 w 1441827"/>
                    <a:gd name="connsiteY1" fmla="*/ 277613 h 2525184"/>
                    <a:gd name="connsiteX2" fmla="*/ 1276312 w 1441827"/>
                    <a:gd name="connsiteY2" fmla="*/ 118993 h 2525184"/>
                    <a:gd name="connsiteX3" fmla="*/ 1270482 w 1441827"/>
                    <a:gd name="connsiteY3" fmla="*/ 1234549 h 2525184"/>
                    <a:gd name="connsiteX4" fmla="*/ 1313635 w 1441827"/>
                    <a:gd name="connsiteY4" fmla="*/ 2266136 h 2525184"/>
                    <a:gd name="connsiteX5" fmla="*/ 42341 w 1441827"/>
                    <a:gd name="connsiteY5" fmla="*/ 1990879 h 2525184"/>
                    <a:gd name="connsiteX6" fmla="*/ 127470 w 1441827"/>
                    <a:gd name="connsiteY6" fmla="*/ 1271880 h 2525184"/>
                    <a:gd name="connsiteX0" fmla="*/ 151949 w 1466306"/>
                    <a:gd name="connsiteY0" fmla="*/ 1271880 h 2581141"/>
                    <a:gd name="connsiteX1" fmla="*/ 136799 w 1466306"/>
                    <a:gd name="connsiteY1" fmla="*/ 277613 h 2581141"/>
                    <a:gd name="connsiteX2" fmla="*/ 1300791 w 1466306"/>
                    <a:gd name="connsiteY2" fmla="*/ 118993 h 2581141"/>
                    <a:gd name="connsiteX3" fmla="*/ 1294961 w 1466306"/>
                    <a:gd name="connsiteY3" fmla="*/ 1234549 h 2581141"/>
                    <a:gd name="connsiteX4" fmla="*/ 1338114 w 1466306"/>
                    <a:gd name="connsiteY4" fmla="*/ 2266136 h 2581141"/>
                    <a:gd name="connsiteX5" fmla="*/ 38828 w 1466306"/>
                    <a:gd name="connsiteY5" fmla="*/ 2140172 h 2581141"/>
                    <a:gd name="connsiteX6" fmla="*/ 151949 w 1466306"/>
                    <a:gd name="connsiteY6" fmla="*/ 1271880 h 2581141"/>
                    <a:gd name="connsiteX0" fmla="*/ 151949 w 1466306"/>
                    <a:gd name="connsiteY0" fmla="*/ 1271880 h 2505974"/>
                    <a:gd name="connsiteX1" fmla="*/ 136799 w 1466306"/>
                    <a:gd name="connsiteY1" fmla="*/ 277613 h 2505974"/>
                    <a:gd name="connsiteX2" fmla="*/ 1300791 w 1466306"/>
                    <a:gd name="connsiteY2" fmla="*/ 118993 h 2505974"/>
                    <a:gd name="connsiteX3" fmla="*/ 1294961 w 1466306"/>
                    <a:gd name="connsiteY3" fmla="*/ 1234549 h 2505974"/>
                    <a:gd name="connsiteX4" fmla="*/ 1338114 w 1466306"/>
                    <a:gd name="connsiteY4" fmla="*/ 2266136 h 2505974"/>
                    <a:gd name="connsiteX5" fmla="*/ 38828 w 1466306"/>
                    <a:gd name="connsiteY5" fmla="*/ 2140172 h 2505974"/>
                    <a:gd name="connsiteX6" fmla="*/ 151949 w 1466306"/>
                    <a:gd name="connsiteY6" fmla="*/ 1271880 h 2505974"/>
                    <a:gd name="connsiteX0" fmla="*/ 126281 w 1440638"/>
                    <a:gd name="connsiteY0" fmla="*/ 1271880 h 2505974"/>
                    <a:gd name="connsiteX1" fmla="*/ 111131 w 1440638"/>
                    <a:gd name="connsiteY1" fmla="*/ 277613 h 2505974"/>
                    <a:gd name="connsiteX2" fmla="*/ 1275123 w 1440638"/>
                    <a:gd name="connsiteY2" fmla="*/ 118993 h 2505974"/>
                    <a:gd name="connsiteX3" fmla="*/ 1269293 w 1440638"/>
                    <a:gd name="connsiteY3" fmla="*/ 1234549 h 2505974"/>
                    <a:gd name="connsiteX4" fmla="*/ 1312446 w 1440638"/>
                    <a:gd name="connsiteY4" fmla="*/ 2266136 h 2505974"/>
                    <a:gd name="connsiteX5" fmla="*/ 13160 w 1440638"/>
                    <a:gd name="connsiteY5" fmla="*/ 2140172 h 2505974"/>
                    <a:gd name="connsiteX6" fmla="*/ 126281 w 1440638"/>
                    <a:gd name="connsiteY6" fmla="*/ 1271880 h 2505974"/>
                    <a:gd name="connsiteX0" fmla="*/ 126281 w 1440638"/>
                    <a:gd name="connsiteY0" fmla="*/ 1271880 h 2500048"/>
                    <a:gd name="connsiteX1" fmla="*/ 111131 w 1440638"/>
                    <a:gd name="connsiteY1" fmla="*/ 277613 h 2500048"/>
                    <a:gd name="connsiteX2" fmla="*/ 1275123 w 1440638"/>
                    <a:gd name="connsiteY2" fmla="*/ 118993 h 2500048"/>
                    <a:gd name="connsiteX3" fmla="*/ 1269293 w 1440638"/>
                    <a:gd name="connsiteY3" fmla="*/ 1234549 h 2500048"/>
                    <a:gd name="connsiteX4" fmla="*/ 1312446 w 1440638"/>
                    <a:gd name="connsiteY4" fmla="*/ 2266136 h 2500048"/>
                    <a:gd name="connsiteX5" fmla="*/ 13160 w 1440638"/>
                    <a:gd name="connsiteY5" fmla="*/ 2140172 h 2500048"/>
                    <a:gd name="connsiteX6" fmla="*/ 126281 w 1440638"/>
                    <a:gd name="connsiteY6" fmla="*/ 1271880 h 2500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0638" h="2500048">
                      <a:moveTo>
                        <a:pt x="126281" y="1271880"/>
                      </a:moveTo>
                      <a:cubicBezTo>
                        <a:pt x="141444" y="979338"/>
                        <a:pt x="-76651" y="644802"/>
                        <a:pt x="111131" y="277613"/>
                      </a:cubicBezTo>
                      <a:cubicBezTo>
                        <a:pt x="278305" y="45902"/>
                        <a:pt x="870020" y="-125156"/>
                        <a:pt x="1275123" y="118993"/>
                      </a:cubicBezTo>
                      <a:cubicBezTo>
                        <a:pt x="1661955" y="520396"/>
                        <a:pt x="1246355" y="861141"/>
                        <a:pt x="1269293" y="1234549"/>
                      </a:cubicBezTo>
                      <a:cubicBezTo>
                        <a:pt x="1251017" y="1618846"/>
                        <a:pt x="1582642" y="1662573"/>
                        <a:pt x="1312446" y="2266136"/>
                      </a:cubicBezTo>
                      <a:cubicBezTo>
                        <a:pt x="977322" y="2737332"/>
                        <a:pt x="101023" y="2392103"/>
                        <a:pt x="13160" y="2140172"/>
                      </a:cubicBezTo>
                      <a:cubicBezTo>
                        <a:pt x="-48657" y="1754327"/>
                        <a:pt x="127449" y="1671728"/>
                        <a:pt x="126281" y="1271880"/>
                      </a:cubicBezTo>
                      <a:close/>
                    </a:path>
                  </a:pathLst>
                </a:custGeom>
                <a:solidFill>
                  <a:srgbClr val="DD589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Oval 10"/>
                <p:cNvSpPr/>
                <p:nvPr/>
              </p:nvSpPr>
              <p:spPr>
                <a:xfrm rot="2188284">
                  <a:off x="5343035" y="2927222"/>
                  <a:ext cx="759888" cy="662075"/>
                </a:xfrm>
                <a:custGeom>
                  <a:avLst/>
                  <a:gdLst>
                    <a:gd name="connsiteX0" fmla="*/ 0 w 1978090"/>
                    <a:gd name="connsiteY0" fmla="*/ 730121 h 1460241"/>
                    <a:gd name="connsiteX1" fmla="*/ 989045 w 1978090"/>
                    <a:gd name="connsiteY1" fmla="*/ 0 h 1460241"/>
                    <a:gd name="connsiteX2" fmla="*/ 1978090 w 1978090"/>
                    <a:gd name="connsiteY2" fmla="*/ 730121 h 1460241"/>
                    <a:gd name="connsiteX3" fmla="*/ 989045 w 1978090"/>
                    <a:gd name="connsiteY3" fmla="*/ 1460242 h 1460241"/>
                    <a:gd name="connsiteX4" fmla="*/ 0 w 1978090"/>
                    <a:gd name="connsiteY4" fmla="*/ 730121 h 1460241"/>
                    <a:gd name="connsiteX0" fmla="*/ 3797 w 1981887"/>
                    <a:gd name="connsiteY0" fmla="*/ 873303 h 1603424"/>
                    <a:gd name="connsiteX1" fmla="*/ 763031 w 1981887"/>
                    <a:gd name="connsiteY1" fmla="*/ 0 h 1603424"/>
                    <a:gd name="connsiteX2" fmla="*/ 1981887 w 1981887"/>
                    <a:gd name="connsiteY2" fmla="*/ 873303 h 1603424"/>
                    <a:gd name="connsiteX3" fmla="*/ 992842 w 1981887"/>
                    <a:gd name="connsiteY3" fmla="*/ 1603424 h 1603424"/>
                    <a:gd name="connsiteX4" fmla="*/ 3797 w 1981887"/>
                    <a:gd name="connsiteY4" fmla="*/ 873303 h 1603424"/>
                    <a:gd name="connsiteX0" fmla="*/ 38 w 1978128"/>
                    <a:gd name="connsiteY0" fmla="*/ 873303 h 1723502"/>
                    <a:gd name="connsiteX1" fmla="*/ 759272 w 1978128"/>
                    <a:gd name="connsiteY1" fmla="*/ 0 h 1723502"/>
                    <a:gd name="connsiteX2" fmla="*/ 1978128 w 1978128"/>
                    <a:gd name="connsiteY2" fmla="*/ 873303 h 1723502"/>
                    <a:gd name="connsiteX3" fmla="*/ 740247 w 1978128"/>
                    <a:gd name="connsiteY3" fmla="*/ 1723502 h 1723502"/>
                    <a:gd name="connsiteX4" fmla="*/ 38 w 1978128"/>
                    <a:gd name="connsiteY4" fmla="*/ 873303 h 1723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8128" h="1723502">
                      <a:moveTo>
                        <a:pt x="38" y="873303"/>
                      </a:moveTo>
                      <a:cubicBezTo>
                        <a:pt x="3209" y="586053"/>
                        <a:pt x="213038" y="0"/>
                        <a:pt x="759272" y="0"/>
                      </a:cubicBezTo>
                      <a:cubicBezTo>
                        <a:pt x="1305506" y="0"/>
                        <a:pt x="1978128" y="470068"/>
                        <a:pt x="1978128" y="873303"/>
                      </a:cubicBezTo>
                      <a:cubicBezTo>
                        <a:pt x="1978128" y="1276538"/>
                        <a:pt x="1286481" y="1723502"/>
                        <a:pt x="740247" y="1723502"/>
                      </a:cubicBezTo>
                      <a:cubicBezTo>
                        <a:pt x="194013" y="1723502"/>
                        <a:pt x="-3133" y="1160553"/>
                        <a:pt x="38" y="873303"/>
                      </a:cubicBezTo>
                      <a:close/>
                    </a:path>
                  </a:pathLst>
                </a:custGeom>
                <a:solidFill>
                  <a:srgbClr val="9E254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Heart 11"/>
                <p:cNvSpPr/>
                <p:nvPr/>
              </p:nvSpPr>
              <p:spPr>
                <a:xfrm rot="14287302">
                  <a:off x="6065676" y="1233099"/>
                  <a:ext cx="725837" cy="556353"/>
                </a:xfrm>
                <a:custGeom>
                  <a:avLst/>
                  <a:gdLst>
                    <a:gd name="connsiteX0" fmla="*/ 1103128 w 2206256"/>
                    <a:gd name="connsiteY0" fmla="*/ 518337 h 2073349"/>
                    <a:gd name="connsiteX1" fmla="*/ 1103128 w 2206256"/>
                    <a:gd name="connsiteY1" fmla="*/ 2073349 h 2073349"/>
                    <a:gd name="connsiteX2" fmla="*/ 1103128 w 2206256"/>
                    <a:gd name="connsiteY2" fmla="*/ 518337 h 2073349"/>
                    <a:gd name="connsiteX0" fmla="*/ 1111170 w 2054204"/>
                    <a:gd name="connsiteY0" fmla="*/ 492652 h 2047664"/>
                    <a:gd name="connsiteX1" fmla="*/ 1111170 w 2054204"/>
                    <a:gd name="connsiteY1" fmla="*/ 2047664 h 2047664"/>
                    <a:gd name="connsiteX2" fmla="*/ 1111170 w 2054204"/>
                    <a:gd name="connsiteY2" fmla="*/ 492652 h 2047664"/>
                    <a:gd name="connsiteX0" fmla="*/ 1088688 w 2031722"/>
                    <a:gd name="connsiteY0" fmla="*/ 331388 h 1889191"/>
                    <a:gd name="connsiteX1" fmla="*/ 1088688 w 2031722"/>
                    <a:gd name="connsiteY1" fmla="*/ 1886400 h 1889191"/>
                    <a:gd name="connsiteX2" fmla="*/ 1088688 w 2031722"/>
                    <a:gd name="connsiteY2" fmla="*/ 331388 h 1889191"/>
                    <a:gd name="connsiteX0" fmla="*/ 1088688 w 2457034"/>
                    <a:gd name="connsiteY0" fmla="*/ 298057 h 1855860"/>
                    <a:gd name="connsiteX1" fmla="*/ 1088688 w 2457034"/>
                    <a:gd name="connsiteY1" fmla="*/ 1853069 h 1855860"/>
                    <a:gd name="connsiteX2" fmla="*/ 1088688 w 2457034"/>
                    <a:gd name="connsiteY2" fmla="*/ 298057 h 1855860"/>
                    <a:gd name="connsiteX0" fmla="*/ 1494094 w 2862440"/>
                    <a:gd name="connsiteY0" fmla="*/ 247986 h 1806068"/>
                    <a:gd name="connsiteX1" fmla="*/ 1494094 w 2862440"/>
                    <a:gd name="connsiteY1" fmla="*/ 1802998 h 1806068"/>
                    <a:gd name="connsiteX2" fmla="*/ 1494094 w 2862440"/>
                    <a:gd name="connsiteY2" fmla="*/ 247986 h 1806068"/>
                    <a:gd name="connsiteX0" fmla="*/ 1494094 w 2567564"/>
                    <a:gd name="connsiteY0" fmla="*/ 357092 h 1915174"/>
                    <a:gd name="connsiteX1" fmla="*/ 1494094 w 2567564"/>
                    <a:gd name="connsiteY1" fmla="*/ 1912104 h 1915174"/>
                    <a:gd name="connsiteX2" fmla="*/ 1494094 w 2567564"/>
                    <a:gd name="connsiteY2" fmla="*/ 357092 h 1915174"/>
                    <a:gd name="connsiteX0" fmla="*/ 1453444 w 2574663"/>
                    <a:gd name="connsiteY0" fmla="*/ 349168 h 1985886"/>
                    <a:gd name="connsiteX1" fmla="*/ 1529695 w 2574663"/>
                    <a:gd name="connsiteY1" fmla="*/ 1982904 h 1985886"/>
                    <a:gd name="connsiteX2" fmla="*/ 1453444 w 2574663"/>
                    <a:gd name="connsiteY2" fmla="*/ 349168 h 1985886"/>
                    <a:gd name="connsiteX0" fmla="*/ 478315 w 1599534"/>
                    <a:gd name="connsiteY0" fmla="*/ 349168 h 1982904"/>
                    <a:gd name="connsiteX1" fmla="*/ 554566 w 1599534"/>
                    <a:gd name="connsiteY1" fmla="*/ 1982904 h 1982904"/>
                    <a:gd name="connsiteX2" fmla="*/ 298 w 1599534"/>
                    <a:gd name="connsiteY2" fmla="*/ 166414 h 1982904"/>
                    <a:gd name="connsiteX3" fmla="*/ 478315 w 1599534"/>
                    <a:gd name="connsiteY3" fmla="*/ 349168 h 1982904"/>
                    <a:gd name="connsiteX0" fmla="*/ 1463983 w 2585202"/>
                    <a:gd name="connsiteY0" fmla="*/ 349168 h 1982904"/>
                    <a:gd name="connsiteX1" fmla="*/ 1540234 w 2585202"/>
                    <a:gd name="connsiteY1" fmla="*/ 1982904 h 1982904"/>
                    <a:gd name="connsiteX2" fmla="*/ 86 w 2585202"/>
                    <a:gd name="connsiteY2" fmla="*/ 805385 h 1982904"/>
                    <a:gd name="connsiteX3" fmla="*/ 1463983 w 2585202"/>
                    <a:gd name="connsiteY3" fmla="*/ 349168 h 1982904"/>
                    <a:gd name="connsiteX0" fmla="*/ 1500902 w 2622121"/>
                    <a:gd name="connsiteY0" fmla="*/ 349168 h 1982904"/>
                    <a:gd name="connsiteX1" fmla="*/ 1577153 w 2622121"/>
                    <a:gd name="connsiteY1" fmla="*/ 1982904 h 1982904"/>
                    <a:gd name="connsiteX2" fmla="*/ 37005 w 2622121"/>
                    <a:gd name="connsiteY2" fmla="*/ 805385 h 1982904"/>
                    <a:gd name="connsiteX3" fmla="*/ 1500902 w 2622121"/>
                    <a:gd name="connsiteY3" fmla="*/ 349168 h 1982904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43887 w 2567224"/>
                    <a:gd name="connsiteY0" fmla="*/ 334064 h 2128056"/>
                    <a:gd name="connsiteX1" fmla="*/ 1577153 w 2567224"/>
                    <a:gd name="connsiteY1" fmla="*/ 2128056 h 2128056"/>
                    <a:gd name="connsiteX2" fmla="*/ 37005 w 2567224"/>
                    <a:gd name="connsiteY2" fmla="*/ 950537 h 2128056"/>
                    <a:gd name="connsiteX3" fmla="*/ 1343887 w 2567224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621399"/>
                    <a:gd name="connsiteY0" fmla="*/ 334064 h 2128056"/>
                    <a:gd name="connsiteX1" fmla="*/ 1631328 w 2621399"/>
                    <a:gd name="connsiteY1" fmla="*/ 2128056 h 2128056"/>
                    <a:gd name="connsiteX2" fmla="*/ 36006 w 2621399"/>
                    <a:gd name="connsiteY2" fmla="*/ 465464 h 2128056"/>
                    <a:gd name="connsiteX3" fmla="*/ 1398062 w 2621399"/>
                    <a:gd name="connsiteY3" fmla="*/ 334064 h 2128056"/>
                    <a:gd name="connsiteX0" fmla="*/ 1398062 w 2488701"/>
                    <a:gd name="connsiteY0" fmla="*/ 179170 h 1973162"/>
                    <a:gd name="connsiteX1" fmla="*/ 1631328 w 2488701"/>
                    <a:gd name="connsiteY1" fmla="*/ 1973162 h 1973162"/>
                    <a:gd name="connsiteX2" fmla="*/ 36006 w 2488701"/>
                    <a:gd name="connsiteY2" fmla="*/ 310570 h 1973162"/>
                    <a:gd name="connsiteX3" fmla="*/ 1398062 w 2488701"/>
                    <a:gd name="connsiteY3" fmla="*/ 179170 h 1973162"/>
                    <a:gd name="connsiteX0" fmla="*/ 1830446 w 2621323"/>
                    <a:gd name="connsiteY0" fmla="*/ 168723 h 2144566"/>
                    <a:gd name="connsiteX1" fmla="*/ 1631328 w 2621323"/>
                    <a:gd name="connsiteY1" fmla="*/ 2144566 h 2144566"/>
                    <a:gd name="connsiteX2" fmla="*/ 36006 w 2621323"/>
                    <a:gd name="connsiteY2" fmla="*/ 481974 h 2144566"/>
                    <a:gd name="connsiteX3" fmla="*/ 1830446 w 2621323"/>
                    <a:gd name="connsiteY3" fmla="*/ 168723 h 2144566"/>
                    <a:gd name="connsiteX0" fmla="*/ 1830446 w 2562621"/>
                    <a:gd name="connsiteY0" fmla="*/ 174187 h 2150030"/>
                    <a:gd name="connsiteX1" fmla="*/ 1631328 w 2562621"/>
                    <a:gd name="connsiteY1" fmla="*/ 2150030 h 2150030"/>
                    <a:gd name="connsiteX2" fmla="*/ 36006 w 2562621"/>
                    <a:gd name="connsiteY2" fmla="*/ 487438 h 2150030"/>
                    <a:gd name="connsiteX3" fmla="*/ 1830446 w 2562621"/>
                    <a:gd name="connsiteY3" fmla="*/ 174187 h 2150030"/>
                    <a:gd name="connsiteX0" fmla="*/ 1830446 w 2946118"/>
                    <a:gd name="connsiteY0" fmla="*/ 143339 h 2119182"/>
                    <a:gd name="connsiteX1" fmla="*/ 1631328 w 2946118"/>
                    <a:gd name="connsiteY1" fmla="*/ 2119182 h 2119182"/>
                    <a:gd name="connsiteX2" fmla="*/ 36006 w 2946118"/>
                    <a:gd name="connsiteY2" fmla="*/ 456590 h 2119182"/>
                    <a:gd name="connsiteX3" fmla="*/ 1830446 w 2946118"/>
                    <a:gd name="connsiteY3" fmla="*/ 143339 h 2119182"/>
                    <a:gd name="connsiteX0" fmla="*/ 1585362 w 2701034"/>
                    <a:gd name="connsiteY0" fmla="*/ 143339 h 2119182"/>
                    <a:gd name="connsiteX1" fmla="*/ 1386244 w 2701034"/>
                    <a:gd name="connsiteY1" fmla="*/ 2119182 h 2119182"/>
                    <a:gd name="connsiteX2" fmla="*/ 41023 w 2701034"/>
                    <a:gd name="connsiteY2" fmla="*/ 155112 h 2119182"/>
                    <a:gd name="connsiteX3" fmla="*/ 1585362 w 2701034"/>
                    <a:gd name="connsiteY3" fmla="*/ 143339 h 2119182"/>
                    <a:gd name="connsiteX0" fmla="*/ 1708412 w 2824084"/>
                    <a:gd name="connsiteY0" fmla="*/ 143339 h 2119182"/>
                    <a:gd name="connsiteX1" fmla="*/ 1509294 w 2824084"/>
                    <a:gd name="connsiteY1" fmla="*/ 2119182 h 2119182"/>
                    <a:gd name="connsiteX2" fmla="*/ 164073 w 2824084"/>
                    <a:gd name="connsiteY2" fmla="*/ 155112 h 2119182"/>
                    <a:gd name="connsiteX3" fmla="*/ 1708412 w 2824084"/>
                    <a:gd name="connsiteY3" fmla="*/ 143339 h 2119182"/>
                    <a:gd name="connsiteX0" fmla="*/ 1708412 w 2824084"/>
                    <a:gd name="connsiteY0" fmla="*/ 205943 h 2181786"/>
                    <a:gd name="connsiteX1" fmla="*/ 1509294 w 2824084"/>
                    <a:gd name="connsiteY1" fmla="*/ 2181786 h 2181786"/>
                    <a:gd name="connsiteX2" fmla="*/ 164073 w 2824084"/>
                    <a:gd name="connsiteY2" fmla="*/ 217716 h 2181786"/>
                    <a:gd name="connsiteX3" fmla="*/ 1708412 w 2824084"/>
                    <a:gd name="connsiteY3" fmla="*/ 205943 h 2181786"/>
                    <a:gd name="connsiteX0" fmla="*/ 1708412 w 2800950"/>
                    <a:gd name="connsiteY0" fmla="*/ 205943 h 2181786"/>
                    <a:gd name="connsiteX1" fmla="*/ 1509294 w 2800950"/>
                    <a:gd name="connsiteY1" fmla="*/ 2181786 h 2181786"/>
                    <a:gd name="connsiteX2" fmla="*/ 164073 w 2800950"/>
                    <a:gd name="connsiteY2" fmla="*/ 217716 h 2181786"/>
                    <a:gd name="connsiteX3" fmla="*/ 1708412 w 2800950"/>
                    <a:gd name="connsiteY3" fmla="*/ 205943 h 2181786"/>
                    <a:gd name="connsiteX0" fmla="*/ 1753893 w 2846431"/>
                    <a:gd name="connsiteY0" fmla="*/ 205943 h 2181786"/>
                    <a:gd name="connsiteX1" fmla="*/ 1554775 w 2846431"/>
                    <a:gd name="connsiteY1" fmla="*/ 2181786 h 2181786"/>
                    <a:gd name="connsiteX2" fmla="*/ 209554 w 2846431"/>
                    <a:gd name="connsiteY2" fmla="*/ 217716 h 2181786"/>
                    <a:gd name="connsiteX3" fmla="*/ 1753893 w 2846431"/>
                    <a:gd name="connsiteY3" fmla="*/ 205943 h 2181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46431" h="2181786">
                      <a:moveTo>
                        <a:pt x="1753893" y="205943"/>
                      </a:moveTo>
                      <a:cubicBezTo>
                        <a:pt x="3258232" y="-529083"/>
                        <a:pt x="3225113" y="2005322"/>
                        <a:pt x="1554775" y="2181786"/>
                      </a:cubicBezTo>
                      <a:cubicBezTo>
                        <a:pt x="880252" y="2000495"/>
                        <a:pt x="-531837" y="1460942"/>
                        <a:pt x="209554" y="217716"/>
                      </a:cubicBezTo>
                      <a:cubicBezTo>
                        <a:pt x="803637" y="-365857"/>
                        <a:pt x="1569146" y="434242"/>
                        <a:pt x="1753893" y="205943"/>
                      </a:cubicBezTo>
                      <a:close/>
                    </a:path>
                  </a:pathLst>
                </a:custGeom>
                <a:solidFill>
                  <a:srgbClr val="E8874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</p:grpSp>
      <p:sp>
        <p:nvSpPr>
          <p:cNvPr id="118" name="TextBox 117"/>
          <p:cNvSpPr txBox="1"/>
          <p:nvPr/>
        </p:nvSpPr>
        <p:spPr>
          <a:xfrm>
            <a:off x="2702377" y="5939522"/>
            <a:ext cx="3820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i="1" dirty="0"/>
              <a:t>-</a:t>
            </a:r>
            <a:r>
              <a:rPr lang="sv-SE" sz="2400" b="1" i="1" dirty="0" smtClean="0"/>
              <a:t>Martin Fowler, James Lewis</a:t>
            </a:r>
            <a:endParaRPr lang="sv-SE" b="1" i="1" dirty="0"/>
          </a:p>
        </p:txBody>
      </p:sp>
    </p:spTree>
    <p:extLst>
      <p:ext uri="{BB962C8B-B14F-4D97-AF65-F5344CB8AC3E}">
        <p14:creationId xmlns:p14="http://schemas.microsoft.com/office/powerpoint/2010/main" val="26983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>
                <a:solidFill>
                  <a:srgbClr val="FFFFFF"/>
                </a:solidFill>
              </a:rPr>
              <a:t>Scaling by </a:t>
            </a:r>
            <a:r>
              <a:rPr lang="sv-SE" b="1" dirty="0" smtClean="0">
                <a:solidFill>
                  <a:srgbClr val="FFFFFF"/>
                </a:solidFill>
              </a:rPr>
              <a:t>Instance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19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2</a:t>
            </a:r>
            <a:endParaRPr lang="sv-SE" dirty="0"/>
          </a:p>
        </p:txBody>
      </p:sp>
      <p:sp>
        <p:nvSpPr>
          <p:cNvPr id="9" name="Rounded Rectangle 8"/>
          <p:cNvSpPr/>
          <p:nvPr/>
        </p:nvSpPr>
        <p:spPr>
          <a:xfrm>
            <a:off x="5101641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C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7943251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3</a:t>
            </a:r>
            <a:endParaRPr lang="sv-SE" dirty="0"/>
          </a:p>
        </p:txBody>
      </p:sp>
      <p:sp>
        <p:nvSpPr>
          <p:cNvPr id="15" name="Rounded Rectangle 14"/>
          <p:cNvSpPr/>
          <p:nvPr/>
        </p:nvSpPr>
        <p:spPr>
          <a:xfrm>
            <a:off x="8369697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D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34785" y="3894641"/>
            <a:ext cx="1322428" cy="1719349"/>
            <a:chOff x="8885218" y="3532723"/>
            <a:chExt cx="1052178" cy="1367985"/>
          </a:xfrm>
        </p:grpSpPr>
        <p:sp>
          <p:nvSpPr>
            <p:cNvPr id="17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18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19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20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/>
            </a:p>
          </p:txBody>
        </p:sp>
        <p:sp>
          <p:nvSpPr>
            <p:cNvPr id="22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01845" y="3930265"/>
            <a:ext cx="1322428" cy="1719349"/>
            <a:chOff x="8885218" y="3532723"/>
            <a:chExt cx="1052178" cy="1367985"/>
          </a:xfrm>
        </p:grpSpPr>
        <p:sp>
          <p:nvSpPr>
            <p:cNvPr id="24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407138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1</a:t>
            </a:r>
            <a:endParaRPr lang="sv-SE" dirty="0"/>
          </a:p>
        </p:txBody>
      </p:sp>
      <p:sp>
        <p:nvSpPr>
          <p:cNvPr id="40" name="Rounded Rectangle 39"/>
          <p:cNvSpPr/>
          <p:nvPr/>
        </p:nvSpPr>
        <p:spPr>
          <a:xfrm>
            <a:off x="1833584" y="3320692"/>
            <a:ext cx="1988717" cy="2765061"/>
          </a:xfrm>
          <a:prstGeom prst="roundRect">
            <a:avLst>
              <a:gd name="adj" fmla="val 0"/>
            </a:avLst>
          </a:prstGeom>
          <a:solidFill>
            <a:srgbClr val="102B3E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Brand A, B</a:t>
            </a:r>
            <a:endParaRPr lang="sv-SE" dirty="0"/>
          </a:p>
        </p:txBody>
      </p:sp>
      <p:grpSp>
        <p:nvGrpSpPr>
          <p:cNvPr id="53" name="Group 52"/>
          <p:cNvGrpSpPr/>
          <p:nvPr/>
        </p:nvGrpSpPr>
        <p:grpSpPr>
          <a:xfrm>
            <a:off x="2166728" y="3843053"/>
            <a:ext cx="1322428" cy="1719349"/>
            <a:chOff x="8885218" y="3532723"/>
            <a:chExt cx="1052178" cy="1367985"/>
          </a:xfrm>
        </p:grpSpPr>
        <p:sp>
          <p:nvSpPr>
            <p:cNvPr id="54" name="Isosceles Triangle 2"/>
            <p:cNvSpPr/>
            <p:nvPr/>
          </p:nvSpPr>
          <p:spPr>
            <a:xfrm rot="10299074">
              <a:off x="9474712" y="4519110"/>
              <a:ext cx="418266" cy="381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Rectangle 7"/>
            <p:cNvSpPr/>
            <p:nvPr/>
          </p:nvSpPr>
          <p:spPr>
            <a:xfrm rot="18900000">
              <a:off x="9571264" y="3986139"/>
              <a:ext cx="366132" cy="374657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6" name="Hexagon 8"/>
            <p:cNvSpPr/>
            <p:nvPr/>
          </p:nvSpPr>
          <p:spPr>
            <a:xfrm rot="16200000">
              <a:off x="8955735" y="3728808"/>
              <a:ext cx="335070" cy="476104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Oval 10"/>
            <p:cNvSpPr/>
            <p:nvPr/>
          </p:nvSpPr>
          <p:spPr>
            <a:xfrm rot="2188284">
              <a:off x="8911286" y="4525212"/>
              <a:ext cx="423967" cy="369394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9E254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Heart 11"/>
            <p:cNvSpPr/>
            <p:nvPr/>
          </p:nvSpPr>
          <p:spPr>
            <a:xfrm rot="14287302">
              <a:off x="9314472" y="3580004"/>
              <a:ext cx="404969" cy="310408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29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Introducing SOA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813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1</a:t>
            </a:r>
            <a:endParaRPr lang="sv-SE" dirty="0"/>
          </a:p>
        </p:txBody>
      </p:sp>
      <p:sp>
        <p:nvSpPr>
          <p:cNvPr id="20" name="Rectangle 19"/>
          <p:cNvSpPr/>
          <p:nvPr/>
        </p:nvSpPr>
        <p:spPr>
          <a:xfrm>
            <a:off x="4675193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2</a:t>
            </a:r>
            <a:endParaRPr lang="sv-SE" dirty="0"/>
          </a:p>
        </p:txBody>
      </p:sp>
      <p:sp>
        <p:nvSpPr>
          <p:cNvPr id="26" name="Rectangle 25"/>
          <p:cNvSpPr/>
          <p:nvPr/>
        </p:nvSpPr>
        <p:spPr>
          <a:xfrm>
            <a:off x="7942255" y="2880000"/>
            <a:ext cx="2841610" cy="3574311"/>
          </a:xfrm>
          <a:prstGeom prst="rect">
            <a:avLst/>
          </a:prstGeom>
          <a:solidFill>
            <a:srgbClr val="05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dirty="0" smtClean="0"/>
              <a:t>Instance 3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1834579" y="3318733"/>
            <a:ext cx="1988719" cy="2592210"/>
            <a:chOff x="1834579" y="3318733"/>
            <a:chExt cx="1988719" cy="2592210"/>
          </a:xfrm>
        </p:grpSpPr>
        <p:sp>
          <p:nvSpPr>
            <p:cNvPr id="11" name="Rounded Rectangle 10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25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1640" y="3318733"/>
            <a:ext cx="1988719" cy="2592210"/>
            <a:chOff x="1834579" y="3318733"/>
            <a:chExt cx="1988719" cy="2592210"/>
          </a:xfrm>
        </p:grpSpPr>
        <p:sp>
          <p:nvSpPr>
            <p:cNvPr id="36" name="Rounded Rectangle 35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40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368700" y="3318733"/>
            <a:ext cx="1988719" cy="2592210"/>
            <a:chOff x="1834579" y="3318733"/>
            <a:chExt cx="1988719" cy="2592210"/>
          </a:xfrm>
        </p:grpSpPr>
        <p:sp>
          <p:nvSpPr>
            <p:cNvPr id="45" name="Rounded Rectangle 44"/>
            <p:cNvSpPr/>
            <p:nvPr/>
          </p:nvSpPr>
          <p:spPr>
            <a:xfrm>
              <a:off x="1834581" y="3318733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Customer</a:t>
              </a:r>
              <a:endParaRPr lang="sv-SE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834581" y="3988982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Gaming</a:t>
              </a:r>
              <a:endParaRPr lang="sv-SE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834580" y="4659231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dirty="0" smtClean="0"/>
                <a:t>Campaigns</a:t>
              </a:r>
              <a:endParaRPr lang="sv-SE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834579" y="5329480"/>
              <a:ext cx="1988717" cy="581463"/>
            </a:xfrm>
            <a:prstGeom prst="roundRect">
              <a:avLst>
                <a:gd name="adj" fmla="val 0"/>
              </a:avLst>
            </a:prstGeom>
            <a:solidFill>
              <a:srgbClr val="102B3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…</a:t>
              </a:r>
              <a:endParaRPr lang="sv-SE" dirty="0"/>
            </a:p>
          </p:txBody>
        </p:sp>
        <p:sp>
          <p:nvSpPr>
            <p:cNvPr id="49" name="Isosceles Triangle 2"/>
            <p:cNvSpPr/>
            <p:nvPr/>
          </p:nvSpPr>
          <p:spPr>
            <a:xfrm rot="10299074">
              <a:off x="3186530" y="4772952"/>
              <a:ext cx="383419" cy="349806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1D9F58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7"/>
            <p:cNvSpPr/>
            <p:nvPr/>
          </p:nvSpPr>
          <p:spPr>
            <a:xfrm rot="18900000">
              <a:off x="3210426" y="4102025"/>
              <a:ext cx="335628" cy="343443"/>
            </a:xfrm>
            <a:custGeom>
              <a:avLst/>
              <a:gdLst>
                <a:gd name="connsiteX0" fmla="*/ 0 w 1433404"/>
                <a:gd name="connsiteY0" fmla="*/ 0 h 1422855"/>
                <a:gd name="connsiteX1" fmla="*/ 1433404 w 1433404"/>
                <a:gd name="connsiteY1" fmla="*/ 0 h 1422855"/>
                <a:gd name="connsiteX2" fmla="*/ 1433404 w 1433404"/>
                <a:gd name="connsiteY2" fmla="*/ 1422855 h 1422855"/>
                <a:gd name="connsiteX3" fmla="*/ 0 w 1433404"/>
                <a:gd name="connsiteY3" fmla="*/ 1422855 h 1422855"/>
                <a:gd name="connsiteX4" fmla="*/ 0 w 1433404"/>
                <a:gd name="connsiteY4" fmla="*/ 0 h 1422855"/>
                <a:gd name="connsiteX0" fmla="*/ 0 w 1769741"/>
                <a:gd name="connsiteY0" fmla="*/ 0 h 1759191"/>
                <a:gd name="connsiteX1" fmla="*/ 1433404 w 1769741"/>
                <a:gd name="connsiteY1" fmla="*/ 0 h 1759191"/>
                <a:gd name="connsiteX2" fmla="*/ 1769741 w 1769741"/>
                <a:gd name="connsiteY2" fmla="*/ 1759191 h 1759191"/>
                <a:gd name="connsiteX3" fmla="*/ 0 w 1769741"/>
                <a:gd name="connsiteY3" fmla="*/ 1422855 h 1759191"/>
                <a:gd name="connsiteX4" fmla="*/ 0 w 1769741"/>
                <a:gd name="connsiteY4" fmla="*/ 0 h 1759191"/>
                <a:gd name="connsiteX0" fmla="*/ 0 w 1807313"/>
                <a:gd name="connsiteY0" fmla="*/ 0 h 1759191"/>
                <a:gd name="connsiteX1" fmla="*/ 1433404 w 1807313"/>
                <a:gd name="connsiteY1" fmla="*/ 0 h 1759191"/>
                <a:gd name="connsiteX2" fmla="*/ 1769741 w 1807313"/>
                <a:gd name="connsiteY2" fmla="*/ 1759191 h 1759191"/>
                <a:gd name="connsiteX3" fmla="*/ 0 w 1807313"/>
                <a:gd name="connsiteY3" fmla="*/ 1422855 h 1759191"/>
                <a:gd name="connsiteX4" fmla="*/ 0 w 1807313"/>
                <a:gd name="connsiteY4" fmla="*/ 0 h 1759191"/>
                <a:gd name="connsiteX0" fmla="*/ 0 w 1807313"/>
                <a:gd name="connsiteY0" fmla="*/ 0 h 1799810"/>
                <a:gd name="connsiteX1" fmla="*/ 1433404 w 1807313"/>
                <a:gd name="connsiteY1" fmla="*/ 0 h 1799810"/>
                <a:gd name="connsiteX2" fmla="*/ 1769741 w 1807313"/>
                <a:gd name="connsiteY2" fmla="*/ 1759191 h 1799810"/>
                <a:gd name="connsiteX3" fmla="*/ 0 w 1807313"/>
                <a:gd name="connsiteY3" fmla="*/ 1422855 h 1799810"/>
                <a:gd name="connsiteX4" fmla="*/ 0 w 1807313"/>
                <a:gd name="connsiteY4" fmla="*/ 0 h 1799810"/>
                <a:gd name="connsiteX0" fmla="*/ 0 w 1807313"/>
                <a:gd name="connsiteY0" fmla="*/ 0 h 1825563"/>
                <a:gd name="connsiteX1" fmla="*/ 1433404 w 1807313"/>
                <a:gd name="connsiteY1" fmla="*/ 0 h 1825563"/>
                <a:gd name="connsiteX2" fmla="*/ 1769741 w 1807313"/>
                <a:gd name="connsiteY2" fmla="*/ 1759191 h 1825563"/>
                <a:gd name="connsiteX3" fmla="*/ 0 w 1807313"/>
                <a:gd name="connsiteY3" fmla="*/ 1422855 h 1825563"/>
                <a:gd name="connsiteX4" fmla="*/ 0 w 1807313"/>
                <a:gd name="connsiteY4" fmla="*/ 0 h 1825563"/>
                <a:gd name="connsiteX0" fmla="*/ 90205 w 1897518"/>
                <a:gd name="connsiteY0" fmla="*/ 0 h 1825563"/>
                <a:gd name="connsiteX1" fmla="*/ 1523609 w 1897518"/>
                <a:gd name="connsiteY1" fmla="*/ 0 h 1825563"/>
                <a:gd name="connsiteX2" fmla="*/ 1859946 w 1897518"/>
                <a:gd name="connsiteY2" fmla="*/ 1759191 h 1825563"/>
                <a:gd name="connsiteX3" fmla="*/ 90205 w 1897518"/>
                <a:gd name="connsiteY3" fmla="*/ 1422855 h 1825563"/>
                <a:gd name="connsiteX4" fmla="*/ 90205 w 1897518"/>
                <a:gd name="connsiteY4" fmla="*/ 0 h 1825563"/>
                <a:gd name="connsiteX0" fmla="*/ 153310 w 1960623"/>
                <a:gd name="connsiteY0" fmla="*/ 0 h 1825563"/>
                <a:gd name="connsiteX1" fmla="*/ 1586714 w 1960623"/>
                <a:gd name="connsiteY1" fmla="*/ 0 h 1825563"/>
                <a:gd name="connsiteX2" fmla="*/ 1923051 w 1960623"/>
                <a:gd name="connsiteY2" fmla="*/ 1759191 h 1825563"/>
                <a:gd name="connsiteX3" fmla="*/ 153310 w 1960623"/>
                <a:gd name="connsiteY3" fmla="*/ 1422855 h 1825563"/>
                <a:gd name="connsiteX4" fmla="*/ 153310 w 1960623"/>
                <a:gd name="connsiteY4" fmla="*/ 0 h 1825563"/>
                <a:gd name="connsiteX0" fmla="*/ 153310 w 1960623"/>
                <a:gd name="connsiteY0" fmla="*/ 134018 h 1959581"/>
                <a:gd name="connsiteX1" fmla="*/ 1586714 w 1960623"/>
                <a:gd name="connsiteY1" fmla="*/ 134018 h 1959581"/>
                <a:gd name="connsiteX2" fmla="*/ 1923051 w 1960623"/>
                <a:gd name="connsiteY2" fmla="*/ 1893209 h 1959581"/>
                <a:gd name="connsiteX3" fmla="*/ 153310 w 1960623"/>
                <a:gd name="connsiteY3" fmla="*/ 1556873 h 1959581"/>
                <a:gd name="connsiteX4" fmla="*/ 153310 w 1960623"/>
                <a:gd name="connsiteY4" fmla="*/ 134018 h 1959581"/>
                <a:gd name="connsiteX0" fmla="*/ 153310 w 1960623"/>
                <a:gd name="connsiteY0" fmla="*/ 188054 h 2013617"/>
                <a:gd name="connsiteX1" fmla="*/ 1586714 w 1960623"/>
                <a:gd name="connsiteY1" fmla="*/ 188054 h 2013617"/>
                <a:gd name="connsiteX2" fmla="*/ 1923051 w 1960623"/>
                <a:gd name="connsiteY2" fmla="*/ 1947245 h 2013617"/>
                <a:gd name="connsiteX3" fmla="*/ 153310 w 1960623"/>
                <a:gd name="connsiteY3" fmla="*/ 1610909 h 2013617"/>
                <a:gd name="connsiteX4" fmla="*/ 153310 w 1960623"/>
                <a:gd name="connsiteY4" fmla="*/ 188054 h 2013617"/>
                <a:gd name="connsiteX0" fmla="*/ 153310 w 1971177"/>
                <a:gd name="connsiteY0" fmla="*/ 188054 h 2013617"/>
                <a:gd name="connsiteX1" fmla="*/ 1586714 w 1971177"/>
                <a:gd name="connsiteY1" fmla="*/ 188054 h 2013617"/>
                <a:gd name="connsiteX2" fmla="*/ 1923051 w 1971177"/>
                <a:gd name="connsiteY2" fmla="*/ 1947245 h 2013617"/>
                <a:gd name="connsiteX3" fmla="*/ 153310 w 1971177"/>
                <a:gd name="connsiteY3" fmla="*/ 1610909 h 2013617"/>
                <a:gd name="connsiteX4" fmla="*/ 153310 w 1971177"/>
                <a:gd name="connsiteY4" fmla="*/ 188054 h 2013617"/>
                <a:gd name="connsiteX0" fmla="*/ 85950 w 1903817"/>
                <a:gd name="connsiteY0" fmla="*/ 188054 h 2037023"/>
                <a:gd name="connsiteX1" fmla="*/ 1519354 w 1903817"/>
                <a:gd name="connsiteY1" fmla="*/ 188054 h 2037023"/>
                <a:gd name="connsiteX2" fmla="*/ 1855691 w 1903817"/>
                <a:gd name="connsiteY2" fmla="*/ 1947245 h 2037023"/>
                <a:gd name="connsiteX3" fmla="*/ 286012 w 1903817"/>
                <a:gd name="connsiteY3" fmla="*/ 1712389 h 2037023"/>
                <a:gd name="connsiteX4" fmla="*/ 85950 w 1903817"/>
                <a:gd name="connsiteY4" fmla="*/ 188054 h 2037023"/>
                <a:gd name="connsiteX0" fmla="*/ 85950 w 1921832"/>
                <a:gd name="connsiteY0" fmla="*/ 117615 h 1966584"/>
                <a:gd name="connsiteX1" fmla="*/ 1635333 w 1921832"/>
                <a:gd name="connsiteY1" fmla="*/ 361169 h 1966584"/>
                <a:gd name="connsiteX2" fmla="*/ 1855691 w 1921832"/>
                <a:gd name="connsiteY2" fmla="*/ 1876806 h 1966584"/>
                <a:gd name="connsiteX3" fmla="*/ 286012 w 1921832"/>
                <a:gd name="connsiteY3" fmla="*/ 1641950 h 1966584"/>
                <a:gd name="connsiteX4" fmla="*/ 85950 w 1921832"/>
                <a:gd name="connsiteY4" fmla="*/ 117615 h 196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832" h="1966584">
                  <a:moveTo>
                    <a:pt x="85950" y="117615"/>
                  </a:moveTo>
                  <a:cubicBezTo>
                    <a:pt x="372387" y="-183927"/>
                    <a:pt x="1415583" y="166906"/>
                    <a:pt x="1635333" y="361169"/>
                  </a:cubicBezTo>
                  <a:cubicBezTo>
                    <a:pt x="1869222" y="628625"/>
                    <a:pt x="2013230" y="1426683"/>
                    <a:pt x="1855691" y="1876806"/>
                  </a:cubicBezTo>
                  <a:cubicBezTo>
                    <a:pt x="1549924" y="2043041"/>
                    <a:pt x="487400" y="1986018"/>
                    <a:pt x="286012" y="1641950"/>
                  </a:cubicBezTo>
                  <a:cubicBezTo>
                    <a:pt x="83050" y="1388023"/>
                    <a:pt x="-119911" y="351245"/>
                    <a:pt x="85950" y="117615"/>
                  </a:cubicBezTo>
                  <a:close/>
                </a:path>
              </a:pathLst>
            </a:custGeom>
            <a:solidFill>
              <a:srgbClr val="3DB5BE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Hexagon 8"/>
            <p:cNvSpPr/>
            <p:nvPr/>
          </p:nvSpPr>
          <p:spPr>
            <a:xfrm rot="16200000">
              <a:off x="3202794" y="3391246"/>
              <a:ext cx="307154" cy="436438"/>
            </a:xfrm>
            <a:custGeom>
              <a:avLst/>
              <a:gdLst>
                <a:gd name="connsiteX0" fmla="*/ 0 w 1954763"/>
                <a:gd name="connsiteY0" fmla="*/ 1073573 h 2147145"/>
                <a:gd name="connsiteX1" fmla="*/ 488691 w 1954763"/>
                <a:gd name="connsiteY1" fmla="*/ 1 h 2147145"/>
                <a:gd name="connsiteX2" fmla="*/ 1466072 w 1954763"/>
                <a:gd name="connsiteY2" fmla="*/ 1 h 2147145"/>
                <a:gd name="connsiteX3" fmla="*/ 1954763 w 1954763"/>
                <a:gd name="connsiteY3" fmla="*/ 1073573 h 2147145"/>
                <a:gd name="connsiteX4" fmla="*/ 1466072 w 1954763"/>
                <a:gd name="connsiteY4" fmla="*/ 2147144 h 2147145"/>
                <a:gd name="connsiteX5" fmla="*/ 488691 w 1954763"/>
                <a:gd name="connsiteY5" fmla="*/ 2147144 h 2147145"/>
                <a:gd name="connsiteX6" fmla="*/ 0 w 1954763"/>
                <a:gd name="connsiteY6" fmla="*/ 1073573 h 2147145"/>
                <a:gd name="connsiteX0" fmla="*/ 0 w 1466072"/>
                <a:gd name="connsiteY0" fmla="*/ 1073572 h 2147143"/>
                <a:gd name="connsiteX1" fmla="*/ 488691 w 1466072"/>
                <a:gd name="connsiteY1" fmla="*/ 0 h 2147143"/>
                <a:gd name="connsiteX2" fmla="*/ 1466072 w 1466072"/>
                <a:gd name="connsiteY2" fmla="*/ 0 h 2147143"/>
                <a:gd name="connsiteX3" fmla="*/ 1268963 w 1466072"/>
                <a:gd name="connsiteY3" fmla="*/ 1036249 h 2147143"/>
                <a:gd name="connsiteX4" fmla="*/ 1466072 w 1466072"/>
                <a:gd name="connsiteY4" fmla="*/ 2147143 h 2147143"/>
                <a:gd name="connsiteX5" fmla="*/ 488691 w 1466072"/>
                <a:gd name="connsiteY5" fmla="*/ 2147143 h 2147143"/>
                <a:gd name="connsiteX6" fmla="*/ 0 w 1466072"/>
                <a:gd name="connsiteY6" fmla="*/ 1073572 h 2147143"/>
                <a:gd name="connsiteX0" fmla="*/ 164448 w 977381"/>
                <a:gd name="connsiteY0" fmla="*/ 1017590 h 2147143"/>
                <a:gd name="connsiteX1" fmla="*/ 0 w 977381"/>
                <a:gd name="connsiteY1" fmla="*/ 0 h 2147143"/>
                <a:gd name="connsiteX2" fmla="*/ 977381 w 977381"/>
                <a:gd name="connsiteY2" fmla="*/ 0 h 2147143"/>
                <a:gd name="connsiteX3" fmla="*/ 780272 w 977381"/>
                <a:gd name="connsiteY3" fmla="*/ 1036249 h 2147143"/>
                <a:gd name="connsiteX4" fmla="*/ 977381 w 977381"/>
                <a:gd name="connsiteY4" fmla="*/ 2147143 h 2147143"/>
                <a:gd name="connsiteX5" fmla="*/ 0 w 977381"/>
                <a:gd name="connsiteY5" fmla="*/ 2147143 h 2147143"/>
                <a:gd name="connsiteX6" fmla="*/ 164448 w 977381"/>
                <a:gd name="connsiteY6" fmla="*/ 1017590 h 2147143"/>
                <a:gd name="connsiteX0" fmla="*/ 164448 w 977381"/>
                <a:gd name="connsiteY0" fmla="*/ 1017590 h 2393886"/>
                <a:gd name="connsiteX1" fmla="*/ 0 w 977381"/>
                <a:gd name="connsiteY1" fmla="*/ 0 h 2393886"/>
                <a:gd name="connsiteX2" fmla="*/ 977381 w 977381"/>
                <a:gd name="connsiteY2" fmla="*/ 0 h 2393886"/>
                <a:gd name="connsiteX3" fmla="*/ 780272 w 977381"/>
                <a:gd name="connsiteY3" fmla="*/ 1036249 h 2393886"/>
                <a:gd name="connsiteX4" fmla="*/ 977381 w 977381"/>
                <a:gd name="connsiteY4" fmla="*/ 2147143 h 2393886"/>
                <a:gd name="connsiteX5" fmla="*/ 0 w 977381"/>
                <a:gd name="connsiteY5" fmla="*/ 2147143 h 2393886"/>
                <a:gd name="connsiteX6" fmla="*/ 164448 w 977381"/>
                <a:gd name="connsiteY6" fmla="*/ 1017590 h 2393886"/>
                <a:gd name="connsiteX0" fmla="*/ 164448 w 1163945"/>
                <a:gd name="connsiteY0" fmla="*/ 1017590 h 2393886"/>
                <a:gd name="connsiteX1" fmla="*/ 0 w 1163945"/>
                <a:gd name="connsiteY1" fmla="*/ 0 h 2393886"/>
                <a:gd name="connsiteX2" fmla="*/ 977381 w 1163945"/>
                <a:gd name="connsiteY2" fmla="*/ 0 h 2393886"/>
                <a:gd name="connsiteX3" fmla="*/ 780272 w 1163945"/>
                <a:gd name="connsiteY3" fmla="*/ 1036249 h 2393886"/>
                <a:gd name="connsiteX4" fmla="*/ 977381 w 1163945"/>
                <a:gd name="connsiteY4" fmla="*/ 2147143 h 2393886"/>
                <a:gd name="connsiteX5" fmla="*/ 0 w 1163945"/>
                <a:gd name="connsiteY5" fmla="*/ 2147143 h 2393886"/>
                <a:gd name="connsiteX6" fmla="*/ 164448 w 1163945"/>
                <a:gd name="connsiteY6" fmla="*/ 1017590 h 2393886"/>
                <a:gd name="connsiteX0" fmla="*/ 164448 w 1252854"/>
                <a:gd name="connsiteY0" fmla="*/ 1017590 h 2439738"/>
                <a:gd name="connsiteX1" fmla="*/ 0 w 1252854"/>
                <a:gd name="connsiteY1" fmla="*/ 0 h 2439738"/>
                <a:gd name="connsiteX2" fmla="*/ 977381 w 1252854"/>
                <a:gd name="connsiteY2" fmla="*/ 0 h 2439738"/>
                <a:gd name="connsiteX3" fmla="*/ 780272 w 1252854"/>
                <a:gd name="connsiteY3" fmla="*/ 1036249 h 2439738"/>
                <a:gd name="connsiteX4" fmla="*/ 1084683 w 1252854"/>
                <a:gd name="connsiteY4" fmla="*/ 2207795 h 2439738"/>
                <a:gd name="connsiteX5" fmla="*/ 0 w 1252854"/>
                <a:gd name="connsiteY5" fmla="*/ 2147143 h 2439738"/>
                <a:gd name="connsiteX6" fmla="*/ 164448 w 1252854"/>
                <a:gd name="connsiteY6" fmla="*/ 1017590 h 2439738"/>
                <a:gd name="connsiteX0" fmla="*/ 164448 w 1252854"/>
                <a:gd name="connsiteY0" fmla="*/ 1017590 h 2402570"/>
                <a:gd name="connsiteX1" fmla="*/ 0 w 1252854"/>
                <a:gd name="connsiteY1" fmla="*/ 0 h 2402570"/>
                <a:gd name="connsiteX2" fmla="*/ 977381 w 1252854"/>
                <a:gd name="connsiteY2" fmla="*/ 0 h 2402570"/>
                <a:gd name="connsiteX3" fmla="*/ 780272 w 1252854"/>
                <a:gd name="connsiteY3" fmla="*/ 1036249 h 2402570"/>
                <a:gd name="connsiteX4" fmla="*/ 1084683 w 1252854"/>
                <a:gd name="connsiteY4" fmla="*/ 2207795 h 2402570"/>
                <a:gd name="connsiteX5" fmla="*/ 0 w 1252854"/>
                <a:gd name="connsiteY5" fmla="*/ 2147143 h 2402570"/>
                <a:gd name="connsiteX6" fmla="*/ 164448 w 1252854"/>
                <a:gd name="connsiteY6" fmla="*/ 1017590 h 2402570"/>
                <a:gd name="connsiteX0" fmla="*/ 164448 w 1164989"/>
                <a:gd name="connsiteY0" fmla="*/ 1017590 h 2402570"/>
                <a:gd name="connsiteX1" fmla="*/ 0 w 1164989"/>
                <a:gd name="connsiteY1" fmla="*/ 0 h 2402570"/>
                <a:gd name="connsiteX2" fmla="*/ 977381 w 1164989"/>
                <a:gd name="connsiteY2" fmla="*/ 0 h 2402570"/>
                <a:gd name="connsiteX3" fmla="*/ 780272 w 1164989"/>
                <a:gd name="connsiteY3" fmla="*/ 1036249 h 2402570"/>
                <a:gd name="connsiteX4" fmla="*/ 1084683 w 1164989"/>
                <a:gd name="connsiteY4" fmla="*/ 2207795 h 2402570"/>
                <a:gd name="connsiteX5" fmla="*/ 0 w 1164989"/>
                <a:gd name="connsiteY5" fmla="*/ 2147143 h 2402570"/>
                <a:gd name="connsiteX6" fmla="*/ 164448 w 1164989"/>
                <a:gd name="connsiteY6" fmla="*/ 1017590 h 2402570"/>
                <a:gd name="connsiteX0" fmla="*/ 164448 w 1164989"/>
                <a:gd name="connsiteY0" fmla="*/ 1017590 h 2524242"/>
                <a:gd name="connsiteX1" fmla="*/ 0 w 1164989"/>
                <a:gd name="connsiteY1" fmla="*/ 0 h 2524242"/>
                <a:gd name="connsiteX2" fmla="*/ 977381 w 1164989"/>
                <a:gd name="connsiteY2" fmla="*/ 0 h 2524242"/>
                <a:gd name="connsiteX3" fmla="*/ 780272 w 1164989"/>
                <a:gd name="connsiteY3" fmla="*/ 1036249 h 2524242"/>
                <a:gd name="connsiteX4" fmla="*/ 1084683 w 1164989"/>
                <a:gd name="connsiteY4" fmla="*/ 2207795 h 2524242"/>
                <a:gd name="connsiteX5" fmla="*/ 0 w 1164989"/>
                <a:gd name="connsiteY5" fmla="*/ 2147143 h 2524242"/>
                <a:gd name="connsiteX6" fmla="*/ 164448 w 1164989"/>
                <a:gd name="connsiteY6" fmla="*/ 1017590 h 2524242"/>
                <a:gd name="connsiteX0" fmla="*/ 203287 w 1203828"/>
                <a:gd name="connsiteY0" fmla="*/ 1017590 h 2524242"/>
                <a:gd name="connsiteX1" fmla="*/ 38839 w 1203828"/>
                <a:gd name="connsiteY1" fmla="*/ 0 h 2524242"/>
                <a:gd name="connsiteX2" fmla="*/ 1016220 w 1203828"/>
                <a:gd name="connsiteY2" fmla="*/ 0 h 2524242"/>
                <a:gd name="connsiteX3" fmla="*/ 819111 w 1203828"/>
                <a:gd name="connsiteY3" fmla="*/ 1036249 h 2524242"/>
                <a:gd name="connsiteX4" fmla="*/ 1123522 w 1203828"/>
                <a:gd name="connsiteY4" fmla="*/ 2207795 h 2524242"/>
                <a:gd name="connsiteX5" fmla="*/ 38839 w 1203828"/>
                <a:gd name="connsiteY5" fmla="*/ 2147143 h 2524242"/>
                <a:gd name="connsiteX6" fmla="*/ 203287 w 1203828"/>
                <a:gd name="connsiteY6" fmla="*/ 1017590 h 2524242"/>
                <a:gd name="connsiteX0" fmla="*/ 292589 w 1293130"/>
                <a:gd name="connsiteY0" fmla="*/ 1017590 h 2557112"/>
                <a:gd name="connsiteX1" fmla="*/ 128141 w 1293130"/>
                <a:gd name="connsiteY1" fmla="*/ 0 h 2557112"/>
                <a:gd name="connsiteX2" fmla="*/ 1105522 w 1293130"/>
                <a:gd name="connsiteY2" fmla="*/ 0 h 2557112"/>
                <a:gd name="connsiteX3" fmla="*/ 908413 w 1293130"/>
                <a:gd name="connsiteY3" fmla="*/ 1036249 h 2557112"/>
                <a:gd name="connsiteX4" fmla="*/ 1212824 w 1293130"/>
                <a:gd name="connsiteY4" fmla="*/ 2207795 h 2557112"/>
                <a:gd name="connsiteX5" fmla="*/ 30170 w 1293130"/>
                <a:gd name="connsiteY5" fmla="*/ 2217123 h 2557112"/>
                <a:gd name="connsiteX6" fmla="*/ 292589 w 1293130"/>
                <a:gd name="connsiteY6" fmla="*/ 1017590 h 2557112"/>
                <a:gd name="connsiteX0" fmla="*/ 292589 w 1293130"/>
                <a:gd name="connsiteY0" fmla="*/ 1017590 h 2543301"/>
                <a:gd name="connsiteX1" fmla="*/ 128141 w 1293130"/>
                <a:gd name="connsiteY1" fmla="*/ 0 h 2543301"/>
                <a:gd name="connsiteX2" fmla="*/ 1105522 w 1293130"/>
                <a:gd name="connsiteY2" fmla="*/ 0 h 2543301"/>
                <a:gd name="connsiteX3" fmla="*/ 908413 w 1293130"/>
                <a:gd name="connsiteY3" fmla="*/ 1036249 h 2543301"/>
                <a:gd name="connsiteX4" fmla="*/ 1212824 w 1293130"/>
                <a:gd name="connsiteY4" fmla="*/ 2207795 h 2543301"/>
                <a:gd name="connsiteX5" fmla="*/ 30170 w 1293130"/>
                <a:gd name="connsiteY5" fmla="*/ 2217123 h 2543301"/>
                <a:gd name="connsiteX6" fmla="*/ 292589 w 1293130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285231"/>
                <a:gd name="connsiteY0" fmla="*/ 1017590 h 2543301"/>
                <a:gd name="connsiteX1" fmla="*/ 128141 w 1285231"/>
                <a:gd name="connsiteY1" fmla="*/ 0 h 2543301"/>
                <a:gd name="connsiteX2" fmla="*/ 1105522 w 1285231"/>
                <a:gd name="connsiteY2" fmla="*/ 0 h 2543301"/>
                <a:gd name="connsiteX3" fmla="*/ 908413 w 1285231"/>
                <a:gd name="connsiteY3" fmla="*/ 1036249 h 2543301"/>
                <a:gd name="connsiteX4" fmla="*/ 1212824 w 1285231"/>
                <a:gd name="connsiteY4" fmla="*/ 2207795 h 2543301"/>
                <a:gd name="connsiteX5" fmla="*/ 30170 w 1285231"/>
                <a:gd name="connsiteY5" fmla="*/ 2217123 h 2543301"/>
                <a:gd name="connsiteX6" fmla="*/ 292589 w 1285231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05522 w 1312464"/>
                <a:gd name="connsiteY2" fmla="*/ 0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12464"/>
                <a:gd name="connsiteY0" fmla="*/ 1017590 h 2543301"/>
                <a:gd name="connsiteX1" fmla="*/ 128141 w 1312464"/>
                <a:gd name="connsiteY1" fmla="*/ 0 h 2543301"/>
                <a:gd name="connsiteX2" fmla="*/ 1175501 w 1312464"/>
                <a:gd name="connsiteY2" fmla="*/ 60652 h 2543301"/>
                <a:gd name="connsiteX3" fmla="*/ 1123017 w 1312464"/>
                <a:gd name="connsiteY3" fmla="*/ 1297506 h 2543301"/>
                <a:gd name="connsiteX4" fmla="*/ 1212824 w 1312464"/>
                <a:gd name="connsiteY4" fmla="*/ 2207795 h 2543301"/>
                <a:gd name="connsiteX5" fmla="*/ 30170 w 1312464"/>
                <a:gd name="connsiteY5" fmla="*/ 2217123 h 2543301"/>
                <a:gd name="connsiteX6" fmla="*/ 292589 w 1312464"/>
                <a:gd name="connsiteY6" fmla="*/ 1017590 h 2543301"/>
                <a:gd name="connsiteX0" fmla="*/ 292589 w 1330432"/>
                <a:gd name="connsiteY0" fmla="*/ 1017590 h 2543301"/>
                <a:gd name="connsiteX1" fmla="*/ 128141 w 1330432"/>
                <a:gd name="connsiteY1" fmla="*/ 0 h 2543301"/>
                <a:gd name="connsiteX2" fmla="*/ 1175501 w 1330432"/>
                <a:gd name="connsiteY2" fmla="*/ 60652 h 2543301"/>
                <a:gd name="connsiteX3" fmla="*/ 1123017 w 1330432"/>
                <a:gd name="connsiteY3" fmla="*/ 1297506 h 2543301"/>
                <a:gd name="connsiteX4" fmla="*/ 1212824 w 1330432"/>
                <a:gd name="connsiteY4" fmla="*/ 2207795 h 2543301"/>
                <a:gd name="connsiteX5" fmla="*/ 30170 w 1330432"/>
                <a:gd name="connsiteY5" fmla="*/ 2217123 h 2543301"/>
                <a:gd name="connsiteX6" fmla="*/ 292589 w 1330432"/>
                <a:gd name="connsiteY6" fmla="*/ 1017590 h 2543301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078118 h 2603829"/>
                <a:gd name="connsiteX1" fmla="*/ 128141 w 1330432"/>
                <a:gd name="connsiteY1" fmla="*/ 60528 h 2603829"/>
                <a:gd name="connsiteX2" fmla="*/ 1175501 w 1330432"/>
                <a:gd name="connsiteY2" fmla="*/ 121180 h 2603829"/>
                <a:gd name="connsiteX3" fmla="*/ 1123017 w 1330432"/>
                <a:gd name="connsiteY3" fmla="*/ 1358034 h 2603829"/>
                <a:gd name="connsiteX4" fmla="*/ 1212824 w 1330432"/>
                <a:gd name="connsiteY4" fmla="*/ 2268323 h 2603829"/>
                <a:gd name="connsiteX5" fmla="*/ 30170 w 1330432"/>
                <a:gd name="connsiteY5" fmla="*/ 2277651 h 2603829"/>
                <a:gd name="connsiteX6" fmla="*/ 292589 w 1330432"/>
                <a:gd name="connsiteY6" fmla="*/ 1078118 h 2603829"/>
                <a:gd name="connsiteX0" fmla="*/ 292589 w 1330432"/>
                <a:gd name="connsiteY0" fmla="*/ 1158478 h 2684189"/>
                <a:gd name="connsiteX1" fmla="*/ 128141 w 1330432"/>
                <a:gd name="connsiteY1" fmla="*/ 140888 h 2684189"/>
                <a:gd name="connsiteX2" fmla="*/ 1175501 w 1330432"/>
                <a:gd name="connsiteY2" fmla="*/ 201540 h 2684189"/>
                <a:gd name="connsiteX3" fmla="*/ 1123017 w 1330432"/>
                <a:gd name="connsiteY3" fmla="*/ 1438394 h 2684189"/>
                <a:gd name="connsiteX4" fmla="*/ 1212824 w 1330432"/>
                <a:gd name="connsiteY4" fmla="*/ 2348683 h 2684189"/>
                <a:gd name="connsiteX5" fmla="*/ 30170 w 1330432"/>
                <a:gd name="connsiteY5" fmla="*/ 2358011 h 2684189"/>
                <a:gd name="connsiteX6" fmla="*/ 292589 w 1330432"/>
                <a:gd name="connsiteY6" fmla="*/ 1158478 h 2684189"/>
                <a:gd name="connsiteX0" fmla="*/ 323145 w 1328334"/>
                <a:gd name="connsiteY0" fmla="*/ 1284444 h 2684189"/>
                <a:gd name="connsiteX1" fmla="*/ 126043 w 1328334"/>
                <a:gd name="connsiteY1" fmla="*/ 140888 h 2684189"/>
                <a:gd name="connsiteX2" fmla="*/ 1173403 w 1328334"/>
                <a:gd name="connsiteY2" fmla="*/ 201540 h 2684189"/>
                <a:gd name="connsiteX3" fmla="*/ 1120919 w 1328334"/>
                <a:gd name="connsiteY3" fmla="*/ 1438394 h 2684189"/>
                <a:gd name="connsiteX4" fmla="*/ 1210726 w 1328334"/>
                <a:gd name="connsiteY4" fmla="*/ 2348683 h 2684189"/>
                <a:gd name="connsiteX5" fmla="*/ 28072 w 1328334"/>
                <a:gd name="connsiteY5" fmla="*/ 2358011 h 2684189"/>
                <a:gd name="connsiteX6" fmla="*/ 323145 w 1328334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316249 w 1321438"/>
                <a:gd name="connsiteY0" fmla="*/ 1284444 h 2684189"/>
                <a:gd name="connsiteX1" fmla="*/ 119147 w 1321438"/>
                <a:gd name="connsiteY1" fmla="*/ 140888 h 2684189"/>
                <a:gd name="connsiteX2" fmla="*/ 1166507 w 1321438"/>
                <a:gd name="connsiteY2" fmla="*/ 201540 h 2684189"/>
                <a:gd name="connsiteX3" fmla="*/ 1114023 w 1321438"/>
                <a:gd name="connsiteY3" fmla="*/ 1438394 h 2684189"/>
                <a:gd name="connsiteX4" fmla="*/ 1203830 w 1321438"/>
                <a:gd name="connsiteY4" fmla="*/ 2348683 h 2684189"/>
                <a:gd name="connsiteX5" fmla="*/ 21176 w 1321438"/>
                <a:gd name="connsiteY5" fmla="*/ 2358011 h 2684189"/>
                <a:gd name="connsiteX6" fmla="*/ 316249 w 1321438"/>
                <a:gd name="connsiteY6" fmla="*/ 1284444 h 2684189"/>
                <a:gd name="connsiteX0" fmla="*/ 257932 w 1323771"/>
                <a:gd name="connsiteY0" fmla="*/ 1139821 h 2684189"/>
                <a:gd name="connsiteX1" fmla="*/ 121480 w 1323771"/>
                <a:gd name="connsiteY1" fmla="*/ 140888 h 2684189"/>
                <a:gd name="connsiteX2" fmla="*/ 1168840 w 1323771"/>
                <a:gd name="connsiteY2" fmla="*/ 201540 h 2684189"/>
                <a:gd name="connsiteX3" fmla="*/ 1116356 w 1323771"/>
                <a:gd name="connsiteY3" fmla="*/ 1438394 h 2684189"/>
                <a:gd name="connsiteX4" fmla="*/ 1206163 w 1323771"/>
                <a:gd name="connsiteY4" fmla="*/ 2348683 h 2684189"/>
                <a:gd name="connsiteX5" fmla="*/ 23509 w 1323771"/>
                <a:gd name="connsiteY5" fmla="*/ 2358011 h 2684189"/>
                <a:gd name="connsiteX6" fmla="*/ 257932 w 1323771"/>
                <a:gd name="connsiteY6" fmla="*/ 1139821 h 2684189"/>
                <a:gd name="connsiteX0" fmla="*/ 343312 w 1409151"/>
                <a:gd name="connsiteY0" fmla="*/ 1139821 h 2631761"/>
                <a:gd name="connsiteX1" fmla="*/ 206860 w 1409151"/>
                <a:gd name="connsiteY1" fmla="*/ 140888 h 2631761"/>
                <a:gd name="connsiteX2" fmla="*/ 1254220 w 1409151"/>
                <a:gd name="connsiteY2" fmla="*/ 201540 h 2631761"/>
                <a:gd name="connsiteX3" fmla="*/ 1201736 w 1409151"/>
                <a:gd name="connsiteY3" fmla="*/ 1438394 h 2631761"/>
                <a:gd name="connsiteX4" fmla="*/ 1291543 w 1409151"/>
                <a:gd name="connsiteY4" fmla="*/ 2348683 h 2631761"/>
                <a:gd name="connsiteX5" fmla="*/ 20249 w 1409151"/>
                <a:gd name="connsiteY5" fmla="*/ 2236713 h 2631761"/>
                <a:gd name="connsiteX6" fmla="*/ 343312 w 1409151"/>
                <a:gd name="connsiteY6" fmla="*/ 1139821 h 2631761"/>
                <a:gd name="connsiteX0" fmla="*/ 343312 w 1409151"/>
                <a:gd name="connsiteY0" fmla="*/ 1139821 h 2669734"/>
                <a:gd name="connsiteX1" fmla="*/ 206860 w 1409151"/>
                <a:gd name="connsiteY1" fmla="*/ 140888 h 2669734"/>
                <a:gd name="connsiteX2" fmla="*/ 1254220 w 1409151"/>
                <a:gd name="connsiteY2" fmla="*/ 201540 h 2669734"/>
                <a:gd name="connsiteX3" fmla="*/ 1201736 w 1409151"/>
                <a:gd name="connsiteY3" fmla="*/ 1438394 h 2669734"/>
                <a:gd name="connsiteX4" fmla="*/ 1291543 w 1409151"/>
                <a:gd name="connsiteY4" fmla="*/ 2348683 h 2669734"/>
                <a:gd name="connsiteX5" fmla="*/ 20249 w 1409151"/>
                <a:gd name="connsiteY5" fmla="*/ 2236713 h 2669734"/>
                <a:gd name="connsiteX6" fmla="*/ 343312 w 1409151"/>
                <a:gd name="connsiteY6" fmla="*/ 1139821 h 2669734"/>
                <a:gd name="connsiteX0" fmla="*/ 343312 w 1409151"/>
                <a:gd name="connsiteY0" fmla="*/ 1051979 h 2581892"/>
                <a:gd name="connsiteX1" fmla="*/ 90228 w 1409151"/>
                <a:gd name="connsiteY1" fmla="*/ 272318 h 2581892"/>
                <a:gd name="connsiteX2" fmla="*/ 1254220 w 1409151"/>
                <a:gd name="connsiteY2" fmla="*/ 113698 h 2581892"/>
                <a:gd name="connsiteX3" fmla="*/ 1201736 w 1409151"/>
                <a:gd name="connsiteY3" fmla="*/ 1350552 h 2581892"/>
                <a:gd name="connsiteX4" fmla="*/ 1291543 w 1409151"/>
                <a:gd name="connsiteY4" fmla="*/ 2260841 h 2581892"/>
                <a:gd name="connsiteX5" fmla="*/ 20249 w 1409151"/>
                <a:gd name="connsiteY5" fmla="*/ 2148871 h 2581892"/>
                <a:gd name="connsiteX6" fmla="*/ 343312 w 1409151"/>
                <a:gd name="connsiteY6" fmla="*/ 1051979 h 2581892"/>
                <a:gd name="connsiteX0" fmla="*/ 162352 w 1428803"/>
                <a:gd name="connsiteY0" fmla="*/ 1154618 h 2581892"/>
                <a:gd name="connsiteX1" fmla="*/ 109880 w 1428803"/>
                <a:gd name="connsiteY1" fmla="*/ 272318 h 2581892"/>
                <a:gd name="connsiteX2" fmla="*/ 1273872 w 1428803"/>
                <a:gd name="connsiteY2" fmla="*/ 113698 h 2581892"/>
                <a:gd name="connsiteX3" fmla="*/ 1221388 w 1428803"/>
                <a:gd name="connsiteY3" fmla="*/ 1350552 h 2581892"/>
                <a:gd name="connsiteX4" fmla="*/ 1311195 w 1428803"/>
                <a:gd name="connsiteY4" fmla="*/ 2260841 h 2581892"/>
                <a:gd name="connsiteX5" fmla="*/ 39901 w 1428803"/>
                <a:gd name="connsiteY5" fmla="*/ 2148871 h 2581892"/>
                <a:gd name="connsiteX6" fmla="*/ 162352 w 1428803"/>
                <a:gd name="connsiteY6" fmla="*/ 1154618 h 2581892"/>
                <a:gd name="connsiteX0" fmla="*/ 162352 w 1428803"/>
                <a:gd name="connsiteY0" fmla="*/ 1154618 h 2519889"/>
                <a:gd name="connsiteX1" fmla="*/ 109880 w 1428803"/>
                <a:gd name="connsiteY1" fmla="*/ 272318 h 2519889"/>
                <a:gd name="connsiteX2" fmla="*/ 1273872 w 1428803"/>
                <a:gd name="connsiteY2" fmla="*/ 113698 h 2519889"/>
                <a:gd name="connsiteX3" fmla="*/ 1221388 w 1428803"/>
                <a:gd name="connsiteY3" fmla="*/ 1350552 h 2519889"/>
                <a:gd name="connsiteX4" fmla="*/ 1311195 w 1428803"/>
                <a:gd name="connsiteY4" fmla="*/ 2260841 h 2519889"/>
                <a:gd name="connsiteX5" fmla="*/ 39901 w 1428803"/>
                <a:gd name="connsiteY5" fmla="*/ 1985584 h 2519889"/>
                <a:gd name="connsiteX6" fmla="*/ 162352 w 1428803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24937"/>
                <a:gd name="connsiteY0" fmla="*/ 1154618 h 2519889"/>
                <a:gd name="connsiteX1" fmla="*/ 109880 w 1424937"/>
                <a:gd name="connsiteY1" fmla="*/ 272318 h 2519889"/>
                <a:gd name="connsiteX2" fmla="*/ 1273872 w 1424937"/>
                <a:gd name="connsiteY2" fmla="*/ 113698 h 2519889"/>
                <a:gd name="connsiteX3" fmla="*/ 1202727 w 1424937"/>
                <a:gd name="connsiteY3" fmla="*/ 1135948 h 2519889"/>
                <a:gd name="connsiteX4" fmla="*/ 1311195 w 1424937"/>
                <a:gd name="connsiteY4" fmla="*/ 2260841 h 2519889"/>
                <a:gd name="connsiteX5" fmla="*/ 39901 w 1424937"/>
                <a:gd name="connsiteY5" fmla="*/ 1985584 h 2519889"/>
                <a:gd name="connsiteX6" fmla="*/ 162352 w 142493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62352 w 1439387"/>
                <a:gd name="connsiteY0" fmla="*/ 1154618 h 2519889"/>
                <a:gd name="connsiteX1" fmla="*/ 109880 w 1439387"/>
                <a:gd name="connsiteY1" fmla="*/ 272318 h 2519889"/>
                <a:gd name="connsiteX2" fmla="*/ 1273872 w 1439387"/>
                <a:gd name="connsiteY2" fmla="*/ 113698 h 2519889"/>
                <a:gd name="connsiteX3" fmla="*/ 1268042 w 1439387"/>
                <a:gd name="connsiteY3" fmla="*/ 1229254 h 2519889"/>
                <a:gd name="connsiteX4" fmla="*/ 1311195 w 1439387"/>
                <a:gd name="connsiteY4" fmla="*/ 2260841 h 2519889"/>
                <a:gd name="connsiteX5" fmla="*/ 39901 w 1439387"/>
                <a:gd name="connsiteY5" fmla="*/ 1985584 h 2519889"/>
                <a:gd name="connsiteX6" fmla="*/ 162352 w 1439387"/>
                <a:gd name="connsiteY6" fmla="*/ 1154618 h 2519889"/>
                <a:gd name="connsiteX0" fmla="*/ 133136 w 1447493"/>
                <a:gd name="connsiteY0" fmla="*/ 1266585 h 2519889"/>
                <a:gd name="connsiteX1" fmla="*/ 117986 w 1447493"/>
                <a:gd name="connsiteY1" fmla="*/ 272318 h 2519889"/>
                <a:gd name="connsiteX2" fmla="*/ 1281978 w 1447493"/>
                <a:gd name="connsiteY2" fmla="*/ 113698 h 2519889"/>
                <a:gd name="connsiteX3" fmla="*/ 1276148 w 1447493"/>
                <a:gd name="connsiteY3" fmla="*/ 1229254 h 2519889"/>
                <a:gd name="connsiteX4" fmla="*/ 1319301 w 1447493"/>
                <a:gd name="connsiteY4" fmla="*/ 2260841 h 2519889"/>
                <a:gd name="connsiteX5" fmla="*/ 48007 w 1447493"/>
                <a:gd name="connsiteY5" fmla="*/ 1985584 h 2519889"/>
                <a:gd name="connsiteX6" fmla="*/ 133136 w 1447493"/>
                <a:gd name="connsiteY6" fmla="*/ 1266585 h 2519889"/>
                <a:gd name="connsiteX0" fmla="*/ 133136 w 1447493"/>
                <a:gd name="connsiteY0" fmla="*/ 1271880 h 2525184"/>
                <a:gd name="connsiteX1" fmla="*/ 117986 w 1447493"/>
                <a:gd name="connsiteY1" fmla="*/ 277613 h 2525184"/>
                <a:gd name="connsiteX2" fmla="*/ 1281978 w 1447493"/>
                <a:gd name="connsiteY2" fmla="*/ 118993 h 2525184"/>
                <a:gd name="connsiteX3" fmla="*/ 1276148 w 1447493"/>
                <a:gd name="connsiteY3" fmla="*/ 1234549 h 2525184"/>
                <a:gd name="connsiteX4" fmla="*/ 1319301 w 1447493"/>
                <a:gd name="connsiteY4" fmla="*/ 2266136 h 2525184"/>
                <a:gd name="connsiteX5" fmla="*/ 48007 w 1447493"/>
                <a:gd name="connsiteY5" fmla="*/ 1990879 h 2525184"/>
                <a:gd name="connsiteX6" fmla="*/ 133136 w 1447493"/>
                <a:gd name="connsiteY6" fmla="*/ 1271880 h 2525184"/>
                <a:gd name="connsiteX0" fmla="*/ 127470 w 1441827"/>
                <a:gd name="connsiteY0" fmla="*/ 1271880 h 2525184"/>
                <a:gd name="connsiteX1" fmla="*/ 112320 w 1441827"/>
                <a:gd name="connsiteY1" fmla="*/ 277613 h 2525184"/>
                <a:gd name="connsiteX2" fmla="*/ 1276312 w 1441827"/>
                <a:gd name="connsiteY2" fmla="*/ 118993 h 2525184"/>
                <a:gd name="connsiteX3" fmla="*/ 1270482 w 1441827"/>
                <a:gd name="connsiteY3" fmla="*/ 1234549 h 2525184"/>
                <a:gd name="connsiteX4" fmla="*/ 1313635 w 1441827"/>
                <a:gd name="connsiteY4" fmla="*/ 2266136 h 2525184"/>
                <a:gd name="connsiteX5" fmla="*/ 42341 w 1441827"/>
                <a:gd name="connsiteY5" fmla="*/ 1990879 h 2525184"/>
                <a:gd name="connsiteX6" fmla="*/ 127470 w 1441827"/>
                <a:gd name="connsiteY6" fmla="*/ 1271880 h 2525184"/>
                <a:gd name="connsiteX0" fmla="*/ 151949 w 1466306"/>
                <a:gd name="connsiteY0" fmla="*/ 1271880 h 2581141"/>
                <a:gd name="connsiteX1" fmla="*/ 136799 w 1466306"/>
                <a:gd name="connsiteY1" fmla="*/ 277613 h 2581141"/>
                <a:gd name="connsiteX2" fmla="*/ 1300791 w 1466306"/>
                <a:gd name="connsiteY2" fmla="*/ 118993 h 2581141"/>
                <a:gd name="connsiteX3" fmla="*/ 1294961 w 1466306"/>
                <a:gd name="connsiteY3" fmla="*/ 1234549 h 2581141"/>
                <a:gd name="connsiteX4" fmla="*/ 1338114 w 1466306"/>
                <a:gd name="connsiteY4" fmla="*/ 2266136 h 2581141"/>
                <a:gd name="connsiteX5" fmla="*/ 38828 w 1466306"/>
                <a:gd name="connsiteY5" fmla="*/ 2140172 h 2581141"/>
                <a:gd name="connsiteX6" fmla="*/ 151949 w 1466306"/>
                <a:gd name="connsiteY6" fmla="*/ 1271880 h 2581141"/>
                <a:gd name="connsiteX0" fmla="*/ 151949 w 1466306"/>
                <a:gd name="connsiteY0" fmla="*/ 1271880 h 2505974"/>
                <a:gd name="connsiteX1" fmla="*/ 136799 w 1466306"/>
                <a:gd name="connsiteY1" fmla="*/ 277613 h 2505974"/>
                <a:gd name="connsiteX2" fmla="*/ 1300791 w 1466306"/>
                <a:gd name="connsiteY2" fmla="*/ 118993 h 2505974"/>
                <a:gd name="connsiteX3" fmla="*/ 1294961 w 1466306"/>
                <a:gd name="connsiteY3" fmla="*/ 1234549 h 2505974"/>
                <a:gd name="connsiteX4" fmla="*/ 1338114 w 1466306"/>
                <a:gd name="connsiteY4" fmla="*/ 2266136 h 2505974"/>
                <a:gd name="connsiteX5" fmla="*/ 38828 w 1466306"/>
                <a:gd name="connsiteY5" fmla="*/ 2140172 h 2505974"/>
                <a:gd name="connsiteX6" fmla="*/ 151949 w 1466306"/>
                <a:gd name="connsiteY6" fmla="*/ 1271880 h 2505974"/>
                <a:gd name="connsiteX0" fmla="*/ 126281 w 1440638"/>
                <a:gd name="connsiteY0" fmla="*/ 1271880 h 2505974"/>
                <a:gd name="connsiteX1" fmla="*/ 111131 w 1440638"/>
                <a:gd name="connsiteY1" fmla="*/ 277613 h 2505974"/>
                <a:gd name="connsiteX2" fmla="*/ 1275123 w 1440638"/>
                <a:gd name="connsiteY2" fmla="*/ 118993 h 2505974"/>
                <a:gd name="connsiteX3" fmla="*/ 1269293 w 1440638"/>
                <a:gd name="connsiteY3" fmla="*/ 1234549 h 2505974"/>
                <a:gd name="connsiteX4" fmla="*/ 1312446 w 1440638"/>
                <a:gd name="connsiteY4" fmla="*/ 2266136 h 2505974"/>
                <a:gd name="connsiteX5" fmla="*/ 13160 w 1440638"/>
                <a:gd name="connsiteY5" fmla="*/ 2140172 h 2505974"/>
                <a:gd name="connsiteX6" fmla="*/ 126281 w 1440638"/>
                <a:gd name="connsiteY6" fmla="*/ 1271880 h 2505974"/>
                <a:gd name="connsiteX0" fmla="*/ 126281 w 1440638"/>
                <a:gd name="connsiteY0" fmla="*/ 1271880 h 2500048"/>
                <a:gd name="connsiteX1" fmla="*/ 111131 w 1440638"/>
                <a:gd name="connsiteY1" fmla="*/ 277613 h 2500048"/>
                <a:gd name="connsiteX2" fmla="*/ 1275123 w 1440638"/>
                <a:gd name="connsiteY2" fmla="*/ 118993 h 2500048"/>
                <a:gd name="connsiteX3" fmla="*/ 1269293 w 1440638"/>
                <a:gd name="connsiteY3" fmla="*/ 1234549 h 2500048"/>
                <a:gd name="connsiteX4" fmla="*/ 1312446 w 1440638"/>
                <a:gd name="connsiteY4" fmla="*/ 2266136 h 2500048"/>
                <a:gd name="connsiteX5" fmla="*/ 13160 w 1440638"/>
                <a:gd name="connsiteY5" fmla="*/ 2140172 h 2500048"/>
                <a:gd name="connsiteX6" fmla="*/ 126281 w 1440638"/>
                <a:gd name="connsiteY6" fmla="*/ 1271880 h 25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638" h="2500048">
                  <a:moveTo>
                    <a:pt x="126281" y="1271880"/>
                  </a:moveTo>
                  <a:cubicBezTo>
                    <a:pt x="141444" y="979338"/>
                    <a:pt x="-76651" y="644802"/>
                    <a:pt x="111131" y="277613"/>
                  </a:cubicBezTo>
                  <a:cubicBezTo>
                    <a:pt x="278305" y="45902"/>
                    <a:pt x="870020" y="-125156"/>
                    <a:pt x="1275123" y="118993"/>
                  </a:cubicBezTo>
                  <a:cubicBezTo>
                    <a:pt x="1661955" y="520396"/>
                    <a:pt x="1246355" y="861141"/>
                    <a:pt x="1269293" y="1234549"/>
                  </a:cubicBezTo>
                  <a:cubicBezTo>
                    <a:pt x="1251017" y="1618846"/>
                    <a:pt x="1582642" y="1662573"/>
                    <a:pt x="1312446" y="2266136"/>
                  </a:cubicBezTo>
                  <a:cubicBezTo>
                    <a:pt x="977322" y="2737332"/>
                    <a:pt x="101023" y="2392103"/>
                    <a:pt x="13160" y="2140172"/>
                  </a:cubicBezTo>
                  <a:cubicBezTo>
                    <a:pt x="-48657" y="1754327"/>
                    <a:pt x="127449" y="1671728"/>
                    <a:pt x="126281" y="1271880"/>
                  </a:cubicBezTo>
                  <a:close/>
                </a:path>
              </a:pathLst>
            </a:custGeom>
            <a:solidFill>
              <a:srgbClr val="DD5893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Heart 11"/>
            <p:cNvSpPr/>
            <p:nvPr/>
          </p:nvSpPr>
          <p:spPr>
            <a:xfrm rot="14287302">
              <a:off x="3213872" y="5471492"/>
              <a:ext cx="371230" cy="28454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E8874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53" name="Oval Callout 52"/>
          <p:cNvSpPr/>
          <p:nvPr/>
        </p:nvSpPr>
        <p:spPr>
          <a:xfrm>
            <a:off x="7704432" y="2485189"/>
            <a:ext cx="2136637" cy="2236016"/>
          </a:xfrm>
          <a:prstGeom prst="wedgeEllipseCallout">
            <a:avLst>
              <a:gd name="adj1" fmla="val -84112"/>
              <a:gd name="adj2" fmla="val 11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Still pretty darn big services</a:t>
            </a:r>
            <a:endParaRPr lang="sv-SE" sz="2000" b="1" dirty="0">
              <a:solidFill>
                <a:srgbClr val="102B3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" y="6456167"/>
            <a:ext cx="12191998" cy="401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24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578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6000" b="1" dirty="0">
                <a:solidFill>
                  <a:srgbClr val="F16364"/>
                </a:solidFill>
              </a:rPr>
              <a:t>Challenges?</a:t>
            </a:r>
          </a:p>
        </p:txBody>
      </p:sp>
    </p:spTree>
    <p:extLst>
      <p:ext uri="{BB962C8B-B14F-4D97-AF65-F5344CB8AC3E}">
        <p14:creationId xmlns:p14="http://schemas.microsoft.com/office/powerpoint/2010/main" val="26879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0"/>
            <a:ext cx="12192000" cy="1894114"/>
          </a:xfrm>
          <a:prstGeom prst="rect">
            <a:avLst/>
          </a:prstGeom>
          <a:solidFill>
            <a:srgbClr val="10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b="1" dirty="0" smtClean="0">
                <a:solidFill>
                  <a:srgbClr val="FFFFFF"/>
                </a:solidFill>
              </a:rPr>
              <a:t>Point to point communication</a:t>
            </a:r>
            <a:endParaRPr lang="sv-SE" b="1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47083" y="3057474"/>
            <a:ext cx="1988717" cy="2149007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Single</a:t>
            </a:r>
            <a:br>
              <a:rPr lang="sv-SE" b="1" dirty="0" smtClean="0"/>
            </a:br>
            <a:r>
              <a:rPr lang="sv-SE" b="1" dirty="0" smtClean="0"/>
              <a:t>Message</a:t>
            </a:r>
            <a:br>
              <a:rPr lang="sv-SE" b="1" dirty="0" smtClean="0"/>
            </a:br>
            <a:r>
              <a:rPr lang="sv-SE" b="1" dirty="0" smtClean="0"/>
              <a:t>Producer</a:t>
            </a:r>
            <a:endParaRPr lang="sv-SE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383045" y="3057473"/>
            <a:ext cx="1988717" cy="2149007"/>
          </a:xfrm>
          <a:prstGeom prst="roundRect">
            <a:avLst>
              <a:gd name="adj" fmla="val 0"/>
            </a:avLst>
          </a:prstGeom>
          <a:solidFill>
            <a:srgbClr val="05CFF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Single</a:t>
            </a:r>
            <a:br>
              <a:rPr lang="sv-SE" b="1" dirty="0" smtClean="0"/>
            </a:br>
            <a:r>
              <a:rPr lang="sv-SE" b="1" dirty="0" smtClean="0"/>
              <a:t>Message Consumer</a:t>
            </a:r>
            <a:endParaRPr lang="sv-SE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60641" y="4131976"/>
            <a:ext cx="1497563" cy="0"/>
          </a:xfrm>
          <a:prstGeom prst="straightConnector1">
            <a:avLst/>
          </a:prstGeom>
          <a:ln w="63500" cap="rnd">
            <a:solidFill>
              <a:srgbClr val="F16364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8684476" y="3013968"/>
            <a:ext cx="2136637" cy="2236016"/>
          </a:xfrm>
          <a:prstGeom prst="wedgeEllipseCallout">
            <a:avLst>
              <a:gd name="adj1" fmla="val -84112"/>
              <a:gd name="adj2" fmla="val 1159"/>
            </a:avLst>
          </a:prstGeom>
          <a:solidFill>
            <a:srgbClr val="FFFFFF"/>
          </a:solidFill>
          <a:ln w="25400">
            <a:solidFill>
              <a:srgbClr val="102B3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>No Redundancy</a:t>
            </a:r>
          </a:p>
          <a:p>
            <a:pPr algn="ctr"/>
            <a:r>
              <a:rPr lang="sv-SE" sz="2000" b="1" dirty="0" smtClean="0">
                <a:solidFill>
                  <a:srgbClr val="102B3E"/>
                </a:solidFill>
              </a:rPr>
              <a:t/>
            </a:r>
            <a:br>
              <a:rPr lang="sv-SE" sz="2000" b="1" dirty="0" smtClean="0">
                <a:solidFill>
                  <a:srgbClr val="102B3E"/>
                </a:solidFill>
              </a:rPr>
            </a:br>
            <a:r>
              <a:rPr lang="sv-SE" sz="2000" b="1" dirty="0" smtClean="0">
                <a:solidFill>
                  <a:srgbClr val="102B3E"/>
                </a:solidFill>
              </a:rPr>
              <a:t>Doesn’t Scale</a:t>
            </a:r>
            <a:endParaRPr lang="sv-SE" sz="2000" b="1" dirty="0">
              <a:solidFill>
                <a:srgbClr val="102B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9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1783</TotalTime>
  <Words>601</Words>
  <Application>Microsoft Office PowerPoint</Application>
  <PresentationFormat>Widescreen</PresentationFormat>
  <Paragraphs>242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Why Techsson wants Docker</vt:lpstr>
      <vt:lpstr>PowerPoint Presentation</vt:lpstr>
      <vt:lpstr>One Brand, One System</vt:lpstr>
      <vt:lpstr>We acquired more brands</vt:lpstr>
      <vt:lpstr>Scaling the monolith</vt:lpstr>
      <vt:lpstr>Scaling by Instance</vt:lpstr>
      <vt:lpstr>Introducing SOA</vt:lpstr>
      <vt:lpstr>Challenges?</vt:lpstr>
      <vt:lpstr>Point to point communication</vt:lpstr>
      <vt:lpstr>Shared Servers, Noisy Neighbours</vt:lpstr>
      <vt:lpstr>Single point of failure…</vt:lpstr>
      <vt:lpstr>…Same issue with deployment</vt:lpstr>
      <vt:lpstr>Challenges!</vt:lpstr>
      <vt:lpstr>The Current</vt:lpstr>
      <vt:lpstr>Adopting Microservices</vt:lpstr>
      <vt:lpstr>Adopting Microservices</vt:lpstr>
      <vt:lpstr>Scaling Microservices</vt:lpstr>
      <vt:lpstr>Scaling Microservices</vt:lpstr>
      <vt:lpstr>Scaling Microservices</vt:lpstr>
      <vt:lpstr>Service Discovery</vt:lpstr>
      <vt:lpstr>Service Discovery</vt:lpstr>
      <vt:lpstr>Service Discovery</vt:lpstr>
      <vt:lpstr>Consul</vt:lpstr>
      <vt:lpstr>PowerPoint Presentation</vt:lpstr>
      <vt:lpstr>PowerPoint Presentation</vt:lpstr>
      <vt:lpstr>PowerPoint Presentation</vt:lpstr>
      <vt:lpstr>Can we isolate using VMs?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Betsson</dc:title>
  <dc:creator>Roger Johansson</dc:creator>
  <cp:lastModifiedBy>Roger Johansson</cp:lastModifiedBy>
  <cp:revision>517</cp:revision>
  <dcterms:created xsi:type="dcterms:W3CDTF">2016-09-30T19:43:44Z</dcterms:created>
  <dcterms:modified xsi:type="dcterms:W3CDTF">2017-02-23T12:15:48Z</dcterms:modified>
</cp:coreProperties>
</file>