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3"/>
    <p:sldMasterId id="2147484500" r:id="rId4"/>
  </p:sldMasterIdLst>
  <p:notesMasterIdLst>
    <p:notesMasterId r:id="rId36"/>
  </p:notesMasterIdLst>
  <p:sldIdLst>
    <p:sldId id="540" r:id="rId5"/>
    <p:sldId id="521" r:id="rId6"/>
    <p:sldId id="522" r:id="rId7"/>
    <p:sldId id="537" r:id="rId8"/>
    <p:sldId id="538" r:id="rId9"/>
    <p:sldId id="524" r:id="rId10"/>
    <p:sldId id="520" r:id="rId11"/>
    <p:sldId id="518" r:id="rId12"/>
    <p:sldId id="396" r:id="rId13"/>
    <p:sldId id="517" r:id="rId14"/>
    <p:sldId id="472" r:id="rId15"/>
    <p:sldId id="480" r:id="rId16"/>
    <p:sldId id="479" r:id="rId17"/>
    <p:sldId id="424" r:id="rId18"/>
    <p:sldId id="441" r:id="rId19"/>
    <p:sldId id="526" r:id="rId20"/>
    <p:sldId id="527" r:id="rId21"/>
    <p:sldId id="528" r:id="rId22"/>
    <p:sldId id="529" r:id="rId23"/>
    <p:sldId id="530" r:id="rId24"/>
    <p:sldId id="531" r:id="rId25"/>
    <p:sldId id="532" r:id="rId26"/>
    <p:sldId id="533" r:id="rId27"/>
    <p:sldId id="534" r:id="rId28"/>
    <p:sldId id="541" r:id="rId29"/>
    <p:sldId id="539" r:id="rId30"/>
    <p:sldId id="543" r:id="rId31"/>
    <p:sldId id="535" r:id="rId32"/>
    <p:sldId id="536" r:id="rId33"/>
    <p:sldId id="489" r:id="rId34"/>
    <p:sldId id="506" r:id="rId3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540"/>
            <p14:sldId id="521"/>
            <p14:sldId id="522"/>
            <p14:sldId id="537"/>
            <p14:sldId id="538"/>
            <p14:sldId id="524"/>
            <p14:sldId id="520"/>
            <p14:sldId id="518"/>
            <p14:sldId id="396"/>
            <p14:sldId id="517"/>
            <p14:sldId id="472"/>
            <p14:sldId id="480"/>
            <p14:sldId id="479"/>
            <p14:sldId id="424"/>
            <p14:sldId id="441"/>
            <p14:sldId id="526"/>
            <p14:sldId id="527"/>
            <p14:sldId id="528"/>
            <p14:sldId id="529"/>
            <p14:sldId id="530"/>
            <p14:sldId id="531"/>
          </p14:sldIdLst>
        </p14:section>
        <p14:section name="End" id="{FBBC86C7-49BC-474A-BC50-DE3F35C37856}">
          <p14:sldIdLst>
            <p14:sldId id="532"/>
            <p14:sldId id="533"/>
            <p14:sldId id="534"/>
            <p14:sldId id="541"/>
            <p14:sldId id="539"/>
            <p14:sldId id="543"/>
            <p14:sldId id="535"/>
            <p14:sldId id="536"/>
            <p14:sldId id="489"/>
            <p14:sldId id="506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BFF7"/>
    <a:srgbClr val="282828"/>
    <a:srgbClr val="1F4E79"/>
    <a:srgbClr val="FF493E"/>
    <a:srgbClr val="58EC9F"/>
    <a:srgbClr val="56E59E"/>
    <a:srgbClr val="9B00D2"/>
    <a:srgbClr val="FFCC29"/>
    <a:srgbClr val="FF4909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51" autoAdjust="0"/>
    <p:restoredTop sz="90104" autoAdjust="0"/>
  </p:normalViewPr>
  <p:slideViewPr>
    <p:cSldViewPr snapToGrid="0">
      <p:cViewPr>
        <p:scale>
          <a:sx n="77" d="100"/>
          <a:sy n="77" d="100"/>
        </p:scale>
        <p:origin x="22" y="22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2017-03-31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9056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596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6411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8801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7018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2017-03-31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4192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2017-03-31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9542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2017-03-31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926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477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5358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263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727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2017-03-31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2017-03-31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2017-03-31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2017-03-31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2017-03-31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264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0730"/>
            <a:ext cx="12192000" cy="2252924"/>
          </a:xfrm>
          <a:prstGeom prst="rect">
            <a:avLst/>
          </a:prstGeom>
          <a:noFill/>
          <a:effectLst>
            <a:outerShdw dist="508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sv-SE" sz="9600" b="1" dirty="0" smtClean="0">
                <a:ln w="25400" cap="rnd">
                  <a:noFill/>
                </a:ln>
                <a:solidFill>
                  <a:srgbClr val="43BFF7"/>
                </a:solidFill>
                <a:latin typeface="Lobster Two" panose="02000506000000020003" pitchFamily="50" charset="0"/>
                <a:ea typeface="+mj-ea"/>
                <a:cs typeface="+mj-cs"/>
              </a:rPr>
              <a:t>Failing gracefully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sv-SE" sz="5400" b="1" dirty="0" smtClean="0">
                <a:ln w="25400" cap="rnd">
                  <a:noFill/>
                </a:ln>
                <a:solidFill>
                  <a:srgbClr val="43BFF7"/>
                </a:solidFill>
                <a:latin typeface="Lobster Two" panose="02000506000000020003" pitchFamily="50" charset="0"/>
                <a:ea typeface="+mj-ea"/>
                <a:cs typeface="+mj-cs"/>
              </a:rPr>
              <a:t>With the actor model</a:t>
            </a:r>
            <a:endParaRPr lang="sv-SE" sz="5400" b="1" dirty="0">
              <a:ln w="25400" cap="rnd">
                <a:noFill/>
              </a:ln>
              <a:solidFill>
                <a:srgbClr val="43BFF7"/>
              </a:solidFill>
              <a:latin typeface="Lobster Two" panose="02000506000000020003" pitchFamily="50" charset="0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68357" y="2763847"/>
            <a:ext cx="4882131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endParaRPr kumimoji="0" lang="sv-SE" sz="3600" b="1" i="0" u="none" strike="noStrike" kern="1200" cap="none" spc="0" normalizeH="0" baseline="0" noProof="0" dirty="0">
              <a:ln w="12700"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355163"/>
            <a:ext cx="5136556" cy="3502837"/>
          </a:xfrm>
          <a:prstGeom prst="rect">
            <a:avLst/>
          </a:prstGeom>
          <a:solidFill>
            <a:schemeClr val="bg1">
              <a:alpha val="44000"/>
            </a:schemeClr>
          </a:solidFill>
          <a:ln w="25400">
            <a:solidFill>
              <a:schemeClr val="tx1"/>
            </a:solidFill>
            <a:prstDash val="sysDash"/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defRPr/>
            </a:pPr>
            <a:r>
              <a:rPr lang="sv-SE" sz="3600" b="1" dirty="0">
                <a:ln w="12700">
                  <a:noFill/>
                </a:ln>
              </a:rPr>
              <a:t>Roger </a:t>
            </a:r>
            <a:r>
              <a:rPr lang="sv-SE" sz="3600" b="1" dirty="0" smtClean="0">
                <a:ln w="12700">
                  <a:noFill/>
                </a:ln>
              </a:rPr>
              <a:t>Johansson</a:t>
            </a:r>
            <a:endParaRPr kumimoji="0" lang="sv-SE" sz="3600" b="1" i="0" u="none" strike="noStrike" kern="1200" cap="none" spc="0" normalizeH="0" baseline="0" noProof="0" dirty="0" smtClean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Akka.NET and Proto.Actor Founder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/>
            </a:r>
            <a:b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err="1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Github</a:t>
            </a: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: </a:t>
            </a:r>
            <a:r>
              <a:rPr kumimoji="0" lang="sv-SE" sz="2400" i="0" u="none" strike="noStrike" kern="1200" cap="none" spc="0" normalizeH="0" baseline="0" noProof="0" dirty="0" err="1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rogeralsing</a:t>
            </a:r>
            <a:endParaRPr kumimoji="0" lang="sv-SE" sz="2400" i="0" u="none" strike="noStrike" kern="1200" cap="none" spc="0" normalizeH="0" baseline="0" noProof="0" dirty="0" smtClean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Mail: </a:t>
            </a: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roger.johansson@betsson.com</a:t>
            </a:r>
          </a:p>
          <a:p>
            <a:pPr>
              <a:defRPr/>
            </a:pPr>
            <a:endParaRPr lang="sv-SE" sz="2400" dirty="0" smtClean="0">
              <a:ln w="12700">
                <a:noFill/>
              </a:ln>
            </a:endParaRPr>
          </a:p>
          <a:p>
            <a:pPr>
              <a:defRPr/>
            </a:pPr>
            <a:r>
              <a:rPr lang="sv-SE" sz="2400" dirty="0" smtClean="0">
                <a:ln w="12700">
                  <a:noFill/>
                </a:ln>
              </a:rPr>
              <a:t>Github.com/rogeralsing/presentation</a:t>
            </a:r>
            <a:r>
              <a:rPr lang="sv-SE" sz="2400" b="1" dirty="0" smtClean="0">
                <a:ln w="12700">
                  <a:noFill/>
                </a:ln>
              </a:rPr>
              <a:t>s</a:t>
            </a:r>
            <a:endParaRPr lang="sv-SE" sz="2400" b="1" dirty="0">
              <a:ln w="12700">
                <a:noFill/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2400" b="1" i="0" u="none" strike="noStrike" kern="1200" cap="none" spc="0" normalizeH="0" baseline="0" noProof="0" dirty="0" smtClean="0">
              <a:ln w="12700"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26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3449805" y="313324"/>
            <a:ext cx="5514854" cy="3207014"/>
            <a:chOff x="1670570" y="1481800"/>
            <a:chExt cx="8511834" cy="4949826"/>
          </a:xfrm>
        </p:grpSpPr>
        <p:grpSp>
          <p:nvGrpSpPr>
            <p:cNvPr id="50" name="Group 49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51" name="Straight Connector 50"/>
            <p:cNvCxnSpPr>
              <a:stCxn id="79" idx="3"/>
              <a:endCxn id="73" idx="7"/>
            </p:cNvCxnSpPr>
            <p:nvPr/>
          </p:nvCxnSpPr>
          <p:spPr>
            <a:xfrm flipH="1">
              <a:off x="5000949" y="2333243"/>
              <a:ext cx="703529" cy="7293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3" idx="3"/>
              <a:endCxn id="72" idx="7"/>
            </p:cNvCxnSpPr>
            <p:nvPr/>
          </p:nvCxnSpPr>
          <p:spPr>
            <a:xfrm flipH="1">
              <a:off x="3944039" y="3767976"/>
              <a:ext cx="351551" cy="39307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2" idx="3"/>
              <a:endCxn id="80" idx="7"/>
            </p:cNvCxnSpPr>
            <p:nvPr/>
          </p:nvCxnSpPr>
          <p:spPr>
            <a:xfrm flipH="1">
              <a:off x="2831443" y="4866410"/>
              <a:ext cx="407237" cy="3880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3" idx="5"/>
              <a:endCxn id="71" idx="1"/>
            </p:cNvCxnSpPr>
            <p:nvPr/>
          </p:nvCxnSpPr>
          <p:spPr>
            <a:xfrm>
              <a:off x="5000949" y="3767976"/>
              <a:ext cx="377193" cy="40934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2" idx="5"/>
              <a:endCxn id="70" idx="1"/>
            </p:cNvCxnSpPr>
            <p:nvPr/>
          </p:nvCxnSpPr>
          <p:spPr>
            <a:xfrm>
              <a:off x="3944039" y="4866410"/>
              <a:ext cx="351551" cy="40750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4" idx="5"/>
              <a:endCxn id="75" idx="1"/>
            </p:cNvCxnSpPr>
            <p:nvPr/>
          </p:nvCxnSpPr>
          <p:spPr>
            <a:xfrm>
              <a:off x="7850672" y="3767975"/>
              <a:ext cx="400090" cy="4093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5" idx="3"/>
              <a:endCxn id="76" idx="7"/>
            </p:cNvCxnSpPr>
            <p:nvPr/>
          </p:nvCxnSpPr>
          <p:spPr>
            <a:xfrm flipH="1">
              <a:off x="7875923" y="4882683"/>
              <a:ext cx="374839" cy="38902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5" idx="4"/>
              <a:endCxn id="77" idx="0"/>
            </p:cNvCxnSpPr>
            <p:nvPr/>
          </p:nvCxnSpPr>
          <p:spPr>
            <a:xfrm>
              <a:off x="8603442" y="5028767"/>
              <a:ext cx="0" cy="9685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9" idx="5"/>
              <a:endCxn id="74" idx="1"/>
            </p:cNvCxnSpPr>
            <p:nvPr/>
          </p:nvCxnSpPr>
          <p:spPr>
            <a:xfrm>
              <a:off x="6409837" y="2333243"/>
              <a:ext cx="735476" cy="72937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5" idx="5"/>
              <a:endCxn id="78" idx="1"/>
            </p:cNvCxnSpPr>
            <p:nvPr/>
          </p:nvCxnSpPr>
          <p:spPr>
            <a:xfrm>
              <a:off x="8956121" y="4882683"/>
              <a:ext cx="374840" cy="39123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4149506" y="51278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5232058" y="403124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/b2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/b1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4149506" y="29165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/a1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6999229" y="29165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/a2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810467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/b3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7024480" y="512562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/c3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8104678" y="5125621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/c4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9184877" y="51278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/c5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5558394" y="148180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/>
                <a:t>/</a:t>
              </a:r>
              <a:endParaRPr lang="sv-SE" sz="14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1980000" y="51084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</a:t>
              </a:r>
              <a:r>
                <a:rPr lang="sv-SE" sz="1400" b="1" dirty="0" smtClean="0"/>
                <a:t>c1</a:t>
              </a:r>
              <a:endParaRPr lang="sv-SE" sz="1400" b="1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977169" y="5108400"/>
              <a:ext cx="997527" cy="997527"/>
              <a:chOff x="1978560" y="5109171"/>
              <a:chExt cx="997527" cy="997527"/>
            </a:xfrm>
            <a:effectLst/>
          </p:grpSpPr>
          <p:sp>
            <p:nvSpPr>
              <p:cNvPr id="90" name="Oval 89"/>
              <p:cNvSpPr/>
              <p:nvPr/>
            </p:nvSpPr>
            <p:spPr>
              <a:xfrm>
                <a:off x="1978560" y="5109171"/>
                <a:ext cx="997527" cy="997527"/>
              </a:xfrm>
              <a:prstGeom prst="ellipse">
                <a:avLst/>
              </a:prstGeom>
              <a:solidFill>
                <a:srgbClr val="FF493E"/>
              </a:solidFill>
              <a:ln w="38100">
                <a:solidFill>
                  <a:srgbClr val="DB515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Cross 90"/>
              <p:cNvSpPr/>
              <p:nvPr/>
            </p:nvSpPr>
            <p:spPr>
              <a:xfrm rot="18807735">
                <a:off x="2203150" y="5344217"/>
                <a:ext cx="554009" cy="527433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  <p:sp>
          <p:nvSpPr>
            <p:cNvPr id="86" name="b1 supervising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68275">
              <a:solidFill>
                <a:schemeClr val="accent6">
                  <a:lumMod val="60000"/>
                  <a:lumOff val="40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/b1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579782" y="4443574"/>
            <a:ext cx="9424224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Fault tolerance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1250718" y="4365932"/>
            <a:ext cx="806623" cy="683742"/>
          </a:xfrm>
          <a:custGeom>
            <a:avLst/>
            <a:gdLst>
              <a:gd name="connsiteX0" fmla="*/ 341871 w 806623"/>
              <a:gd name="connsiteY0" fmla="*/ 0 h 683742"/>
              <a:gd name="connsiteX1" fmla="*/ 676796 w 806623"/>
              <a:gd name="connsiteY1" fmla="*/ 272972 h 683742"/>
              <a:gd name="connsiteX2" fmla="*/ 679304 w 806623"/>
              <a:gd name="connsiteY2" fmla="*/ 297850 h 683742"/>
              <a:gd name="connsiteX3" fmla="*/ 683741 w 806623"/>
              <a:gd name="connsiteY3" fmla="*/ 296954 h 683742"/>
              <a:gd name="connsiteX4" fmla="*/ 806623 w 806623"/>
              <a:gd name="connsiteY4" fmla="*/ 419836 h 683742"/>
              <a:gd name="connsiteX5" fmla="*/ 683741 w 806623"/>
              <a:gd name="connsiteY5" fmla="*/ 542718 h 683742"/>
              <a:gd name="connsiteX6" fmla="*/ 635910 w 806623"/>
              <a:gd name="connsiteY6" fmla="*/ 533062 h 683742"/>
              <a:gd name="connsiteX7" fmla="*/ 628165 w 806623"/>
              <a:gd name="connsiteY7" fmla="*/ 527840 h 683742"/>
              <a:gd name="connsiteX8" fmla="*/ 625356 w 806623"/>
              <a:gd name="connsiteY8" fmla="*/ 533015 h 683742"/>
              <a:gd name="connsiteX9" fmla="*/ 341871 w 806623"/>
              <a:gd name="connsiteY9" fmla="*/ 683742 h 683742"/>
              <a:gd name="connsiteX10" fmla="*/ 0 w 806623"/>
              <a:gd name="connsiteY10" fmla="*/ 341871 h 683742"/>
              <a:gd name="connsiteX11" fmla="*/ 341871 w 806623"/>
              <a:gd name="connsiteY11" fmla="*/ 0 h 68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6623" h="683742">
                <a:moveTo>
                  <a:pt x="341871" y="0"/>
                </a:moveTo>
                <a:cubicBezTo>
                  <a:pt x="507080" y="0"/>
                  <a:pt x="644918" y="117187"/>
                  <a:pt x="676796" y="272972"/>
                </a:cubicBezTo>
                <a:lnTo>
                  <a:pt x="679304" y="297850"/>
                </a:lnTo>
                <a:lnTo>
                  <a:pt x="683741" y="296954"/>
                </a:lnTo>
                <a:cubicBezTo>
                  <a:pt x="751607" y="296954"/>
                  <a:pt x="806623" y="351970"/>
                  <a:pt x="806623" y="419836"/>
                </a:cubicBezTo>
                <a:cubicBezTo>
                  <a:pt x="806623" y="487702"/>
                  <a:pt x="751607" y="542718"/>
                  <a:pt x="683741" y="542718"/>
                </a:cubicBezTo>
                <a:cubicBezTo>
                  <a:pt x="666775" y="542718"/>
                  <a:pt x="650611" y="539280"/>
                  <a:pt x="635910" y="533062"/>
                </a:cubicBezTo>
                <a:lnTo>
                  <a:pt x="628165" y="527840"/>
                </a:lnTo>
                <a:lnTo>
                  <a:pt x="625356" y="533015"/>
                </a:lnTo>
                <a:cubicBezTo>
                  <a:pt x="563919" y="623953"/>
                  <a:pt x="459877" y="683742"/>
                  <a:pt x="341871" y="683742"/>
                </a:cubicBezTo>
                <a:cubicBezTo>
                  <a:pt x="153061" y="683742"/>
                  <a:pt x="0" y="530681"/>
                  <a:pt x="0" y="341871"/>
                </a:cubicBezTo>
                <a:cubicBezTo>
                  <a:pt x="0" y="153061"/>
                  <a:pt x="153061" y="0"/>
                  <a:pt x="341871" y="0"/>
                </a:cubicBezTo>
                <a:close/>
              </a:path>
            </a:pathLst>
          </a:custGeom>
          <a:solidFill>
            <a:srgbClr val="C00000"/>
          </a:solidFill>
          <a:ln w="25400">
            <a:solidFill>
              <a:schemeClr val="bg1"/>
            </a:solidFill>
          </a:ln>
          <a:effectLst>
            <a:innerShdw dist="38100" dir="184800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9" y="4267611"/>
            <a:ext cx="1767993" cy="1853345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0" y="3812169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72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A9D18E"/>
          </a:solidFill>
          <a:ln w="190500">
            <a:solidFill>
              <a:srgbClr val="A9D18E">
                <a:alpha val="50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Component</a:t>
            </a:r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2</a:t>
            </a:r>
            <a:endParaRPr lang="sv-SE" sz="14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576209" y="4284276"/>
            <a:ext cx="2197809" cy="1232605"/>
            <a:chOff x="4576209" y="4284276"/>
            <a:chExt cx="2197809" cy="1232605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4605392" y="4284276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576209" y="521496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Error"/>
            <p:cNvGrpSpPr/>
            <p:nvPr/>
          </p:nvGrpSpPr>
          <p:grpSpPr>
            <a:xfrm>
              <a:off x="5383271" y="4948015"/>
              <a:ext cx="562367" cy="568866"/>
              <a:chOff x="4665409" y="4631482"/>
              <a:chExt cx="1610726" cy="1629341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47" name="Cross 46"/>
              <p:cNvSpPr/>
              <p:nvPr/>
            </p:nvSpPr>
            <p:spPr>
              <a:xfrm rot="18807735">
                <a:off x="5197830" y="5181470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1</a:t>
            </a:r>
            <a:endParaRPr lang="sv-SE" sz="1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7197920" y="2449574"/>
            <a:ext cx="1309105" cy="1428939"/>
            <a:chOff x="7197920" y="2449574"/>
            <a:chExt cx="1309105" cy="1428939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8225842" y="2449574"/>
              <a:ext cx="0" cy="1428939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7197920" y="2449574"/>
              <a:ext cx="0" cy="1428939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Error"/>
            <p:cNvGrpSpPr/>
            <p:nvPr/>
          </p:nvGrpSpPr>
          <p:grpSpPr>
            <a:xfrm>
              <a:off x="7944658" y="2879610"/>
              <a:ext cx="562367" cy="568866"/>
              <a:chOff x="4665409" y="4631482"/>
              <a:chExt cx="1610726" cy="1629341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52" name="Cross 51"/>
              <p:cNvSpPr/>
              <p:nvPr/>
            </p:nvSpPr>
            <p:spPr>
              <a:xfrm rot="18807735">
                <a:off x="5193766" y="5181470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A9D18E"/>
          </a:solidFill>
          <a:ln w="190500">
            <a:solidFill>
              <a:srgbClr val="A9D18E">
                <a:alpha val="50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Data Access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Businesslogic</a:t>
            </a:r>
            <a:endParaRPr lang="sv-SE" sz="14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3126524" y="2403854"/>
            <a:ext cx="1338288" cy="1428939"/>
            <a:chOff x="3126524" y="2403854"/>
            <a:chExt cx="1338288" cy="1428939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4183629" y="2403854"/>
              <a:ext cx="0" cy="1428939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126524" y="2403854"/>
              <a:ext cx="0" cy="1428939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Error"/>
            <p:cNvGrpSpPr/>
            <p:nvPr/>
          </p:nvGrpSpPr>
          <p:grpSpPr>
            <a:xfrm>
              <a:off x="3902445" y="2833890"/>
              <a:ext cx="562367" cy="568866"/>
              <a:chOff x="4665409" y="4631482"/>
              <a:chExt cx="1610726" cy="1629341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52" name="Cross 51"/>
              <p:cNvSpPr/>
              <p:nvPr/>
            </p:nvSpPr>
            <p:spPr>
              <a:xfrm rot="18807735">
                <a:off x="5193766" y="5181473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4576209" y="4284276"/>
            <a:ext cx="2197809" cy="1232605"/>
            <a:chOff x="4576209" y="4284276"/>
            <a:chExt cx="2197809" cy="1232605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605392" y="4284276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576209" y="5214966"/>
              <a:ext cx="2168626" cy="17482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Error"/>
            <p:cNvGrpSpPr/>
            <p:nvPr/>
          </p:nvGrpSpPr>
          <p:grpSpPr>
            <a:xfrm>
              <a:off x="5383271" y="4948015"/>
              <a:ext cx="562367" cy="568866"/>
              <a:chOff x="4665409" y="4631482"/>
              <a:chExt cx="1610726" cy="1629341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25" name="Cross 24"/>
              <p:cNvSpPr/>
              <p:nvPr/>
            </p:nvSpPr>
            <p:spPr>
              <a:xfrm rot="18807735">
                <a:off x="5194356" y="5181467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A9D18E"/>
          </a:solidFill>
          <a:ln w="190500">
            <a:solidFill>
              <a:srgbClr val="A9D18E">
                <a:alpha val="50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Vendor</a:t>
            </a:r>
            <a:r>
              <a:rPr lang="sv-SE" sz="1400" b="1" dirty="0"/>
              <a:t> </a:t>
            </a:r>
            <a:r>
              <a:rPr lang="sv-SE" sz="1400" b="1" dirty="0" err="1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Refill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Need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more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r>
                <a:rPr lang="sv-SE" sz="1400" b="1" dirty="0" smtClean="0"/>
                <a:t>!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A9D18E"/>
            </a:solidFill>
            <a:ln w="190500">
              <a:solidFill>
                <a:srgbClr val="A9D18E">
                  <a:alpha val="50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82828">
              <a:alpha val="50000"/>
            </a:srgb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00B0F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/</a:t>
            </a:r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10652114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pPr algn="l"/>
            <a:r>
              <a:rPr lang="sv-SE" dirty="0" err="1"/>
              <a:t>Error</a:t>
            </a:r>
            <a:r>
              <a:rPr lang="sv-SE" dirty="0"/>
              <a:t> </a:t>
            </a:r>
            <a:r>
              <a:rPr lang="sv-SE" dirty="0" err="1"/>
              <a:t>Kernel</a:t>
            </a:r>
            <a:endParaRPr lang="sv-SE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chemeClr val="bg1"/>
                </a:solidFill>
              </a:rPr>
              <a:t>OneForOne</a:t>
            </a:r>
            <a:r>
              <a:rPr lang="sv-SE" sz="1600" b="1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chemeClr val="bg1"/>
                </a:solidFill>
              </a:rPr>
              <a:t>AllForOne</a:t>
            </a:r>
            <a:r>
              <a:rPr lang="sv-SE" sz="1600" b="1" dirty="0">
                <a:solidFill>
                  <a:schemeClr val="bg1"/>
                </a:solidFill>
              </a:rPr>
              <a:t> supervisor</a:t>
            </a: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922259" y="3272304"/>
            <a:ext cx="3193794" cy="2650426"/>
            <a:chOff x="3986376" y="1746433"/>
            <a:chExt cx="3567434" cy="2960499"/>
          </a:xfrm>
        </p:grpSpPr>
        <p:grpSp>
          <p:nvGrpSpPr>
            <p:cNvPr id="15" name="Group 14"/>
            <p:cNvGrpSpPr/>
            <p:nvPr/>
          </p:nvGrpSpPr>
          <p:grpSpPr>
            <a:xfrm>
              <a:off x="4174512" y="1976984"/>
              <a:ext cx="3379298" cy="2729948"/>
              <a:chOff x="4183910" y="1921566"/>
              <a:chExt cx="3379298" cy="272994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4892899" y="4310270"/>
                <a:ext cx="543339" cy="34124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5601888" y="3969026"/>
                <a:ext cx="543340" cy="682487"/>
              </a:xfrm>
              <a:custGeom>
                <a:avLst/>
                <a:gdLst>
                  <a:gd name="connsiteX0" fmla="*/ 0 w 543340"/>
                  <a:gd name="connsiteY0" fmla="*/ 0 h 927652"/>
                  <a:gd name="connsiteX1" fmla="*/ 543339 w 543340"/>
                  <a:gd name="connsiteY1" fmla="*/ 0 h 927652"/>
                  <a:gd name="connsiteX2" fmla="*/ 543339 w 543340"/>
                  <a:gd name="connsiteY2" fmla="*/ 463826 h 927652"/>
                  <a:gd name="connsiteX3" fmla="*/ 543340 w 543340"/>
                  <a:gd name="connsiteY3" fmla="*/ 463826 h 927652"/>
                  <a:gd name="connsiteX4" fmla="*/ 543340 w 543340"/>
                  <a:gd name="connsiteY4" fmla="*/ 927652 h 927652"/>
                  <a:gd name="connsiteX5" fmla="*/ 1 w 543340"/>
                  <a:gd name="connsiteY5" fmla="*/ 927652 h 927652"/>
                  <a:gd name="connsiteX6" fmla="*/ 1 w 543340"/>
                  <a:gd name="connsiteY6" fmla="*/ 463826 h 927652"/>
                  <a:gd name="connsiteX7" fmla="*/ 0 w 543340"/>
                  <a:gd name="connsiteY7" fmla="*/ 463826 h 927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3340" h="927652">
                    <a:moveTo>
                      <a:pt x="0" y="0"/>
                    </a:moveTo>
                    <a:lnTo>
                      <a:pt x="543339" y="0"/>
                    </a:lnTo>
                    <a:lnTo>
                      <a:pt x="543339" y="463826"/>
                    </a:lnTo>
                    <a:lnTo>
                      <a:pt x="543340" y="463826"/>
                    </a:lnTo>
                    <a:lnTo>
                      <a:pt x="543340" y="927652"/>
                    </a:lnTo>
                    <a:lnTo>
                      <a:pt x="1" y="927652"/>
                    </a:lnTo>
                    <a:lnTo>
                      <a:pt x="1" y="463826"/>
                    </a:lnTo>
                    <a:lnTo>
                      <a:pt x="0" y="463826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6310878" y="3286540"/>
                <a:ext cx="543340" cy="1364974"/>
              </a:xfrm>
              <a:custGeom>
                <a:avLst/>
                <a:gdLst>
                  <a:gd name="connsiteX0" fmla="*/ 0 w 543340"/>
                  <a:gd name="connsiteY0" fmla="*/ 0 h 1855304"/>
                  <a:gd name="connsiteX1" fmla="*/ 543339 w 543340"/>
                  <a:gd name="connsiteY1" fmla="*/ 0 h 1855304"/>
                  <a:gd name="connsiteX2" fmla="*/ 543339 w 543340"/>
                  <a:gd name="connsiteY2" fmla="*/ 463826 h 1855304"/>
                  <a:gd name="connsiteX3" fmla="*/ 543340 w 543340"/>
                  <a:gd name="connsiteY3" fmla="*/ 463826 h 1855304"/>
                  <a:gd name="connsiteX4" fmla="*/ 543340 w 543340"/>
                  <a:gd name="connsiteY4" fmla="*/ 927652 h 1855304"/>
                  <a:gd name="connsiteX5" fmla="*/ 543339 w 543340"/>
                  <a:gd name="connsiteY5" fmla="*/ 927652 h 1855304"/>
                  <a:gd name="connsiteX6" fmla="*/ 543339 w 543340"/>
                  <a:gd name="connsiteY6" fmla="*/ 1391478 h 1855304"/>
                  <a:gd name="connsiteX7" fmla="*/ 543340 w 543340"/>
                  <a:gd name="connsiteY7" fmla="*/ 1391478 h 1855304"/>
                  <a:gd name="connsiteX8" fmla="*/ 543340 w 543340"/>
                  <a:gd name="connsiteY8" fmla="*/ 1855304 h 1855304"/>
                  <a:gd name="connsiteX9" fmla="*/ 1 w 543340"/>
                  <a:gd name="connsiteY9" fmla="*/ 1855304 h 1855304"/>
                  <a:gd name="connsiteX10" fmla="*/ 1 w 543340"/>
                  <a:gd name="connsiteY10" fmla="*/ 1391478 h 1855304"/>
                  <a:gd name="connsiteX11" fmla="*/ 0 w 543340"/>
                  <a:gd name="connsiteY11" fmla="*/ 1391478 h 1855304"/>
                  <a:gd name="connsiteX12" fmla="*/ 0 w 543340"/>
                  <a:gd name="connsiteY12" fmla="*/ 927652 h 1855304"/>
                  <a:gd name="connsiteX13" fmla="*/ 1 w 543340"/>
                  <a:gd name="connsiteY13" fmla="*/ 927652 h 1855304"/>
                  <a:gd name="connsiteX14" fmla="*/ 1 w 543340"/>
                  <a:gd name="connsiteY14" fmla="*/ 463826 h 1855304"/>
                  <a:gd name="connsiteX15" fmla="*/ 0 w 543340"/>
                  <a:gd name="connsiteY15" fmla="*/ 463826 h 1855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3340" h="1855304">
                    <a:moveTo>
                      <a:pt x="0" y="0"/>
                    </a:moveTo>
                    <a:lnTo>
                      <a:pt x="543339" y="0"/>
                    </a:lnTo>
                    <a:lnTo>
                      <a:pt x="543339" y="463826"/>
                    </a:lnTo>
                    <a:lnTo>
                      <a:pt x="543340" y="463826"/>
                    </a:lnTo>
                    <a:lnTo>
                      <a:pt x="543340" y="927652"/>
                    </a:lnTo>
                    <a:lnTo>
                      <a:pt x="543339" y="927652"/>
                    </a:lnTo>
                    <a:lnTo>
                      <a:pt x="543339" y="1391478"/>
                    </a:lnTo>
                    <a:lnTo>
                      <a:pt x="543340" y="1391478"/>
                    </a:lnTo>
                    <a:lnTo>
                      <a:pt x="543340" y="1855304"/>
                    </a:lnTo>
                    <a:lnTo>
                      <a:pt x="1" y="1855304"/>
                    </a:lnTo>
                    <a:lnTo>
                      <a:pt x="1" y="1391478"/>
                    </a:lnTo>
                    <a:lnTo>
                      <a:pt x="0" y="1391478"/>
                    </a:lnTo>
                    <a:lnTo>
                      <a:pt x="0" y="927652"/>
                    </a:lnTo>
                    <a:lnTo>
                      <a:pt x="1" y="927652"/>
                    </a:lnTo>
                    <a:lnTo>
                      <a:pt x="1" y="463826"/>
                    </a:lnTo>
                    <a:lnTo>
                      <a:pt x="0" y="463826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7019868" y="1921566"/>
                <a:ext cx="543340" cy="2729947"/>
              </a:xfrm>
              <a:custGeom>
                <a:avLst/>
                <a:gdLst>
                  <a:gd name="connsiteX0" fmla="*/ 0 w 543340"/>
                  <a:gd name="connsiteY0" fmla="*/ 0 h 3710608"/>
                  <a:gd name="connsiteX1" fmla="*/ 543339 w 543340"/>
                  <a:gd name="connsiteY1" fmla="*/ 0 h 3710608"/>
                  <a:gd name="connsiteX2" fmla="*/ 543339 w 543340"/>
                  <a:gd name="connsiteY2" fmla="*/ 463826 h 3710608"/>
                  <a:gd name="connsiteX3" fmla="*/ 543340 w 543340"/>
                  <a:gd name="connsiteY3" fmla="*/ 463826 h 3710608"/>
                  <a:gd name="connsiteX4" fmla="*/ 543340 w 543340"/>
                  <a:gd name="connsiteY4" fmla="*/ 927652 h 3710608"/>
                  <a:gd name="connsiteX5" fmla="*/ 543339 w 543340"/>
                  <a:gd name="connsiteY5" fmla="*/ 927652 h 3710608"/>
                  <a:gd name="connsiteX6" fmla="*/ 543339 w 543340"/>
                  <a:gd name="connsiteY6" fmla="*/ 1391478 h 3710608"/>
                  <a:gd name="connsiteX7" fmla="*/ 543340 w 543340"/>
                  <a:gd name="connsiteY7" fmla="*/ 1391478 h 3710608"/>
                  <a:gd name="connsiteX8" fmla="*/ 543340 w 543340"/>
                  <a:gd name="connsiteY8" fmla="*/ 1855304 h 3710608"/>
                  <a:gd name="connsiteX9" fmla="*/ 543339 w 543340"/>
                  <a:gd name="connsiteY9" fmla="*/ 1855304 h 3710608"/>
                  <a:gd name="connsiteX10" fmla="*/ 543339 w 543340"/>
                  <a:gd name="connsiteY10" fmla="*/ 2319130 h 3710608"/>
                  <a:gd name="connsiteX11" fmla="*/ 543340 w 543340"/>
                  <a:gd name="connsiteY11" fmla="*/ 2319130 h 3710608"/>
                  <a:gd name="connsiteX12" fmla="*/ 543340 w 543340"/>
                  <a:gd name="connsiteY12" fmla="*/ 2782956 h 3710608"/>
                  <a:gd name="connsiteX13" fmla="*/ 543339 w 543340"/>
                  <a:gd name="connsiteY13" fmla="*/ 2782956 h 3710608"/>
                  <a:gd name="connsiteX14" fmla="*/ 543339 w 543340"/>
                  <a:gd name="connsiteY14" fmla="*/ 3246782 h 3710608"/>
                  <a:gd name="connsiteX15" fmla="*/ 543340 w 543340"/>
                  <a:gd name="connsiteY15" fmla="*/ 3246782 h 3710608"/>
                  <a:gd name="connsiteX16" fmla="*/ 543340 w 543340"/>
                  <a:gd name="connsiteY16" fmla="*/ 3710608 h 3710608"/>
                  <a:gd name="connsiteX17" fmla="*/ 1 w 543340"/>
                  <a:gd name="connsiteY17" fmla="*/ 3710608 h 3710608"/>
                  <a:gd name="connsiteX18" fmla="*/ 1 w 543340"/>
                  <a:gd name="connsiteY18" fmla="*/ 3246782 h 3710608"/>
                  <a:gd name="connsiteX19" fmla="*/ 0 w 543340"/>
                  <a:gd name="connsiteY19" fmla="*/ 3246782 h 3710608"/>
                  <a:gd name="connsiteX20" fmla="*/ 0 w 543340"/>
                  <a:gd name="connsiteY20" fmla="*/ 2782956 h 3710608"/>
                  <a:gd name="connsiteX21" fmla="*/ 1 w 543340"/>
                  <a:gd name="connsiteY21" fmla="*/ 2782956 h 3710608"/>
                  <a:gd name="connsiteX22" fmla="*/ 1 w 543340"/>
                  <a:gd name="connsiteY22" fmla="*/ 2319130 h 3710608"/>
                  <a:gd name="connsiteX23" fmla="*/ 0 w 543340"/>
                  <a:gd name="connsiteY23" fmla="*/ 2319130 h 3710608"/>
                  <a:gd name="connsiteX24" fmla="*/ 0 w 543340"/>
                  <a:gd name="connsiteY24" fmla="*/ 1855304 h 3710608"/>
                  <a:gd name="connsiteX25" fmla="*/ 1 w 543340"/>
                  <a:gd name="connsiteY25" fmla="*/ 1855304 h 3710608"/>
                  <a:gd name="connsiteX26" fmla="*/ 1 w 543340"/>
                  <a:gd name="connsiteY26" fmla="*/ 1391478 h 3710608"/>
                  <a:gd name="connsiteX27" fmla="*/ 0 w 543340"/>
                  <a:gd name="connsiteY27" fmla="*/ 1391478 h 3710608"/>
                  <a:gd name="connsiteX28" fmla="*/ 0 w 543340"/>
                  <a:gd name="connsiteY28" fmla="*/ 927652 h 3710608"/>
                  <a:gd name="connsiteX29" fmla="*/ 1 w 543340"/>
                  <a:gd name="connsiteY29" fmla="*/ 927652 h 3710608"/>
                  <a:gd name="connsiteX30" fmla="*/ 1 w 543340"/>
                  <a:gd name="connsiteY30" fmla="*/ 463826 h 3710608"/>
                  <a:gd name="connsiteX31" fmla="*/ 0 w 543340"/>
                  <a:gd name="connsiteY31" fmla="*/ 463826 h 3710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43340" h="3710608">
                    <a:moveTo>
                      <a:pt x="0" y="0"/>
                    </a:moveTo>
                    <a:lnTo>
                      <a:pt x="543339" y="0"/>
                    </a:lnTo>
                    <a:lnTo>
                      <a:pt x="543339" y="463826"/>
                    </a:lnTo>
                    <a:lnTo>
                      <a:pt x="543340" y="463826"/>
                    </a:lnTo>
                    <a:lnTo>
                      <a:pt x="543340" y="927652"/>
                    </a:lnTo>
                    <a:lnTo>
                      <a:pt x="543339" y="927652"/>
                    </a:lnTo>
                    <a:lnTo>
                      <a:pt x="543339" y="1391478"/>
                    </a:lnTo>
                    <a:lnTo>
                      <a:pt x="543340" y="1391478"/>
                    </a:lnTo>
                    <a:lnTo>
                      <a:pt x="543340" y="1855304"/>
                    </a:lnTo>
                    <a:lnTo>
                      <a:pt x="543339" y="1855304"/>
                    </a:lnTo>
                    <a:lnTo>
                      <a:pt x="543339" y="2319130"/>
                    </a:lnTo>
                    <a:lnTo>
                      <a:pt x="543340" y="2319130"/>
                    </a:lnTo>
                    <a:lnTo>
                      <a:pt x="543340" y="2782956"/>
                    </a:lnTo>
                    <a:lnTo>
                      <a:pt x="543339" y="2782956"/>
                    </a:lnTo>
                    <a:lnTo>
                      <a:pt x="543339" y="3246782"/>
                    </a:lnTo>
                    <a:lnTo>
                      <a:pt x="543340" y="3246782"/>
                    </a:lnTo>
                    <a:lnTo>
                      <a:pt x="543340" y="3710608"/>
                    </a:lnTo>
                    <a:lnTo>
                      <a:pt x="1" y="3710608"/>
                    </a:lnTo>
                    <a:lnTo>
                      <a:pt x="1" y="3246782"/>
                    </a:lnTo>
                    <a:lnTo>
                      <a:pt x="0" y="3246782"/>
                    </a:lnTo>
                    <a:lnTo>
                      <a:pt x="0" y="2782956"/>
                    </a:lnTo>
                    <a:lnTo>
                      <a:pt x="1" y="2782956"/>
                    </a:lnTo>
                    <a:lnTo>
                      <a:pt x="1" y="2319130"/>
                    </a:lnTo>
                    <a:lnTo>
                      <a:pt x="0" y="2319130"/>
                    </a:lnTo>
                    <a:lnTo>
                      <a:pt x="0" y="1855304"/>
                    </a:lnTo>
                    <a:lnTo>
                      <a:pt x="1" y="1855304"/>
                    </a:lnTo>
                    <a:lnTo>
                      <a:pt x="1" y="1391478"/>
                    </a:lnTo>
                    <a:lnTo>
                      <a:pt x="0" y="1391478"/>
                    </a:lnTo>
                    <a:lnTo>
                      <a:pt x="0" y="927652"/>
                    </a:lnTo>
                    <a:lnTo>
                      <a:pt x="1" y="927652"/>
                    </a:lnTo>
                    <a:lnTo>
                      <a:pt x="1" y="463826"/>
                    </a:lnTo>
                    <a:lnTo>
                      <a:pt x="0" y="463826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183910" y="4495801"/>
                <a:ext cx="543339" cy="15571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3986376" y="1746433"/>
              <a:ext cx="2880928" cy="2664107"/>
            </a:xfrm>
            <a:custGeom>
              <a:avLst/>
              <a:gdLst>
                <a:gd name="connsiteX0" fmla="*/ 0 w 3652260"/>
                <a:gd name="connsiteY0" fmla="*/ 1466889 h 2933777"/>
                <a:gd name="connsiteX1" fmla="*/ 1826130 w 3652260"/>
                <a:gd name="connsiteY1" fmla="*/ 0 h 2933777"/>
                <a:gd name="connsiteX2" fmla="*/ 3652260 w 3652260"/>
                <a:gd name="connsiteY2" fmla="*/ 1466889 h 2933777"/>
                <a:gd name="connsiteX3" fmla="*/ 1826130 w 3652260"/>
                <a:gd name="connsiteY3" fmla="*/ 2933778 h 2933777"/>
                <a:gd name="connsiteX4" fmla="*/ 0 w 3652260"/>
                <a:gd name="connsiteY4" fmla="*/ 1466889 h 2933777"/>
                <a:gd name="connsiteX0" fmla="*/ 0 w 3703022"/>
                <a:gd name="connsiteY0" fmla="*/ 183361 h 1650250"/>
                <a:gd name="connsiteX1" fmla="*/ 3652260 w 3703022"/>
                <a:gd name="connsiteY1" fmla="*/ 183361 h 1650250"/>
                <a:gd name="connsiteX2" fmla="*/ 1826130 w 3703022"/>
                <a:gd name="connsiteY2" fmla="*/ 1650250 h 1650250"/>
                <a:gd name="connsiteX3" fmla="*/ 0 w 3703022"/>
                <a:gd name="connsiteY3" fmla="*/ 183361 h 1650250"/>
                <a:gd name="connsiteX0" fmla="*/ 0 w 3703022"/>
                <a:gd name="connsiteY0" fmla="*/ 183361 h 1650250"/>
                <a:gd name="connsiteX1" fmla="*/ 3652260 w 3703022"/>
                <a:gd name="connsiteY1" fmla="*/ 183361 h 1650250"/>
                <a:gd name="connsiteX2" fmla="*/ 1826130 w 3703022"/>
                <a:gd name="connsiteY2" fmla="*/ 1650250 h 1650250"/>
                <a:gd name="connsiteX3" fmla="*/ 91440 w 3703022"/>
                <a:gd name="connsiteY3" fmla="*/ 274801 h 1650250"/>
                <a:gd name="connsiteX0" fmla="*/ 2074136 w 3618575"/>
                <a:gd name="connsiteY0" fmla="*/ 49954 h 2236371"/>
                <a:gd name="connsiteX1" fmla="*/ 3567813 w 3618575"/>
                <a:gd name="connsiteY1" fmla="*/ 769482 h 2236371"/>
                <a:gd name="connsiteX2" fmla="*/ 1741683 w 3618575"/>
                <a:gd name="connsiteY2" fmla="*/ 2236371 h 2236371"/>
                <a:gd name="connsiteX3" fmla="*/ 6993 w 3618575"/>
                <a:gd name="connsiteY3" fmla="*/ 860922 h 2236371"/>
                <a:gd name="connsiteX0" fmla="*/ 3567813 w 3618575"/>
                <a:gd name="connsiteY0" fmla="*/ 0 h 1466889"/>
                <a:gd name="connsiteX1" fmla="*/ 1741683 w 3618575"/>
                <a:gd name="connsiteY1" fmla="*/ 1466889 h 1466889"/>
                <a:gd name="connsiteX2" fmla="*/ 6993 w 3618575"/>
                <a:gd name="connsiteY2" fmla="*/ 91440 h 1466889"/>
                <a:gd name="connsiteX0" fmla="*/ 3416248 w 3455189"/>
                <a:gd name="connsiteY0" fmla="*/ 0 h 1740457"/>
                <a:gd name="connsiteX1" fmla="*/ 1590118 w 3455189"/>
                <a:gd name="connsiteY1" fmla="*/ 1466889 h 1740457"/>
                <a:gd name="connsiteX2" fmla="*/ 5330 w 3455189"/>
                <a:gd name="connsiteY2" fmla="*/ 1305643 h 1740457"/>
                <a:gd name="connsiteX0" fmla="*/ 3759978 w 3800157"/>
                <a:gd name="connsiteY0" fmla="*/ 0 h 2150981"/>
                <a:gd name="connsiteX1" fmla="*/ 1933848 w 3800157"/>
                <a:gd name="connsiteY1" fmla="*/ 1466889 h 2150981"/>
                <a:gd name="connsiteX2" fmla="*/ 4286 w 3800157"/>
                <a:gd name="connsiteY2" fmla="*/ 1860279 h 2150981"/>
                <a:gd name="connsiteX0" fmla="*/ 3755692 w 3795871"/>
                <a:gd name="connsiteY0" fmla="*/ 0 h 1860279"/>
                <a:gd name="connsiteX1" fmla="*/ 1929562 w 3795871"/>
                <a:gd name="connsiteY1" fmla="*/ 1466889 h 1860279"/>
                <a:gd name="connsiteX2" fmla="*/ 0 w 3795871"/>
                <a:gd name="connsiteY2" fmla="*/ 1860279 h 1860279"/>
                <a:gd name="connsiteX0" fmla="*/ 3755692 w 3755692"/>
                <a:gd name="connsiteY0" fmla="*/ 0 h 1860279"/>
                <a:gd name="connsiteX1" fmla="*/ 0 w 3755692"/>
                <a:gd name="connsiteY1" fmla="*/ 1860279 h 1860279"/>
                <a:gd name="connsiteX0" fmla="*/ 3755692 w 3755692"/>
                <a:gd name="connsiteY0" fmla="*/ 0 h 1860279"/>
                <a:gd name="connsiteX1" fmla="*/ 0 w 3755692"/>
                <a:gd name="connsiteY1" fmla="*/ 1860279 h 1860279"/>
                <a:gd name="connsiteX0" fmla="*/ 3755692 w 3755692"/>
                <a:gd name="connsiteY0" fmla="*/ 0 h 1860279"/>
                <a:gd name="connsiteX1" fmla="*/ 0 w 3755692"/>
                <a:gd name="connsiteY1" fmla="*/ 1860279 h 1860279"/>
                <a:gd name="connsiteX0" fmla="*/ 3755692 w 3755692"/>
                <a:gd name="connsiteY0" fmla="*/ 0 h 1860279"/>
                <a:gd name="connsiteX1" fmla="*/ 0 w 3755692"/>
                <a:gd name="connsiteY1" fmla="*/ 1860279 h 1860279"/>
                <a:gd name="connsiteX0" fmla="*/ 3755692 w 3755692"/>
                <a:gd name="connsiteY0" fmla="*/ 0 h 1860279"/>
                <a:gd name="connsiteX1" fmla="*/ 0 w 3755692"/>
                <a:gd name="connsiteY1" fmla="*/ 1860279 h 1860279"/>
                <a:gd name="connsiteX0" fmla="*/ 3755692 w 3755692"/>
                <a:gd name="connsiteY0" fmla="*/ 0 h 1860279"/>
                <a:gd name="connsiteX1" fmla="*/ 0 w 3755692"/>
                <a:gd name="connsiteY1" fmla="*/ 1860279 h 1860279"/>
                <a:gd name="connsiteX0" fmla="*/ 3755692 w 3755692"/>
                <a:gd name="connsiteY0" fmla="*/ 0 h 1860279"/>
                <a:gd name="connsiteX1" fmla="*/ 0 w 3755692"/>
                <a:gd name="connsiteY1" fmla="*/ 1860279 h 1860279"/>
                <a:gd name="connsiteX0" fmla="*/ 3755692 w 3755692"/>
                <a:gd name="connsiteY0" fmla="*/ 0 h 1860279"/>
                <a:gd name="connsiteX1" fmla="*/ 0 w 3755692"/>
                <a:gd name="connsiteY1" fmla="*/ 1860279 h 1860279"/>
                <a:gd name="connsiteX0" fmla="*/ 3755692 w 3755692"/>
                <a:gd name="connsiteY0" fmla="*/ 0 h 1860279"/>
                <a:gd name="connsiteX1" fmla="*/ 0 w 3755692"/>
                <a:gd name="connsiteY1" fmla="*/ 1860279 h 1860279"/>
                <a:gd name="connsiteX0" fmla="*/ 3755692 w 3755692"/>
                <a:gd name="connsiteY0" fmla="*/ 0 h 1860279"/>
                <a:gd name="connsiteX1" fmla="*/ 0 w 3755692"/>
                <a:gd name="connsiteY1" fmla="*/ 1860279 h 1860279"/>
                <a:gd name="connsiteX0" fmla="*/ 3755692 w 3755692"/>
                <a:gd name="connsiteY0" fmla="*/ 0 h 1860279"/>
                <a:gd name="connsiteX1" fmla="*/ 0 w 3755692"/>
                <a:gd name="connsiteY1" fmla="*/ 1860279 h 1860279"/>
                <a:gd name="connsiteX0" fmla="*/ 3755692 w 3755692"/>
                <a:gd name="connsiteY0" fmla="*/ 0 h 1860279"/>
                <a:gd name="connsiteX1" fmla="*/ 0 w 3755692"/>
                <a:gd name="connsiteY1" fmla="*/ 1860279 h 1860279"/>
                <a:gd name="connsiteX0" fmla="*/ 3755692 w 3755692"/>
                <a:gd name="connsiteY0" fmla="*/ 0 h 1860279"/>
                <a:gd name="connsiteX1" fmla="*/ 0 w 3755692"/>
                <a:gd name="connsiteY1" fmla="*/ 1860279 h 1860279"/>
                <a:gd name="connsiteX0" fmla="*/ 3755692 w 3755692"/>
                <a:gd name="connsiteY0" fmla="*/ 0 h 1860279"/>
                <a:gd name="connsiteX1" fmla="*/ 0 w 3755692"/>
                <a:gd name="connsiteY1" fmla="*/ 1860279 h 1860279"/>
                <a:gd name="connsiteX0" fmla="*/ 3755692 w 3755692"/>
                <a:gd name="connsiteY0" fmla="*/ 0 h 1860279"/>
                <a:gd name="connsiteX1" fmla="*/ 0 w 3755692"/>
                <a:gd name="connsiteY1" fmla="*/ 1860279 h 1860279"/>
                <a:gd name="connsiteX0" fmla="*/ 3755692 w 3755692"/>
                <a:gd name="connsiteY0" fmla="*/ 0 h 1860279"/>
                <a:gd name="connsiteX1" fmla="*/ 0 w 3755692"/>
                <a:gd name="connsiteY1" fmla="*/ 1860279 h 1860279"/>
                <a:gd name="connsiteX0" fmla="*/ 3755692 w 3755692"/>
                <a:gd name="connsiteY0" fmla="*/ 0 h 1860279"/>
                <a:gd name="connsiteX1" fmla="*/ 0 w 3755692"/>
                <a:gd name="connsiteY1" fmla="*/ 1860279 h 1860279"/>
                <a:gd name="connsiteX0" fmla="*/ 3755692 w 3755692"/>
                <a:gd name="connsiteY0" fmla="*/ 0 h 1860279"/>
                <a:gd name="connsiteX1" fmla="*/ 0 w 3755692"/>
                <a:gd name="connsiteY1" fmla="*/ 1860279 h 1860279"/>
                <a:gd name="connsiteX0" fmla="*/ 3755692 w 3755692"/>
                <a:gd name="connsiteY0" fmla="*/ 0 h 1860279"/>
                <a:gd name="connsiteX1" fmla="*/ 0 w 3755692"/>
                <a:gd name="connsiteY1" fmla="*/ 1860279 h 18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55692" h="1860279">
                  <a:moveTo>
                    <a:pt x="3755692" y="0"/>
                  </a:moveTo>
                  <a:cubicBezTo>
                    <a:pt x="2797338" y="1397646"/>
                    <a:pt x="1653862" y="1643461"/>
                    <a:pt x="0" y="1860279"/>
                  </a:cubicBezTo>
                </a:path>
              </a:pathLst>
            </a:custGeom>
            <a:noFill/>
            <a:ln w="63500">
              <a:solidFill>
                <a:srgbClr val="58EC9F"/>
              </a:solidFill>
              <a:prstDash val="sysDash"/>
              <a:head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113320" y="922376"/>
            <a:ext cx="7965359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Exponential Backoff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156970" y="3335539"/>
            <a:ext cx="1610726" cy="2891319"/>
            <a:chOff x="1670570" y="3540307"/>
            <a:chExt cx="1610726" cy="2891319"/>
          </a:xfrm>
        </p:grpSpPr>
        <p:grpSp>
          <p:nvGrpSpPr>
            <p:cNvPr id="17" name="Group 16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20" name="Straight Connector 19"/>
            <p:cNvCxnSpPr>
              <a:stCxn id="25" idx="4"/>
              <a:endCxn id="23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1977169" y="5108400"/>
              <a:ext cx="997527" cy="997527"/>
              <a:chOff x="1978560" y="5109171"/>
              <a:chExt cx="997527" cy="997527"/>
            </a:xfrm>
            <a:effectLst/>
          </p:grpSpPr>
          <p:sp>
            <p:nvSpPr>
              <p:cNvPr id="23" name="Oval 22"/>
              <p:cNvSpPr/>
              <p:nvPr/>
            </p:nvSpPr>
            <p:spPr>
              <a:xfrm>
                <a:off x="1978560" y="5109171"/>
                <a:ext cx="997527" cy="997527"/>
              </a:xfrm>
              <a:prstGeom prst="ellipse">
                <a:avLst/>
              </a:prstGeom>
              <a:solidFill>
                <a:srgbClr val="FF493E"/>
              </a:solidFill>
              <a:ln w="38100">
                <a:solidFill>
                  <a:srgbClr val="DB515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Cross 23"/>
              <p:cNvSpPr/>
              <p:nvPr/>
            </p:nvSpPr>
            <p:spPr>
              <a:xfrm rot="18807735">
                <a:off x="2200318" y="5366639"/>
                <a:ext cx="554010" cy="527433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  <p:sp>
          <p:nvSpPr>
            <p:cNvPr id="25" name="b1 supervising"/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68275">
              <a:solidFill>
                <a:schemeClr val="accent6">
                  <a:lumMod val="60000"/>
                  <a:lumOff val="40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 smtClean="0"/>
                <a:t>/parent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171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8872218" y="3848768"/>
            <a:ext cx="1173480" cy="2079255"/>
          </a:xfrm>
          <a:prstGeom prst="can">
            <a:avLst>
              <a:gd name="adj" fmla="val 27597"/>
            </a:avLst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0" y="-1193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3" name="DB Actor"/>
          <p:cNvSpPr/>
          <p:nvPr/>
        </p:nvSpPr>
        <p:spPr>
          <a:xfrm>
            <a:off x="5077151" y="3117846"/>
            <a:ext cx="1656986" cy="32766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3" name="DB Up Interaction"/>
          <p:cNvGrpSpPr/>
          <p:nvPr/>
        </p:nvGrpSpPr>
        <p:grpSpPr>
          <a:xfrm>
            <a:off x="1438990" y="3521379"/>
            <a:ext cx="4838766" cy="1207367"/>
            <a:chOff x="219790" y="3457774"/>
            <a:chExt cx="4838766" cy="1207367"/>
          </a:xfrm>
        </p:grpSpPr>
        <p:cxnSp>
          <p:nvCxnSpPr>
            <p:cNvPr id="30" name="Straight Connector 29"/>
            <p:cNvCxnSpPr>
              <a:stCxn id="19" idx="3"/>
              <a:endCxn id="8" idx="1"/>
            </p:cNvCxnSpPr>
            <p:nvPr/>
          </p:nvCxnSpPr>
          <p:spPr>
            <a:xfrm flipV="1">
              <a:off x="2307527" y="3716917"/>
              <a:ext cx="2039320" cy="59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triangle" w="med" len="lg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8" idx="3"/>
              <a:endCxn id="25" idx="3"/>
            </p:cNvCxnSpPr>
            <p:nvPr/>
          </p:nvCxnSpPr>
          <p:spPr>
            <a:xfrm flipH="1">
              <a:off x="2314546" y="4422276"/>
              <a:ext cx="2032301" cy="1263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triangle" w="med" len="lg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1698792" y="3487288"/>
              <a:ext cx="608735" cy="460454"/>
              <a:chOff x="-2744948" y="4297608"/>
              <a:chExt cx="880533" cy="666046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-2744948" y="4297610"/>
                <a:ext cx="880533" cy="666044"/>
              </a:xfrm>
              <a:prstGeom prst="roundRect">
                <a:avLst>
                  <a:gd name="adj" fmla="val 9887"/>
                </a:avLst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-2733660" y="4488615"/>
                <a:ext cx="857955" cy="475036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 rot="10800000">
                <a:off x="-2733660" y="4297608"/>
                <a:ext cx="857955" cy="475036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3" name="Servicetekniker"/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DB Query</a:t>
              </a:r>
              <a:endParaRPr lang="sv-SE" b="1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705812" y="4204688"/>
              <a:ext cx="608734" cy="460453"/>
              <a:chOff x="-3764276" y="5335321"/>
              <a:chExt cx="880533" cy="666044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-3764276" y="5335321"/>
                <a:ext cx="880533" cy="666043"/>
              </a:xfrm>
              <a:prstGeom prst="roundRect">
                <a:avLst>
                  <a:gd name="adj" fmla="val 9887"/>
                </a:avLst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Isosceles Triangle 25"/>
              <p:cNvSpPr/>
              <p:nvPr/>
            </p:nvSpPr>
            <p:spPr>
              <a:xfrm>
                <a:off x="-3752988" y="5526330"/>
                <a:ext cx="857955" cy="475035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 rot="10800000">
                <a:off x="-3752988" y="5335321"/>
                <a:ext cx="857955" cy="475035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8" name="Servicetekniker"/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DB Result</a:t>
              </a:r>
              <a:endParaRPr lang="sv-SE" b="1" dirty="0"/>
            </a:p>
          </p:txBody>
        </p:sp>
        <p:cxnSp>
          <p:nvCxnSpPr>
            <p:cNvPr id="39" name="Straight Connector 38"/>
            <p:cNvCxnSpPr>
              <a:stCxn id="8" idx="7"/>
              <a:endCxn id="8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1801"/>
                <a:gd name="adj2" fmla="val 19204276"/>
                <a:gd name="adj3" fmla="val 10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triangle" w="med" len="lg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B Up"/>
          <p:cNvSpPr/>
          <p:nvPr/>
        </p:nvSpPr>
        <p:spPr>
          <a:xfrm>
            <a:off x="5419963" y="3634438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 smtClean="0"/>
              <a:t>DB Up</a:t>
            </a:r>
            <a:endParaRPr lang="sv-SE" sz="1400" b="1" dirty="0"/>
          </a:p>
        </p:txBody>
      </p:sp>
      <p:grpSp>
        <p:nvGrpSpPr>
          <p:cNvPr id="64" name="DB Down Interaction"/>
          <p:cNvGrpSpPr/>
          <p:nvPr/>
        </p:nvGrpSpPr>
        <p:grpSpPr>
          <a:xfrm>
            <a:off x="1438989" y="5054247"/>
            <a:ext cx="7433229" cy="1202180"/>
            <a:chOff x="-1204869" y="4990642"/>
            <a:chExt cx="7433229" cy="1202180"/>
          </a:xfrm>
        </p:grpSpPr>
        <p:cxnSp>
          <p:nvCxnSpPr>
            <p:cNvPr id="66" name="Straight Connector 65"/>
            <p:cNvCxnSpPr>
              <a:stCxn id="76" idx="3"/>
              <a:endCxn id="7" idx="1"/>
            </p:cNvCxnSpPr>
            <p:nvPr/>
          </p:nvCxnSpPr>
          <p:spPr>
            <a:xfrm flipV="1">
              <a:off x="882085" y="5234737"/>
              <a:ext cx="2025353" cy="371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triangle" w="med" len="lg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" idx="3"/>
              <a:endCxn id="73" idx="3"/>
            </p:cNvCxnSpPr>
            <p:nvPr/>
          </p:nvCxnSpPr>
          <p:spPr>
            <a:xfrm flipH="1">
              <a:off x="874280" y="5940096"/>
              <a:ext cx="2033158" cy="22500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triangle" w="med" len="lg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>
              <a:off x="273350" y="5008224"/>
              <a:ext cx="608735" cy="460453"/>
              <a:chOff x="-4806844" y="6497634"/>
              <a:chExt cx="880533" cy="666044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-4806844" y="6497634"/>
                <a:ext cx="880533" cy="666044"/>
              </a:xfrm>
              <a:prstGeom prst="roundRect">
                <a:avLst>
                  <a:gd name="adj" fmla="val 9887"/>
                </a:avLst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Isosceles Triangle 76"/>
              <p:cNvSpPr/>
              <p:nvPr/>
            </p:nvSpPr>
            <p:spPr>
              <a:xfrm>
                <a:off x="-4795556" y="6688643"/>
                <a:ext cx="857955" cy="475035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Isosceles Triangle 77"/>
              <p:cNvSpPr/>
              <p:nvPr/>
            </p:nvSpPr>
            <p:spPr>
              <a:xfrm rot="10800000">
                <a:off x="-4795556" y="6497634"/>
                <a:ext cx="857955" cy="475035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69" name="Servicetekniker"/>
            <p:cNvSpPr/>
            <p:nvPr/>
          </p:nvSpPr>
          <p:spPr>
            <a:xfrm>
              <a:off x="-1204869" y="499064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DB Query</a:t>
              </a:r>
              <a:endParaRPr lang="sv-SE" b="1" dirty="0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265545" y="5732368"/>
              <a:ext cx="608735" cy="460454"/>
              <a:chOff x="-5847612" y="7545111"/>
              <a:chExt cx="880533" cy="666046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-5847612" y="7545112"/>
                <a:ext cx="880533" cy="666044"/>
              </a:xfrm>
              <a:prstGeom prst="roundRect">
                <a:avLst>
                  <a:gd name="adj" fmla="val 9887"/>
                </a:avLst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Isosceles Triangle 73"/>
              <p:cNvSpPr/>
              <p:nvPr/>
            </p:nvSpPr>
            <p:spPr>
              <a:xfrm>
                <a:off x="-5836324" y="7736121"/>
                <a:ext cx="857955" cy="475036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Isosceles Triangle 74"/>
              <p:cNvSpPr/>
              <p:nvPr/>
            </p:nvSpPr>
            <p:spPr>
              <a:xfrm rot="10800000">
                <a:off x="-5836324" y="7545111"/>
                <a:ext cx="857955" cy="475033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71" name="Servicetekniker"/>
            <p:cNvSpPr/>
            <p:nvPr/>
          </p:nvSpPr>
          <p:spPr>
            <a:xfrm>
              <a:off x="-1204869" y="5726120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DB Error</a:t>
              </a:r>
              <a:endParaRPr lang="sv-SE" b="1" dirty="0"/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3773632" y="5652011"/>
              <a:ext cx="2454728" cy="1"/>
            </a:xfrm>
            <a:prstGeom prst="line">
              <a:avLst/>
            </a:prstGeom>
            <a:ln w="63500" cap="sq">
              <a:solidFill>
                <a:srgbClr val="50DE94"/>
              </a:solidFill>
              <a:prstDash val="sysDash"/>
              <a:miter lim="800000"/>
              <a:headEnd w="sm" len="med"/>
              <a:tailEnd type="triangle" w="med" len="lg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Servicetekniker"/>
            <p:cNvSpPr/>
            <p:nvPr/>
          </p:nvSpPr>
          <p:spPr>
            <a:xfrm>
              <a:off x="4174238" y="5753906"/>
              <a:ext cx="1661249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Poll DB Status</a:t>
              </a:r>
            </a:p>
          </p:txBody>
        </p:sp>
      </p:grpSp>
      <p:sp>
        <p:nvSpPr>
          <p:cNvPr id="7" name="DB Down"/>
          <p:cNvSpPr/>
          <p:nvPr/>
        </p:nvSpPr>
        <p:spPr>
          <a:xfrm>
            <a:off x="5405212" y="5152258"/>
            <a:ext cx="997527" cy="997527"/>
          </a:xfrm>
          <a:prstGeom prst="ellipse">
            <a:avLst/>
          </a:prstGeom>
          <a:solidFill>
            <a:srgbClr val="FF493E"/>
          </a:solidFill>
          <a:ln w="25400">
            <a:solidFill>
              <a:srgbClr val="1F4E79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 smtClean="0"/>
              <a:t>DB Down</a:t>
            </a:r>
            <a:endParaRPr lang="sv-SE" sz="1400" b="1" dirty="0"/>
          </a:p>
        </p:txBody>
      </p:sp>
      <p:grpSp>
        <p:nvGrpSpPr>
          <p:cNvPr id="54" name="Error"/>
          <p:cNvGrpSpPr/>
          <p:nvPr/>
        </p:nvGrpSpPr>
        <p:grpSpPr>
          <a:xfrm>
            <a:off x="8415837" y="3848768"/>
            <a:ext cx="562367" cy="568866"/>
            <a:chOff x="4665409" y="4631482"/>
            <a:chExt cx="1610726" cy="1629341"/>
          </a:xfrm>
        </p:grpSpPr>
        <p:grpSp>
          <p:nvGrpSpPr>
            <p:cNvPr id="55" name="Group 54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F493E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6" name="Cross 55"/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2113320" y="922376"/>
            <a:ext cx="7965359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>
                <a:latin typeface="Lobster Two" panose="02000506000000020003" pitchFamily="50" charset="0"/>
              </a:rPr>
              <a:t>Circuit Breaker</a:t>
            </a:r>
          </a:p>
        </p:txBody>
      </p:sp>
    </p:spTree>
    <p:extLst>
      <p:ext uri="{BB962C8B-B14F-4D97-AF65-F5344CB8AC3E}">
        <p14:creationId xmlns:p14="http://schemas.microsoft.com/office/powerpoint/2010/main" val="152630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7324" y="2881745"/>
            <a:ext cx="524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Examples,Protocols, e.g. Akka Remote Endpoint states</a:t>
            </a:r>
          </a:p>
        </p:txBody>
      </p:sp>
    </p:spTree>
    <p:extLst>
      <p:ext uri="{BB962C8B-B14F-4D97-AF65-F5344CB8AC3E}">
        <p14:creationId xmlns:p14="http://schemas.microsoft.com/office/powerpoint/2010/main" val="11602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4481" y="2859577"/>
            <a:ext cx="1496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Actor lifecycle</a:t>
            </a:r>
          </a:p>
        </p:txBody>
      </p:sp>
    </p:spTree>
    <p:extLst>
      <p:ext uri="{BB962C8B-B14F-4D97-AF65-F5344CB8AC3E}">
        <p14:creationId xmlns:p14="http://schemas.microsoft.com/office/powerpoint/2010/main" val="350038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362983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sz="9600" dirty="0" smtClean="0"/>
              <a:t>Design for failure</a:t>
            </a:r>
            <a:endParaRPr lang="sv-SE" sz="9600" dirty="0"/>
          </a:p>
        </p:txBody>
      </p:sp>
    </p:spTree>
    <p:extLst>
      <p:ext uri="{BB962C8B-B14F-4D97-AF65-F5344CB8AC3E}">
        <p14:creationId xmlns:p14="http://schemas.microsoft.com/office/powerpoint/2010/main" val="341594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25440" y="289837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Deathwatch</a:t>
            </a:r>
          </a:p>
        </p:txBody>
      </p:sp>
    </p:spTree>
    <p:extLst>
      <p:ext uri="{BB962C8B-B14F-4D97-AF65-F5344CB8AC3E}">
        <p14:creationId xmlns:p14="http://schemas.microsoft.com/office/powerpoint/2010/main" val="209899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25440" y="2898370"/>
            <a:ext cx="25086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Distributed failures</a:t>
            </a:r>
          </a:p>
          <a:p>
            <a:r>
              <a:rPr lang="sv-SE" dirty="0" smtClean="0"/>
              <a:t>Lost nodes</a:t>
            </a:r>
          </a:p>
          <a:p>
            <a:r>
              <a:rPr lang="sv-SE" dirty="0" smtClean="0"/>
              <a:t>Network problems</a:t>
            </a:r>
          </a:p>
          <a:p>
            <a:r>
              <a:rPr lang="sv-SE" dirty="0" smtClean="0"/>
              <a:t>How do you handle this?</a:t>
            </a:r>
          </a:p>
        </p:txBody>
      </p:sp>
    </p:spTree>
    <p:extLst>
      <p:ext uri="{BB962C8B-B14F-4D97-AF65-F5344CB8AC3E}">
        <p14:creationId xmlns:p14="http://schemas.microsoft.com/office/powerpoint/2010/main" val="408651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4567" y="2920538"/>
            <a:ext cx="4476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Persistencec. Rehydrate actors on a new node</a:t>
            </a:r>
          </a:p>
        </p:txBody>
      </p:sp>
    </p:spTree>
    <p:extLst>
      <p:ext uri="{BB962C8B-B14F-4D97-AF65-F5344CB8AC3E}">
        <p14:creationId xmlns:p14="http://schemas.microsoft.com/office/powerpoint/2010/main" val="28070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4567" y="2920538"/>
            <a:ext cx="272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dirty="0" smtClean="0"/>
              <a:t>Virtual Actors</a:t>
            </a:r>
          </a:p>
        </p:txBody>
      </p:sp>
    </p:spTree>
    <p:extLst>
      <p:ext uri="{BB962C8B-B14F-4D97-AF65-F5344CB8AC3E}">
        <p14:creationId xmlns:p14="http://schemas.microsoft.com/office/powerpoint/2010/main" val="39825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4567" y="2920538"/>
            <a:ext cx="238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Never fail, always exists</a:t>
            </a:r>
          </a:p>
        </p:txBody>
      </p:sp>
    </p:spTree>
    <p:extLst>
      <p:ext uri="{BB962C8B-B14F-4D97-AF65-F5344CB8AC3E}">
        <p14:creationId xmlns:p14="http://schemas.microsoft.com/office/powerpoint/2010/main" val="123378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362983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9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Virtual Actors</a:t>
            </a:r>
            <a:endParaRPr lang="sv-S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86" y="2457101"/>
            <a:ext cx="1172409" cy="147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74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274361" y="2457101"/>
            <a:ext cx="9605341" cy="1475542"/>
            <a:chOff x="1219695" y="4333410"/>
            <a:chExt cx="9605341" cy="147554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695" y="4360748"/>
              <a:ext cx="1420866" cy="142086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4210" y="4357788"/>
              <a:ext cx="3208418" cy="142382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6965" y="4333410"/>
              <a:ext cx="3798071" cy="14755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8673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Hexagon 19"/>
          <p:cNvSpPr/>
          <p:nvPr/>
        </p:nvSpPr>
        <p:spPr>
          <a:xfrm rot="5400000">
            <a:off x="2058876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Hexagon 21"/>
          <p:cNvSpPr/>
          <p:nvPr/>
        </p:nvSpPr>
        <p:spPr>
          <a:xfrm rot="5400000">
            <a:off x="5911944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Hexagon 22"/>
          <p:cNvSpPr/>
          <p:nvPr/>
        </p:nvSpPr>
        <p:spPr>
          <a:xfrm rot="5400000">
            <a:off x="7838478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2" name="Group 11"/>
          <p:cNvGrpSpPr/>
          <p:nvPr/>
        </p:nvGrpSpPr>
        <p:grpSpPr>
          <a:xfrm>
            <a:off x="3105149" y="4093266"/>
            <a:ext cx="5547690" cy="1860635"/>
            <a:chOff x="2697645" y="3576431"/>
            <a:chExt cx="5547690" cy="1860635"/>
          </a:xfrm>
          <a:solidFill>
            <a:srgbClr val="282828"/>
          </a:solidFill>
        </p:grpSpPr>
        <p:sp>
          <p:nvSpPr>
            <p:cNvPr id="17" name="Hexagon 16"/>
            <p:cNvSpPr/>
            <p:nvPr/>
          </p:nvSpPr>
          <p:spPr>
            <a:xfrm rot="5400000">
              <a:off x="2614639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Hexagon 17"/>
            <p:cNvSpPr/>
            <p:nvPr/>
          </p:nvSpPr>
          <p:spPr>
            <a:xfrm rot="5400000">
              <a:off x="4541173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Hexagon 18"/>
            <p:cNvSpPr/>
            <p:nvPr/>
          </p:nvSpPr>
          <p:spPr>
            <a:xfrm rot="5400000">
              <a:off x="6467707" y="365943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05149" y="965755"/>
            <a:ext cx="5547690" cy="1860635"/>
            <a:chOff x="2697645" y="3576431"/>
            <a:chExt cx="5547690" cy="1860635"/>
          </a:xfrm>
          <a:solidFill>
            <a:srgbClr val="282828"/>
          </a:solidFill>
        </p:grpSpPr>
        <p:sp>
          <p:nvSpPr>
            <p:cNvPr id="14" name="Hexagon 13"/>
            <p:cNvSpPr/>
            <p:nvPr/>
          </p:nvSpPr>
          <p:spPr>
            <a:xfrm rot="5400000">
              <a:off x="2614639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Hexagon 14"/>
            <p:cNvSpPr/>
            <p:nvPr/>
          </p:nvSpPr>
          <p:spPr>
            <a:xfrm rot="5400000">
              <a:off x="4541173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Hexagon 15"/>
            <p:cNvSpPr/>
            <p:nvPr/>
          </p:nvSpPr>
          <p:spPr>
            <a:xfrm rot="5400000">
              <a:off x="6467707" y="365943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4" name="Heart 11"/>
          <p:cNvSpPr/>
          <p:nvPr/>
        </p:nvSpPr>
        <p:spPr>
          <a:xfrm rot="14287302">
            <a:off x="3259552" y="3143253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5" name="Heart 11"/>
          <p:cNvSpPr/>
          <p:nvPr/>
        </p:nvSpPr>
        <p:spPr>
          <a:xfrm rot="14287302">
            <a:off x="2834283" y="3678935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6" name="Oval 10"/>
          <p:cNvSpPr/>
          <p:nvPr/>
        </p:nvSpPr>
        <p:spPr>
          <a:xfrm rot="2188284">
            <a:off x="8346369" y="3373243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ctangle 7"/>
          <p:cNvSpPr/>
          <p:nvPr/>
        </p:nvSpPr>
        <p:spPr>
          <a:xfrm rot="18900000">
            <a:off x="5646362" y="2040512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Heart 11"/>
          <p:cNvSpPr/>
          <p:nvPr/>
        </p:nvSpPr>
        <p:spPr>
          <a:xfrm rot="14287302">
            <a:off x="5927821" y="1453980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1" name="Oval 10"/>
          <p:cNvSpPr/>
          <p:nvPr/>
        </p:nvSpPr>
        <p:spPr>
          <a:xfrm rot="2188284">
            <a:off x="5544880" y="4863619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Isosceles Triangle 2"/>
          <p:cNvSpPr/>
          <p:nvPr/>
        </p:nvSpPr>
        <p:spPr>
          <a:xfrm rot="10299074">
            <a:off x="7706248" y="2089435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Isosceles Triangle 2"/>
          <p:cNvSpPr/>
          <p:nvPr/>
        </p:nvSpPr>
        <p:spPr>
          <a:xfrm rot="10299074">
            <a:off x="7846678" y="5169488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Isosceles Triangle 2"/>
          <p:cNvSpPr/>
          <p:nvPr/>
        </p:nvSpPr>
        <p:spPr>
          <a:xfrm rot="10299074">
            <a:off x="7871393" y="147842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Heart 11"/>
          <p:cNvSpPr/>
          <p:nvPr/>
        </p:nvSpPr>
        <p:spPr>
          <a:xfrm rot="14287302">
            <a:off x="7283990" y="162889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6" name="Oval 10"/>
          <p:cNvSpPr/>
          <p:nvPr/>
        </p:nvSpPr>
        <p:spPr>
          <a:xfrm rot="2188284">
            <a:off x="5372976" y="1628651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Rectangle 7"/>
          <p:cNvSpPr/>
          <p:nvPr/>
        </p:nvSpPr>
        <p:spPr>
          <a:xfrm rot="18900000">
            <a:off x="3678261" y="1548295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Rectangle 7"/>
          <p:cNvSpPr/>
          <p:nvPr/>
        </p:nvSpPr>
        <p:spPr>
          <a:xfrm rot="18900000">
            <a:off x="4244022" y="1678814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Hexagon 8"/>
          <p:cNvSpPr/>
          <p:nvPr/>
        </p:nvSpPr>
        <p:spPr>
          <a:xfrm rot="16200000">
            <a:off x="6465520" y="3528155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0" name="Hexagon 8"/>
          <p:cNvSpPr/>
          <p:nvPr/>
        </p:nvSpPr>
        <p:spPr>
          <a:xfrm rot="16200000">
            <a:off x="3669310" y="1962949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1" name="Hexagon 8"/>
          <p:cNvSpPr/>
          <p:nvPr/>
        </p:nvSpPr>
        <p:spPr>
          <a:xfrm rot="16200000">
            <a:off x="4198027" y="4762798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2" name="Isosceles Triangle 2"/>
          <p:cNvSpPr/>
          <p:nvPr/>
        </p:nvSpPr>
        <p:spPr>
          <a:xfrm rot="10299074">
            <a:off x="2566061" y="3106539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oup 2"/>
          <p:cNvGrpSpPr/>
          <p:nvPr/>
        </p:nvGrpSpPr>
        <p:grpSpPr>
          <a:xfrm>
            <a:off x="4068416" y="2529511"/>
            <a:ext cx="1694622" cy="1860634"/>
            <a:chOff x="4068416" y="2529511"/>
            <a:chExt cx="1694622" cy="1860634"/>
          </a:xfrm>
        </p:grpSpPr>
        <p:sp>
          <p:nvSpPr>
            <p:cNvPr id="21" name="Hexagon 20"/>
            <p:cNvSpPr/>
            <p:nvPr/>
          </p:nvSpPr>
          <p:spPr>
            <a:xfrm rot="5400000">
              <a:off x="3985410" y="261251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solidFill>
              <a:srgbClr val="282828"/>
            </a:solidFill>
            <a:ln w="5080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Heart 11"/>
            <p:cNvSpPr/>
            <p:nvPr/>
          </p:nvSpPr>
          <p:spPr>
            <a:xfrm rot="14287302">
              <a:off x="4455996" y="3238464"/>
              <a:ext cx="309820" cy="23747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FFC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Oval 10"/>
            <p:cNvSpPr/>
            <p:nvPr/>
          </p:nvSpPr>
          <p:spPr>
            <a:xfrm rot="2188284">
              <a:off x="5195903" y="3109169"/>
              <a:ext cx="263964" cy="229987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Isosceles Triangle 2"/>
            <p:cNvSpPr/>
            <p:nvPr/>
          </p:nvSpPr>
          <p:spPr>
            <a:xfrm rot="10299074">
              <a:off x="4884479" y="3703378"/>
              <a:ext cx="294408" cy="268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44" name="Isosceles Triangle 2"/>
          <p:cNvSpPr/>
          <p:nvPr/>
        </p:nvSpPr>
        <p:spPr>
          <a:xfrm rot="10299074">
            <a:off x="7060734" y="352486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Isosceles Triangle 2"/>
          <p:cNvSpPr/>
          <p:nvPr/>
        </p:nvSpPr>
        <p:spPr>
          <a:xfrm rot="10299074">
            <a:off x="8937043" y="3688476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Oval 10"/>
          <p:cNvSpPr/>
          <p:nvPr/>
        </p:nvSpPr>
        <p:spPr>
          <a:xfrm rot="2188284">
            <a:off x="7415590" y="4729012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Rectangle 7"/>
          <p:cNvSpPr/>
          <p:nvPr/>
        </p:nvSpPr>
        <p:spPr>
          <a:xfrm rot="18900000">
            <a:off x="6757947" y="3032062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7"/>
          <p:cNvSpPr/>
          <p:nvPr/>
        </p:nvSpPr>
        <p:spPr>
          <a:xfrm rot="18900000">
            <a:off x="8850872" y="3197919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Rectangle 7"/>
          <p:cNvSpPr/>
          <p:nvPr/>
        </p:nvSpPr>
        <p:spPr>
          <a:xfrm rot="18900000">
            <a:off x="3552905" y="5134813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Rectangle 7"/>
          <p:cNvSpPr/>
          <p:nvPr/>
        </p:nvSpPr>
        <p:spPr>
          <a:xfrm rot="18900000">
            <a:off x="6005228" y="5167818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Isosceles Triangle 2"/>
          <p:cNvSpPr/>
          <p:nvPr/>
        </p:nvSpPr>
        <p:spPr>
          <a:xfrm rot="10299074">
            <a:off x="5893180" y="4522885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Isosceles Triangle 2"/>
          <p:cNvSpPr/>
          <p:nvPr/>
        </p:nvSpPr>
        <p:spPr>
          <a:xfrm rot="10299074">
            <a:off x="3653893" y="459381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Heart 11"/>
          <p:cNvSpPr/>
          <p:nvPr/>
        </p:nvSpPr>
        <p:spPr>
          <a:xfrm rot="14287302">
            <a:off x="7881181" y="466477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 w="19050">
            <a:solidFill>
              <a:schemeClr val="bg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8" name="Oval 10"/>
          <p:cNvSpPr/>
          <p:nvPr/>
        </p:nvSpPr>
        <p:spPr>
          <a:xfrm rot="2188284">
            <a:off x="4004368" y="1289676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 w="19050">
            <a:solidFill>
              <a:schemeClr val="bg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Isosceles Triangle 2"/>
          <p:cNvSpPr/>
          <p:nvPr/>
        </p:nvSpPr>
        <p:spPr>
          <a:xfrm rot="10299074">
            <a:off x="8456447" y="2918938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 w="19050">
            <a:solidFill>
              <a:schemeClr val="bg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8886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</a:t>
            </a:r>
            <a:r>
              <a:rPr lang="sv-SE" dirty="0" smtClean="0"/>
              <a:t>A</a:t>
            </a:r>
            <a:endParaRPr lang="sv-SE" dirty="0" smtClean="0"/>
          </a:p>
          <a:p>
            <a:pPr algn="ctr"/>
            <a:r>
              <a:rPr lang="sv-SE" b="1" dirty="0" smtClean="0"/>
              <a:t>433</a:t>
            </a:r>
            <a:endParaRPr lang="sv-SE" b="1" dirty="0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</a:t>
            </a:r>
            <a:r>
              <a:rPr lang="sv-SE" dirty="0" smtClean="0"/>
              <a:t>B</a:t>
            </a:r>
            <a:endParaRPr lang="sv-SE" dirty="0" smtClean="0"/>
          </a:p>
          <a:p>
            <a:pPr algn="ctr"/>
            <a:r>
              <a:rPr lang="sv-SE" b="1" dirty="0" smtClean="0"/>
              <a:t>24345</a:t>
            </a:r>
            <a:endParaRPr lang="sv-SE" b="1" dirty="0"/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</a:t>
            </a:r>
            <a:r>
              <a:rPr lang="sv-SE" dirty="0" smtClean="0"/>
              <a:t>C</a:t>
            </a:r>
            <a:endParaRPr lang="sv-SE" dirty="0" smtClean="0"/>
          </a:p>
          <a:p>
            <a:pPr algn="ctr"/>
            <a:r>
              <a:rPr lang="sv-SE" b="1" dirty="0" smtClean="0"/>
              <a:t>82327</a:t>
            </a:r>
            <a:endParaRPr lang="sv-SE" b="1" dirty="0"/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Hash:</a:t>
            </a:r>
          </a:p>
          <a:p>
            <a:pPr algn="ctr"/>
            <a:r>
              <a:rPr lang="sv-SE" b="1" dirty="0" smtClean="0"/>
              <a:t>989123</a:t>
            </a:r>
            <a:endParaRPr lang="sv-SE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</a:t>
            </a:r>
            <a:r>
              <a:rPr lang="sv-SE" dirty="0" smtClean="0"/>
              <a:t>E</a:t>
            </a:r>
            <a:endParaRPr lang="sv-SE" dirty="0" smtClean="0"/>
          </a:p>
          <a:p>
            <a:pPr algn="ctr"/>
            <a:r>
              <a:rPr lang="sv-SE" b="1" dirty="0" smtClean="0"/>
              <a:t>943772</a:t>
            </a:r>
            <a:endParaRPr lang="sv-SE" b="1" dirty="0"/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 smtClean="0"/>
              <a:t>Node </a:t>
            </a:r>
            <a:r>
              <a:rPr lang="sv-SE" dirty="0" smtClean="0"/>
              <a:t>D</a:t>
            </a:r>
            <a:endParaRPr lang="sv-SE" dirty="0" smtClean="0"/>
          </a:p>
          <a:p>
            <a:pPr algn="ctr"/>
            <a:r>
              <a:rPr lang="sv-SE" b="1" dirty="0" smtClean="0"/>
              <a:t>612344</a:t>
            </a:r>
            <a:endParaRPr lang="sv-SE" b="1" dirty="0"/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 smtClean="0"/>
              <a:t>Node </a:t>
            </a:r>
            <a:r>
              <a:rPr lang="sv-SE" dirty="0" smtClean="0"/>
              <a:t>F</a:t>
            </a:r>
            <a:endParaRPr lang="sv-SE" dirty="0" smtClean="0"/>
          </a:p>
          <a:p>
            <a:pPr algn="ctr"/>
            <a:r>
              <a:rPr lang="sv-SE" b="1" dirty="0" smtClean="0"/>
              <a:t>987234</a:t>
            </a:r>
            <a:endParaRPr lang="sv-SE" b="1" dirty="0"/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Grain Id:</a:t>
            </a:r>
          </a:p>
          <a:p>
            <a:pPr algn="ctr"/>
            <a:r>
              <a:rPr lang="sv-SE" b="1" dirty="0" smtClean="0"/>
              <a:t>Roger</a:t>
            </a:r>
            <a:endParaRPr lang="sv-SE" b="1" dirty="0"/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Names:</a:t>
            </a:r>
            <a:br>
              <a:rPr lang="sv-SE" dirty="0" smtClean="0"/>
            </a:br>
            <a:r>
              <a:rPr lang="sv-SE" dirty="0" smtClean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Names:</a:t>
            </a:r>
            <a:br>
              <a:rPr lang="sv-SE" dirty="0" smtClean="0"/>
            </a:br>
            <a:r>
              <a:rPr lang="sv-SE" dirty="0" smtClean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Actors:</a:t>
            </a:r>
          </a:p>
          <a:p>
            <a:pPr algn="ctr"/>
            <a:r>
              <a:rPr lang="sv-SE" b="1" smtClean="0"/>
              <a:t>Roger : User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600106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4567" y="2920538"/>
            <a:ext cx="25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Akka has Cluster Sharding</a:t>
            </a:r>
          </a:p>
        </p:txBody>
      </p:sp>
    </p:spTree>
    <p:extLst>
      <p:ext uri="{BB962C8B-B14F-4D97-AF65-F5344CB8AC3E}">
        <p14:creationId xmlns:p14="http://schemas.microsoft.com/office/powerpoint/2010/main" val="154083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9" y="4075042"/>
            <a:ext cx="10426148" cy="2554545"/>
          </a:xfrm>
          <a:prstGeom prst="rect">
            <a:avLst/>
          </a:prstGeom>
          <a:noFill/>
          <a:effectLst>
            <a:outerShdw dist="381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9600" b="1">
                <a:latin typeface="Lobster Two" panose="02000506000000020003" pitchFamily="50" charset="0"/>
              </a:defRPr>
            </a:lvl1pPr>
          </a:lstStyle>
          <a:p>
            <a:pPr algn="l"/>
            <a:r>
              <a:rPr lang="en-US" sz="3200" dirty="0">
                <a:latin typeface="+mn-lt"/>
              </a:rPr>
              <a:t>An escalator can never break: it can only become stairs. </a:t>
            </a:r>
            <a:r>
              <a:rPr lang="en-US" sz="3200" dirty="0">
                <a:latin typeface="+mn-lt"/>
              </a:rPr>
              <a:t/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You </a:t>
            </a:r>
            <a:r>
              <a:rPr lang="en-US" sz="3200" dirty="0">
                <a:latin typeface="+mn-lt"/>
              </a:rPr>
              <a:t>should never see an Escalator Temporarily Out Of Order sign, just Escalator Temporarily Stairs. </a:t>
            </a:r>
            <a:r>
              <a:rPr lang="en-US" sz="3200" dirty="0">
                <a:latin typeface="+mn-lt"/>
              </a:rPr>
              <a:t/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Sorry </a:t>
            </a:r>
            <a:r>
              <a:rPr lang="en-US" sz="3200" dirty="0">
                <a:latin typeface="+mn-lt"/>
              </a:rPr>
              <a:t>for the convenience. </a:t>
            </a:r>
            <a:r>
              <a:rPr lang="en-US" sz="3200" dirty="0">
                <a:latin typeface="+mn-lt"/>
              </a:rPr>
              <a:t/>
            </a:r>
            <a:br>
              <a:rPr lang="en-US" sz="3200" dirty="0">
                <a:latin typeface="+mn-lt"/>
              </a:rPr>
            </a:br>
            <a:r>
              <a:rPr lang="en-US" sz="3200" i="1" dirty="0">
                <a:latin typeface="+mn-lt"/>
              </a:rPr>
              <a:t>-Mitch </a:t>
            </a:r>
            <a:r>
              <a:rPr lang="en-US" sz="3200" i="1" dirty="0" err="1" smtClean="0">
                <a:latin typeface="+mn-lt"/>
              </a:rPr>
              <a:t>Hedberg</a:t>
            </a:r>
            <a:endParaRPr lang="sv-SE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33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-148206" y="448674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>
                <a:latin typeface="Ravie" panose="04040805050809020602" pitchFamily="82" charset="0"/>
              </a:rPr>
              <a:t>The End</a:t>
            </a:r>
            <a:endParaRPr lang="sv-SE" sz="8000" b="1" dirty="0">
              <a:solidFill>
                <a:srgbClr val="B04242"/>
              </a:solidFill>
              <a:latin typeface="Ravie" panose="040408050508090206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063409" y="3324505"/>
            <a:ext cx="1410344" cy="1826152"/>
            <a:chOff x="5086213" y="3115017"/>
            <a:chExt cx="1410344" cy="1826152"/>
          </a:xfrm>
        </p:grpSpPr>
        <p:sp>
          <p:nvSpPr>
            <p:cNvPr id="22" name="Oval 191"/>
            <p:cNvSpPr/>
            <p:nvPr/>
          </p:nvSpPr>
          <p:spPr>
            <a:xfrm rot="19315235">
              <a:off x="6038419" y="3115017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 rot="1744470">
              <a:off x="5989542" y="3272619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3225449">
              <a:off x="6215163" y="4047701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8743542">
              <a:off x="5086213" y="4057369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 rot="1933843">
              <a:off x="5226653" y="3191708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3"/>
            <p:cNvSpPr/>
            <p:nvPr/>
          </p:nvSpPr>
          <p:spPr>
            <a:xfrm rot="21147307">
              <a:off x="6044918" y="4353177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2"/>
            <p:cNvSpPr/>
            <p:nvPr/>
          </p:nvSpPr>
          <p:spPr>
            <a:xfrm rot="772141">
              <a:off x="5332324" y="432703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ounded Rectangle 8"/>
            <p:cNvSpPr/>
            <p:nvPr/>
          </p:nvSpPr>
          <p:spPr>
            <a:xfrm rot="72546">
              <a:off x="5240059" y="3159728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125688" y="2801675"/>
                  </a:lnTo>
                  <a:cubicBezTo>
                    <a:pt x="111664" y="2382215"/>
                    <a:pt x="14024" y="2173683"/>
                    <a:pt x="0" y="1754223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10800000" flipH="1">
              <a:off x="5490119" y="3624210"/>
              <a:ext cx="694513" cy="437641"/>
            </a:xfrm>
            <a:prstGeom prst="arc">
              <a:avLst>
                <a:gd name="adj1" fmla="val 13030883"/>
                <a:gd name="adj2" fmla="val 19424908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Moon 30"/>
            <p:cNvSpPr/>
            <p:nvPr/>
          </p:nvSpPr>
          <p:spPr>
            <a:xfrm>
              <a:off x="5874191" y="4271860"/>
              <a:ext cx="207973" cy="409409"/>
            </a:xfrm>
            <a:prstGeom prst="moon">
              <a:avLst>
                <a:gd name="adj" fmla="val 35344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Moon 31"/>
            <p:cNvSpPr/>
            <p:nvPr/>
          </p:nvSpPr>
          <p:spPr>
            <a:xfrm rot="10800000">
              <a:off x="5641653" y="4303769"/>
              <a:ext cx="207973" cy="401529"/>
            </a:xfrm>
            <a:prstGeom prst="moon">
              <a:avLst>
                <a:gd name="adj" fmla="val 33513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Arc 32"/>
            <p:cNvSpPr/>
            <p:nvPr/>
          </p:nvSpPr>
          <p:spPr>
            <a:xfrm rot="4815555">
              <a:off x="5425002" y="4286186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c 33"/>
            <p:cNvSpPr/>
            <p:nvPr/>
          </p:nvSpPr>
          <p:spPr>
            <a:xfrm rot="15863994" flipH="1">
              <a:off x="5882082" y="4255455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6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28282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87277" y="1915852"/>
            <a:ext cx="3071622" cy="1094282"/>
          </a:xfrm>
          <a:prstGeom prst="ellipse">
            <a:avLst/>
          </a:prstGeom>
          <a:solidFill>
            <a:sysClr val="windowText" lastClr="000000">
              <a:alpha val="27000"/>
            </a:sysClr>
          </a:solidFill>
          <a:ln w="12700" cap="flat" cmpd="sng" algn="ctr">
            <a:noFill/>
            <a:prstDash val="solid"/>
            <a:miter lim="800000"/>
          </a:ln>
          <a:effectLst>
            <a:softEdge rad="3175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753" y="4076206"/>
            <a:ext cx="12192000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kumimoji="0" lang="sv-SE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Roger Johansson</a:t>
            </a:r>
            <a:endParaRPr kumimoji="0" lang="sv-SE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44" y="487209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roger.johansson@betsson.com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0" y="2695010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lang="en-US" sz="1600" b="1" dirty="0" smtClean="0"/>
              <a:t> 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Platform-independent, resilient, and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stateful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microservices</a:t>
            </a:r>
            <a:endParaRPr lang="en-US" sz="3200" b="1" dirty="0" smtClean="0">
              <a:solidFill>
                <a:schemeClr val="tx1"/>
              </a:solidFill>
              <a:latin typeface="Calibri" panose="020F0502020204030204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42" y="470119"/>
            <a:ext cx="5214456" cy="202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2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904596" y="478188"/>
            <a:ext cx="10266002" cy="2916051"/>
            <a:chOff x="355198" y="2973913"/>
            <a:chExt cx="10266002" cy="2916051"/>
          </a:xfrm>
          <a:solidFill>
            <a:srgbClr val="00B0F0"/>
          </a:solidFill>
          <a:effectLst/>
        </p:grpSpPr>
        <p:grpSp>
          <p:nvGrpSpPr>
            <p:cNvPr id="79" name="Group 78"/>
            <p:cNvGrpSpPr/>
            <p:nvPr/>
          </p:nvGrpSpPr>
          <p:grpSpPr>
            <a:xfrm>
              <a:off x="3792735" y="4048732"/>
              <a:ext cx="3284070" cy="527563"/>
              <a:chOff x="3792735" y="4048732"/>
              <a:chExt cx="3284070" cy="527563"/>
            </a:xfrm>
            <a:grpFill/>
          </p:grpSpPr>
          <p:grpSp>
            <p:nvGrpSpPr>
              <p:cNvPr id="75" name="Group 74"/>
              <p:cNvGrpSpPr/>
              <p:nvPr/>
            </p:nvGrpSpPr>
            <p:grpSpPr>
              <a:xfrm>
                <a:off x="6618886" y="4048732"/>
                <a:ext cx="457919" cy="510942"/>
                <a:chOff x="5307806" y="2943224"/>
                <a:chExt cx="226219" cy="252413"/>
              </a:xfrm>
              <a:grpFill/>
            </p:grpSpPr>
            <p:cxnSp>
              <p:nvCxnSpPr>
                <p:cNvPr id="77" name="Straight Connector 76"/>
                <p:cNvCxnSpPr>
                  <a:stCxn id="76" idx="3"/>
                </p:cNvCxnSpPr>
                <p:nvPr/>
              </p:nvCxnSpPr>
              <p:spPr>
                <a:xfrm>
                  <a:off x="5450682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>
                  <a:stCxn id="76" idx="1"/>
                </p:cNvCxnSpPr>
                <p:nvPr/>
              </p:nvCxnSpPr>
              <p:spPr>
                <a:xfrm flipH="1">
                  <a:off x="5307806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 75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5114633" y="4065353"/>
                <a:ext cx="457919" cy="510942"/>
                <a:chOff x="5307806" y="2943224"/>
                <a:chExt cx="226219" cy="252413"/>
              </a:xfrm>
              <a:grpFill/>
            </p:grpSpPr>
            <p:cxnSp>
              <p:nvCxnSpPr>
                <p:cNvPr id="73" name="Straight Connector 72"/>
                <p:cNvCxnSpPr>
                  <a:stCxn id="72" idx="3"/>
                </p:cNvCxnSpPr>
                <p:nvPr/>
              </p:nvCxnSpPr>
              <p:spPr>
                <a:xfrm>
                  <a:off x="5450682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>
                  <a:stCxn id="72" idx="1"/>
                </p:cNvCxnSpPr>
                <p:nvPr/>
              </p:nvCxnSpPr>
              <p:spPr>
                <a:xfrm flipH="1">
                  <a:off x="5307806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Rectangle 71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3792735" y="4065353"/>
                <a:ext cx="457908" cy="510942"/>
                <a:chOff x="5307816" y="2943224"/>
                <a:chExt cx="226214" cy="252413"/>
              </a:xfrm>
              <a:grpFill/>
            </p:grpSpPr>
            <p:cxnSp>
              <p:nvCxnSpPr>
                <p:cNvPr id="28" name="Straight Connector 27"/>
                <p:cNvCxnSpPr>
                  <a:stCxn id="27" idx="3"/>
                </p:cNvCxnSpPr>
                <p:nvPr/>
              </p:nvCxnSpPr>
              <p:spPr>
                <a:xfrm>
                  <a:off x="5450687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stCxn id="27" idx="1"/>
                </p:cNvCxnSpPr>
                <p:nvPr/>
              </p:nvCxnSpPr>
              <p:spPr>
                <a:xfrm flipH="1">
                  <a:off x="5307811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81" name="Group 80"/>
            <p:cNvGrpSpPr/>
            <p:nvPr/>
          </p:nvGrpSpPr>
          <p:grpSpPr>
            <a:xfrm>
              <a:off x="355198" y="2973913"/>
              <a:ext cx="10266002" cy="2916051"/>
              <a:chOff x="355198" y="2973913"/>
              <a:chExt cx="10266002" cy="2916051"/>
            </a:xfrm>
            <a:grpFill/>
          </p:grpSpPr>
          <p:sp>
            <p:nvSpPr>
              <p:cNvPr id="2" name="Rectangle 1"/>
              <p:cNvSpPr/>
              <p:nvPr/>
            </p:nvSpPr>
            <p:spPr>
              <a:xfrm>
                <a:off x="1635777" y="3442728"/>
                <a:ext cx="361864" cy="516411"/>
              </a:xfrm>
              <a:custGeom>
                <a:avLst/>
                <a:gdLst>
                  <a:gd name="connsiteX0" fmla="*/ 0 w 228600"/>
                  <a:gd name="connsiteY0" fmla="*/ 0 h 326232"/>
                  <a:gd name="connsiteX1" fmla="*/ 228600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0 w 228600"/>
                  <a:gd name="connsiteY4" fmla="*/ 0 h 326232"/>
                  <a:gd name="connsiteX0" fmla="*/ 2381 w 228600"/>
                  <a:gd name="connsiteY0" fmla="*/ 35719 h 326232"/>
                  <a:gd name="connsiteX1" fmla="*/ 228600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2381 w 228600"/>
                  <a:gd name="connsiteY4" fmla="*/ 35719 h 326232"/>
                  <a:gd name="connsiteX0" fmla="*/ 2381 w 228600"/>
                  <a:gd name="connsiteY0" fmla="*/ 45244 h 335757"/>
                  <a:gd name="connsiteX1" fmla="*/ 183356 w 228600"/>
                  <a:gd name="connsiteY1" fmla="*/ 0 h 335757"/>
                  <a:gd name="connsiteX2" fmla="*/ 228600 w 228600"/>
                  <a:gd name="connsiteY2" fmla="*/ 335757 h 335757"/>
                  <a:gd name="connsiteX3" fmla="*/ 0 w 228600"/>
                  <a:gd name="connsiteY3" fmla="*/ 335757 h 335757"/>
                  <a:gd name="connsiteX4" fmla="*/ 2381 w 228600"/>
                  <a:gd name="connsiteY4" fmla="*/ 45244 h 335757"/>
                  <a:gd name="connsiteX0" fmla="*/ 2381 w 228600"/>
                  <a:gd name="connsiteY0" fmla="*/ 35719 h 326232"/>
                  <a:gd name="connsiteX1" fmla="*/ 180975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2381 w 228600"/>
                  <a:gd name="connsiteY4" fmla="*/ 35719 h 326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326232">
                    <a:moveTo>
                      <a:pt x="2381" y="35719"/>
                    </a:moveTo>
                    <a:lnTo>
                      <a:pt x="180975" y="0"/>
                    </a:lnTo>
                    <a:lnTo>
                      <a:pt x="228600" y="326232"/>
                    </a:lnTo>
                    <a:lnTo>
                      <a:pt x="0" y="326232"/>
                    </a:lnTo>
                    <a:cubicBezTo>
                      <a:pt x="794" y="229394"/>
                      <a:pt x="1587" y="132557"/>
                      <a:pt x="2381" y="35719"/>
                    </a:cubicBezTo>
                    <a:close/>
                  </a:path>
                </a:pathLst>
              </a:custGeom>
              <a:grpFill/>
              <a:ln w="19050">
                <a:solidFill>
                  <a:srgbClr val="1F4E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355198" y="2973913"/>
                <a:ext cx="10266002" cy="2916051"/>
              </a:xfrm>
              <a:custGeom>
                <a:avLst/>
                <a:gdLst>
                  <a:gd name="connsiteX0" fmla="*/ 1329239 w 6102996"/>
                  <a:gd name="connsiteY0" fmla="*/ 0 h 1733552"/>
                  <a:gd name="connsiteX1" fmla="*/ 1410361 w 6102996"/>
                  <a:gd name="connsiteY1" fmla="*/ 0 h 1733552"/>
                  <a:gd name="connsiteX2" fmla="*/ 1354138 w 6102996"/>
                  <a:gd name="connsiteY2" fmla="*/ 54718 h 1733552"/>
                  <a:gd name="connsiteX3" fmla="*/ 1354138 w 6102996"/>
                  <a:gd name="connsiteY3" fmla="*/ 87563 h 1733552"/>
                  <a:gd name="connsiteX4" fmla="*/ 1426656 w 6102996"/>
                  <a:gd name="connsiteY4" fmla="*/ 87563 h 1733552"/>
                  <a:gd name="connsiteX5" fmla="*/ 1354138 w 6102996"/>
                  <a:gd name="connsiteY5" fmla="*/ 158140 h 1733552"/>
                  <a:gd name="connsiteX6" fmla="*/ 1354138 w 6102996"/>
                  <a:gd name="connsiteY6" fmla="*/ 171451 h 1733552"/>
                  <a:gd name="connsiteX7" fmla="*/ 1458912 w 6102996"/>
                  <a:gd name="connsiteY7" fmla="*/ 171451 h 1733552"/>
                  <a:gd name="connsiteX8" fmla="*/ 1354138 w 6102996"/>
                  <a:gd name="connsiteY8" fmla="*/ 273421 h 1733552"/>
                  <a:gd name="connsiteX9" fmla="*/ 1354138 w 6102996"/>
                  <a:gd name="connsiteY9" fmla="*/ 330202 h 1733552"/>
                  <a:gd name="connsiteX10" fmla="*/ 1403350 w 6102996"/>
                  <a:gd name="connsiteY10" fmla="*/ 330202 h 1733552"/>
                  <a:gd name="connsiteX11" fmla="*/ 1427957 w 6102996"/>
                  <a:gd name="connsiteY11" fmla="*/ 477840 h 1733552"/>
                  <a:gd name="connsiteX12" fmla="*/ 1438274 w 6102996"/>
                  <a:gd name="connsiteY12" fmla="*/ 477840 h 1733552"/>
                  <a:gd name="connsiteX13" fmla="*/ 1441450 w 6102996"/>
                  <a:gd name="connsiteY13" fmla="*/ 476252 h 1733552"/>
                  <a:gd name="connsiteX14" fmla="*/ 1441927 w 6102996"/>
                  <a:gd name="connsiteY14" fmla="*/ 477840 h 1733552"/>
                  <a:gd name="connsiteX15" fmla="*/ 1480343 w 6102996"/>
                  <a:gd name="connsiteY15" fmla="*/ 477840 h 1733552"/>
                  <a:gd name="connsiteX16" fmla="*/ 1480343 w 6102996"/>
                  <a:gd name="connsiteY16" fmla="*/ 592141 h 1733552"/>
                  <a:gd name="connsiteX17" fmla="*/ 1554161 w 6102996"/>
                  <a:gd name="connsiteY17" fmla="*/ 592141 h 1733552"/>
                  <a:gd name="connsiteX18" fmla="*/ 1555750 w 6102996"/>
                  <a:gd name="connsiteY18" fmla="*/ 933193 h 1733552"/>
                  <a:gd name="connsiteX19" fmla="*/ 3066684 w 6102996"/>
                  <a:gd name="connsiteY19" fmla="*/ 934524 h 1733552"/>
                  <a:gd name="connsiteX20" fmla="*/ 3066684 w 6102996"/>
                  <a:gd name="connsiteY20" fmla="*/ 938675 h 1733552"/>
                  <a:gd name="connsiteX21" fmla="*/ 4346897 w 6102996"/>
                  <a:gd name="connsiteY21" fmla="*/ 939802 h 1733552"/>
                  <a:gd name="connsiteX22" fmla="*/ 6102996 w 6102996"/>
                  <a:gd name="connsiteY22" fmla="*/ 800102 h 1733552"/>
                  <a:gd name="connsiteX23" fmla="*/ 5851847 w 6102996"/>
                  <a:gd name="connsiteY23" fmla="*/ 1162052 h 1733552"/>
                  <a:gd name="connsiteX24" fmla="*/ 5832797 w 6102996"/>
                  <a:gd name="connsiteY24" fmla="*/ 1720852 h 1733552"/>
                  <a:gd name="connsiteX25" fmla="*/ 4972696 w 6102996"/>
                  <a:gd name="connsiteY25" fmla="*/ 1733552 h 1733552"/>
                  <a:gd name="connsiteX26" fmla="*/ 3066684 w 6102996"/>
                  <a:gd name="connsiteY26" fmla="*/ 1733552 h 1733552"/>
                  <a:gd name="connsiteX27" fmla="*/ 355730 w 6102996"/>
                  <a:gd name="connsiteY27" fmla="*/ 1733552 h 1733552"/>
                  <a:gd name="connsiteX28" fmla="*/ 400050 w 6102996"/>
                  <a:gd name="connsiteY28" fmla="*/ 1346202 h 1733552"/>
                  <a:gd name="connsiteX29" fmla="*/ 0 w 6102996"/>
                  <a:gd name="connsiteY29" fmla="*/ 1117602 h 1733552"/>
                  <a:gd name="connsiteX30" fmla="*/ 19050 w 6102996"/>
                  <a:gd name="connsiteY30" fmla="*/ 939802 h 1733552"/>
                  <a:gd name="connsiteX31" fmla="*/ 605284 w 6102996"/>
                  <a:gd name="connsiteY31" fmla="*/ 927329 h 1733552"/>
                  <a:gd name="connsiteX32" fmla="*/ 605284 w 6102996"/>
                  <a:gd name="connsiteY32" fmla="*/ 258642 h 1733552"/>
                  <a:gd name="connsiteX33" fmla="*/ 661504 w 6102996"/>
                  <a:gd name="connsiteY33" fmla="*/ 571892 h 1733552"/>
                  <a:gd name="connsiteX34" fmla="*/ 1042712 w 6102996"/>
                  <a:gd name="connsiteY34" fmla="*/ 571397 h 1733552"/>
                  <a:gd name="connsiteX35" fmla="*/ 1047474 w 6102996"/>
                  <a:gd name="connsiteY35" fmla="*/ 477840 h 1733552"/>
                  <a:gd name="connsiteX36" fmla="*/ 1285081 w 6102996"/>
                  <a:gd name="connsiteY36" fmla="*/ 477840 h 1733552"/>
                  <a:gd name="connsiteX37" fmla="*/ 1285081 w 6102996"/>
                  <a:gd name="connsiteY37" fmla="*/ 1 h 1733552"/>
                  <a:gd name="connsiteX38" fmla="*/ 1329240 w 6102996"/>
                  <a:gd name="connsiteY38" fmla="*/ 1 h 1733552"/>
                  <a:gd name="connsiteX0" fmla="*/ 1329239 w 6102996"/>
                  <a:gd name="connsiteY0" fmla="*/ 0 h 1733552"/>
                  <a:gd name="connsiteX1" fmla="*/ 1410361 w 6102996"/>
                  <a:gd name="connsiteY1" fmla="*/ 0 h 1733552"/>
                  <a:gd name="connsiteX2" fmla="*/ 1354138 w 6102996"/>
                  <a:gd name="connsiteY2" fmla="*/ 54718 h 1733552"/>
                  <a:gd name="connsiteX3" fmla="*/ 1354138 w 6102996"/>
                  <a:gd name="connsiteY3" fmla="*/ 87563 h 1733552"/>
                  <a:gd name="connsiteX4" fmla="*/ 1426656 w 6102996"/>
                  <a:gd name="connsiteY4" fmla="*/ 87563 h 1733552"/>
                  <a:gd name="connsiteX5" fmla="*/ 1354138 w 6102996"/>
                  <a:gd name="connsiteY5" fmla="*/ 158140 h 1733552"/>
                  <a:gd name="connsiteX6" fmla="*/ 1354138 w 6102996"/>
                  <a:gd name="connsiteY6" fmla="*/ 171451 h 1733552"/>
                  <a:gd name="connsiteX7" fmla="*/ 1458912 w 6102996"/>
                  <a:gd name="connsiteY7" fmla="*/ 171451 h 1733552"/>
                  <a:gd name="connsiteX8" fmla="*/ 1354138 w 6102996"/>
                  <a:gd name="connsiteY8" fmla="*/ 273421 h 1733552"/>
                  <a:gd name="connsiteX9" fmla="*/ 1354138 w 6102996"/>
                  <a:gd name="connsiteY9" fmla="*/ 330202 h 1733552"/>
                  <a:gd name="connsiteX10" fmla="*/ 1403350 w 6102996"/>
                  <a:gd name="connsiteY10" fmla="*/ 330202 h 1733552"/>
                  <a:gd name="connsiteX11" fmla="*/ 1427957 w 6102996"/>
                  <a:gd name="connsiteY11" fmla="*/ 477840 h 1733552"/>
                  <a:gd name="connsiteX12" fmla="*/ 1438274 w 6102996"/>
                  <a:gd name="connsiteY12" fmla="*/ 477840 h 1733552"/>
                  <a:gd name="connsiteX13" fmla="*/ 1441450 w 6102996"/>
                  <a:gd name="connsiteY13" fmla="*/ 476252 h 1733552"/>
                  <a:gd name="connsiteX14" fmla="*/ 1441927 w 6102996"/>
                  <a:gd name="connsiteY14" fmla="*/ 477840 h 1733552"/>
                  <a:gd name="connsiteX15" fmla="*/ 1480343 w 6102996"/>
                  <a:gd name="connsiteY15" fmla="*/ 477840 h 1733552"/>
                  <a:gd name="connsiteX16" fmla="*/ 1480343 w 6102996"/>
                  <a:gd name="connsiteY16" fmla="*/ 592141 h 1733552"/>
                  <a:gd name="connsiteX17" fmla="*/ 1554161 w 6102996"/>
                  <a:gd name="connsiteY17" fmla="*/ 592141 h 1733552"/>
                  <a:gd name="connsiteX18" fmla="*/ 1555750 w 6102996"/>
                  <a:gd name="connsiteY18" fmla="*/ 933193 h 1733552"/>
                  <a:gd name="connsiteX19" fmla="*/ 3066684 w 6102996"/>
                  <a:gd name="connsiteY19" fmla="*/ 934524 h 1733552"/>
                  <a:gd name="connsiteX20" fmla="*/ 4346897 w 6102996"/>
                  <a:gd name="connsiteY20" fmla="*/ 939802 h 1733552"/>
                  <a:gd name="connsiteX21" fmla="*/ 6102996 w 6102996"/>
                  <a:gd name="connsiteY21" fmla="*/ 800102 h 1733552"/>
                  <a:gd name="connsiteX22" fmla="*/ 5851847 w 6102996"/>
                  <a:gd name="connsiteY22" fmla="*/ 1162052 h 1733552"/>
                  <a:gd name="connsiteX23" fmla="*/ 5832797 w 6102996"/>
                  <a:gd name="connsiteY23" fmla="*/ 1720852 h 1733552"/>
                  <a:gd name="connsiteX24" fmla="*/ 4972696 w 6102996"/>
                  <a:gd name="connsiteY24" fmla="*/ 1733552 h 1733552"/>
                  <a:gd name="connsiteX25" fmla="*/ 3066684 w 6102996"/>
                  <a:gd name="connsiteY25" fmla="*/ 1733552 h 1733552"/>
                  <a:gd name="connsiteX26" fmla="*/ 355730 w 6102996"/>
                  <a:gd name="connsiteY26" fmla="*/ 1733552 h 1733552"/>
                  <a:gd name="connsiteX27" fmla="*/ 400050 w 6102996"/>
                  <a:gd name="connsiteY27" fmla="*/ 1346202 h 1733552"/>
                  <a:gd name="connsiteX28" fmla="*/ 0 w 6102996"/>
                  <a:gd name="connsiteY28" fmla="*/ 1117602 h 1733552"/>
                  <a:gd name="connsiteX29" fmla="*/ 19050 w 6102996"/>
                  <a:gd name="connsiteY29" fmla="*/ 939802 h 1733552"/>
                  <a:gd name="connsiteX30" fmla="*/ 605284 w 6102996"/>
                  <a:gd name="connsiteY30" fmla="*/ 927329 h 1733552"/>
                  <a:gd name="connsiteX31" fmla="*/ 605284 w 6102996"/>
                  <a:gd name="connsiteY31" fmla="*/ 258642 h 1733552"/>
                  <a:gd name="connsiteX32" fmla="*/ 661504 w 6102996"/>
                  <a:gd name="connsiteY32" fmla="*/ 571892 h 1733552"/>
                  <a:gd name="connsiteX33" fmla="*/ 1042712 w 6102996"/>
                  <a:gd name="connsiteY33" fmla="*/ 571397 h 1733552"/>
                  <a:gd name="connsiteX34" fmla="*/ 1047474 w 6102996"/>
                  <a:gd name="connsiteY34" fmla="*/ 477840 h 1733552"/>
                  <a:gd name="connsiteX35" fmla="*/ 1285081 w 6102996"/>
                  <a:gd name="connsiteY35" fmla="*/ 477840 h 1733552"/>
                  <a:gd name="connsiteX36" fmla="*/ 1285081 w 6102996"/>
                  <a:gd name="connsiteY36" fmla="*/ 1 h 1733552"/>
                  <a:gd name="connsiteX37" fmla="*/ 1329240 w 6102996"/>
                  <a:gd name="connsiteY37" fmla="*/ 1 h 1733552"/>
                  <a:gd name="connsiteX38" fmla="*/ 1329239 w 6102996"/>
                  <a:gd name="connsiteY38" fmla="*/ 0 h 1733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102996" h="1733552">
                    <a:moveTo>
                      <a:pt x="1329239" y="0"/>
                    </a:moveTo>
                    <a:lnTo>
                      <a:pt x="1410361" y="0"/>
                    </a:lnTo>
                    <a:lnTo>
                      <a:pt x="1354138" y="54718"/>
                    </a:lnTo>
                    <a:lnTo>
                      <a:pt x="1354138" y="87563"/>
                    </a:lnTo>
                    <a:lnTo>
                      <a:pt x="1426656" y="87563"/>
                    </a:lnTo>
                    <a:lnTo>
                      <a:pt x="1354138" y="158140"/>
                    </a:lnTo>
                    <a:lnTo>
                      <a:pt x="1354138" y="171451"/>
                    </a:lnTo>
                    <a:lnTo>
                      <a:pt x="1458912" y="171451"/>
                    </a:lnTo>
                    <a:lnTo>
                      <a:pt x="1354138" y="273421"/>
                    </a:lnTo>
                    <a:lnTo>
                      <a:pt x="1354138" y="330202"/>
                    </a:lnTo>
                    <a:lnTo>
                      <a:pt x="1403350" y="330202"/>
                    </a:lnTo>
                    <a:lnTo>
                      <a:pt x="1427957" y="477840"/>
                    </a:lnTo>
                    <a:lnTo>
                      <a:pt x="1438274" y="477840"/>
                    </a:lnTo>
                    <a:lnTo>
                      <a:pt x="1441450" y="476252"/>
                    </a:lnTo>
                    <a:lnTo>
                      <a:pt x="1441927" y="477840"/>
                    </a:lnTo>
                    <a:lnTo>
                      <a:pt x="1480343" y="477840"/>
                    </a:lnTo>
                    <a:lnTo>
                      <a:pt x="1480343" y="592141"/>
                    </a:lnTo>
                    <a:lnTo>
                      <a:pt x="1554161" y="592141"/>
                    </a:lnTo>
                    <a:cubicBezTo>
                      <a:pt x="1554691" y="705825"/>
                      <a:pt x="1555220" y="819509"/>
                      <a:pt x="1555750" y="933193"/>
                    </a:cubicBezTo>
                    <a:lnTo>
                      <a:pt x="3066684" y="934524"/>
                    </a:lnTo>
                    <a:lnTo>
                      <a:pt x="4346897" y="939802"/>
                    </a:lnTo>
                    <a:cubicBezTo>
                      <a:pt x="4989413" y="931335"/>
                      <a:pt x="5517630" y="846669"/>
                      <a:pt x="6102996" y="800102"/>
                    </a:cubicBezTo>
                    <a:lnTo>
                      <a:pt x="5851847" y="1162052"/>
                    </a:lnTo>
                    <a:cubicBezTo>
                      <a:pt x="6264597" y="1595969"/>
                      <a:pt x="6035997" y="1686985"/>
                      <a:pt x="5832797" y="1720852"/>
                    </a:cubicBezTo>
                    <a:lnTo>
                      <a:pt x="4972696" y="1733552"/>
                    </a:lnTo>
                    <a:lnTo>
                      <a:pt x="3066684" y="1733552"/>
                    </a:lnTo>
                    <a:lnTo>
                      <a:pt x="355730" y="1733552"/>
                    </a:lnTo>
                    <a:cubicBezTo>
                      <a:pt x="330287" y="1521885"/>
                      <a:pt x="349293" y="1526119"/>
                      <a:pt x="400050" y="1346202"/>
                    </a:cubicBezTo>
                    <a:cubicBezTo>
                      <a:pt x="266700" y="1270002"/>
                      <a:pt x="152400" y="1263652"/>
                      <a:pt x="0" y="1117602"/>
                    </a:cubicBezTo>
                    <a:lnTo>
                      <a:pt x="19050" y="939802"/>
                    </a:lnTo>
                    <a:lnTo>
                      <a:pt x="605284" y="927329"/>
                    </a:lnTo>
                    <a:lnTo>
                      <a:pt x="605284" y="258642"/>
                    </a:lnTo>
                    <a:lnTo>
                      <a:pt x="661504" y="571892"/>
                    </a:lnTo>
                    <a:lnTo>
                      <a:pt x="1042712" y="571397"/>
                    </a:lnTo>
                    <a:lnTo>
                      <a:pt x="1047474" y="477840"/>
                    </a:lnTo>
                    <a:lnTo>
                      <a:pt x="1285081" y="477840"/>
                    </a:lnTo>
                    <a:lnTo>
                      <a:pt x="1285081" y="1"/>
                    </a:lnTo>
                    <a:lnTo>
                      <a:pt x="1329240" y="1"/>
                    </a:lnTo>
                    <a:lnTo>
                      <a:pt x="1329239" y="0"/>
                    </a:lnTo>
                    <a:close/>
                  </a:path>
                </a:pathLst>
              </a:custGeom>
              <a:grpFill/>
              <a:ln w="19050">
                <a:solidFill>
                  <a:srgbClr val="1F4E7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2579467" y="2361908"/>
            <a:ext cx="7817251" cy="927316"/>
            <a:chOff x="5468079" y="3279055"/>
            <a:chExt cx="5462624" cy="648000"/>
          </a:xfrm>
          <a:solidFill>
            <a:srgbClr val="1F4E79"/>
          </a:solidFill>
        </p:grpSpPr>
        <p:sp>
          <p:nvSpPr>
            <p:cNvPr id="40" name="Rectangle 39"/>
            <p:cNvSpPr/>
            <p:nvPr/>
          </p:nvSpPr>
          <p:spPr>
            <a:xfrm>
              <a:off x="54680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8617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2554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5309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0531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4468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405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2342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6279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0216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4153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81295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1300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60670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90" name="Rounded Rectangle 89"/>
          <p:cNvSpPr/>
          <p:nvPr/>
        </p:nvSpPr>
        <p:spPr>
          <a:xfrm>
            <a:off x="5411161" y="2361908"/>
            <a:ext cx="463658" cy="927316"/>
          </a:xfrm>
          <a:prstGeom prst="roundRect">
            <a:avLst/>
          </a:prstGeom>
          <a:solidFill>
            <a:srgbClr val="C00000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Rounded Rectangle 90"/>
          <p:cNvSpPr/>
          <p:nvPr/>
        </p:nvSpPr>
        <p:spPr>
          <a:xfrm>
            <a:off x="7664768" y="2361908"/>
            <a:ext cx="463658" cy="927316"/>
          </a:xfrm>
          <a:prstGeom prst="roundRect">
            <a:avLst/>
          </a:prstGeom>
          <a:solidFill>
            <a:srgbClr val="C00000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47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79782" y="4443574"/>
            <a:ext cx="9424224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Bulkhead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0" y="3831805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628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260" y="509010"/>
            <a:ext cx="7167380" cy="56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7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362983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sz="9600" dirty="0"/>
              <a:t>Actors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995" y="1840425"/>
            <a:ext cx="2456901" cy="23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42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838200" y="524692"/>
            <a:ext cx="10515600" cy="1006429"/>
          </a:xfr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Actor</a:t>
            </a:r>
            <a:r>
              <a:rPr lang="sv-SE" sz="6600" b="1" dirty="0">
                <a:latin typeface="Lobster Two" panose="02000506000000020003" pitchFamily="50" charset="0"/>
                <a:ea typeface="+mn-ea"/>
                <a:cs typeface="+mn-cs"/>
              </a:rPr>
              <a:t> </a:t>
            </a:r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Model</a:t>
            </a:r>
            <a:endParaRPr lang="sv-SE" sz="6600" b="1" dirty="0">
              <a:latin typeface="Lobster Two" panose="02000506000000020003" pitchFamily="50" charset="0"/>
              <a:ea typeface="+mn-ea"/>
              <a:cs typeface="+mn-cs"/>
            </a:endParaRPr>
          </a:p>
        </p:txBody>
      </p:sp>
      <p:sp>
        <p:nvSpPr>
          <p:cNvPr id="124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2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Three axioms: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send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messages</a:t>
            </a:r>
            <a:r>
              <a:rPr lang="sv-SE" sz="2400" dirty="0" smtClean="0">
                <a:solidFill>
                  <a:srgbClr val="FFE699"/>
                </a:solidFill>
              </a:rPr>
              <a:t> to </a:t>
            </a:r>
            <a:r>
              <a:rPr lang="sv-SE" sz="2400" dirty="0" err="1" smtClean="0">
                <a:solidFill>
                  <a:srgbClr val="FFE699"/>
                </a:solidFill>
              </a:rPr>
              <a:t>other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actors</a:t>
            </a:r>
            <a:endParaRPr lang="sv-SE" sz="2400" dirty="0" smtClean="0">
              <a:solidFill>
                <a:srgbClr val="FFE699"/>
              </a:solidFill>
            </a:endParaRPr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create</a:t>
            </a:r>
            <a:r>
              <a:rPr lang="sv-SE" sz="2400" dirty="0" smtClean="0">
                <a:solidFill>
                  <a:srgbClr val="FFE699"/>
                </a:solidFill>
              </a:rPr>
              <a:t> new </a:t>
            </a:r>
            <a:r>
              <a:rPr lang="sv-SE" sz="2400" dirty="0" err="1" smtClean="0">
                <a:solidFill>
                  <a:srgbClr val="FFE699"/>
                </a:solidFill>
              </a:rPr>
              <a:t>actors</a:t>
            </a:r>
            <a:endParaRPr lang="sv-SE" sz="2400" dirty="0" smtClean="0">
              <a:solidFill>
                <a:srgbClr val="FFE699"/>
              </a:solidFill>
            </a:endParaRPr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decide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how</a:t>
            </a:r>
            <a:r>
              <a:rPr lang="sv-SE" sz="2400" dirty="0" smtClean="0">
                <a:solidFill>
                  <a:srgbClr val="FFE699"/>
                </a:solidFill>
              </a:rPr>
              <a:t> to </a:t>
            </a:r>
            <a:r>
              <a:rPr lang="sv-SE" sz="2400" dirty="0" err="1" smtClean="0">
                <a:solidFill>
                  <a:srgbClr val="FFE699"/>
                </a:solidFill>
              </a:rPr>
              <a:t>handle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it’s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next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message</a:t>
            </a:r>
            <a:endParaRPr lang="sv-SE" sz="2400" dirty="0" smtClean="0">
              <a:solidFill>
                <a:srgbClr val="FFE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1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8200" y="1690688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”An </a:t>
            </a:r>
            <a:r>
              <a:rPr lang="sv-SE" sz="2400" b="1" i="1" dirty="0" err="1">
                <a:solidFill>
                  <a:srgbClr val="FFE699"/>
                </a:solidFill>
              </a:rPr>
              <a:t>island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of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 smtClean="0">
                <a:solidFill>
                  <a:srgbClr val="FFE699"/>
                </a:solidFill>
              </a:rPr>
              <a:t>consistency</a:t>
            </a:r>
            <a:r>
              <a:rPr lang="sv-SE" sz="2400" b="1" i="1" dirty="0" smtClean="0">
                <a:solidFill>
                  <a:srgbClr val="FFE699"/>
                </a:solidFill>
              </a:rPr>
              <a:t> in </a:t>
            </a:r>
            <a:r>
              <a:rPr lang="sv-SE" sz="2400" b="1" i="1" dirty="0">
                <a:solidFill>
                  <a:srgbClr val="FFE699"/>
                </a:solidFill>
              </a:rPr>
              <a:t>a </a:t>
            </a:r>
            <a:r>
              <a:rPr lang="sv-SE" sz="2400" b="1" i="1" dirty="0" err="1">
                <a:solidFill>
                  <a:srgbClr val="FFE699"/>
                </a:solidFill>
              </a:rPr>
              <a:t>sea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of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concurrency</a:t>
            </a:r>
            <a:r>
              <a:rPr lang="sv-SE" sz="2400" b="1" i="1" dirty="0" smtClean="0">
                <a:solidFill>
                  <a:srgbClr val="FFE699"/>
                </a:solidFill>
              </a:rPr>
              <a:t>”</a:t>
            </a:r>
            <a:br>
              <a:rPr lang="sv-SE" sz="2400" b="1" i="1" dirty="0" smtClean="0">
                <a:solidFill>
                  <a:srgbClr val="FFE699"/>
                </a:solidFill>
              </a:rPr>
            </a:br>
            <a:endParaRPr lang="sv-SE" sz="2400" b="1" i="1" dirty="0">
              <a:solidFill>
                <a:srgbClr val="FFE699"/>
              </a:solidFill>
            </a:endParaRPr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Shared</a:t>
            </a:r>
            <a:r>
              <a:rPr lang="sv-SE" sz="2400" b="1" i="1" dirty="0">
                <a:solidFill>
                  <a:srgbClr val="FFE699"/>
                </a:solidFill>
              </a:rPr>
              <a:t>  </a:t>
            </a:r>
            <a:r>
              <a:rPr lang="sv-SE" sz="2400" b="1" i="1" dirty="0" err="1">
                <a:solidFill>
                  <a:srgbClr val="FFE699"/>
                </a:solidFill>
              </a:rPr>
              <a:t>nothing</a:t>
            </a:r>
            <a:r>
              <a:rPr lang="sv-SE" sz="2400" b="1" i="1" dirty="0">
                <a:solidFill>
                  <a:srgbClr val="FFE699"/>
                </a:solidFill>
              </a:rPr>
              <a:t>”, ”Black box</a:t>
            </a:r>
            <a:r>
              <a:rPr lang="sv-SE" sz="2400" b="1" i="1" dirty="0" smtClean="0">
                <a:solidFill>
                  <a:srgbClr val="FFE699"/>
                </a:solidFill>
              </a:rPr>
              <a:t>”</a:t>
            </a:r>
            <a:br>
              <a:rPr lang="sv-SE" sz="2400" b="1" i="1" dirty="0" smtClean="0">
                <a:solidFill>
                  <a:srgbClr val="FFE699"/>
                </a:solidFill>
              </a:rPr>
            </a:br>
            <a:endParaRPr lang="sv-SE" sz="2400" b="1" i="1" dirty="0">
              <a:solidFill>
                <a:srgbClr val="FFE699"/>
              </a:solidFill>
            </a:endParaRPr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Location</a:t>
            </a:r>
            <a:r>
              <a:rPr lang="sv-SE" sz="2400" b="1" i="1" dirty="0">
                <a:solidFill>
                  <a:srgbClr val="FFE699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FFE699"/>
                </a:solidFill>
              </a:rPr>
              <a:t>Distributable</a:t>
            </a:r>
            <a:r>
              <a:rPr lang="sv-SE" sz="2400" b="1" i="1" dirty="0">
                <a:solidFill>
                  <a:srgbClr val="FFE699"/>
                </a:solidFill>
              </a:rPr>
              <a:t> by design”</a:t>
            </a:r>
          </a:p>
          <a:p>
            <a:pPr algn="ctr"/>
            <a:endParaRPr lang="sv-SE" b="1" dirty="0">
              <a:solidFill>
                <a:srgbClr val="FFE699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524692"/>
            <a:ext cx="10515600" cy="1006429"/>
          </a:xfrm>
          <a:noFill/>
          <a:effectLst>
            <a:outerShdw dist="88900" dir="2700000" algn="tl" rotWithShape="0">
              <a:prstClr val="black"/>
            </a:outerShdw>
          </a:effectLst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Actor</a:t>
            </a:r>
            <a:r>
              <a:rPr lang="sv-SE" sz="6600" b="1" dirty="0">
                <a:latin typeface="Lobster Two" panose="02000506000000020003" pitchFamily="50" charset="0"/>
                <a:ea typeface="+mn-ea"/>
                <a:cs typeface="+mn-cs"/>
              </a:rPr>
              <a:t> </a:t>
            </a:r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Model</a:t>
            </a:r>
            <a:endParaRPr lang="sv-SE" sz="6600" b="1" dirty="0">
              <a:latin typeface="Lobster Two" panose="02000506000000020003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83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79731"/>
            <a:ext cx="4738905" cy="493646"/>
            <a:chOff x="4490592" y="2053151"/>
            <a:chExt cx="4738905" cy="493646"/>
          </a:xfrm>
          <a:solidFill>
            <a:srgbClr val="FF493E"/>
          </a:solidFill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grpFill/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64352" y="2053151"/>
              <a:ext cx="1397311" cy="493646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/>
                <a:t>PID</a:t>
              </a:r>
              <a:endParaRPr lang="sv-SE" sz="1400" b="1" dirty="0"/>
            </a:p>
          </p:txBody>
        </p: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  <a:solidFill>
            <a:srgbClr val="282828"/>
          </a:solidFill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1368726"/>
          </a:xfrm>
          <a:prstGeom prst="roundRect">
            <a:avLst>
              <a:gd name="adj" fmla="val 3271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520924" y="3618112"/>
            <a:ext cx="1589659" cy="404126"/>
          </a:xfrm>
          <a:prstGeom prst="roundRect">
            <a:avLst>
              <a:gd name="adj" fmla="val 6176"/>
            </a:avLst>
          </a:prstGeom>
          <a:solidFill>
            <a:srgbClr val="FF928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520923" y="4100412"/>
            <a:ext cx="1589659" cy="404126"/>
          </a:xfrm>
          <a:prstGeom prst="roundRect">
            <a:avLst>
              <a:gd name="adj" fmla="val 6176"/>
            </a:avLst>
          </a:prstGeom>
          <a:solidFill>
            <a:srgbClr val="FF928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45278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93780" y="1732582"/>
            <a:ext cx="1506773" cy="840795"/>
            <a:chOff x="5493780" y="1732582"/>
            <a:chExt cx="1506773" cy="840795"/>
          </a:xfrm>
          <a:effectLst/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triangl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2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Props1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17209</TotalTime>
  <Words>299</Words>
  <Application>Microsoft Office PowerPoint</Application>
  <PresentationFormat>Widescreen</PresentationFormat>
  <Paragraphs>143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Arial Black</vt:lpstr>
      <vt:lpstr>Calibri</vt:lpstr>
      <vt:lpstr>Calibri Light</vt:lpstr>
      <vt:lpstr>Lobster Two</vt:lpstr>
      <vt:lpstr>Ravie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Actor Model</vt:lpstr>
      <vt:lpstr>Actor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2237</cp:revision>
  <dcterms:created xsi:type="dcterms:W3CDTF">2014-06-11T19:04:29Z</dcterms:created>
  <dcterms:modified xsi:type="dcterms:W3CDTF">2017-03-31T10:48:19Z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