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6" r:id="rId3"/>
    <p:sldMasterId id="2147484500" r:id="rId4"/>
  </p:sldMasterIdLst>
  <p:notesMasterIdLst>
    <p:notesMasterId r:id="rId32"/>
  </p:notesMasterIdLst>
  <p:sldIdLst>
    <p:sldId id="521" r:id="rId5"/>
    <p:sldId id="522" r:id="rId6"/>
    <p:sldId id="523" r:id="rId7"/>
    <p:sldId id="524" r:id="rId8"/>
    <p:sldId id="520" r:id="rId9"/>
    <p:sldId id="518" r:id="rId10"/>
    <p:sldId id="396" r:id="rId11"/>
    <p:sldId id="517" r:id="rId12"/>
    <p:sldId id="472" r:id="rId13"/>
    <p:sldId id="480" r:id="rId14"/>
    <p:sldId id="479" r:id="rId15"/>
    <p:sldId id="424" r:id="rId16"/>
    <p:sldId id="441" r:id="rId17"/>
    <p:sldId id="526" r:id="rId18"/>
    <p:sldId id="527" r:id="rId19"/>
    <p:sldId id="528" r:id="rId20"/>
    <p:sldId id="529" r:id="rId21"/>
    <p:sldId id="530" r:id="rId22"/>
    <p:sldId id="531" r:id="rId23"/>
    <p:sldId id="532" r:id="rId24"/>
    <p:sldId id="533" r:id="rId25"/>
    <p:sldId id="534" r:id="rId26"/>
    <p:sldId id="535" r:id="rId27"/>
    <p:sldId id="537" r:id="rId28"/>
    <p:sldId id="536" r:id="rId29"/>
    <p:sldId id="489" r:id="rId30"/>
    <p:sldId id="506" r:id="rId3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79DF580-2350-4205-909F-330A04EE41E6}">
          <p14:sldIdLst>
            <p14:sldId id="521"/>
            <p14:sldId id="522"/>
            <p14:sldId id="523"/>
            <p14:sldId id="524"/>
            <p14:sldId id="520"/>
            <p14:sldId id="518"/>
            <p14:sldId id="396"/>
            <p14:sldId id="517"/>
            <p14:sldId id="472"/>
            <p14:sldId id="480"/>
            <p14:sldId id="479"/>
            <p14:sldId id="424"/>
            <p14:sldId id="441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End" id="{FBBC86C7-49BC-474A-BC50-DE3F35C37856}">
          <p14:sldIdLst>
            <p14:sldId id="532"/>
            <p14:sldId id="533"/>
            <p14:sldId id="534"/>
            <p14:sldId id="535"/>
            <p14:sldId id="537"/>
            <p14:sldId id="536"/>
            <p14:sldId id="489"/>
            <p14:sldId id="506"/>
          </p14:sldIdLst>
        </p14:section>
        <p14:section name="Default Section" id="{7A03A1F1-B5DF-48E0-A578-0C0CCA1E576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  <p15:guide id="3" pos="5813" userDrawn="1">
          <p15:clr>
            <a:srgbClr val="A4A3A4"/>
          </p15:clr>
        </p15:guide>
        <p15:guide id="4" orient="horz" pos="1911" userDrawn="1">
          <p15:clr>
            <a:srgbClr val="A4A3A4"/>
          </p15:clr>
        </p15:guide>
        <p15:guide id="5" pos="3114" userDrawn="1">
          <p15:clr>
            <a:srgbClr val="A4A3A4"/>
          </p15:clr>
        </p15:guide>
        <p15:guide id="6" pos="5087" userDrawn="1">
          <p15:clr>
            <a:srgbClr val="A4A3A4"/>
          </p15:clr>
        </p15:guide>
        <p15:guide id="7" pos="2389" userDrawn="1">
          <p15:clr>
            <a:srgbClr val="A4A3A4"/>
          </p15:clr>
        </p15:guide>
        <p15:guide id="8" pos="1776" userDrawn="1">
          <p15:clr>
            <a:srgbClr val="A4A3A4"/>
          </p15:clr>
        </p15:guide>
        <p15:guide id="9" pos="10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EC9F"/>
    <a:srgbClr val="FF928B"/>
    <a:srgbClr val="282828"/>
    <a:srgbClr val="FF4909"/>
    <a:srgbClr val="43BFF7"/>
    <a:srgbClr val="1F4E79"/>
    <a:srgbClr val="FFE699"/>
    <a:srgbClr val="00B0F0"/>
    <a:srgbClr val="2E5579"/>
    <a:srgbClr val="FF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80" autoAdjust="0"/>
    <p:restoredTop sz="90104" autoAdjust="0"/>
  </p:normalViewPr>
  <p:slideViewPr>
    <p:cSldViewPr snapToGrid="0">
      <p:cViewPr>
        <p:scale>
          <a:sx n="57" d="100"/>
          <a:sy n="57" d="100"/>
        </p:scale>
        <p:origin x="58" y="470"/>
      </p:cViewPr>
      <p:guideLst>
        <p:guide orient="horz" pos="2614"/>
        <p:guide pos="3749"/>
        <p:guide pos="5813"/>
        <p:guide orient="horz" pos="1911"/>
        <p:guide pos="3114"/>
        <p:guide pos="5087"/>
        <p:guide pos="2389"/>
        <p:guide pos="1776"/>
        <p:guide pos="1073"/>
      </p:guideLst>
    </p:cSldViewPr>
  </p:slideViewPr>
  <p:outlineViewPr>
    <p:cViewPr>
      <p:scale>
        <a:sx n="33" d="100"/>
        <a:sy n="33" d="100"/>
      </p:scale>
      <p:origin x="0" y="-290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EE6A8-7E37-4A55-A586-C8FFB78609B1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B16A6-5F47-4FA9-BA4D-2BDC853A44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11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0717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138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DB16A6-5F47-4FA9-BA4D-2BDC853A44B1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407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DB16A6-5F47-4FA9-BA4D-2BDC853A44B1}" type="slidenum">
              <a:rPr kumimoji="0" lang="sv-S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sv-S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905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702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746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7172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596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6411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08801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0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192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954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9265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77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87375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45358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82639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27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00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891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810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354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5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8991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06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81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77" r:id="rId1"/>
    <p:sldLayoutId id="2147484478" r:id="rId2"/>
    <p:sldLayoutId id="2147484479" r:id="rId3"/>
    <p:sldLayoutId id="2147484480" r:id="rId4"/>
    <p:sldLayoutId id="2147484481" r:id="rId5"/>
    <p:sldLayoutId id="2147484482" r:id="rId6"/>
    <p:sldLayoutId id="2147484483" r:id="rId7"/>
    <p:sldLayoutId id="2147484484" r:id="rId8"/>
    <p:sldLayoutId id="2147484485" r:id="rId9"/>
    <p:sldLayoutId id="2147484486" r:id="rId10"/>
    <p:sldLayoutId id="21474844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3EE0-2569-4F58-A582-E56ADACD7068}" type="datetimeFigureOut">
              <a:rPr lang="sv-SE" smtClean="0"/>
              <a:t>2017-03-25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D7B3-7BAE-4999-9CF9-F4C8AE3F7889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7264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1" r:id="rId1"/>
    <p:sldLayoutId id="2147484502" r:id="rId2"/>
    <p:sldLayoutId id="2147484503" r:id="rId3"/>
    <p:sldLayoutId id="2147484504" r:id="rId4"/>
    <p:sldLayoutId id="2147484505" r:id="rId5"/>
    <p:sldLayoutId id="2147484506" r:id="rId6"/>
    <p:sldLayoutId id="2147484507" r:id="rId7"/>
    <p:sldLayoutId id="2147484508" r:id="rId8"/>
    <p:sldLayoutId id="2147484509" r:id="rId9"/>
    <p:sldLayoutId id="2147484510" r:id="rId10"/>
    <p:sldLayoutId id="21474845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71011" y="3009207"/>
            <a:ext cx="178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Design for failure</a:t>
            </a:r>
          </a:p>
        </p:txBody>
      </p:sp>
    </p:spTree>
    <p:extLst>
      <p:ext uri="{BB962C8B-B14F-4D97-AF65-F5344CB8AC3E}">
        <p14:creationId xmlns:p14="http://schemas.microsoft.com/office/powerpoint/2010/main" val="34159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0" name="Servicetekniker"/>
          <p:cNvSpPr/>
          <p:nvPr/>
        </p:nvSpPr>
        <p:spPr>
          <a:xfrm>
            <a:off x="2864449" y="80867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Website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Businesslogic</a:t>
            </a:r>
            <a:endParaRPr lang="sv-SE" sz="1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3126524" y="2403854"/>
            <a:ext cx="1338288" cy="1428939"/>
            <a:chOff x="3126524" y="2403854"/>
            <a:chExt cx="1338288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183629" y="240385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126524" y="240385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3902445" y="283389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25" name="Cross 24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943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Vendor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machine</a:t>
            </a:r>
            <a:endParaRPr lang="sv-SE" sz="1400" b="1" dirty="0"/>
          </a:p>
        </p:txBody>
      </p:sp>
      <p:grpSp>
        <p:nvGrpSpPr>
          <p:cNvPr id="2" name="Lägg i pengar"/>
          <p:cNvGrpSpPr/>
          <p:nvPr/>
        </p:nvGrpSpPr>
        <p:grpSpPr>
          <a:xfrm>
            <a:off x="4581561" y="3908487"/>
            <a:ext cx="2168626" cy="368158"/>
            <a:chOff x="4327561" y="4543487"/>
            <a:chExt cx="2168626" cy="368158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4327561" y="4899825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756415" y="4543487"/>
              <a:ext cx="1133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Insert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</p:grpSp>
      <p:grpSp>
        <p:nvGrpSpPr>
          <p:cNvPr id="8" name="Slut på bönor 2"/>
          <p:cNvGrpSpPr/>
          <p:nvPr/>
        </p:nvGrpSpPr>
        <p:grpSpPr>
          <a:xfrm>
            <a:off x="5213885" y="2877591"/>
            <a:ext cx="1893274" cy="1001514"/>
            <a:chOff x="4959885" y="3512591"/>
            <a:chExt cx="1893274" cy="1001514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6853158" y="3512591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9885" y="3771159"/>
              <a:ext cx="1210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sp>
        <p:nvSpPr>
          <p:cNvPr id="11" name="Servicetekniker"/>
          <p:cNvSpPr/>
          <p:nvPr/>
        </p:nvSpPr>
        <p:spPr>
          <a:xfrm>
            <a:off x="6955299" y="1282413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Service guy</a:t>
            </a:r>
            <a:endParaRPr lang="sv-SE" sz="1400" b="1" dirty="0"/>
          </a:p>
        </p:txBody>
      </p:sp>
      <p:grpSp>
        <p:nvGrpSpPr>
          <p:cNvPr id="6" name="Fyll på bönor"/>
          <p:cNvGrpSpPr/>
          <p:nvPr/>
        </p:nvGrpSpPr>
        <p:grpSpPr>
          <a:xfrm>
            <a:off x="8297146" y="2876999"/>
            <a:ext cx="1208259" cy="1002106"/>
            <a:chOff x="8043146" y="3511999"/>
            <a:chExt cx="1208259" cy="1002106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8043146" y="3511999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120967" y="3771159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Refill </a:t>
              </a:r>
              <a:r>
                <a:rPr lang="sv-SE" sz="1400" b="1" dirty="0" err="1" smtClean="0"/>
                <a:t>beans</a:t>
              </a:r>
              <a:endParaRPr lang="sv-SE" sz="1400" b="1" dirty="0"/>
            </a:p>
          </p:txBody>
        </p:sp>
      </p:grpSp>
      <p:grpSp>
        <p:nvGrpSpPr>
          <p:cNvPr id="4" name="Får kaffe"/>
          <p:cNvGrpSpPr/>
          <p:nvPr/>
        </p:nvGrpSpPr>
        <p:grpSpPr>
          <a:xfrm>
            <a:off x="4581561" y="4969604"/>
            <a:ext cx="2168626" cy="375605"/>
            <a:chOff x="4327561" y="5604604"/>
            <a:chExt cx="2168626" cy="375605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327561" y="5965536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756415" y="5604604"/>
              <a:ext cx="11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Gets </a:t>
              </a:r>
              <a:r>
                <a:rPr lang="sv-SE" sz="1400" b="1" dirty="0" err="1" smtClean="0"/>
                <a:t>coffee</a:t>
              </a:r>
              <a:endParaRPr lang="sv-SE" sz="1400" b="1" dirty="0"/>
            </a:p>
          </p:txBody>
        </p:sp>
      </p:grpSp>
      <p:sp>
        <p:nvSpPr>
          <p:cNvPr id="38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Me</a:t>
            </a:r>
            <a:endParaRPr lang="sv-SE" sz="1400" b="1" dirty="0"/>
          </a:p>
        </p:txBody>
      </p:sp>
      <p:grpSp>
        <p:nvGrpSpPr>
          <p:cNvPr id="3" name="Lägg i mer penga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sp>
          <p:nvSpPr>
            <p:cNvPr id="17" name="TextBox 16"/>
            <p:cNvSpPr txBox="1"/>
            <p:nvPr/>
          </p:nvSpPr>
          <p:spPr>
            <a:xfrm>
              <a:off x="4626361" y="5076821"/>
              <a:ext cx="15391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Need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more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coins</a:t>
              </a:r>
              <a:endParaRPr lang="sv-SE" sz="1400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lut på bönor"/>
          <p:cNvGrpSpPr/>
          <p:nvPr/>
        </p:nvGrpSpPr>
        <p:grpSpPr>
          <a:xfrm>
            <a:off x="4581561" y="4441821"/>
            <a:ext cx="2168626" cy="362607"/>
            <a:chOff x="4327561" y="5076821"/>
            <a:chExt cx="2168626" cy="36260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327561" y="542194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626361" y="5076821"/>
              <a:ext cx="12586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Out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of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beans</a:t>
              </a:r>
              <a:r>
                <a:rPr lang="sv-SE" sz="1400" b="1" dirty="0" smtClean="0"/>
                <a:t>!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11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1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864449" y="1282413"/>
            <a:ext cx="6988743" cy="4191278"/>
            <a:chOff x="3194253" y="1774538"/>
            <a:chExt cx="6988743" cy="4191278"/>
          </a:xfrm>
        </p:grpSpPr>
        <p:sp>
          <p:nvSpPr>
            <p:cNvPr id="21" name="Rounded Rectangle 20"/>
            <p:cNvSpPr/>
            <p:nvPr/>
          </p:nvSpPr>
          <p:spPr>
            <a:xfrm>
              <a:off x="7285103" y="4561816"/>
              <a:ext cx="1512000" cy="1404000"/>
            </a:xfrm>
            <a:prstGeom prst="roundRect">
              <a:avLst/>
            </a:prstGeom>
            <a:solidFill>
              <a:srgbClr val="637B9B"/>
            </a:solidFill>
            <a:ln w="190500">
              <a:solidFill>
                <a:srgbClr val="637B9B">
                  <a:alpha val="46000"/>
                </a:srgbClr>
              </a:solidFill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Service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4911365" y="4756950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40219" y="4400612"/>
              <a:ext cx="8451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Request</a:t>
              </a:r>
              <a:endParaRPr lang="sv-SE" sz="14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7436962" y="3369716"/>
              <a:ext cx="1" cy="1001514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43689" y="3628284"/>
              <a:ext cx="15204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Application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285103" y="1774538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Supervisor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626950" y="3369124"/>
              <a:ext cx="1" cy="1002106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704771" y="3628284"/>
              <a:ext cx="14782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Manage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failures</a:t>
              </a:r>
              <a:endParaRPr lang="sv-SE" sz="1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911365" y="5822661"/>
              <a:ext cx="2168626" cy="14673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340219" y="5461729"/>
              <a:ext cx="976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Response</a:t>
              </a:r>
              <a:endParaRPr lang="sv-SE" sz="14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4911365" y="5279071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40219" y="4935621"/>
              <a:ext cx="14228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err="1" smtClean="0"/>
                <a:t>Validation</a:t>
              </a:r>
              <a:r>
                <a:rPr lang="sv-SE" sz="1400" b="1" dirty="0" smtClean="0"/>
                <a:t> </a:t>
              </a:r>
              <a:r>
                <a:rPr lang="sv-SE" sz="1400" b="1" dirty="0" err="1" smtClean="0"/>
                <a:t>error</a:t>
              </a:r>
              <a:endParaRPr lang="sv-SE" sz="1400" b="1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194253" y="4561816"/>
              <a:ext cx="1512000" cy="1404000"/>
            </a:xfrm>
            <a:prstGeom prst="roundRect">
              <a:avLst/>
            </a:prstGeom>
            <a:solidFill>
              <a:srgbClr val="43BFF7"/>
            </a:solidFill>
            <a:ln w="190500">
              <a:solidFill>
                <a:srgbClr val="43BFF7">
                  <a:alpha val="4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err="1" smtClean="0"/>
                <a:t>Client</a:t>
              </a:r>
              <a:endParaRPr lang="sv-SE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2209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817885" y="4832134"/>
            <a:ext cx="3597566" cy="1629341"/>
            <a:chOff x="1627954" y="4762555"/>
            <a:chExt cx="1610726" cy="1629341"/>
          </a:xfrm>
        </p:grpSpPr>
        <p:sp>
          <p:nvSpPr>
            <p:cNvPr id="55" name="Oval 54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70570" y="4802285"/>
            <a:ext cx="1610726" cy="1629341"/>
            <a:chOff x="1627954" y="4762555"/>
            <a:chExt cx="1610726" cy="1629341"/>
          </a:xfrm>
        </p:grpSpPr>
        <p:sp>
          <p:nvSpPr>
            <p:cNvPr id="34" name="Oval 33"/>
            <p:cNvSpPr/>
            <p:nvPr/>
          </p:nvSpPr>
          <p:spPr>
            <a:xfrm>
              <a:off x="1627954" y="4762555"/>
              <a:ext cx="1610726" cy="1627411"/>
            </a:xfrm>
            <a:prstGeom prst="ellipse">
              <a:avLst/>
            </a:prstGeom>
            <a:solidFill>
              <a:srgbClr val="B04242"/>
            </a:solidFill>
            <a:ln w="234950">
              <a:solidFill>
                <a:srgbClr val="B04242">
                  <a:alpha val="54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1627954" y="4764485"/>
              <a:ext cx="1610726" cy="1627411"/>
            </a:xfrm>
            <a:prstGeom prst="ellipse">
              <a:avLst/>
            </a:prstGeom>
            <a:noFill/>
            <a:ln w="454025">
              <a:solidFill>
                <a:srgbClr val="B04242">
                  <a:alpha val="31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0" y="0"/>
            <a:ext cx="12192000" cy="2637495"/>
          </a:xfrm>
          <a:prstGeom prst="roundRect">
            <a:avLst>
              <a:gd name="adj" fmla="val 0"/>
            </a:avLst>
          </a:prstGeom>
          <a:solidFill>
            <a:srgbClr val="282828"/>
          </a:solidFill>
          <a:ln/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sv-SE" sz="40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3" idx="3"/>
            <a:endCxn id="4" idx="7"/>
          </p:cNvCxnSpPr>
          <p:nvPr/>
        </p:nvCxnSpPr>
        <p:spPr>
          <a:xfrm flipH="1">
            <a:off x="5000949" y="2333243"/>
            <a:ext cx="703529" cy="7293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3944039" y="3767976"/>
            <a:ext cx="351551" cy="393075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39" idx="7"/>
          </p:cNvCxnSpPr>
          <p:nvPr/>
        </p:nvCxnSpPr>
        <p:spPr>
          <a:xfrm flipH="1">
            <a:off x="2831443" y="4866410"/>
            <a:ext cx="407237" cy="38807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5"/>
            <a:endCxn id="6" idx="1"/>
          </p:cNvCxnSpPr>
          <p:nvPr/>
        </p:nvCxnSpPr>
        <p:spPr>
          <a:xfrm>
            <a:off x="5000949" y="3767976"/>
            <a:ext cx="377193" cy="409348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8" idx="1"/>
          </p:cNvCxnSpPr>
          <p:nvPr/>
        </p:nvCxnSpPr>
        <p:spPr>
          <a:xfrm>
            <a:off x="3944039" y="4866410"/>
            <a:ext cx="351551" cy="407507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3" idx="1"/>
          </p:cNvCxnSpPr>
          <p:nvPr/>
        </p:nvCxnSpPr>
        <p:spPr>
          <a:xfrm>
            <a:off x="7850672" y="3767975"/>
            <a:ext cx="400090" cy="40934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7"/>
          </p:cNvCxnSpPr>
          <p:nvPr/>
        </p:nvCxnSpPr>
        <p:spPr>
          <a:xfrm flipH="1">
            <a:off x="7875923" y="4882683"/>
            <a:ext cx="374839" cy="38902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4"/>
            <a:endCxn id="36" idx="0"/>
          </p:cNvCxnSpPr>
          <p:nvPr/>
        </p:nvCxnSpPr>
        <p:spPr>
          <a:xfrm>
            <a:off x="8603442" y="5028767"/>
            <a:ext cx="0" cy="96854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" idx="5"/>
            <a:endCxn id="32" idx="1"/>
          </p:cNvCxnSpPr>
          <p:nvPr/>
        </p:nvCxnSpPr>
        <p:spPr>
          <a:xfrm>
            <a:off x="6409837" y="2333243"/>
            <a:ext cx="735476" cy="72937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33" idx="5"/>
            <a:endCxn id="57" idx="1"/>
          </p:cNvCxnSpPr>
          <p:nvPr/>
        </p:nvCxnSpPr>
        <p:spPr>
          <a:xfrm>
            <a:off x="8956121" y="4882683"/>
            <a:ext cx="374840" cy="391233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4149506" y="51278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/c2</a:t>
            </a:r>
          </a:p>
        </p:txBody>
      </p:sp>
      <p:sp>
        <p:nvSpPr>
          <p:cNvPr id="6" name="Oval 5"/>
          <p:cNvSpPr/>
          <p:nvPr/>
        </p:nvSpPr>
        <p:spPr>
          <a:xfrm>
            <a:off x="523205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/b2</a:t>
            </a:r>
          </a:p>
        </p:txBody>
      </p:sp>
      <p:sp>
        <p:nvSpPr>
          <p:cNvPr id="5" name="Oval 4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4" name="Oval 3"/>
          <p:cNvSpPr/>
          <p:nvPr/>
        </p:nvSpPr>
        <p:spPr>
          <a:xfrm>
            <a:off x="4149506" y="291653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/a1</a:t>
            </a:r>
          </a:p>
        </p:txBody>
      </p:sp>
      <p:sp>
        <p:nvSpPr>
          <p:cNvPr id="32" name="Oval 31"/>
          <p:cNvSpPr/>
          <p:nvPr/>
        </p:nvSpPr>
        <p:spPr>
          <a:xfrm>
            <a:off x="6999229" y="29165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/a2</a:t>
            </a:r>
          </a:p>
        </p:txBody>
      </p:sp>
      <p:sp>
        <p:nvSpPr>
          <p:cNvPr id="33" name="Oval 32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35" name="Oval 34"/>
          <p:cNvSpPr/>
          <p:nvPr/>
        </p:nvSpPr>
        <p:spPr>
          <a:xfrm>
            <a:off x="7024480" y="5125623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/c3</a:t>
            </a:r>
          </a:p>
        </p:txBody>
      </p:sp>
      <p:sp>
        <p:nvSpPr>
          <p:cNvPr id="36" name="Oval 35"/>
          <p:cNvSpPr/>
          <p:nvPr/>
        </p:nvSpPr>
        <p:spPr>
          <a:xfrm>
            <a:off x="8104678" y="5125621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/c4</a:t>
            </a:r>
          </a:p>
        </p:txBody>
      </p:sp>
      <p:sp>
        <p:nvSpPr>
          <p:cNvPr id="57" name="Oval 56"/>
          <p:cNvSpPr/>
          <p:nvPr/>
        </p:nvSpPr>
        <p:spPr>
          <a:xfrm>
            <a:off x="9184877" y="5127832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/c5</a:t>
            </a:r>
          </a:p>
        </p:txBody>
      </p:sp>
      <p:sp>
        <p:nvSpPr>
          <p:cNvPr id="3" name="Oval 2"/>
          <p:cNvSpPr/>
          <p:nvPr/>
        </p:nvSpPr>
        <p:spPr>
          <a:xfrm>
            <a:off x="5558394" y="1481800"/>
            <a:ext cx="997527" cy="997527"/>
          </a:xfrm>
          <a:prstGeom prst="ellipse">
            <a:avLst/>
          </a:prstGeom>
          <a:solidFill>
            <a:srgbClr val="00B0F0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/</a:t>
            </a:r>
            <a:endParaRPr lang="sv-SE" sz="1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94819" y="922376"/>
            <a:ext cx="3796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800" b="1" dirty="0" err="1"/>
              <a:t>Error</a:t>
            </a:r>
            <a:r>
              <a:rPr lang="sv-SE" sz="4800" b="1" dirty="0"/>
              <a:t> </a:t>
            </a:r>
            <a:r>
              <a:rPr lang="sv-SE" sz="4800" b="1" dirty="0" err="1" smtClean="0"/>
              <a:t>Kernel</a:t>
            </a:r>
            <a:endParaRPr lang="sv-SE" sz="4800" b="1" dirty="0"/>
          </a:p>
        </p:txBody>
      </p:sp>
      <p:sp>
        <p:nvSpPr>
          <p:cNvPr id="39" name="Oval 38"/>
          <p:cNvSpPr/>
          <p:nvPr/>
        </p:nvSpPr>
        <p:spPr>
          <a:xfrm>
            <a:off x="1980000" y="5108400"/>
            <a:ext cx="997527" cy="997527"/>
          </a:xfrm>
          <a:prstGeom prst="ellipse">
            <a:avLst/>
          </a:prstGeom>
          <a:solidFill>
            <a:srgbClr val="43BFF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</a:t>
            </a:r>
            <a:r>
              <a:rPr lang="sv-SE" sz="1400" b="1" dirty="0" smtClean="0"/>
              <a:t>c1</a:t>
            </a:r>
            <a:endParaRPr lang="sv-SE" sz="1400" b="1" dirty="0"/>
          </a:p>
        </p:txBody>
      </p:sp>
      <p:sp>
        <p:nvSpPr>
          <p:cNvPr id="29" name="Oval Callout 28"/>
          <p:cNvSpPr/>
          <p:nvPr/>
        </p:nvSpPr>
        <p:spPr>
          <a:xfrm>
            <a:off x="574221" y="2878937"/>
            <a:ext cx="3017840" cy="646998"/>
          </a:xfrm>
          <a:prstGeom prst="wedgeEllipseCallout">
            <a:avLst>
              <a:gd name="adj1" fmla="val 29550"/>
              <a:gd name="adj2" fmla="val 82059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OneForOne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977169" y="5108400"/>
            <a:ext cx="997527" cy="997527"/>
            <a:chOff x="1978560" y="5109171"/>
            <a:chExt cx="997527" cy="997527"/>
          </a:xfrm>
          <a:effectLst/>
        </p:grpSpPr>
        <p:sp>
          <p:nvSpPr>
            <p:cNvPr id="44" name="Oval 43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Cross 44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024479" y="5125621"/>
            <a:ext cx="997527" cy="997527"/>
            <a:chOff x="1978560" y="5109171"/>
            <a:chExt cx="997527" cy="997527"/>
          </a:xfrm>
          <a:effectLst/>
        </p:grpSpPr>
        <p:sp>
          <p:nvSpPr>
            <p:cNvPr id="48" name="Oval 47"/>
            <p:cNvSpPr/>
            <p:nvPr/>
          </p:nvSpPr>
          <p:spPr>
            <a:xfrm>
              <a:off x="1978560" y="5109171"/>
              <a:ext cx="997527" cy="997527"/>
            </a:xfrm>
            <a:prstGeom prst="ellipse">
              <a:avLst/>
            </a:prstGeom>
            <a:solidFill>
              <a:srgbClr val="DB5151"/>
            </a:solidFill>
            <a:ln w="38100">
              <a:solidFill>
                <a:srgbClr val="DB5151"/>
              </a:solidFill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Cross 48"/>
            <p:cNvSpPr/>
            <p:nvPr/>
          </p:nvSpPr>
          <p:spPr>
            <a:xfrm rot="18807735">
              <a:off x="2200318" y="5366639"/>
              <a:ext cx="554010" cy="527433"/>
            </a:xfrm>
            <a:prstGeom prst="plus">
              <a:avLst>
                <a:gd name="adj" fmla="val 37886"/>
              </a:avLst>
            </a:prstGeom>
            <a:solidFill>
              <a:srgbClr val="922E2E"/>
            </a:solidFill>
            <a:ln w="25400">
              <a:solidFill>
                <a:schemeClr val="tx1"/>
              </a:solidFill>
            </a:ln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1400"/>
            </a:p>
          </p:txBody>
        </p:sp>
      </p:grpSp>
      <p:sp>
        <p:nvSpPr>
          <p:cNvPr id="50" name="Oval Callout 49"/>
          <p:cNvSpPr/>
          <p:nvPr/>
        </p:nvSpPr>
        <p:spPr>
          <a:xfrm>
            <a:off x="8956121" y="2879236"/>
            <a:ext cx="2795271" cy="646998"/>
          </a:xfrm>
          <a:prstGeom prst="wedgeEllipseCallout">
            <a:avLst>
              <a:gd name="adj1" fmla="val -39637"/>
              <a:gd name="adj2" fmla="val 93091"/>
            </a:avLst>
          </a:prstGeom>
          <a:solidFill>
            <a:schemeClr val="accent4">
              <a:lumMod val="40000"/>
              <a:lumOff val="60000"/>
            </a:schemeClr>
          </a:solidFill>
          <a:ln w="139700">
            <a:solidFill>
              <a:srgbClr val="FFE699">
                <a:alpha val="4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600" b="1" dirty="0" err="1">
                <a:solidFill>
                  <a:schemeClr val="bg1"/>
                </a:solidFill>
              </a:rPr>
              <a:t>AllForOne</a:t>
            </a:r>
            <a:r>
              <a:rPr lang="sv-SE" sz="1600" b="1" dirty="0">
                <a:solidFill>
                  <a:schemeClr val="bg1"/>
                </a:solidFill>
              </a:rPr>
              <a:t> supervisor</a:t>
            </a:r>
          </a:p>
        </p:txBody>
      </p:sp>
      <p:sp>
        <p:nvSpPr>
          <p:cNvPr id="51" name="b1 supervising"/>
          <p:cNvSpPr/>
          <p:nvPr/>
        </p:nvSpPr>
        <p:spPr>
          <a:xfrm>
            <a:off x="3092596" y="4014967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/b1</a:t>
            </a:r>
          </a:p>
        </p:txBody>
      </p:sp>
      <p:sp>
        <p:nvSpPr>
          <p:cNvPr id="52" name="b3 supervising"/>
          <p:cNvSpPr/>
          <p:nvPr/>
        </p:nvSpPr>
        <p:spPr>
          <a:xfrm>
            <a:off x="8104678" y="4031240"/>
            <a:ext cx="997527" cy="99752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68275">
            <a:solidFill>
              <a:schemeClr val="accent6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/b3</a:t>
            </a:r>
          </a:p>
        </p:txBody>
      </p:sp>
      <p:sp>
        <p:nvSpPr>
          <p:cNvPr id="46" name="Rectangle 45" hidden="1"/>
          <p:cNvSpPr/>
          <p:nvPr/>
        </p:nvSpPr>
        <p:spPr>
          <a:xfrm>
            <a:off x="0" y="2646194"/>
            <a:ext cx="12192000" cy="1497204"/>
          </a:xfrm>
          <a:prstGeom prst="rect">
            <a:avLst/>
          </a:prstGeom>
          <a:solidFill>
            <a:srgbClr val="DB5151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solidFill>
                  <a:schemeClr val="tx1"/>
                </a:solidFill>
              </a:rPr>
              <a:t>99.9999999% </a:t>
            </a:r>
            <a:r>
              <a:rPr lang="sv-SE" b="1" dirty="0" err="1" smtClean="0">
                <a:solidFill>
                  <a:schemeClr val="tx1"/>
                </a:solidFill>
              </a:rPr>
              <a:t>uptime</a:t>
            </a:r>
            <a:r>
              <a:rPr lang="sv-SE" b="1" dirty="0" smtClean="0">
                <a:solidFill>
                  <a:schemeClr val="tx1"/>
                </a:solidFill>
              </a:rPr>
              <a:t/>
            </a:r>
            <a:br>
              <a:rPr lang="sv-SE" b="1" dirty="0" smtClean="0">
                <a:solidFill>
                  <a:schemeClr val="tx1"/>
                </a:solidFill>
              </a:rPr>
            </a:br>
            <a:r>
              <a:rPr lang="sv-SE" b="1" dirty="0" smtClean="0">
                <a:solidFill>
                  <a:schemeClr val="tx1"/>
                </a:solidFill>
              </a:rPr>
              <a:t>~0.03 sekunder </a:t>
            </a:r>
            <a:r>
              <a:rPr lang="sv-SE" b="1" dirty="0" err="1" smtClean="0">
                <a:solidFill>
                  <a:schemeClr val="tx1"/>
                </a:solidFill>
              </a:rPr>
              <a:t>downtime</a:t>
            </a:r>
            <a:r>
              <a:rPr lang="sv-SE" b="1" dirty="0" smtClean="0">
                <a:solidFill>
                  <a:schemeClr val="tx1"/>
                </a:solidFill>
              </a:rPr>
              <a:t> per år</a:t>
            </a:r>
            <a:endParaRPr lang="sv-S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5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4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Exponential Backoff</a:t>
            </a:r>
          </a:p>
        </p:txBody>
      </p:sp>
    </p:spTree>
    <p:extLst>
      <p:ext uri="{BB962C8B-B14F-4D97-AF65-F5344CB8AC3E}">
        <p14:creationId xmlns:p14="http://schemas.microsoft.com/office/powerpoint/2010/main" val="15171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255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Behaviors, circuit breaker</a:t>
            </a:r>
          </a:p>
        </p:txBody>
      </p:sp>
    </p:spTree>
    <p:extLst>
      <p:ext uri="{BB962C8B-B14F-4D97-AF65-F5344CB8AC3E}">
        <p14:creationId xmlns:p14="http://schemas.microsoft.com/office/powerpoint/2010/main" val="152630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524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Examples,Protocols, e.g. Akka Remote Endpoint states</a:t>
            </a:r>
          </a:p>
        </p:txBody>
      </p:sp>
    </p:spTree>
    <p:extLst>
      <p:ext uri="{BB962C8B-B14F-4D97-AF65-F5344CB8AC3E}">
        <p14:creationId xmlns:p14="http://schemas.microsoft.com/office/powerpoint/2010/main" val="116029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64481" y="2859577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Actor lifecycle</a:t>
            </a:r>
          </a:p>
        </p:txBody>
      </p:sp>
    </p:spTree>
    <p:extLst>
      <p:ext uri="{BB962C8B-B14F-4D97-AF65-F5344CB8AC3E}">
        <p14:creationId xmlns:p14="http://schemas.microsoft.com/office/powerpoint/2010/main" val="350038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Deathwatch</a:t>
            </a:r>
          </a:p>
        </p:txBody>
      </p:sp>
    </p:spTree>
    <p:extLst>
      <p:ext uri="{BB962C8B-B14F-4D97-AF65-F5344CB8AC3E}">
        <p14:creationId xmlns:p14="http://schemas.microsoft.com/office/powerpoint/2010/main" val="20989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25440" y="2898370"/>
            <a:ext cx="25086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Distributed failures</a:t>
            </a:r>
          </a:p>
          <a:p>
            <a:r>
              <a:rPr lang="sv-SE" dirty="0" smtClean="0"/>
              <a:t>Lost nodes</a:t>
            </a:r>
          </a:p>
          <a:p>
            <a:r>
              <a:rPr lang="sv-SE" dirty="0" smtClean="0"/>
              <a:t>Network problems</a:t>
            </a:r>
          </a:p>
          <a:p>
            <a:r>
              <a:rPr lang="sv-SE" dirty="0" smtClean="0"/>
              <a:t>How do you handle this?</a:t>
            </a:r>
          </a:p>
        </p:txBody>
      </p:sp>
    </p:spTree>
    <p:extLst>
      <p:ext uri="{BB962C8B-B14F-4D97-AF65-F5344CB8AC3E}">
        <p14:creationId xmlns:p14="http://schemas.microsoft.com/office/powerpoint/2010/main" val="40865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343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 failing Escalator is still a staircase</a:t>
            </a:r>
          </a:p>
        </p:txBody>
      </p:sp>
    </p:spTree>
    <p:extLst>
      <p:ext uri="{BB962C8B-B14F-4D97-AF65-F5344CB8AC3E}">
        <p14:creationId xmlns:p14="http://schemas.microsoft.com/office/powerpoint/2010/main" val="30833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4476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Persistencec. Rehydrate actors on a new node</a:t>
            </a:r>
          </a:p>
        </p:txBody>
      </p:sp>
    </p:spTree>
    <p:extLst>
      <p:ext uri="{BB962C8B-B14F-4D97-AF65-F5344CB8AC3E}">
        <p14:creationId xmlns:p14="http://schemas.microsoft.com/office/powerpoint/2010/main" val="2807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smtClean="0"/>
              <a:t>Virtual Actors</a:t>
            </a:r>
          </a:p>
        </p:txBody>
      </p:sp>
    </p:spTree>
    <p:extLst>
      <p:ext uri="{BB962C8B-B14F-4D97-AF65-F5344CB8AC3E}">
        <p14:creationId xmlns:p14="http://schemas.microsoft.com/office/powerpoint/2010/main" val="39825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3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Never fail, always exists</a:t>
            </a:r>
          </a:p>
        </p:txBody>
      </p:sp>
    </p:spTree>
    <p:extLst>
      <p:ext uri="{BB962C8B-B14F-4D97-AF65-F5344CB8AC3E}">
        <p14:creationId xmlns:p14="http://schemas.microsoft.com/office/powerpoint/2010/main" val="12337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>
            <a:off x="8017809" y="113112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Foo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9826436" y="2632261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Bar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Oval 7"/>
          <p:cNvSpPr/>
          <p:nvPr/>
        </p:nvSpPr>
        <p:spPr>
          <a:xfrm>
            <a:off x="8159003" y="5210734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Baz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2208679" y="3341594"/>
            <a:ext cx="2124636" cy="0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33315" y="2632261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Fob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sp>
        <p:nvSpPr>
          <p:cNvPr id="49" name="Oval 48"/>
          <p:cNvSpPr/>
          <p:nvPr/>
        </p:nvSpPr>
        <p:spPr>
          <a:xfrm>
            <a:off x="4956362" y="4321549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Pew</a:t>
            </a:r>
          </a:p>
          <a:p>
            <a:pPr algn="ctr"/>
            <a:r>
              <a:rPr lang="sv-SE" b="1" dirty="0" smtClean="0"/>
              <a:t>612344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16605" y="1037945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Gnu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60010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49" grpId="1" animBg="1"/>
      <p:bldP spid="50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>
            <a:stCxn id="5" idx="3"/>
          </p:cNvCxnSpPr>
          <p:nvPr/>
        </p:nvCxnSpPr>
        <p:spPr>
          <a:xfrm flipV="1">
            <a:off x="2208679" y="1956547"/>
            <a:ext cx="3331509" cy="470648"/>
          </a:xfrm>
          <a:prstGeom prst="line">
            <a:avLst/>
          </a:prstGeom>
          <a:ln w="63500" cap="rnd">
            <a:solidFill>
              <a:schemeClr val="accent1">
                <a:lumMod val="75000"/>
              </a:schemeClr>
            </a:solidFill>
            <a:prstDash val="sysDash"/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116605" y="699248"/>
            <a:ext cx="5493123" cy="5493123"/>
          </a:xfrm>
          <a:prstGeom prst="ellipse">
            <a:avLst/>
          </a:prstGeom>
          <a:noFill/>
          <a:ln w="63500">
            <a:solidFill>
              <a:srgbClr val="58EC9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Oval 5"/>
          <p:cNvSpPr/>
          <p:nvPr/>
        </p:nvSpPr>
        <p:spPr>
          <a:xfrm>
            <a:off x="8017809" y="113112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Foo</a:t>
            </a:r>
          </a:p>
          <a:p>
            <a:pPr algn="ctr"/>
            <a:r>
              <a:rPr lang="sv-SE" b="1" dirty="0" smtClean="0"/>
              <a:t>433</a:t>
            </a:r>
            <a:endParaRPr lang="sv-SE" b="1" dirty="0"/>
          </a:p>
        </p:txBody>
      </p:sp>
      <p:sp>
        <p:nvSpPr>
          <p:cNvPr id="7" name="Oval 6"/>
          <p:cNvSpPr/>
          <p:nvPr/>
        </p:nvSpPr>
        <p:spPr>
          <a:xfrm>
            <a:off x="9826436" y="2632261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Bar</a:t>
            </a:r>
          </a:p>
          <a:p>
            <a:pPr algn="ctr"/>
            <a:r>
              <a:rPr lang="sv-SE" b="1" dirty="0" smtClean="0"/>
              <a:t>24345</a:t>
            </a:r>
            <a:endParaRPr lang="sv-SE" b="1" dirty="0"/>
          </a:p>
        </p:txBody>
      </p:sp>
      <p:sp>
        <p:nvSpPr>
          <p:cNvPr id="8" name="Oval 7"/>
          <p:cNvSpPr/>
          <p:nvPr/>
        </p:nvSpPr>
        <p:spPr>
          <a:xfrm>
            <a:off x="8159003" y="5210734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Baz</a:t>
            </a:r>
          </a:p>
          <a:p>
            <a:pPr algn="ctr"/>
            <a:r>
              <a:rPr lang="sv-SE" b="1" dirty="0" smtClean="0"/>
              <a:t>82327</a:t>
            </a:r>
            <a:endParaRPr lang="sv-SE" b="1" dirty="0"/>
          </a:p>
        </p:txBody>
      </p:sp>
      <p:sp>
        <p:nvSpPr>
          <p:cNvPr id="5" name="Rectangle 4"/>
          <p:cNvSpPr/>
          <p:nvPr/>
        </p:nvSpPr>
        <p:spPr>
          <a:xfrm>
            <a:off x="642097" y="1969995"/>
            <a:ext cx="1566582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Hash:</a:t>
            </a:r>
          </a:p>
          <a:p>
            <a:pPr algn="ctr"/>
            <a:r>
              <a:rPr lang="sv-SE" b="1" dirty="0" smtClean="0"/>
              <a:t>989123</a:t>
            </a:r>
            <a:endParaRPr lang="sv-SE" b="1" dirty="0"/>
          </a:p>
        </p:txBody>
      </p:sp>
      <p:sp>
        <p:nvSpPr>
          <p:cNvPr id="9" name="Oval 8"/>
          <p:cNvSpPr/>
          <p:nvPr/>
        </p:nvSpPr>
        <p:spPr>
          <a:xfrm>
            <a:off x="4333315" y="2632261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Node Fob</a:t>
            </a:r>
          </a:p>
          <a:p>
            <a:pPr algn="ctr"/>
            <a:r>
              <a:rPr lang="sv-SE" b="1" dirty="0" smtClean="0"/>
              <a:t>943772</a:t>
            </a:r>
            <a:endParaRPr lang="sv-SE" b="1" dirty="0"/>
          </a:p>
        </p:txBody>
      </p:sp>
      <p:cxnSp>
        <p:nvCxnSpPr>
          <p:cNvPr id="52" name="Straight Connector 51"/>
          <p:cNvCxnSpPr>
            <a:stCxn id="2" idx="3"/>
          </p:cNvCxnSpPr>
          <p:nvPr/>
        </p:nvCxnSpPr>
        <p:spPr>
          <a:xfrm flipV="1">
            <a:off x="2208679" y="1969995"/>
            <a:ext cx="2954992" cy="1371599"/>
          </a:xfrm>
          <a:prstGeom prst="line">
            <a:avLst/>
          </a:prstGeom>
          <a:ln w="63500" cap="rnd">
            <a:solidFill>
              <a:srgbClr val="50DE94"/>
            </a:solidFill>
            <a:round/>
            <a:headEnd w="sm" len="med"/>
            <a:tailEnd type="none" w="sm" len="sm"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116605" y="1037945"/>
            <a:ext cx="1566582" cy="1472453"/>
          </a:xfrm>
          <a:prstGeom prst="ellipse">
            <a:avLst/>
          </a:prstGeom>
          <a:solidFill>
            <a:srgbClr val="43B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sv-SE" dirty="0" smtClean="0"/>
              <a:t>Node Gnu</a:t>
            </a:r>
          </a:p>
          <a:p>
            <a:pPr algn="ctr"/>
            <a:r>
              <a:rPr lang="sv-SE" b="1" dirty="0" smtClean="0"/>
              <a:t>987234</a:t>
            </a:r>
            <a:endParaRPr lang="sv-SE" b="1" dirty="0"/>
          </a:p>
        </p:txBody>
      </p:sp>
      <p:sp>
        <p:nvSpPr>
          <p:cNvPr id="2" name="Rectangle 1"/>
          <p:cNvSpPr/>
          <p:nvPr/>
        </p:nvSpPr>
        <p:spPr>
          <a:xfrm>
            <a:off x="642097" y="2884394"/>
            <a:ext cx="1566582" cy="914400"/>
          </a:xfrm>
          <a:prstGeom prst="rect">
            <a:avLst/>
          </a:prstGeom>
          <a:solidFill>
            <a:srgbClr val="FF49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Grain Id:</a:t>
            </a:r>
          </a:p>
          <a:p>
            <a:pPr algn="ctr"/>
            <a:r>
              <a:rPr lang="sv-SE" b="1" dirty="0" smtClean="0"/>
              <a:t>Roger</a:t>
            </a: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5069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84567" y="2920538"/>
            <a:ext cx="258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Akka has Cluster Sharding</a:t>
            </a:r>
          </a:p>
        </p:txBody>
      </p:sp>
    </p:spTree>
    <p:extLst>
      <p:ext uri="{BB962C8B-B14F-4D97-AF65-F5344CB8AC3E}">
        <p14:creationId xmlns:p14="http://schemas.microsoft.com/office/powerpoint/2010/main" val="15408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00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/>
          <p:cNvSpPr/>
          <p:nvPr/>
        </p:nvSpPr>
        <p:spPr>
          <a:xfrm>
            <a:off x="-148206" y="4486742"/>
            <a:ext cx="3998037" cy="1232309"/>
          </a:xfrm>
          <a:prstGeom prst="ellipse">
            <a:avLst/>
          </a:prstGeom>
          <a:gradFill flip="none" rotWithShape="1">
            <a:gsLst>
              <a:gs pos="69000">
                <a:schemeClr val="bg1">
                  <a:alpha val="0"/>
                </a:schemeClr>
              </a:gs>
              <a:gs pos="18000">
                <a:schemeClr val="bg1">
                  <a:alpha val="23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385786"/>
            <a:ext cx="12192000" cy="1669627"/>
          </a:xfrm>
          <a:prstGeom prst="rect">
            <a:avLst/>
          </a:prstGeom>
          <a:solidFill>
            <a:srgbClr val="FF4137"/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9498" y="25578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sv-SE" sz="8000" b="1" dirty="0" smtClean="0">
                <a:latin typeface="Ravie" panose="04040805050809020602" pitchFamily="82" charset="0"/>
              </a:rPr>
              <a:t>The End</a:t>
            </a:r>
            <a:endParaRPr lang="sv-SE" sz="8000" b="1" dirty="0">
              <a:solidFill>
                <a:srgbClr val="B04242"/>
              </a:solidFill>
              <a:latin typeface="Ravie" panose="040408050508090206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055413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077102"/>
            <a:ext cx="12192000" cy="302831"/>
          </a:xfrm>
          <a:prstGeom prst="rect">
            <a:avLst/>
          </a:prstGeom>
          <a:solidFill>
            <a:srgbClr val="FF4137">
              <a:alpha val="59000"/>
            </a:srgbClr>
          </a:solidFill>
          <a:ln w="85725" cap="rnd">
            <a:noFill/>
          </a:ln>
          <a:effectLst/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b="1">
              <a:solidFill>
                <a:schemeClr val="tx1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063409" y="3324505"/>
            <a:ext cx="1410344" cy="1826152"/>
            <a:chOff x="5086213" y="3115017"/>
            <a:chExt cx="1410344" cy="1826152"/>
          </a:xfrm>
        </p:grpSpPr>
        <p:sp>
          <p:nvSpPr>
            <p:cNvPr id="22" name="Oval 191"/>
            <p:cNvSpPr/>
            <p:nvPr/>
          </p:nvSpPr>
          <p:spPr>
            <a:xfrm rot="19315235">
              <a:off x="6038419" y="3115017"/>
              <a:ext cx="306289" cy="250324"/>
            </a:xfrm>
            <a:custGeom>
              <a:avLst/>
              <a:gdLst>
                <a:gd name="connsiteX0" fmla="*/ 0 w 325085"/>
                <a:gd name="connsiteY0" fmla="*/ 125268 h 250535"/>
                <a:gd name="connsiteX1" fmla="*/ 162543 w 325085"/>
                <a:gd name="connsiteY1" fmla="*/ 0 h 250535"/>
                <a:gd name="connsiteX2" fmla="*/ 325086 w 325085"/>
                <a:gd name="connsiteY2" fmla="*/ 125268 h 250535"/>
                <a:gd name="connsiteX3" fmla="*/ 162543 w 325085"/>
                <a:gd name="connsiteY3" fmla="*/ 250536 h 250535"/>
                <a:gd name="connsiteX4" fmla="*/ 0 w 325085"/>
                <a:gd name="connsiteY4" fmla="*/ 125268 h 250535"/>
                <a:gd name="connsiteX0" fmla="*/ 0 w 410597"/>
                <a:gd name="connsiteY0" fmla="*/ 151279 h 251109"/>
                <a:gd name="connsiteX1" fmla="*/ 248054 w 410597"/>
                <a:gd name="connsiteY1" fmla="*/ 216 h 251109"/>
                <a:gd name="connsiteX2" fmla="*/ 410597 w 410597"/>
                <a:gd name="connsiteY2" fmla="*/ 125484 h 251109"/>
                <a:gd name="connsiteX3" fmla="*/ 248054 w 410597"/>
                <a:gd name="connsiteY3" fmla="*/ 250752 h 251109"/>
                <a:gd name="connsiteX4" fmla="*/ 0 w 410597"/>
                <a:gd name="connsiteY4" fmla="*/ 151279 h 251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0597" h="251109">
                  <a:moveTo>
                    <a:pt x="0" y="151279"/>
                  </a:moveTo>
                  <a:cubicBezTo>
                    <a:pt x="0" y="82095"/>
                    <a:pt x="179621" y="4515"/>
                    <a:pt x="248054" y="216"/>
                  </a:cubicBezTo>
                  <a:cubicBezTo>
                    <a:pt x="316487" y="-4083"/>
                    <a:pt x="410597" y="56300"/>
                    <a:pt x="410597" y="125484"/>
                  </a:cubicBezTo>
                  <a:cubicBezTo>
                    <a:pt x="410597" y="194668"/>
                    <a:pt x="316487" y="246453"/>
                    <a:pt x="248054" y="250752"/>
                  </a:cubicBezTo>
                  <a:cubicBezTo>
                    <a:pt x="179621" y="255051"/>
                    <a:pt x="0" y="220463"/>
                    <a:pt x="0" y="151279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 rot="1744470">
              <a:off x="5989542" y="3272619"/>
              <a:ext cx="291139" cy="146719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3225449">
              <a:off x="6215163" y="4047701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 rot="8743542">
              <a:off x="5086213" y="4057369"/>
              <a:ext cx="356550" cy="206238"/>
            </a:xfrm>
            <a:custGeom>
              <a:avLst/>
              <a:gdLst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0 w 578895"/>
                <a:gd name="connsiteY5" fmla="*/ 12258 h 369751"/>
                <a:gd name="connsiteX6" fmla="*/ 505 w 578895"/>
                <a:gd name="connsiteY6" fmla="*/ 12164 h 369751"/>
                <a:gd name="connsiteX7" fmla="*/ 95367 w 578895"/>
                <a:gd name="connsiteY7" fmla="*/ 2449 h 369751"/>
                <a:gd name="connsiteX8" fmla="*/ 279941 w 578895"/>
                <a:gd name="connsiteY8" fmla="*/ 5179 h 369751"/>
                <a:gd name="connsiteX0" fmla="*/ 279941 w 578895"/>
                <a:gd name="connsiteY0" fmla="*/ 5179 h 369751"/>
                <a:gd name="connsiteX1" fmla="*/ 578752 w 578895"/>
                <a:gd name="connsiteY1" fmla="*/ 155061 h 369751"/>
                <a:gd name="connsiteX2" fmla="*/ 118421 w 578895"/>
                <a:gd name="connsiteY2" fmla="*/ 367303 h 369751"/>
                <a:gd name="connsiteX3" fmla="*/ 23092 w 578895"/>
                <a:gd name="connsiteY3" fmla="*/ 369606 h 369751"/>
                <a:gd name="connsiteX4" fmla="*/ 0 w 578895"/>
                <a:gd name="connsiteY4" fmla="*/ 368304 h 369751"/>
                <a:gd name="connsiteX5" fmla="*/ 1303 w 578895"/>
                <a:gd name="connsiteY5" fmla="*/ 209922 h 369751"/>
                <a:gd name="connsiteX6" fmla="*/ 0 w 578895"/>
                <a:gd name="connsiteY6" fmla="*/ 12258 h 369751"/>
                <a:gd name="connsiteX7" fmla="*/ 505 w 578895"/>
                <a:gd name="connsiteY7" fmla="*/ 12164 h 369751"/>
                <a:gd name="connsiteX8" fmla="*/ 95367 w 578895"/>
                <a:gd name="connsiteY8" fmla="*/ 2449 h 369751"/>
                <a:gd name="connsiteX9" fmla="*/ 279941 w 578895"/>
                <a:gd name="connsiteY9" fmla="*/ 5179 h 369751"/>
                <a:gd name="connsiteX0" fmla="*/ 340282 w 639236"/>
                <a:gd name="connsiteY0" fmla="*/ 5179 h 369751"/>
                <a:gd name="connsiteX1" fmla="*/ 639093 w 639236"/>
                <a:gd name="connsiteY1" fmla="*/ 155061 h 369751"/>
                <a:gd name="connsiteX2" fmla="*/ 178762 w 639236"/>
                <a:gd name="connsiteY2" fmla="*/ 367303 h 369751"/>
                <a:gd name="connsiteX3" fmla="*/ 83433 w 639236"/>
                <a:gd name="connsiteY3" fmla="*/ 369606 h 369751"/>
                <a:gd name="connsiteX4" fmla="*/ 60341 w 639236"/>
                <a:gd name="connsiteY4" fmla="*/ 368304 h 369751"/>
                <a:gd name="connsiteX5" fmla="*/ 2 w 639236"/>
                <a:gd name="connsiteY5" fmla="*/ 181615 h 369751"/>
                <a:gd name="connsiteX6" fmla="*/ 60341 w 639236"/>
                <a:gd name="connsiteY6" fmla="*/ 12258 h 369751"/>
                <a:gd name="connsiteX7" fmla="*/ 60846 w 639236"/>
                <a:gd name="connsiteY7" fmla="*/ 12164 h 369751"/>
                <a:gd name="connsiteX8" fmla="*/ 155708 w 639236"/>
                <a:gd name="connsiteY8" fmla="*/ 2449 h 369751"/>
                <a:gd name="connsiteX9" fmla="*/ 340282 w 639236"/>
                <a:gd name="connsiteY9" fmla="*/ 5179 h 36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9236" h="369751">
                  <a:moveTo>
                    <a:pt x="340282" y="5179"/>
                  </a:moveTo>
                  <a:cubicBezTo>
                    <a:pt x="511389" y="22172"/>
                    <a:pt x="634318" y="79497"/>
                    <a:pt x="639093" y="155061"/>
                  </a:cubicBezTo>
                  <a:cubicBezTo>
                    <a:pt x="645459" y="255813"/>
                    <a:pt x="439362" y="350837"/>
                    <a:pt x="178762" y="367303"/>
                  </a:cubicBezTo>
                  <a:cubicBezTo>
                    <a:pt x="146187" y="369362"/>
                    <a:pt x="114302" y="370095"/>
                    <a:pt x="83433" y="369606"/>
                  </a:cubicBezTo>
                  <a:lnTo>
                    <a:pt x="60341" y="368304"/>
                  </a:lnTo>
                  <a:cubicBezTo>
                    <a:pt x="60775" y="315510"/>
                    <a:pt x="-432" y="234409"/>
                    <a:pt x="2" y="181615"/>
                  </a:cubicBezTo>
                  <a:cubicBezTo>
                    <a:pt x="-432" y="115727"/>
                    <a:pt x="60775" y="78146"/>
                    <a:pt x="60341" y="12258"/>
                  </a:cubicBezTo>
                  <a:lnTo>
                    <a:pt x="60846" y="12164"/>
                  </a:lnTo>
                  <a:cubicBezTo>
                    <a:pt x="91410" y="7793"/>
                    <a:pt x="123133" y="4507"/>
                    <a:pt x="155708" y="2449"/>
                  </a:cubicBezTo>
                  <a:cubicBezTo>
                    <a:pt x="220858" y="-1668"/>
                    <a:pt x="283247" y="-485"/>
                    <a:pt x="340282" y="517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1933843">
              <a:off x="5226653" y="3191708"/>
              <a:ext cx="293137" cy="207673"/>
            </a:xfrm>
            <a:prstGeom prst="ellipse">
              <a:avLst/>
            </a:pr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3"/>
            <p:cNvSpPr/>
            <p:nvPr/>
          </p:nvSpPr>
          <p:spPr>
            <a:xfrm rot="21147307">
              <a:off x="6044918" y="4353177"/>
              <a:ext cx="264128" cy="587992"/>
            </a:xfrm>
            <a:custGeom>
              <a:avLst/>
              <a:gdLst>
                <a:gd name="connsiteX0" fmla="*/ 0 w 366933"/>
                <a:gd name="connsiteY0" fmla="*/ 472799 h 945597"/>
                <a:gd name="connsiteX1" fmla="*/ 183467 w 366933"/>
                <a:gd name="connsiteY1" fmla="*/ 0 h 945597"/>
                <a:gd name="connsiteX2" fmla="*/ 366934 w 366933"/>
                <a:gd name="connsiteY2" fmla="*/ 472799 h 945597"/>
                <a:gd name="connsiteX3" fmla="*/ 183467 w 366933"/>
                <a:gd name="connsiteY3" fmla="*/ 945598 h 945597"/>
                <a:gd name="connsiteX4" fmla="*/ 0 w 366933"/>
                <a:gd name="connsiteY4" fmla="*/ 472799 h 945597"/>
                <a:gd name="connsiteX0" fmla="*/ 3837 w 370771"/>
                <a:gd name="connsiteY0" fmla="*/ 472799 h 971512"/>
                <a:gd name="connsiteX1" fmla="*/ 187304 w 370771"/>
                <a:gd name="connsiteY1" fmla="*/ 0 h 971512"/>
                <a:gd name="connsiteX2" fmla="*/ 370771 w 370771"/>
                <a:gd name="connsiteY2" fmla="*/ 472799 h 971512"/>
                <a:gd name="connsiteX3" fmla="*/ 187304 w 370771"/>
                <a:gd name="connsiteY3" fmla="*/ 945598 h 971512"/>
                <a:gd name="connsiteX4" fmla="*/ 72423 w 370771"/>
                <a:gd name="connsiteY4" fmla="*/ 863194 h 971512"/>
                <a:gd name="connsiteX5" fmla="*/ 3837 w 370771"/>
                <a:gd name="connsiteY5" fmla="*/ 472799 h 971512"/>
                <a:gd name="connsiteX0" fmla="*/ 3837 w 370771"/>
                <a:gd name="connsiteY0" fmla="*/ 472799 h 903251"/>
                <a:gd name="connsiteX1" fmla="*/ 187304 w 370771"/>
                <a:gd name="connsiteY1" fmla="*/ 0 h 903251"/>
                <a:gd name="connsiteX2" fmla="*/ 370771 w 370771"/>
                <a:gd name="connsiteY2" fmla="*/ 472799 h 903251"/>
                <a:gd name="connsiteX3" fmla="*/ 314825 w 370771"/>
                <a:gd name="connsiteY3" fmla="*/ 825991 h 903251"/>
                <a:gd name="connsiteX4" fmla="*/ 72423 w 370771"/>
                <a:gd name="connsiteY4" fmla="*/ 863194 h 903251"/>
                <a:gd name="connsiteX5" fmla="*/ 3837 w 370771"/>
                <a:gd name="connsiteY5" fmla="*/ 472799 h 903251"/>
                <a:gd name="connsiteX0" fmla="*/ 19627 w 386622"/>
                <a:gd name="connsiteY0" fmla="*/ 472799 h 883076"/>
                <a:gd name="connsiteX1" fmla="*/ 203094 w 386622"/>
                <a:gd name="connsiteY1" fmla="*/ 0 h 883076"/>
                <a:gd name="connsiteX2" fmla="*/ 386561 w 386622"/>
                <a:gd name="connsiteY2" fmla="*/ 472799 h 883076"/>
                <a:gd name="connsiteX3" fmla="*/ 330615 w 386622"/>
                <a:gd name="connsiteY3" fmla="*/ 825991 h 883076"/>
                <a:gd name="connsiteX4" fmla="*/ 25865 w 386622"/>
                <a:gd name="connsiteY4" fmla="*/ 834255 h 883076"/>
                <a:gd name="connsiteX5" fmla="*/ 19627 w 386622"/>
                <a:gd name="connsiteY5" fmla="*/ 472799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622" h="883076">
                  <a:moveTo>
                    <a:pt x="19627" y="472799"/>
                  </a:moveTo>
                  <a:cubicBezTo>
                    <a:pt x="49165" y="333757"/>
                    <a:pt x="101768" y="0"/>
                    <a:pt x="203094" y="0"/>
                  </a:cubicBezTo>
                  <a:cubicBezTo>
                    <a:pt x="304420" y="0"/>
                    <a:pt x="386561" y="211679"/>
                    <a:pt x="386561" y="472799"/>
                  </a:cubicBezTo>
                  <a:cubicBezTo>
                    <a:pt x="386561" y="733919"/>
                    <a:pt x="390731" y="765748"/>
                    <a:pt x="330615" y="825991"/>
                  </a:cubicBezTo>
                  <a:cubicBezTo>
                    <a:pt x="270499" y="886234"/>
                    <a:pt x="56443" y="913055"/>
                    <a:pt x="25865" y="834255"/>
                  </a:cubicBezTo>
                  <a:cubicBezTo>
                    <a:pt x="-4713" y="755455"/>
                    <a:pt x="-9911" y="611842"/>
                    <a:pt x="19627" y="472799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2"/>
            <p:cNvSpPr/>
            <p:nvPr/>
          </p:nvSpPr>
          <p:spPr>
            <a:xfrm rot="772141">
              <a:off x="5332324" y="4327037"/>
              <a:ext cx="242721" cy="581117"/>
            </a:xfrm>
            <a:custGeom>
              <a:avLst/>
              <a:gdLst>
                <a:gd name="connsiteX0" fmla="*/ 0 w 365582"/>
                <a:gd name="connsiteY0" fmla="*/ 472799 h 945597"/>
                <a:gd name="connsiteX1" fmla="*/ 182791 w 365582"/>
                <a:gd name="connsiteY1" fmla="*/ 0 h 945597"/>
                <a:gd name="connsiteX2" fmla="*/ 365582 w 365582"/>
                <a:gd name="connsiteY2" fmla="*/ 472799 h 945597"/>
                <a:gd name="connsiteX3" fmla="*/ 182791 w 365582"/>
                <a:gd name="connsiteY3" fmla="*/ 945598 h 945597"/>
                <a:gd name="connsiteX4" fmla="*/ 0 w 365582"/>
                <a:gd name="connsiteY4" fmla="*/ 472799 h 945597"/>
                <a:gd name="connsiteX0" fmla="*/ 2116 w 367698"/>
                <a:gd name="connsiteY0" fmla="*/ 472799 h 976739"/>
                <a:gd name="connsiteX1" fmla="*/ 184907 w 367698"/>
                <a:gd name="connsiteY1" fmla="*/ 0 h 976739"/>
                <a:gd name="connsiteX2" fmla="*/ 367698 w 367698"/>
                <a:gd name="connsiteY2" fmla="*/ 472799 h 976739"/>
                <a:gd name="connsiteX3" fmla="*/ 184907 w 367698"/>
                <a:gd name="connsiteY3" fmla="*/ 945598 h 976739"/>
                <a:gd name="connsiteX4" fmla="*/ 91471 w 367698"/>
                <a:gd name="connsiteY4" fmla="*/ 881288 h 976739"/>
                <a:gd name="connsiteX5" fmla="*/ 2116 w 367698"/>
                <a:gd name="connsiteY5" fmla="*/ 472799 h 976739"/>
                <a:gd name="connsiteX0" fmla="*/ 2116 w 370584"/>
                <a:gd name="connsiteY0" fmla="*/ 472799 h 921865"/>
                <a:gd name="connsiteX1" fmla="*/ 184907 w 370584"/>
                <a:gd name="connsiteY1" fmla="*/ 0 h 921865"/>
                <a:gd name="connsiteX2" fmla="*/ 367698 w 370584"/>
                <a:gd name="connsiteY2" fmla="*/ 472799 h 921865"/>
                <a:gd name="connsiteX3" fmla="*/ 338188 w 370584"/>
                <a:gd name="connsiteY3" fmla="*/ 843282 h 921865"/>
                <a:gd name="connsiteX4" fmla="*/ 91471 w 370584"/>
                <a:gd name="connsiteY4" fmla="*/ 881288 h 921865"/>
                <a:gd name="connsiteX5" fmla="*/ 2116 w 370584"/>
                <a:gd name="connsiteY5" fmla="*/ 472799 h 921865"/>
                <a:gd name="connsiteX0" fmla="*/ 7896 w 379056"/>
                <a:gd name="connsiteY0" fmla="*/ 472799 h 881699"/>
                <a:gd name="connsiteX1" fmla="*/ 190687 w 379056"/>
                <a:gd name="connsiteY1" fmla="*/ 0 h 881699"/>
                <a:gd name="connsiteX2" fmla="*/ 373478 w 379056"/>
                <a:gd name="connsiteY2" fmla="*/ 472799 h 881699"/>
                <a:gd name="connsiteX3" fmla="*/ 343968 w 379056"/>
                <a:gd name="connsiteY3" fmla="*/ 843282 h 881699"/>
                <a:gd name="connsiteX4" fmla="*/ 48833 w 379056"/>
                <a:gd name="connsiteY4" fmla="*/ 816640 h 881699"/>
                <a:gd name="connsiteX5" fmla="*/ 7896 w 379056"/>
                <a:gd name="connsiteY5" fmla="*/ 472799 h 881699"/>
                <a:gd name="connsiteX0" fmla="*/ 11284 w 364627"/>
                <a:gd name="connsiteY0" fmla="*/ 477141 h 881700"/>
                <a:gd name="connsiteX1" fmla="*/ 176258 w 364627"/>
                <a:gd name="connsiteY1" fmla="*/ 1 h 881700"/>
                <a:gd name="connsiteX2" fmla="*/ 359049 w 364627"/>
                <a:gd name="connsiteY2" fmla="*/ 472800 h 881700"/>
                <a:gd name="connsiteX3" fmla="*/ 329539 w 364627"/>
                <a:gd name="connsiteY3" fmla="*/ 843283 h 881700"/>
                <a:gd name="connsiteX4" fmla="*/ 34404 w 364627"/>
                <a:gd name="connsiteY4" fmla="*/ 816641 h 881700"/>
                <a:gd name="connsiteX5" fmla="*/ 11284 w 364627"/>
                <a:gd name="connsiteY5" fmla="*/ 477141 h 881700"/>
                <a:gd name="connsiteX0" fmla="*/ 3054 w 353934"/>
                <a:gd name="connsiteY0" fmla="*/ 477141 h 877106"/>
                <a:gd name="connsiteX1" fmla="*/ 168028 w 353934"/>
                <a:gd name="connsiteY1" fmla="*/ 1 h 877106"/>
                <a:gd name="connsiteX2" fmla="*/ 350819 w 353934"/>
                <a:gd name="connsiteY2" fmla="*/ 472800 h 877106"/>
                <a:gd name="connsiteX3" fmla="*/ 321309 w 353934"/>
                <a:gd name="connsiteY3" fmla="*/ 843283 h 877106"/>
                <a:gd name="connsiteX4" fmla="*/ 70146 w 353934"/>
                <a:gd name="connsiteY4" fmla="*/ 806595 h 877106"/>
                <a:gd name="connsiteX5" fmla="*/ 3054 w 353934"/>
                <a:gd name="connsiteY5" fmla="*/ 477141 h 877106"/>
                <a:gd name="connsiteX0" fmla="*/ 11203 w 364531"/>
                <a:gd name="connsiteY0" fmla="*/ 477141 h 872751"/>
                <a:gd name="connsiteX1" fmla="*/ 176177 w 364531"/>
                <a:gd name="connsiteY1" fmla="*/ 1 h 872751"/>
                <a:gd name="connsiteX2" fmla="*/ 358968 w 364531"/>
                <a:gd name="connsiteY2" fmla="*/ 472800 h 872751"/>
                <a:gd name="connsiteX3" fmla="*/ 329458 w 364531"/>
                <a:gd name="connsiteY3" fmla="*/ 843283 h 872751"/>
                <a:gd name="connsiteX4" fmla="*/ 34566 w 364531"/>
                <a:gd name="connsiteY4" fmla="*/ 795939 h 872751"/>
                <a:gd name="connsiteX5" fmla="*/ 11203 w 364531"/>
                <a:gd name="connsiteY5" fmla="*/ 477141 h 87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4531" h="872751">
                  <a:moveTo>
                    <a:pt x="11203" y="477141"/>
                  </a:moveTo>
                  <a:cubicBezTo>
                    <a:pt x="34805" y="344485"/>
                    <a:pt x="118216" y="724"/>
                    <a:pt x="176177" y="1"/>
                  </a:cubicBezTo>
                  <a:cubicBezTo>
                    <a:pt x="234138" y="-722"/>
                    <a:pt x="358968" y="211680"/>
                    <a:pt x="358968" y="472800"/>
                  </a:cubicBezTo>
                  <a:cubicBezTo>
                    <a:pt x="358968" y="733920"/>
                    <a:pt x="383525" y="789426"/>
                    <a:pt x="329458" y="843283"/>
                  </a:cubicBezTo>
                  <a:cubicBezTo>
                    <a:pt x="275391" y="897140"/>
                    <a:pt x="65031" y="874739"/>
                    <a:pt x="34566" y="795939"/>
                  </a:cubicBezTo>
                  <a:cubicBezTo>
                    <a:pt x="4101" y="717139"/>
                    <a:pt x="-12399" y="609797"/>
                    <a:pt x="11203" y="477141"/>
                  </a:cubicBezTo>
                  <a:close/>
                </a:path>
              </a:pathLst>
            </a:custGeom>
            <a:solidFill>
              <a:srgbClr val="CC9F6E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ounded Rectangle 8"/>
            <p:cNvSpPr/>
            <p:nvPr/>
          </p:nvSpPr>
          <p:spPr>
            <a:xfrm rot="72546">
              <a:off x="5240059" y="3159728"/>
              <a:ext cx="1244569" cy="1722166"/>
            </a:xfrm>
            <a:custGeom>
              <a:avLst/>
              <a:gdLst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929975 w 3929975"/>
                <a:gd name="connsiteY4" fmla="*/ 4325564 h 6079787"/>
                <a:gd name="connsiteX5" fmla="*/ 2175752 w 3929975"/>
                <a:gd name="connsiteY5" fmla="*/ 6079787 h 6079787"/>
                <a:gd name="connsiteX6" fmla="*/ 1754223 w 3929975"/>
                <a:gd name="connsiteY6" fmla="*/ 6079787 h 6079787"/>
                <a:gd name="connsiteX7" fmla="*/ 0 w 3929975"/>
                <a:gd name="connsiteY7" fmla="*/ 4325564 h 6079787"/>
                <a:gd name="connsiteX8" fmla="*/ 0 w 3929975"/>
                <a:gd name="connsiteY8" fmla="*/ 1754223 h 6079787"/>
                <a:gd name="connsiteX0" fmla="*/ 0 w 3940058"/>
                <a:gd name="connsiteY0" fmla="*/ 1754223 h 6079787"/>
                <a:gd name="connsiteX1" fmla="*/ 1754223 w 3940058"/>
                <a:gd name="connsiteY1" fmla="*/ 0 h 6079787"/>
                <a:gd name="connsiteX2" fmla="*/ 2175752 w 3940058"/>
                <a:gd name="connsiteY2" fmla="*/ 0 h 6079787"/>
                <a:gd name="connsiteX3" fmla="*/ 3929975 w 3940058"/>
                <a:gd name="connsiteY3" fmla="*/ 1754223 h 6079787"/>
                <a:gd name="connsiteX4" fmla="*/ 3940058 w 3940058"/>
                <a:gd name="connsiteY4" fmla="*/ 2918059 h 6079787"/>
                <a:gd name="connsiteX5" fmla="*/ 3929975 w 3940058"/>
                <a:gd name="connsiteY5" fmla="*/ 4325564 h 6079787"/>
                <a:gd name="connsiteX6" fmla="*/ 2175752 w 3940058"/>
                <a:gd name="connsiteY6" fmla="*/ 6079787 h 6079787"/>
                <a:gd name="connsiteX7" fmla="*/ 1754223 w 3940058"/>
                <a:gd name="connsiteY7" fmla="*/ 6079787 h 6079787"/>
                <a:gd name="connsiteX8" fmla="*/ 0 w 3940058"/>
                <a:gd name="connsiteY8" fmla="*/ 4325564 h 6079787"/>
                <a:gd name="connsiteX9" fmla="*/ 0 w 3940058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175752 w 3929975"/>
                <a:gd name="connsiteY2" fmla="*/ 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0 w 3929975"/>
                <a:gd name="connsiteY9" fmla="*/ 1754223 h 6079787"/>
                <a:gd name="connsiteX0" fmla="*/ 15511 w 3945486"/>
                <a:gd name="connsiteY0" fmla="*/ 1754223 h 6079787"/>
                <a:gd name="connsiteX1" fmla="*/ 1769734 w 3945486"/>
                <a:gd name="connsiteY1" fmla="*/ 0 h 6079787"/>
                <a:gd name="connsiteX2" fmla="*/ 2239249 w 3945486"/>
                <a:gd name="connsiteY2" fmla="*/ 7940 h 6079787"/>
                <a:gd name="connsiteX3" fmla="*/ 3945486 w 3945486"/>
                <a:gd name="connsiteY3" fmla="*/ 1754223 h 6079787"/>
                <a:gd name="connsiteX4" fmla="*/ 3891634 w 3945486"/>
                <a:gd name="connsiteY4" fmla="*/ 2946921 h 6079787"/>
                <a:gd name="connsiteX5" fmla="*/ 3945486 w 3945486"/>
                <a:gd name="connsiteY5" fmla="*/ 4325564 h 6079787"/>
                <a:gd name="connsiteX6" fmla="*/ 2191263 w 3945486"/>
                <a:gd name="connsiteY6" fmla="*/ 6079787 h 6079787"/>
                <a:gd name="connsiteX7" fmla="*/ 1769734 w 3945486"/>
                <a:gd name="connsiteY7" fmla="*/ 6079787 h 6079787"/>
                <a:gd name="connsiteX8" fmla="*/ 15511 w 3945486"/>
                <a:gd name="connsiteY8" fmla="*/ 4325564 h 6079787"/>
                <a:gd name="connsiteX9" fmla="*/ 0 w 3945486"/>
                <a:gd name="connsiteY9" fmla="*/ 3003076 h 6079787"/>
                <a:gd name="connsiteX10" fmla="*/ 15511 w 3945486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876123 w 3929975"/>
                <a:gd name="connsiteY4" fmla="*/ 2946921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3929975"/>
                <a:gd name="connsiteY0" fmla="*/ 1754223 h 6079787"/>
                <a:gd name="connsiteX1" fmla="*/ 1754223 w 3929975"/>
                <a:gd name="connsiteY1" fmla="*/ 0 h 6079787"/>
                <a:gd name="connsiteX2" fmla="*/ 2223738 w 3929975"/>
                <a:gd name="connsiteY2" fmla="*/ 7940 h 6079787"/>
                <a:gd name="connsiteX3" fmla="*/ 3929975 w 3929975"/>
                <a:gd name="connsiteY3" fmla="*/ 1754223 h 6079787"/>
                <a:gd name="connsiteX4" fmla="*/ 3794731 w 3929975"/>
                <a:gd name="connsiteY4" fmla="*/ 2850397 h 6079787"/>
                <a:gd name="connsiteX5" fmla="*/ 3929975 w 3929975"/>
                <a:gd name="connsiteY5" fmla="*/ 4325564 h 6079787"/>
                <a:gd name="connsiteX6" fmla="*/ 2175752 w 3929975"/>
                <a:gd name="connsiteY6" fmla="*/ 6079787 h 6079787"/>
                <a:gd name="connsiteX7" fmla="*/ 1754223 w 3929975"/>
                <a:gd name="connsiteY7" fmla="*/ 6079787 h 6079787"/>
                <a:gd name="connsiteX8" fmla="*/ 0 w 3929975"/>
                <a:gd name="connsiteY8" fmla="*/ 4325564 h 6079787"/>
                <a:gd name="connsiteX9" fmla="*/ 42072 w 3929975"/>
                <a:gd name="connsiteY9" fmla="*/ 3012604 h 6079787"/>
                <a:gd name="connsiteX10" fmla="*/ 0 w 3929975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099"/>
                <a:gd name="connsiteY0" fmla="*/ 1754223 h 6079787"/>
                <a:gd name="connsiteX1" fmla="*/ 1754223 w 4076099"/>
                <a:gd name="connsiteY1" fmla="*/ 0 h 6079787"/>
                <a:gd name="connsiteX2" fmla="*/ 2223738 w 4076099"/>
                <a:gd name="connsiteY2" fmla="*/ 7940 h 6079787"/>
                <a:gd name="connsiteX3" fmla="*/ 3929975 w 4076099"/>
                <a:gd name="connsiteY3" fmla="*/ 1754223 h 6079787"/>
                <a:gd name="connsiteX4" fmla="*/ 3794731 w 4076099"/>
                <a:gd name="connsiteY4" fmla="*/ 2850397 h 6079787"/>
                <a:gd name="connsiteX5" fmla="*/ 4076099 w 4076099"/>
                <a:gd name="connsiteY5" fmla="*/ 4425994 h 6079787"/>
                <a:gd name="connsiteX6" fmla="*/ 2175752 w 4076099"/>
                <a:gd name="connsiteY6" fmla="*/ 6079787 h 6079787"/>
                <a:gd name="connsiteX7" fmla="*/ 1754223 w 4076099"/>
                <a:gd name="connsiteY7" fmla="*/ 6079787 h 6079787"/>
                <a:gd name="connsiteX8" fmla="*/ 0 w 4076099"/>
                <a:gd name="connsiteY8" fmla="*/ 4325564 h 6079787"/>
                <a:gd name="connsiteX9" fmla="*/ 42072 w 4076099"/>
                <a:gd name="connsiteY9" fmla="*/ 3012604 h 6079787"/>
                <a:gd name="connsiteX10" fmla="*/ 0 w 4076099"/>
                <a:gd name="connsiteY10" fmla="*/ 1754223 h 6079787"/>
                <a:gd name="connsiteX0" fmla="*/ 0 w 4076519"/>
                <a:gd name="connsiteY0" fmla="*/ 1754223 h 6079787"/>
                <a:gd name="connsiteX1" fmla="*/ 1754223 w 4076519"/>
                <a:gd name="connsiteY1" fmla="*/ 0 h 6079787"/>
                <a:gd name="connsiteX2" fmla="*/ 2223738 w 4076519"/>
                <a:gd name="connsiteY2" fmla="*/ 7940 h 6079787"/>
                <a:gd name="connsiteX3" fmla="*/ 3929975 w 4076519"/>
                <a:gd name="connsiteY3" fmla="*/ 1754223 h 6079787"/>
                <a:gd name="connsiteX4" fmla="*/ 3794731 w 4076519"/>
                <a:gd name="connsiteY4" fmla="*/ 2850397 h 6079787"/>
                <a:gd name="connsiteX5" fmla="*/ 4076099 w 4076519"/>
                <a:gd name="connsiteY5" fmla="*/ 4425994 h 6079787"/>
                <a:gd name="connsiteX6" fmla="*/ 2175752 w 4076519"/>
                <a:gd name="connsiteY6" fmla="*/ 6079787 h 6079787"/>
                <a:gd name="connsiteX7" fmla="*/ 1754223 w 4076519"/>
                <a:gd name="connsiteY7" fmla="*/ 6079787 h 6079787"/>
                <a:gd name="connsiteX8" fmla="*/ 0 w 4076519"/>
                <a:gd name="connsiteY8" fmla="*/ 4325564 h 6079787"/>
                <a:gd name="connsiteX9" fmla="*/ 42072 w 4076519"/>
                <a:gd name="connsiteY9" fmla="*/ 3012604 h 6079787"/>
                <a:gd name="connsiteX10" fmla="*/ 0 w 4076519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929975 w 4152914"/>
                <a:gd name="connsiteY3" fmla="*/ 1754223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42072 w 4152914"/>
                <a:gd name="connsiteY9" fmla="*/ 3012604 h 6079787"/>
                <a:gd name="connsiteX10" fmla="*/ 0 w 4152914"/>
                <a:gd name="connsiteY10" fmla="*/ 1754223 h 6079787"/>
                <a:gd name="connsiteX0" fmla="*/ 0 w 4152914"/>
                <a:gd name="connsiteY0" fmla="*/ 1754223 h 6079787"/>
                <a:gd name="connsiteX1" fmla="*/ 1754223 w 4152914"/>
                <a:gd name="connsiteY1" fmla="*/ 0 h 6079787"/>
                <a:gd name="connsiteX2" fmla="*/ 2223738 w 4152914"/>
                <a:gd name="connsiteY2" fmla="*/ 7940 h 6079787"/>
                <a:gd name="connsiteX3" fmla="*/ 3898087 w 4152914"/>
                <a:gd name="connsiteY3" fmla="*/ 1637928 h 6079787"/>
                <a:gd name="connsiteX4" fmla="*/ 3794731 w 4152914"/>
                <a:gd name="connsiteY4" fmla="*/ 2850397 h 6079787"/>
                <a:gd name="connsiteX5" fmla="*/ 4152568 w 4152914"/>
                <a:gd name="connsiteY5" fmla="*/ 4613832 h 6079787"/>
                <a:gd name="connsiteX6" fmla="*/ 2175752 w 4152914"/>
                <a:gd name="connsiteY6" fmla="*/ 6079787 h 6079787"/>
                <a:gd name="connsiteX7" fmla="*/ 1754223 w 4152914"/>
                <a:gd name="connsiteY7" fmla="*/ 6079787 h 6079787"/>
                <a:gd name="connsiteX8" fmla="*/ 0 w 4152914"/>
                <a:gd name="connsiteY8" fmla="*/ 4325564 h 6079787"/>
                <a:gd name="connsiteX9" fmla="*/ 125688 w 4152914"/>
                <a:gd name="connsiteY9" fmla="*/ 2801675 h 6079787"/>
                <a:gd name="connsiteX10" fmla="*/ 0 w 4152914"/>
                <a:gd name="connsiteY10" fmla="*/ 1754223 h 607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2914" h="6079787">
                  <a:moveTo>
                    <a:pt x="0" y="1754223"/>
                  </a:moveTo>
                  <a:cubicBezTo>
                    <a:pt x="0" y="785392"/>
                    <a:pt x="785392" y="0"/>
                    <a:pt x="1754223" y="0"/>
                  </a:cubicBezTo>
                  <a:lnTo>
                    <a:pt x="2223738" y="7940"/>
                  </a:lnTo>
                  <a:cubicBezTo>
                    <a:pt x="3152508" y="142507"/>
                    <a:pt x="3898087" y="669097"/>
                    <a:pt x="3898087" y="1637928"/>
                  </a:cubicBezTo>
                  <a:cubicBezTo>
                    <a:pt x="3873972" y="2204176"/>
                    <a:pt x="3829183" y="2446241"/>
                    <a:pt x="3794731" y="2850397"/>
                  </a:cubicBezTo>
                  <a:cubicBezTo>
                    <a:pt x="3744287" y="3641737"/>
                    <a:pt x="4166667" y="4095142"/>
                    <a:pt x="4152568" y="4613832"/>
                  </a:cubicBezTo>
                  <a:cubicBezTo>
                    <a:pt x="4152568" y="5582663"/>
                    <a:pt x="3144583" y="6079787"/>
                    <a:pt x="2175752" y="6079787"/>
                  </a:cubicBezTo>
                  <a:lnTo>
                    <a:pt x="1754223" y="6079787"/>
                  </a:lnTo>
                  <a:cubicBezTo>
                    <a:pt x="785392" y="6079787"/>
                    <a:pt x="0" y="5294395"/>
                    <a:pt x="0" y="4325564"/>
                  </a:cubicBezTo>
                  <a:lnTo>
                    <a:pt x="125688" y="2801675"/>
                  </a:lnTo>
                  <a:cubicBezTo>
                    <a:pt x="111664" y="2382215"/>
                    <a:pt x="14024" y="2173683"/>
                    <a:pt x="0" y="1754223"/>
                  </a:cubicBezTo>
                  <a:close/>
                </a:path>
              </a:pathLst>
            </a:custGeom>
            <a:solidFill>
              <a:srgbClr val="5B9BD5"/>
            </a:solidFill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dist="101600" dir="2580000">
                <a:prstClr val="black">
                  <a:alpha val="16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Arc 29"/>
            <p:cNvSpPr/>
            <p:nvPr/>
          </p:nvSpPr>
          <p:spPr>
            <a:xfrm rot="10800000" flipH="1">
              <a:off x="5490119" y="3624210"/>
              <a:ext cx="694513" cy="437641"/>
            </a:xfrm>
            <a:prstGeom prst="arc">
              <a:avLst>
                <a:gd name="adj1" fmla="val 13030883"/>
                <a:gd name="adj2" fmla="val 19424908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Moon 30"/>
            <p:cNvSpPr/>
            <p:nvPr/>
          </p:nvSpPr>
          <p:spPr>
            <a:xfrm>
              <a:off x="5874191" y="4271860"/>
              <a:ext cx="207973" cy="409409"/>
            </a:xfrm>
            <a:prstGeom prst="moon">
              <a:avLst>
                <a:gd name="adj" fmla="val 35344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Moon 31"/>
            <p:cNvSpPr/>
            <p:nvPr/>
          </p:nvSpPr>
          <p:spPr>
            <a:xfrm rot="10800000">
              <a:off x="5641653" y="4303769"/>
              <a:ext cx="207973" cy="401529"/>
            </a:xfrm>
            <a:prstGeom prst="moon">
              <a:avLst>
                <a:gd name="adj" fmla="val 33513"/>
              </a:avLst>
            </a:prstGeom>
            <a:solidFill>
              <a:srgbClr val="5B9BD5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/>
            <p:cNvSpPr/>
            <p:nvPr/>
          </p:nvSpPr>
          <p:spPr>
            <a:xfrm rot="4815555">
              <a:off x="5425002" y="4286186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c 33"/>
            <p:cNvSpPr/>
            <p:nvPr/>
          </p:nvSpPr>
          <p:spPr>
            <a:xfrm rot="15863994" flipH="1">
              <a:off x="5882082" y="4255455"/>
              <a:ext cx="417521" cy="437641"/>
            </a:xfrm>
            <a:prstGeom prst="arc">
              <a:avLst>
                <a:gd name="adj1" fmla="val 12088426"/>
                <a:gd name="adj2" fmla="val 20389589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sv-SE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365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0" y="0"/>
            <a:ext cx="12192000" cy="3831704"/>
          </a:xfrm>
          <a:prstGeom prst="rect">
            <a:avLst/>
          </a:prstGeom>
          <a:solidFill>
            <a:srgbClr val="28282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87277" y="1915852"/>
            <a:ext cx="3071622" cy="1094282"/>
          </a:xfrm>
          <a:prstGeom prst="ellipse">
            <a:avLst/>
          </a:prstGeom>
          <a:solidFill>
            <a:sysClr val="windowText" lastClr="000000">
              <a:alpha val="27000"/>
            </a:sysClr>
          </a:solidFill>
          <a:ln w="12700" cap="flat" cmpd="sng" algn="ctr">
            <a:noFill/>
            <a:prstDash val="solid"/>
            <a:miter lim="800000"/>
          </a:ln>
          <a:effectLst>
            <a:softEdge rad="317500"/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sv-SE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753" y="4076206"/>
            <a:ext cx="12192000" cy="906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kumimoji="0" lang="sv-SE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</a:rPr>
              <a:t>Roger Johansson</a:t>
            </a:r>
            <a:endParaRPr kumimoji="0" lang="sv-SE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244" y="4872092"/>
            <a:ext cx="5252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Proto.Actor Founder</a:t>
            </a:r>
            <a:b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Twitter: @rogeralsing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</a:t>
            </a: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sv-SE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rogeralsing</a:t>
            </a:r>
            <a:endParaRPr kumimoji="0" lang="sv-SE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Mail: roger.johansson@betsson.com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34980" y="5980087"/>
            <a:ext cx="52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Github.com/rogeralsing/presentations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0" y="2695010"/>
            <a:ext cx="12192000" cy="732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16000" rtlCol="0" anchor="ctr"/>
          <a:lstStyle/>
          <a:p>
            <a:pPr algn="ctr">
              <a:defRPr/>
            </a:pPr>
            <a:r>
              <a:rPr lang="en-US" sz="1600" b="1" dirty="0" smtClean="0"/>
              <a:t> 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Platform-independent, resilient, and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stateful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Calibri" panose="020F0502020204030204"/>
              </a:rPr>
              <a:t>microservices</a:t>
            </a:r>
            <a:endParaRPr lang="en-US" sz="3200" b="1" dirty="0" smtClean="0">
              <a:solidFill>
                <a:schemeClr val="tx1"/>
              </a:solidFill>
              <a:latin typeface="Calibri" panose="020F0502020204030204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42" y="470119"/>
            <a:ext cx="5214456" cy="202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352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Bulkheading, compartmentalisation</a:t>
            </a:r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16832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17324" y="2881745"/>
            <a:ext cx="2166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4800" dirty="0" smtClean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245864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9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sv-SE" b="1" dirty="0" err="1" smtClean="0"/>
              <a:t>Actor</a:t>
            </a:r>
            <a:r>
              <a:rPr lang="sv-SE" b="1" dirty="0" smtClean="0"/>
              <a:t> </a:t>
            </a:r>
            <a:r>
              <a:rPr lang="sv-SE" b="1" dirty="0" err="1" smtClean="0"/>
              <a:t>Model</a:t>
            </a:r>
            <a:endParaRPr lang="sv-SE" b="1" dirty="0"/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838200" y="1607167"/>
            <a:ext cx="10515600" cy="2224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b="1" dirty="0" smtClean="0"/>
              <a:t>Three axioms:</a:t>
            </a:r>
          </a:p>
          <a:p>
            <a:pPr marL="0" indent="0">
              <a:buNone/>
            </a:pPr>
            <a:r>
              <a:rPr lang="sv-SE" sz="2400" b="1" dirty="0" err="1" smtClean="0"/>
              <a:t>Send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send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messages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other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Create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create</a:t>
            </a:r>
            <a:r>
              <a:rPr lang="sv-SE" sz="2400" dirty="0" smtClean="0">
                <a:solidFill>
                  <a:srgbClr val="FFE699"/>
                </a:solidFill>
              </a:rPr>
              <a:t> new </a:t>
            </a:r>
            <a:r>
              <a:rPr lang="sv-SE" sz="2400" dirty="0" err="1" smtClean="0">
                <a:solidFill>
                  <a:srgbClr val="FFE699"/>
                </a:solidFill>
              </a:rPr>
              <a:t>actors</a:t>
            </a:r>
            <a:endParaRPr lang="sv-SE" sz="2400" dirty="0" smtClean="0">
              <a:solidFill>
                <a:srgbClr val="FFE699"/>
              </a:solidFill>
            </a:endParaRPr>
          </a:p>
          <a:p>
            <a:pPr marL="0" indent="0">
              <a:buNone/>
            </a:pPr>
            <a:r>
              <a:rPr lang="sv-SE" sz="2400" b="1" dirty="0" err="1" smtClean="0"/>
              <a:t>Become</a:t>
            </a:r>
            <a:r>
              <a:rPr lang="sv-SE" sz="2400" dirty="0" smtClean="0"/>
              <a:t> </a:t>
            </a:r>
            <a:r>
              <a:rPr lang="sv-SE" sz="2400" dirty="0" smtClean="0">
                <a:solidFill>
                  <a:srgbClr val="FFE699"/>
                </a:solidFill>
              </a:rPr>
              <a:t>– an </a:t>
            </a:r>
            <a:r>
              <a:rPr lang="sv-SE" sz="2400" dirty="0" err="1" smtClean="0">
                <a:solidFill>
                  <a:srgbClr val="FFE699"/>
                </a:solidFill>
              </a:rPr>
              <a:t>actor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can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decide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how</a:t>
            </a:r>
            <a:r>
              <a:rPr lang="sv-SE" sz="2400" dirty="0" smtClean="0">
                <a:solidFill>
                  <a:srgbClr val="FFE699"/>
                </a:solidFill>
              </a:rPr>
              <a:t> to </a:t>
            </a:r>
            <a:r>
              <a:rPr lang="sv-SE" sz="2400" dirty="0" err="1" smtClean="0">
                <a:solidFill>
                  <a:srgbClr val="FFE699"/>
                </a:solidFill>
              </a:rPr>
              <a:t>handle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it’s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next</a:t>
            </a:r>
            <a:r>
              <a:rPr lang="sv-SE" sz="2400" dirty="0" smtClean="0">
                <a:solidFill>
                  <a:srgbClr val="FFE699"/>
                </a:solidFill>
              </a:rPr>
              <a:t> </a:t>
            </a:r>
            <a:r>
              <a:rPr lang="sv-SE" sz="2400" dirty="0" err="1" smtClean="0">
                <a:solidFill>
                  <a:srgbClr val="FFE699"/>
                </a:solidFill>
              </a:rPr>
              <a:t>message</a:t>
            </a:r>
            <a:endParaRPr lang="sv-SE" sz="2400" dirty="0" smtClean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20" y="4245915"/>
            <a:ext cx="5901439" cy="2017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021579"/>
            <a:ext cx="10515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”An </a:t>
            </a:r>
            <a:r>
              <a:rPr lang="sv-SE" sz="2400" b="1" i="1" dirty="0" err="1">
                <a:solidFill>
                  <a:srgbClr val="FFE699"/>
                </a:solidFill>
              </a:rPr>
              <a:t>island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 smtClean="0">
                <a:solidFill>
                  <a:srgbClr val="FFE699"/>
                </a:solidFill>
              </a:rPr>
              <a:t>consistency</a:t>
            </a:r>
            <a:r>
              <a:rPr lang="sv-SE" sz="2400" b="1" i="1" dirty="0" smtClean="0">
                <a:solidFill>
                  <a:srgbClr val="FFE699"/>
                </a:solidFill>
              </a:rPr>
              <a:t> in </a:t>
            </a:r>
            <a:r>
              <a:rPr lang="sv-SE" sz="2400" b="1" i="1" dirty="0">
                <a:solidFill>
                  <a:srgbClr val="FFE699"/>
                </a:solidFill>
              </a:rPr>
              <a:t>a </a:t>
            </a:r>
            <a:r>
              <a:rPr lang="sv-SE" sz="2400" b="1" i="1" dirty="0" err="1">
                <a:solidFill>
                  <a:srgbClr val="FFE699"/>
                </a:solidFill>
              </a:rPr>
              <a:t>sea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of</a:t>
            </a:r>
            <a:r>
              <a:rPr lang="sv-SE" sz="2400" b="1" i="1" dirty="0">
                <a:solidFill>
                  <a:srgbClr val="FFE699"/>
                </a:solidFill>
              </a:rPr>
              <a:t> </a:t>
            </a:r>
            <a:r>
              <a:rPr lang="sv-SE" sz="2400" b="1" i="1" dirty="0" err="1">
                <a:solidFill>
                  <a:srgbClr val="FFE699"/>
                </a:solidFill>
              </a:rPr>
              <a:t>concurrency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Shared</a:t>
            </a:r>
            <a:r>
              <a:rPr lang="sv-SE" sz="2400" b="1" i="1" dirty="0">
                <a:solidFill>
                  <a:srgbClr val="FFE699"/>
                </a:solidFill>
              </a:rPr>
              <a:t>  </a:t>
            </a:r>
            <a:r>
              <a:rPr lang="sv-SE" sz="2400" b="1" i="1" dirty="0" err="1">
                <a:solidFill>
                  <a:srgbClr val="FFE699"/>
                </a:solidFill>
              </a:rPr>
              <a:t>nothing</a:t>
            </a:r>
            <a:r>
              <a:rPr lang="sv-SE" sz="2400" b="1" i="1" dirty="0">
                <a:solidFill>
                  <a:srgbClr val="FFE699"/>
                </a:solidFill>
              </a:rPr>
              <a:t>”, ”Black box</a:t>
            </a:r>
            <a:r>
              <a:rPr lang="sv-SE" sz="2400" b="1" i="1" dirty="0" smtClean="0">
                <a:solidFill>
                  <a:srgbClr val="FFE699"/>
                </a:solidFill>
              </a:rPr>
              <a:t>”</a:t>
            </a:r>
            <a:br>
              <a:rPr lang="sv-SE" sz="2400" b="1" i="1" dirty="0" smtClean="0">
                <a:solidFill>
                  <a:srgbClr val="FFE699"/>
                </a:solidFill>
              </a:rPr>
            </a:br>
            <a:endParaRPr lang="sv-SE" sz="2400" b="1" i="1" dirty="0">
              <a:solidFill>
                <a:srgbClr val="FFE699"/>
              </a:solidFill>
            </a:endParaRPr>
          </a:p>
          <a:p>
            <a:pPr algn="ctr"/>
            <a:r>
              <a:rPr lang="sv-SE" sz="2400" b="1" i="1" dirty="0">
                <a:solidFill>
                  <a:srgbClr val="FFE699"/>
                </a:solidFill>
              </a:rPr>
              <a:t>”</a:t>
            </a:r>
            <a:r>
              <a:rPr lang="sv-SE" sz="2400" b="1" i="1" dirty="0" err="1">
                <a:solidFill>
                  <a:srgbClr val="FFE699"/>
                </a:solidFill>
              </a:rPr>
              <a:t>Location</a:t>
            </a:r>
            <a:r>
              <a:rPr lang="sv-SE" sz="2400" b="1" i="1" dirty="0">
                <a:solidFill>
                  <a:srgbClr val="FFE699"/>
                </a:solidFill>
              </a:rPr>
              <a:t> transparent”, ”</a:t>
            </a:r>
            <a:r>
              <a:rPr lang="sv-SE" sz="2400" b="1" i="1" dirty="0" err="1">
                <a:solidFill>
                  <a:srgbClr val="FFE699"/>
                </a:solidFill>
              </a:rPr>
              <a:t>Distributable</a:t>
            </a:r>
            <a:r>
              <a:rPr lang="sv-SE" sz="2400" b="1" i="1" dirty="0">
                <a:solidFill>
                  <a:srgbClr val="FFE699"/>
                </a:solidFill>
              </a:rPr>
              <a:t> by design”</a:t>
            </a:r>
          </a:p>
          <a:p>
            <a:pPr algn="ctr"/>
            <a:endParaRPr lang="sv-SE" b="1" dirty="0">
              <a:solidFill>
                <a:srgbClr val="FFE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Event thread"/>
          <p:cNvGrpSpPr/>
          <p:nvPr/>
        </p:nvGrpSpPr>
        <p:grpSpPr>
          <a:xfrm>
            <a:off x="920364" y="0"/>
            <a:ext cx="2804078" cy="6858000"/>
            <a:chOff x="935557" y="0"/>
            <a:chExt cx="2804078" cy="6858000"/>
          </a:xfrm>
        </p:grpSpPr>
        <p:grpSp>
          <p:nvGrpSpPr>
            <p:cNvPr id="2" name="Group 1"/>
            <p:cNvGrpSpPr/>
            <p:nvPr/>
          </p:nvGrpSpPr>
          <p:grpSpPr>
            <a:xfrm>
              <a:off x="935557" y="0"/>
              <a:ext cx="2804078" cy="6858000"/>
              <a:chOff x="935557" y="0"/>
              <a:chExt cx="2804078" cy="68580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38835" y="0"/>
                <a:ext cx="2800800" cy="685800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935557" y="1047038"/>
                <a:ext cx="2801467" cy="4794318"/>
              </a:xfrm>
              <a:prstGeom prst="downArrow">
                <a:avLst>
                  <a:gd name="adj1" fmla="val 100000"/>
                  <a:gd name="adj2" fmla="val 44751"/>
                </a:avLst>
              </a:prstGeom>
              <a:solidFill>
                <a:srgbClr val="3F5E8B">
                  <a:alpha val="41000"/>
                </a:srgbClr>
              </a:solidFill>
              <a:ln w="101600">
                <a:noFill/>
              </a:ln>
              <a:effec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469907" y="1192479"/>
              <a:ext cx="1766959" cy="30777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/>
                <a:t>Event-driven </a:t>
              </a:r>
              <a:r>
                <a:rPr lang="sv-SE" sz="1400" b="1" dirty="0" err="1" smtClean="0"/>
                <a:t>thread</a:t>
              </a:r>
              <a:endParaRPr lang="sv-SE" sz="1400" b="1" dirty="0"/>
            </a:p>
          </p:txBody>
        </p:sp>
      </p:grpSp>
      <p:grpSp>
        <p:nvGrpSpPr>
          <p:cNvPr id="54" name="ActorRef"/>
          <p:cNvGrpSpPr/>
          <p:nvPr/>
        </p:nvGrpSpPr>
        <p:grpSpPr>
          <a:xfrm>
            <a:off x="4490592" y="2079731"/>
            <a:ext cx="4738905" cy="493646"/>
            <a:chOff x="4490592" y="2053151"/>
            <a:chExt cx="4738905" cy="493646"/>
          </a:xfrm>
          <a:solidFill>
            <a:srgbClr val="FF493E"/>
          </a:solidFill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4490592" y="2306413"/>
              <a:ext cx="4738905" cy="1"/>
            </a:xfrm>
            <a:prstGeom prst="straightConnector1">
              <a:avLst/>
            </a:prstGeom>
            <a:grpFill/>
            <a:ln w="63500" cap="rnd">
              <a:solidFill>
                <a:srgbClr val="50DE94"/>
              </a:solidFill>
              <a:round/>
              <a:headEnd w="sm" len="med"/>
              <a:tailEnd type="arrow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7464352" y="2053151"/>
              <a:ext cx="1397311" cy="493646"/>
            </a:xfrm>
            <a:prstGeom prst="roundRect">
              <a:avLst>
                <a:gd name="adj" fmla="val 6176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PID</a:t>
              </a:r>
              <a:endParaRPr lang="sv-SE" sz="1400" b="1" dirty="0"/>
            </a:p>
          </p:txBody>
        </p:sp>
      </p:grpSp>
      <p:grpSp>
        <p:nvGrpSpPr>
          <p:cNvPr id="52" name="Actor"/>
          <p:cNvGrpSpPr/>
          <p:nvPr/>
        </p:nvGrpSpPr>
        <p:grpSpPr>
          <a:xfrm>
            <a:off x="1374781" y="1645697"/>
            <a:ext cx="1881151" cy="3101553"/>
            <a:chOff x="1374781" y="1645697"/>
            <a:chExt cx="1881151" cy="3101553"/>
          </a:xfrm>
          <a:solidFill>
            <a:srgbClr val="282828"/>
          </a:solidFill>
        </p:grpSpPr>
        <p:sp>
          <p:nvSpPr>
            <p:cNvPr id="6" name="Rounded Rectangle 5"/>
            <p:cNvSpPr/>
            <p:nvPr/>
          </p:nvSpPr>
          <p:spPr>
            <a:xfrm>
              <a:off x="1374781" y="1695266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sv-SE" sz="1400" b="1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78662" y="1645697"/>
              <a:ext cx="1877270" cy="3051984"/>
            </a:xfrm>
            <a:prstGeom prst="roundRect">
              <a:avLst>
                <a:gd name="adj" fmla="val 1958"/>
              </a:avLst>
            </a:prstGeom>
            <a:grpFill/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sv-SE" sz="1400" b="1" dirty="0" err="1"/>
                <a:t>Actor</a:t>
              </a:r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  <a:p>
              <a:pPr algn="ctr"/>
              <a:endParaRPr lang="sv-SE" sz="1400" b="1" dirty="0"/>
            </a:p>
          </p:txBody>
        </p:sp>
      </p:grpSp>
      <p:sp>
        <p:nvSpPr>
          <p:cNvPr id="31" name="State"/>
          <p:cNvSpPr/>
          <p:nvPr/>
        </p:nvSpPr>
        <p:spPr>
          <a:xfrm>
            <a:off x="1468706" y="3195169"/>
            <a:ext cx="1697182" cy="1368726"/>
          </a:xfrm>
          <a:prstGeom prst="roundRect">
            <a:avLst>
              <a:gd name="adj" fmla="val 3271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1400" b="1" dirty="0"/>
              <a:t>State</a:t>
            </a:r>
          </a:p>
        </p:txBody>
      </p:sp>
      <p:sp>
        <p:nvSpPr>
          <p:cNvPr id="33" name="Supervisor"/>
          <p:cNvSpPr/>
          <p:nvPr/>
        </p:nvSpPr>
        <p:spPr>
          <a:xfrm>
            <a:off x="1520924" y="36181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Supervisio</a:t>
            </a:r>
            <a:r>
              <a:rPr lang="sv-SE" sz="1400" b="1" dirty="0"/>
              <a:t>n</a:t>
            </a:r>
            <a:endParaRPr lang="sv-SE" sz="1600" b="1" dirty="0"/>
          </a:p>
        </p:txBody>
      </p:sp>
      <p:sp>
        <p:nvSpPr>
          <p:cNvPr id="34" name="Children"/>
          <p:cNvSpPr/>
          <p:nvPr/>
        </p:nvSpPr>
        <p:spPr>
          <a:xfrm>
            <a:off x="1520923" y="4100412"/>
            <a:ext cx="1589659" cy="404126"/>
          </a:xfrm>
          <a:prstGeom prst="roundRect">
            <a:avLst>
              <a:gd name="adj" fmla="val 6176"/>
            </a:avLst>
          </a:prstGeom>
          <a:solidFill>
            <a:srgbClr val="FF928B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/>
              <a:t>Children</a:t>
            </a:r>
          </a:p>
        </p:txBody>
      </p:sp>
      <p:sp>
        <p:nvSpPr>
          <p:cNvPr id="38" name="Can 37"/>
          <p:cNvSpPr/>
          <p:nvPr/>
        </p:nvSpPr>
        <p:spPr>
          <a:xfrm rot="5400000">
            <a:off x="2659897" y="885917"/>
            <a:ext cx="493645" cy="2893316"/>
          </a:xfrm>
          <a:prstGeom prst="can">
            <a:avLst>
              <a:gd name="adj" fmla="val 45278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400" b="1" dirty="0"/>
          </a:p>
        </p:txBody>
      </p:sp>
      <p:sp>
        <p:nvSpPr>
          <p:cNvPr id="40" name="Rounded Rectangle 39"/>
          <p:cNvSpPr/>
          <p:nvPr/>
        </p:nvSpPr>
        <p:spPr>
          <a:xfrm>
            <a:off x="307184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408308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3737024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67921" y="2216293"/>
            <a:ext cx="1169772" cy="222421"/>
          </a:xfrm>
          <a:prstGeom prst="rect">
            <a:avLst/>
          </a:prstGeo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>
                <a:solidFill>
                  <a:schemeClr val="tx1"/>
                </a:solidFill>
              </a:rPr>
              <a:t>Mailbox</a:t>
            </a:r>
            <a:endParaRPr lang="sv-SE" sz="14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9384352" y="2178000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sp>
        <p:nvSpPr>
          <p:cNvPr id="32" name="Behavior"/>
          <p:cNvSpPr/>
          <p:nvPr/>
        </p:nvSpPr>
        <p:spPr>
          <a:xfrm>
            <a:off x="1468706" y="2700734"/>
            <a:ext cx="1697182" cy="414197"/>
          </a:xfrm>
          <a:prstGeom prst="roundRect">
            <a:avLst>
              <a:gd name="adj" fmla="val 6176"/>
            </a:avLst>
          </a:prstGeom>
          <a:solidFill>
            <a:srgbClr val="FF493E"/>
          </a:solidFill>
          <a:ln w="38100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/>
              <a:t>Behavior</a:t>
            </a:r>
            <a:endParaRPr lang="sv-SE" sz="1400" b="1" dirty="0"/>
          </a:p>
        </p:txBody>
      </p:sp>
      <p:sp>
        <p:nvSpPr>
          <p:cNvPr id="39" name="Rounded Rectangle 38"/>
          <p:cNvSpPr/>
          <p:nvPr/>
        </p:nvSpPr>
        <p:spPr>
          <a:xfrm>
            <a:off x="2735917" y="2176821"/>
            <a:ext cx="224092" cy="301364"/>
          </a:xfrm>
          <a:prstGeom prst="roundRect">
            <a:avLst/>
          </a:prstGeom>
          <a:ln w="25400" cap="rnd" cmpd="sng">
            <a:solidFill>
              <a:schemeClr val="tx1">
                <a:lumMod val="95000"/>
              </a:schemeClr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400" dirty="0">
              <a:solidFill>
                <a:schemeClr val="bg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93780" y="1732582"/>
            <a:ext cx="1506773" cy="840795"/>
            <a:chOff x="5493780" y="1732582"/>
            <a:chExt cx="1506773" cy="840795"/>
          </a:xfrm>
          <a:effectLst/>
        </p:grpSpPr>
        <p:sp>
          <p:nvSpPr>
            <p:cNvPr id="46" name="Freeform 45"/>
            <p:cNvSpPr/>
            <p:nvPr/>
          </p:nvSpPr>
          <p:spPr>
            <a:xfrm>
              <a:off x="5493780" y="1732582"/>
              <a:ext cx="1506773" cy="840795"/>
            </a:xfrm>
            <a:custGeom>
              <a:avLst/>
              <a:gdLst>
                <a:gd name="connsiteX0" fmla="*/ 811534 w 1506773"/>
                <a:gd name="connsiteY0" fmla="*/ 0 h 840795"/>
                <a:gd name="connsiteX1" fmla="*/ 1148366 w 1506773"/>
                <a:gd name="connsiteY1" fmla="*/ 336832 h 840795"/>
                <a:gd name="connsiteX2" fmla="*/ 1145772 w 1506773"/>
                <a:gd name="connsiteY2" fmla="*/ 362569 h 840795"/>
                <a:gd name="connsiteX3" fmla="*/ 1156708 w 1506773"/>
                <a:gd name="connsiteY3" fmla="*/ 356633 h 840795"/>
                <a:gd name="connsiteX4" fmla="*/ 1254791 w 1506773"/>
                <a:gd name="connsiteY4" fmla="*/ 336831 h 840795"/>
                <a:gd name="connsiteX5" fmla="*/ 1506773 w 1506773"/>
                <a:gd name="connsiteY5" fmla="*/ 588813 h 840795"/>
                <a:gd name="connsiteX6" fmla="*/ 1254791 w 1506773"/>
                <a:gd name="connsiteY6" fmla="*/ 840795 h 840795"/>
                <a:gd name="connsiteX7" fmla="*/ 219803 w 1506773"/>
                <a:gd name="connsiteY7" fmla="*/ 840795 h 840795"/>
                <a:gd name="connsiteX8" fmla="*/ 219803 w 1506773"/>
                <a:gd name="connsiteY8" fmla="*/ 838500 h 840795"/>
                <a:gd name="connsiteX9" fmla="*/ 197036 w 1506773"/>
                <a:gd name="connsiteY9" fmla="*/ 840795 h 840795"/>
                <a:gd name="connsiteX10" fmla="*/ 0 w 1506773"/>
                <a:gd name="connsiteY10" fmla="*/ 643759 h 840795"/>
                <a:gd name="connsiteX11" fmla="*/ 157326 w 1506773"/>
                <a:gd name="connsiteY11" fmla="*/ 450726 h 840795"/>
                <a:gd name="connsiteX12" fmla="*/ 182581 w 1506773"/>
                <a:gd name="connsiteY12" fmla="*/ 448180 h 840795"/>
                <a:gd name="connsiteX13" fmla="*/ 199751 w 1506773"/>
                <a:gd name="connsiteY13" fmla="*/ 363136 h 840795"/>
                <a:gd name="connsiteX14" fmla="*/ 403134 w 1506773"/>
                <a:gd name="connsiteY14" fmla="*/ 228325 h 840795"/>
                <a:gd name="connsiteX15" fmla="*/ 447618 w 1506773"/>
                <a:gd name="connsiteY15" fmla="*/ 232809 h 840795"/>
                <a:gd name="connsiteX16" fmla="*/ 488795 w 1506773"/>
                <a:gd name="connsiteY16" fmla="*/ 245592 h 840795"/>
                <a:gd name="connsiteX17" fmla="*/ 501172 w 1506773"/>
                <a:gd name="connsiteY17" fmla="*/ 205722 h 840795"/>
                <a:gd name="connsiteX18" fmla="*/ 811534 w 1506773"/>
                <a:gd name="connsiteY18" fmla="*/ 0 h 84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06773" h="840795">
                  <a:moveTo>
                    <a:pt x="811534" y="0"/>
                  </a:moveTo>
                  <a:cubicBezTo>
                    <a:pt x="997561" y="0"/>
                    <a:pt x="1148366" y="150805"/>
                    <a:pt x="1148366" y="336832"/>
                  </a:cubicBezTo>
                  <a:lnTo>
                    <a:pt x="1145772" y="362569"/>
                  </a:lnTo>
                  <a:lnTo>
                    <a:pt x="1156708" y="356633"/>
                  </a:lnTo>
                  <a:cubicBezTo>
                    <a:pt x="1186855" y="343882"/>
                    <a:pt x="1220000" y="336831"/>
                    <a:pt x="1254791" y="336831"/>
                  </a:cubicBezTo>
                  <a:cubicBezTo>
                    <a:pt x="1393957" y="336831"/>
                    <a:pt x="1506773" y="449647"/>
                    <a:pt x="1506773" y="588813"/>
                  </a:cubicBezTo>
                  <a:cubicBezTo>
                    <a:pt x="1506773" y="727979"/>
                    <a:pt x="1393957" y="840795"/>
                    <a:pt x="1254791" y="840795"/>
                  </a:cubicBezTo>
                  <a:lnTo>
                    <a:pt x="219803" y="840795"/>
                  </a:lnTo>
                  <a:lnTo>
                    <a:pt x="219803" y="838500"/>
                  </a:lnTo>
                  <a:lnTo>
                    <a:pt x="197036" y="840795"/>
                  </a:lnTo>
                  <a:cubicBezTo>
                    <a:pt x="88216" y="840795"/>
                    <a:pt x="0" y="752579"/>
                    <a:pt x="0" y="643759"/>
                  </a:cubicBezTo>
                  <a:cubicBezTo>
                    <a:pt x="0" y="548542"/>
                    <a:pt x="67540" y="469099"/>
                    <a:pt x="157326" y="450726"/>
                  </a:cubicBezTo>
                  <a:lnTo>
                    <a:pt x="182581" y="448180"/>
                  </a:lnTo>
                  <a:lnTo>
                    <a:pt x="199751" y="363136"/>
                  </a:lnTo>
                  <a:cubicBezTo>
                    <a:pt x="233259" y="283913"/>
                    <a:pt x="311705" y="228325"/>
                    <a:pt x="403134" y="228325"/>
                  </a:cubicBezTo>
                  <a:cubicBezTo>
                    <a:pt x="418372" y="228325"/>
                    <a:pt x="433249" y="229869"/>
                    <a:pt x="447618" y="232809"/>
                  </a:cubicBezTo>
                  <a:lnTo>
                    <a:pt x="488795" y="245592"/>
                  </a:lnTo>
                  <a:lnTo>
                    <a:pt x="501172" y="205722"/>
                  </a:lnTo>
                  <a:cubicBezTo>
                    <a:pt x="552306" y="84828"/>
                    <a:pt x="672014" y="0"/>
                    <a:pt x="81153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sv-SE" sz="1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4174" y="2126343"/>
              <a:ext cx="962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b="1" dirty="0" smtClean="0">
                  <a:solidFill>
                    <a:schemeClr val="bg1">
                      <a:lumMod val="75000"/>
                      <a:lumOff val="25000"/>
                    </a:schemeClr>
                  </a:solidFill>
                </a:rPr>
                <a:t>Transport</a:t>
              </a:r>
              <a:endParaRPr lang="sv-SE" sz="1400" b="1" dirty="0">
                <a:solidFill>
                  <a:schemeClr val="bg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941592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85185E-6 C -0.03255 -1.85185E-6 -0.0789 0.00255 -0.09349 0.00255 C -0.09336 0.03796 -0.09375 0.05671 -0.09375 0.08681 " pathEditMode="relative" rAng="0" ptsTypes="AAA">
                                      <p:cBhvr>
                                        <p:cTn id="5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4329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-0.02748 -3.33333E-6 " pathEditMode="fixed" rAng="0" ptsTypes="AA">
                                      <p:cBhvr>
                                        <p:cTn id="6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7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0276 -3.33333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95833E-6 -2.96296E-6 L -0.02734 -2.96296E-6 " pathEditMode="fixed" rAng="0" ptsTypes="AA">
                                      <p:cBhvr>
                                        <p:cTn id="7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35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324 L -0.46328 -0.00023 " pathEditMode="fixed" rAng="0" ptsTypes="AA">
                                      <p:cBhvr>
                                        <p:cTn id="7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8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7" grpId="0"/>
      <p:bldP spid="20" grpId="0" animBg="1"/>
      <p:bldP spid="20" grpId="2" animBg="1"/>
      <p:bldP spid="32" grpId="0" animBg="1"/>
      <p:bldP spid="39" grpId="0" animBg="1"/>
      <p:bldP spid="39" grpId="1" animBg="1"/>
      <p:bldP spid="39" grpId="2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0" y="3831704"/>
            <a:ext cx="12192000" cy="3026296"/>
          </a:xfrm>
          <a:prstGeom prst="rect">
            <a:avLst/>
          </a:prstGeom>
          <a:solidFill>
            <a:srgbClr val="282828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4800" b="1" dirty="0"/>
          </a:p>
        </p:txBody>
      </p:sp>
      <p:grpSp>
        <p:nvGrpSpPr>
          <p:cNvPr id="48" name="Group 47"/>
          <p:cNvGrpSpPr/>
          <p:nvPr/>
        </p:nvGrpSpPr>
        <p:grpSpPr>
          <a:xfrm>
            <a:off x="3449805" y="313324"/>
            <a:ext cx="5514854" cy="3207014"/>
            <a:chOff x="1670570" y="1481800"/>
            <a:chExt cx="8511834" cy="4949826"/>
          </a:xfrm>
        </p:grpSpPr>
        <p:grpSp>
          <p:nvGrpSpPr>
            <p:cNvPr id="50" name="Group 49"/>
            <p:cNvGrpSpPr/>
            <p:nvPr/>
          </p:nvGrpSpPr>
          <p:grpSpPr>
            <a:xfrm>
              <a:off x="1670570" y="4802285"/>
              <a:ext cx="1610726" cy="1629341"/>
              <a:chOff x="1627954" y="4762555"/>
              <a:chExt cx="1610726" cy="1629341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1627954" y="4762555"/>
                <a:ext cx="1610726" cy="1627411"/>
              </a:xfrm>
              <a:prstGeom prst="ellipse">
                <a:avLst/>
              </a:prstGeom>
              <a:solidFill>
                <a:srgbClr val="B04242"/>
              </a:solidFill>
              <a:ln w="234950">
                <a:solidFill>
                  <a:srgbClr val="B04242">
                    <a:alpha val="54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1627954" y="4764485"/>
                <a:ext cx="1610726" cy="1627411"/>
              </a:xfrm>
              <a:prstGeom prst="ellipse">
                <a:avLst/>
              </a:prstGeom>
              <a:noFill/>
              <a:ln w="454025">
                <a:solidFill>
                  <a:srgbClr val="B04242">
                    <a:alpha val="31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/>
              </a:p>
            </p:txBody>
          </p:sp>
        </p:grpSp>
        <p:cxnSp>
          <p:nvCxnSpPr>
            <p:cNvPr id="51" name="Straight Connector 50"/>
            <p:cNvCxnSpPr>
              <a:stCxn id="79" idx="3"/>
              <a:endCxn id="73" idx="7"/>
            </p:cNvCxnSpPr>
            <p:nvPr/>
          </p:nvCxnSpPr>
          <p:spPr>
            <a:xfrm flipH="1">
              <a:off x="5000949" y="2333243"/>
              <a:ext cx="703529" cy="7293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73" idx="3"/>
              <a:endCxn id="72" idx="7"/>
            </p:cNvCxnSpPr>
            <p:nvPr/>
          </p:nvCxnSpPr>
          <p:spPr>
            <a:xfrm flipH="1">
              <a:off x="3944039" y="3767976"/>
              <a:ext cx="351551" cy="393075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2" idx="3"/>
              <a:endCxn id="80" idx="7"/>
            </p:cNvCxnSpPr>
            <p:nvPr/>
          </p:nvCxnSpPr>
          <p:spPr>
            <a:xfrm flipH="1">
              <a:off x="2831443" y="4866410"/>
              <a:ext cx="407237" cy="38807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3" idx="5"/>
              <a:endCxn id="71" idx="1"/>
            </p:cNvCxnSpPr>
            <p:nvPr/>
          </p:nvCxnSpPr>
          <p:spPr>
            <a:xfrm>
              <a:off x="5000949" y="3767976"/>
              <a:ext cx="377193" cy="409348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72" idx="5"/>
              <a:endCxn id="70" idx="1"/>
            </p:cNvCxnSpPr>
            <p:nvPr/>
          </p:nvCxnSpPr>
          <p:spPr>
            <a:xfrm>
              <a:off x="3944039" y="4866410"/>
              <a:ext cx="351551" cy="407507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74" idx="5"/>
              <a:endCxn id="75" idx="1"/>
            </p:cNvCxnSpPr>
            <p:nvPr/>
          </p:nvCxnSpPr>
          <p:spPr>
            <a:xfrm>
              <a:off x="7850672" y="3767975"/>
              <a:ext cx="400090" cy="409349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75" idx="3"/>
              <a:endCxn id="76" idx="7"/>
            </p:cNvCxnSpPr>
            <p:nvPr/>
          </p:nvCxnSpPr>
          <p:spPr>
            <a:xfrm flipH="1">
              <a:off x="7875923" y="4882683"/>
              <a:ext cx="374839" cy="38902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75" idx="4"/>
              <a:endCxn id="77" idx="0"/>
            </p:cNvCxnSpPr>
            <p:nvPr/>
          </p:nvCxnSpPr>
          <p:spPr>
            <a:xfrm>
              <a:off x="8603442" y="5028767"/>
              <a:ext cx="0" cy="96854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79" idx="5"/>
              <a:endCxn id="74" idx="1"/>
            </p:cNvCxnSpPr>
            <p:nvPr/>
          </p:nvCxnSpPr>
          <p:spPr>
            <a:xfrm>
              <a:off x="6409837" y="2333243"/>
              <a:ext cx="735476" cy="72937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75" idx="5"/>
              <a:endCxn id="78" idx="1"/>
            </p:cNvCxnSpPr>
            <p:nvPr/>
          </p:nvCxnSpPr>
          <p:spPr>
            <a:xfrm>
              <a:off x="8956121" y="4882683"/>
              <a:ext cx="374840" cy="391233"/>
            </a:xfrm>
            <a:prstGeom prst="line">
              <a:avLst/>
            </a:prstGeom>
            <a:ln w="63500" cap="rnd">
              <a:solidFill>
                <a:srgbClr val="50DE94"/>
              </a:solidFill>
              <a:round/>
              <a:headEnd w="sm" len="med"/>
              <a:tailEnd type="none" w="sm" len="sm"/>
            </a:ln>
            <a:effectLst/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4149506" y="51278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/c2</a:t>
              </a:r>
            </a:p>
          </p:txBody>
        </p:sp>
        <p:sp>
          <p:nvSpPr>
            <p:cNvPr id="71" name="Oval 70"/>
            <p:cNvSpPr/>
            <p:nvPr/>
          </p:nvSpPr>
          <p:spPr>
            <a:xfrm>
              <a:off x="5232058" y="403124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/b2</a:t>
              </a:r>
            </a:p>
          </p:txBody>
        </p:sp>
        <p:sp>
          <p:nvSpPr>
            <p:cNvPr id="72" name="Oval 71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  <p:sp>
          <p:nvSpPr>
            <p:cNvPr id="73" name="Oval 72"/>
            <p:cNvSpPr/>
            <p:nvPr/>
          </p:nvSpPr>
          <p:spPr>
            <a:xfrm>
              <a:off x="4149506" y="291653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/a1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6999229" y="29165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/a2</a:t>
              </a:r>
            </a:p>
          </p:txBody>
        </p:sp>
        <p:sp>
          <p:nvSpPr>
            <p:cNvPr id="75" name="Oval 74"/>
            <p:cNvSpPr/>
            <p:nvPr/>
          </p:nvSpPr>
          <p:spPr>
            <a:xfrm>
              <a:off x="8104678" y="403124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/b3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24480" y="5125623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/c3</a:t>
              </a:r>
            </a:p>
          </p:txBody>
        </p:sp>
        <p:sp>
          <p:nvSpPr>
            <p:cNvPr id="77" name="Oval 76"/>
            <p:cNvSpPr/>
            <p:nvPr/>
          </p:nvSpPr>
          <p:spPr>
            <a:xfrm>
              <a:off x="8104678" y="5125621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/c4</a:t>
              </a:r>
            </a:p>
          </p:txBody>
        </p:sp>
        <p:sp>
          <p:nvSpPr>
            <p:cNvPr id="78" name="Oval 77"/>
            <p:cNvSpPr/>
            <p:nvPr/>
          </p:nvSpPr>
          <p:spPr>
            <a:xfrm>
              <a:off x="9184877" y="5127832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/c5</a:t>
              </a:r>
            </a:p>
          </p:txBody>
        </p:sp>
        <p:sp>
          <p:nvSpPr>
            <p:cNvPr id="79" name="Oval 78"/>
            <p:cNvSpPr/>
            <p:nvPr/>
          </p:nvSpPr>
          <p:spPr>
            <a:xfrm>
              <a:off x="5558394" y="1481800"/>
              <a:ext cx="997527" cy="997527"/>
            </a:xfrm>
            <a:prstGeom prst="ellipse">
              <a:avLst/>
            </a:prstGeom>
            <a:solidFill>
              <a:srgbClr val="00B0F0"/>
            </a:solidFill>
            <a:ln w="38100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 smtClean="0"/>
                <a:t>/</a:t>
              </a:r>
              <a:endParaRPr lang="sv-SE" sz="1400" b="1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1980000" y="5108400"/>
              <a:ext cx="997527" cy="997527"/>
            </a:xfrm>
            <a:prstGeom prst="ellipse">
              <a:avLst/>
            </a:prstGeom>
            <a:solidFill>
              <a:srgbClr val="43BFF7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</a:t>
              </a:r>
              <a:r>
                <a:rPr lang="sv-SE" sz="1400" b="1" dirty="0" smtClean="0"/>
                <a:t>c1</a:t>
              </a:r>
              <a:endParaRPr lang="sv-SE" sz="1400" b="1" dirty="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1977169" y="5108400"/>
              <a:ext cx="997527" cy="997527"/>
              <a:chOff x="1978560" y="5109171"/>
              <a:chExt cx="997527" cy="997527"/>
            </a:xfrm>
            <a:effectLst/>
          </p:grpSpPr>
          <p:sp>
            <p:nvSpPr>
              <p:cNvPr id="90" name="Oval 89"/>
              <p:cNvSpPr/>
              <p:nvPr/>
            </p:nvSpPr>
            <p:spPr>
              <a:xfrm>
                <a:off x="1978560" y="5109171"/>
                <a:ext cx="997527" cy="997527"/>
              </a:xfrm>
              <a:prstGeom prst="ellipse">
                <a:avLst/>
              </a:prstGeom>
              <a:solidFill>
                <a:srgbClr val="DB5151"/>
              </a:solidFill>
              <a:ln w="38100">
                <a:solidFill>
                  <a:srgbClr val="DB5151"/>
                </a:solidFill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Cross 90"/>
              <p:cNvSpPr/>
              <p:nvPr/>
            </p:nvSpPr>
            <p:spPr>
              <a:xfrm rot="18807735">
                <a:off x="2200318" y="5366639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  <p:sp>
          <p:nvSpPr>
            <p:cNvPr id="86" name="b1 supervising"/>
            <p:cNvSpPr/>
            <p:nvPr/>
          </p:nvSpPr>
          <p:spPr>
            <a:xfrm>
              <a:off x="3092596" y="4014967"/>
              <a:ext cx="997527" cy="99752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68275">
              <a:solidFill>
                <a:schemeClr val="accent6">
                  <a:lumMod val="60000"/>
                  <a:lumOff val="40000"/>
                  <a:alpha val="3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b="1" dirty="0"/>
                <a:t>/b1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579782" y="4443574"/>
            <a:ext cx="942422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300" b="1" spc="-1000" dirty="0" smtClean="0">
                <a:ln w="15240">
                  <a:solidFill>
                    <a:srgbClr val="434343"/>
                  </a:solidFill>
                </a:ln>
                <a:solidFill>
                  <a:prstClr val="white"/>
                </a:solidFill>
                <a:latin typeface="Arial Black" panose="020B0A04020102020204" pitchFamily="34" charset="0"/>
              </a:rPr>
              <a:t>Fault tolerance</a:t>
            </a:r>
            <a:endParaRPr lang="sv-SE" sz="10300" b="1" spc="-1000" dirty="0">
              <a:ln w="15240">
                <a:solidFill>
                  <a:srgbClr val="434343"/>
                </a:solidFill>
              </a:ln>
              <a:solidFill>
                <a:prstClr val="white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1250718" y="4365932"/>
            <a:ext cx="806623" cy="683742"/>
          </a:xfrm>
          <a:custGeom>
            <a:avLst/>
            <a:gdLst>
              <a:gd name="connsiteX0" fmla="*/ 341871 w 806623"/>
              <a:gd name="connsiteY0" fmla="*/ 0 h 683742"/>
              <a:gd name="connsiteX1" fmla="*/ 676796 w 806623"/>
              <a:gd name="connsiteY1" fmla="*/ 272972 h 683742"/>
              <a:gd name="connsiteX2" fmla="*/ 679304 w 806623"/>
              <a:gd name="connsiteY2" fmla="*/ 297850 h 683742"/>
              <a:gd name="connsiteX3" fmla="*/ 683741 w 806623"/>
              <a:gd name="connsiteY3" fmla="*/ 296954 h 683742"/>
              <a:gd name="connsiteX4" fmla="*/ 806623 w 806623"/>
              <a:gd name="connsiteY4" fmla="*/ 419836 h 683742"/>
              <a:gd name="connsiteX5" fmla="*/ 683741 w 806623"/>
              <a:gd name="connsiteY5" fmla="*/ 542718 h 683742"/>
              <a:gd name="connsiteX6" fmla="*/ 635910 w 806623"/>
              <a:gd name="connsiteY6" fmla="*/ 533062 h 683742"/>
              <a:gd name="connsiteX7" fmla="*/ 628165 w 806623"/>
              <a:gd name="connsiteY7" fmla="*/ 527840 h 683742"/>
              <a:gd name="connsiteX8" fmla="*/ 625356 w 806623"/>
              <a:gd name="connsiteY8" fmla="*/ 533015 h 683742"/>
              <a:gd name="connsiteX9" fmla="*/ 341871 w 806623"/>
              <a:gd name="connsiteY9" fmla="*/ 683742 h 683742"/>
              <a:gd name="connsiteX10" fmla="*/ 0 w 806623"/>
              <a:gd name="connsiteY10" fmla="*/ 341871 h 683742"/>
              <a:gd name="connsiteX11" fmla="*/ 341871 w 806623"/>
              <a:gd name="connsiteY11" fmla="*/ 0 h 68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6623" h="683742">
                <a:moveTo>
                  <a:pt x="341871" y="0"/>
                </a:moveTo>
                <a:cubicBezTo>
                  <a:pt x="507080" y="0"/>
                  <a:pt x="644918" y="117187"/>
                  <a:pt x="676796" y="272972"/>
                </a:cubicBezTo>
                <a:lnTo>
                  <a:pt x="679304" y="297850"/>
                </a:lnTo>
                <a:lnTo>
                  <a:pt x="683741" y="296954"/>
                </a:lnTo>
                <a:cubicBezTo>
                  <a:pt x="751607" y="296954"/>
                  <a:pt x="806623" y="351970"/>
                  <a:pt x="806623" y="419836"/>
                </a:cubicBezTo>
                <a:cubicBezTo>
                  <a:pt x="806623" y="487702"/>
                  <a:pt x="751607" y="542718"/>
                  <a:pt x="683741" y="542718"/>
                </a:cubicBezTo>
                <a:cubicBezTo>
                  <a:pt x="666775" y="542718"/>
                  <a:pt x="650611" y="539280"/>
                  <a:pt x="635910" y="533062"/>
                </a:cubicBezTo>
                <a:lnTo>
                  <a:pt x="628165" y="527840"/>
                </a:lnTo>
                <a:lnTo>
                  <a:pt x="625356" y="533015"/>
                </a:lnTo>
                <a:cubicBezTo>
                  <a:pt x="563919" y="623953"/>
                  <a:pt x="459877" y="683742"/>
                  <a:pt x="341871" y="683742"/>
                </a:cubicBezTo>
                <a:cubicBezTo>
                  <a:pt x="153061" y="683742"/>
                  <a:pt x="0" y="530681"/>
                  <a:pt x="0" y="341871"/>
                </a:cubicBezTo>
                <a:cubicBezTo>
                  <a:pt x="0" y="153061"/>
                  <a:pt x="153061" y="0"/>
                  <a:pt x="341871" y="0"/>
                </a:cubicBezTo>
                <a:close/>
              </a:path>
            </a:pathLst>
          </a:custGeom>
          <a:solidFill>
            <a:srgbClr val="C00000"/>
          </a:solidFill>
          <a:ln w="25400">
            <a:solidFill>
              <a:schemeClr val="bg1"/>
            </a:solidFill>
          </a:ln>
          <a:effectLst>
            <a:innerShdw dist="38100" dir="18480000">
              <a:schemeClr val="tx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9" y="4267611"/>
            <a:ext cx="1767993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7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Kaffemaskin"/>
          <p:cNvSpPr/>
          <p:nvPr/>
        </p:nvSpPr>
        <p:spPr>
          <a:xfrm>
            <a:off x="6955299" y="4069691"/>
            <a:ext cx="1512000" cy="1404000"/>
          </a:xfrm>
          <a:prstGeom prst="roundRect">
            <a:avLst/>
          </a:prstGeom>
          <a:solidFill>
            <a:srgbClr val="637B9B"/>
          </a:solidFill>
          <a:ln w="190500">
            <a:solidFill>
              <a:srgbClr val="637B9B">
                <a:alpha val="46000"/>
              </a:srgbClr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smtClean="0"/>
              <a:t>Component</a:t>
            </a:r>
            <a:endParaRPr lang="sv-SE" sz="1400" b="1" dirty="0"/>
          </a:p>
        </p:txBody>
      </p:sp>
      <p:sp>
        <p:nvSpPr>
          <p:cNvPr id="31" name="Jag"/>
          <p:cNvSpPr/>
          <p:nvPr/>
        </p:nvSpPr>
        <p:spPr>
          <a:xfrm>
            <a:off x="2864449" y="4069691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2</a:t>
            </a:r>
            <a:endParaRPr lang="sv-SE" sz="14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4576209" y="4284276"/>
            <a:ext cx="2197809" cy="1232605"/>
            <a:chOff x="4576209" y="4284276"/>
            <a:chExt cx="2197809" cy="123260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605392" y="4284276"/>
              <a:ext cx="2168626" cy="11820"/>
            </a:xfrm>
            <a:prstGeom prst="straightConnector1">
              <a:avLst/>
            </a:prstGeom>
            <a:ln w="53975">
              <a:solidFill>
                <a:srgbClr val="47B97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76209" y="5214966"/>
              <a:ext cx="2168626" cy="17482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Error"/>
            <p:cNvGrpSpPr/>
            <p:nvPr/>
          </p:nvGrpSpPr>
          <p:grpSpPr>
            <a:xfrm>
              <a:off x="5383271" y="4948015"/>
              <a:ext cx="562367" cy="568866"/>
              <a:chOff x="4665409" y="4631482"/>
              <a:chExt cx="1610726" cy="1629341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47" name="Cross 46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  <p:sp>
        <p:nvSpPr>
          <p:cNvPr id="30" name="Servicetekniker"/>
          <p:cNvSpPr/>
          <p:nvPr/>
        </p:nvSpPr>
        <p:spPr>
          <a:xfrm>
            <a:off x="6955299" y="854396"/>
            <a:ext cx="1512000" cy="1404000"/>
          </a:xfrm>
          <a:prstGeom prst="roundRect">
            <a:avLst/>
          </a:prstGeom>
          <a:solidFill>
            <a:srgbClr val="43BFF7"/>
          </a:solidFill>
          <a:ln w="190500">
            <a:solidFill>
              <a:srgbClr val="43BFF7">
                <a:alpha val="4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b="1" dirty="0" err="1" smtClean="0"/>
              <a:t>Consumer</a:t>
            </a:r>
            <a:r>
              <a:rPr lang="sv-SE" sz="1400" b="1" dirty="0" smtClean="0"/>
              <a:t> 1</a:t>
            </a:r>
            <a:endParaRPr lang="sv-SE" sz="14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7197920" y="2449574"/>
            <a:ext cx="1309105" cy="1428939"/>
            <a:chOff x="7197920" y="2449574"/>
            <a:chExt cx="1309105" cy="1428939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8225842" y="2449574"/>
              <a:ext cx="0" cy="1428939"/>
            </a:xfrm>
            <a:prstGeom prst="straightConnector1">
              <a:avLst/>
            </a:prstGeom>
            <a:ln w="53975">
              <a:solidFill>
                <a:srgbClr val="DB515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197920" y="2449574"/>
              <a:ext cx="0" cy="1428939"/>
            </a:xfrm>
            <a:prstGeom prst="straightConnector1">
              <a:avLst/>
            </a:prstGeom>
            <a:ln w="53975">
              <a:solidFill>
                <a:srgbClr val="47B97D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Error"/>
            <p:cNvGrpSpPr/>
            <p:nvPr/>
          </p:nvGrpSpPr>
          <p:grpSpPr>
            <a:xfrm>
              <a:off x="7944658" y="2879610"/>
              <a:ext cx="562367" cy="568866"/>
              <a:chOff x="4665409" y="4631482"/>
              <a:chExt cx="1610726" cy="1629341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4665409" y="4631482"/>
                <a:ext cx="1610726" cy="1629341"/>
                <a:chOff x="1627954" y="4762555"/>
                <a:chExt cx="1610726" cy="1629341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1627954" y="4762555"/>
                  <a:ext cx="1610726" cy="1627411"/>
                </a:xfrm>
                <a:prstGeom prst="ellipse">
                  <a:avLst/>
                </a:prstGeom>
                <a:solidFill>
                  <a:srgbClr val="B04242"/>
                </a:solidFill>
                <a:ln w="234950">
                  <a:solidFill>
                    <a:srgbClr val="B04242">
                      <a:alpha val="54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627954" y="4764485"/>
                  <a:ext cx="1610726" cy="1627411"/>
                </a:xfrm>
                <a:prstGeom prst="ellipse">
                  <a:avLst/>
                </a:prstGeom>
                <a:noFill/>
                <a:ln w="454025">
                  <a:solidFill>
                    <a:srgbClr val="B04242">
                      <a:alpha val="31000"/>
                    </a:srgb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sz="1400" dirty="0"/>
                </a:p>
              </p:txBody>
            </p:sp>
          </p:grpSp>
          <p:sp>
            <p:nvSpPr>
              <p:cNvPr id="52" name="Cross 51"/>
              <p:cNvSpPr/>
              <p:nvPr/>
            </p:nvSpPr>
            <p:spPr>
              <a:xfrm rot="18807735">
                <a:off x="5193767" y="5142974"/>
                <a:ext cx="554010" cy="527433"/>
              </a:xfrm>
              <a:prstGeom prst="plus">
                <a:avLst>
                  <a:gd name="adj" fmla="val 37886"/>
                </a:avLst>
              </a:prstGeom>
              <a:solidFill>
                <a:srgbClr val="922E2E"/>
              </a:solidFill>
              <a:ln w="25400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11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non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3500" cap="rnd">
          <a:solidFill>
            <a:srgbClr val="50DE94"/>
          </a:solidFill>
          <a:round/>
          <a:headEnd w="sm" len="med"/>
          <a:tailEnd type="triangle" w="sm" len="sm"/>
        </a:ln>
        <a:effectLst/>
        <a:scene3d>
          <a:camera prst="orthographicFront"/>
          <a:lightRig rig="threePt" dir="t"/>
        </a:scene3d>
        <a:sp3d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44a0c100-6804-4ba7-b49b-e7ac250487c7" Revision="1" Stencil="System.MyShapes" StencilVersion="1.0"/>
</Control>
</file>

<file path=customXml/item2.xml><?xml version="1.0" encoding="utf-8"?>
<Control xmlns="http://schemas.microsoft.com/VisualStudio/2011/storyboarding/control">
  <Id Name="dc90df87-36f1-4586-bce0-8a0e230fa5e3" Revision="1" Stencil="System.MyShapes" StencilVersion="1.0"/>
</Control>
</file>

<file path=customXml/itemProps1.xml><?xml version="1.0" encoding="utf-8"?>
<ds:datastoreItem xmlns:ds="http://schemas.openxmlformats.org/officeDocument/2006/customXml" ds:itemID="{C628A903-7748-4EDB-A72A-3ECFEA25BB5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CDA122B6-4EED-4C79-89A6-6B2CCEF25C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16327</TotalTime>
  <Words>275</Words>
  <Application>Microsoft Office PowerPoint</Application>
  <PresentationFormat>Widescreen</PresentationFormat>
  <Paragraphs>133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Ravie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Actor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Skala upp och ut med Akka.NET</dc:title>
  <dc:creator>Microsoft account</dc:creator>
  <cp:lastModifiedBy>Roger Johansson</cp:lastModifiedBy>
  <cp:revision>2027</cp:revision>
  <dcterms:created xsi:type="dcterms:W3CDTF">2014-06-11T19:04:29Z</dcterms:created>
  <dcterms:modified xsi:type="dcterms:W3CDTF">2017-03-25T14:40:52Z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