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  <p:sldMasterId id="2147484512" r:id="rId5"/>
  </p:sldMasterIdLst>
  <p:notesMasterIdLst>
    <p:notesMasterId r:id="rId35"/>
  </p:notesMasterIdLst>
  <p:sldIdLst>
    <p:sldId id="504" r:id="rId6"/>
    <p:sldId id="532" r:id="rId7"/>
    <p:sldId id="390" r:id="rId8"/>
    <p:sldId id="516" r:id="rId9"/>
    <p:sldId id="521" r:id="rId10"/>
    <p:sldId id="520" r:id="rId11"/>
    <p:sldId id="518" r:id="rId12"/>
    <p:sldId id="396" r:id="rId13"/>
    <p:sldId id="517" r:id="rId14"/>
    <p:sldId id="441" r:id="rId15"/>
    <p:sldId id="472" r:id="rId16"/>
    <p:sldId id="480" r:id="rId17"/>
    <p:sldId id="479" r:id="rId18"/>
    <p:sldId id="424" r:id="rId19"/>
    <p:sldId id="484" r:id="rId20"/>
    <p:sldId id="514" r:id="rId21"/>
    <p:sldId id="519" r:id="rId22"/>
    <p:sldId id="466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489" r:id="rId33"/>
    <p:sldId id="506" r:id="rId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532"/>
            <p14:sldId id="390"/>
            <p14:sldId id="516"/>
            <p14:sldId id="521"/>
            <p14:sldId id="520"/>
            <p14:sldId id="518"/>
            <p14:sldId id="396"/>
            <p14:sldId id="517"/>
            <p14:sldId id="441"/>
            <p14:sldId id="472"/>
            <p14:sldId id="480"/>
            <p14:sldId id="479"/>
            <p14:sldId id="424"/>
            <p14:sldId id="484"/>
          </p14:sldIdLst>
        </p14:section>
        <p14:section name="Scale up and out" id="{307DBCE6-4D40-47B6-A174-75894B34C3F2}">
          <p14:sldIdLst>
            <p14:sldId id="514"/>
            <p14:sldId id="519"/>
            <p14:sldId id="466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4909"/>
    <a:srgbClr val="1F4E79"/>
    <a:srgbClr val="43BFF7"/>
    <a:srgbClr val="FF928B"/>
    <a:srgbClr val="00B0F0"/>
    <a:srgbClr val="282828"/>
    <a:srgbClr val="58EC9F"/>
    <a:srgbClr val="2E5579"/>
    <a:srgbClr val="FF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9" y="38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700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0387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998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951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724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93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20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911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7116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8774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0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2017-03-19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90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8879721" y="4252465"/>
            <a:ext cx="3071622" cy="2397639"/>
            <a:chOff x="1395811" y="4294303"/>
            <a:chExt cx="3071622" cy="2397639"/>
          </a:xfrm>
        </p:grpSpPr>
        <p:sp>
          <p:nvSpPr>
            <p:cNvPr id="46" name="Oval 45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up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4671698" y="579860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33" name="Octagon 132"/>
          <p:cNvSpPr/>
          <p:nvPr/>
        </p:nvSpPr>
        <p:spPr>
          <a:xfrm>
            <a:off x="4934661" y="853645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Octagon 16"/>
          <p:cNvSpPr/>
          <p:nvPr/>
        </p:nvSpPr>
        <p:spPr>
          <a:xfrm>
            <a:off x="5176309" y="853645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Oval 134"/>
          <p:cNvSpPr/>
          <p:nvPr/>
        </p:nvSpPr>
        <p:spPr>
          <a:xfrm>
            <a:off x="5176309" y="1062791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ounded Rectangle 127"/>
          <p:cNvSpPr/>
          <p:nvPr/>
        </p:nvSpPr>
        <p:spPr>
          <a:xfrm>
            <a:off x="5265415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6007032" y="1176571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5265415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07032" y="1918520"/>
            <a:ext cx="674942" cy="675274"/>
          </a:xfrm>
          <a:prstGeom prst="roundRect">
            <a:avLst>
              <a:gd name="adj" fmla="val 6176"/>
            </a:avLst>
          </a:prstGeom>
          <a:solidFill>
            <a:schemeClr val="accent1">
              <a:lumMod val="75000"/>
              <a:alpha val="5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cxnSp>
        <p:nvCxnSpPr>
          <p:cNvPr id="58" name="Straight Connector 57"/>
          <p:cNvCxnSpPr>
            <a:stCxn id="85" idx="4"/>
            <a:endCxn id="77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85" idx="5"/>
            <a:endCxn id="78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8" name="Oval 77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4" name="Straight Connector 83"/>
          <p:cNvCxnSpPr>
            <a:stCxn id="88" idx="2"/>
            <a:endCxn id="85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6" name="Straight Connector 85"/>
          <p:cNvCxnSpPr>
            <a:stCxn id="88" idx="7"/>
            <a:endCxn id="87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87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6914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85" grpId="0" animBg="1"/>
      <p:bldP spid="87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853376" y="4455563"/>
            <a:ext cx="847774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Scale out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71698" y="579860"/>
            <a:ext cx="2613089" cy="2613088"/>
            <a:chOff x="2500643" y="316321"/>
            <a:chExt cx="2613089" cy="2613088"/>
          </a:xfrm>
        </p:grpSpPr>
        <p:sp>
          <p:nvSpPr>
            <p:cNvPr id="131" name="Freeform 130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Octagon 131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65415" y="1176571"/>
            <a:ext cx="1416559" cy="1417223"/>
            <a:chOff x="1753933" y="2029826"/>
            <a:chExt cx="1416559" cy="1417223"/>
          </a:xfrm>
        </p:grpSpPr>
        <p:sp>
          <p:nvSpPr>
            <p:cNvPr id="127" name="Rounded Rectangle 126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cxnSp>
        <p:nvCxnSpPr>
          <p:cNvPr id="57" name="Straight Connector 56"/>
          <p:cNvCxnSpPr>
            <a:stCxn id="84" idx="4"/>
            <a:endCxn id="76" idx="0"/>
          </p:cNvCxnSpPr>
          <p:nvPr/>
        </p:nvCxnSpPr>
        <p:spPr>
          <a:xfrm flipH="1">
            <a:off x="5583138" y="1652922"/>
            <a:ext cx="7932" cy="42985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5"/>
            <a:endCxn id="77" idx="1"/>
          </p:cNvCxnSpPr>
          <p:nvPr/>
        </p:nvCxnSpPr>
        <p:spPr>
          <a:xfrm>
            <a:off x="5691621" y="1611273"/>
            <a:ext cx="557587" cy="53163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0938" y="2082775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77" name="Oval 76"/>
          <p:cNvSpPr/>
          <p:nvPr/>
        </p:nvSpPr>
        <p:spPr>
          <a:xfrm>
            <a:off x="6207559" y="2101256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8012338" y="579860"/>
            <a:ext cx="2613089" cy="2613088"/>
            <a:chOff x="8012338" y="579860"/>
            <a:chExt cx="2613089" cy="2613088"/>
          </a:xfrm>
        </p:grpSpPr>
        <p:sp>
          <p:nvSpPr>
            <p:cNvPr id="141" name="Freeform 140"/>
            <p:cNvSpPr/>
            <p:nvPr/>
          </p:nvSpPr>
          <p:spPr>
            <a:xfrm>
              <a:off x="8012338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Octagon 141"/>
            <p:cNvSpPr/>
            <p:nvPr/>
          </p:nvSpPr>
          <p:spPr>
            <a:xfrm>
              <a:off x="8275301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ctagon 16"/>
            <p:cNvSpPr/>
            <p:nvPr/>
          </p:nvSpPr>
          <p:spPr>
            <a:xfrm>
              <a:off x="8516949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8516949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606055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9347672" y="1176571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8606055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347672" y="1918520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cxnSp>
          <p:nvCxnSpPr>
            <p:cNvPr id="60" name="Straight Connector 59"/>
            <p:cNvCxnSpPr>
              <a:stCxn id="78" idx="4"/>
              <a:endCxn id="79" idx="0"/>
            </p:cNvCxnSpPr>
            <p:nvPr/>
          </p:nvCxnSpPr>
          <p:spPr>
            <a:xfrm flipH="1">
              <a:off x="8936105" y="1651819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8" idx="5"/>
              <a:endCxn id="80" idx="1"/>
            </p:cNvCxnSpPr>
            <p:nvPr/>
          </p:nvCxnSpPr>
          <p:spPr>
            <a:xfrm>
              <a:off x="9050534" y="1610170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8" idx="6"/>
              <a:endCxn id="81" idx="2"/>
            </p:cNvCxnSpPr>
            <p:nvPr/>
          </p:nvCxnSpPr>
          <p:spPr>
            <a:xfrm>
              <a:off x="9092183" y="1509619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8807783" y="1367419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93905" y="210125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9545583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9545583" y="137906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cxnSp>
        <p:nvCxnSpPr>
          <p:cNvPr id="82" name="Straight Connector 81"/>
          <p:cNvCxnSpPr>
            <a:stCxn id="87" idx="2"/>
            <a:endCxn id="84" idx="6"/>
          </p:cNvCxnSpPr>
          <p:nvPr/>
        </p:nvCxnSpPr>
        <p:spPr>
          <a:xfrm flipH="1" flipV="1">
            <a:off x="5733270" y="1510722"/>
            <a:ext cx="329299" cy="1241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448870" y="1368522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85" name="Straight Connector 84"/>
          <p:cNvCxnSpPr>
            <a:stCxn id="87" idx="7"/>
            <a:endCxn id="86" idx="3"/>
          </p:cNvCxnSpPr>
          <p:nvPr/>
        </p:nvCxnSpPr>
        <p:spPr>
          <a:xfrm flipV="1">
            <a:off x="6305320" y="1502465"/>
            <a:ext cx="63116" cy="3185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326787" y="1259714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86"/>
          <p:cNvSpPr/>
          <p:nvPr/>
        </p:nvSpPr>
        <p:spPr>
          <a:xfrm>
            <a:off x="6062569" y="1492671"/>
            <a:ext cx="284400" cy="284400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96785" y="579860"/>
            <a:ext cx="2613089" cy="2613088"/>
            <a:chOff x="1296785" y="579860"/>
            <a:chExt cx="2613089" cy="2613088"/>
          </a:xfrm>
        </p:grpSpPr>
        <p:sp>
          <p:nvSpPr>
            <p:cNvPr id="95" name="Freeform 94"/>
            <p:cNvSpPr/>
            <p:nvPr/>
          </p:nvSpPr>
          <p:spPr>
            <a:xfrm>
              <a:off x="1296785" y="579860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6" name="Octagon 95"/>
            <p:cNvSpPr/>
            <p:nvPr/>
          </p:nvSpPr>
          <p:spPr>
            <a:xfrm>
              <a:off x="1559748" y="853645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ctagon 16"/>
            <p:cNvSpPr/>
            <p:nvPr/>
          </p:nvSpPr>
          <p:spPr>
            <a:xfrm>
              <a:off x="1801396" y="853645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01396" y="1062791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890502" y="1176571"/>
              <a:ext cx="1416559" cy="1417223"/>
              <a:chOff x="1753933" y="2029826"/>
              <a:chExt cx="1416559" cy="1417223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  <p:cxnSp>
          <p:nvCxnSpPr>
            <p:cNvPr id="58" name="Straight Connector 57"/>
            <p:cNvCxnSpPr>
              <a:stCxn id="75" idx="2"/>
              <a:endCxn id="88" idx="6"/>
            </p:cNvCxnSpPr>
            <p:nvPr/>
          </p:nvCxnSpPr>
          <p:spPr>
            <a:xfrm flipH="1">
              <a:off x="2375589" y="1506570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5" idx="3"/>
              <a:endCxn id="73" idx="7"/>
            </p:cNvCxnSpPr>
            <p:nvPr/>
          </p:nvCxnSpPr>
          <p:spPr>
            <a:xfrm flipH="1">
              <a:off x="2335785" y="1607121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093034" y="209598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819834" y="210920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828145" y="136437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091189" y="138342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8" y="3915216"/>
            <a:ext cx="1804572" cy="2859272"/>
          </a:xfrm>
          <a:prstGeom prst="rect">
            <a:avLst/>
          </a:prstGeom>
        </p:spPr>
      </p:pic>
      <p:cxnSp>
        <p:nvCxnSpPr>
          <p:cNvPr id="54" name="Straight Connector 53"/>
          <p:cNvCxnSpPr>
            <a:stCxn id="78" idx="2"/>
            <a:endCxn id="77" idx="6"/>
          </p:cNvCxnSpPr>
          <p:nvPr/>
        </p:nvCxnSpPr>
        <p:spPr>
          <a:xfrm flipH="1">
            <a:off x="6491959" y="1509619"/>
            <a:ext cx="2315824" cy="73383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6" idx="2"/>
            <a:endCxn id="75" idx="6"/>
          </p:cNvCxnSpPr>
          <p:nvPr/>
        </p:nvCxnSpPr>
        <p:spPr>
          <a:xfrm flipH="1" flipV="1">
            <a:off x="3112545" y="1506570"/>
            <a:ext cx="2328393" cy="71840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6" idx="2"/>
            <a:endCxn id="74" idx="6"/>
          </p:cNvCxnSpPr>
          <p:nvPr/>
        </p:nvCxnSpPr>
        <p:spPr>
          <a:xfrm flipH="1">
            <a:off x="3104234" y="2224975"/>
            <a:ext cx="2336704" cy="2642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0106" y="4015724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09696" y="4016945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69056" y="4016945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8547" y="4696799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Cluster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6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Actors intro</a:t>
            </a:r>
          </a:p>
          <a:p>
            <a:r>
              <a:rPr lang="sv-SE" dirty="0" smtClean="0"/>
              <a:t>How are actors related to microservices?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6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microservice architecture 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 element of functionality into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eparate service…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scales by distributing these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sv-SE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servers, replicating as needed</a:t>
            </a:r>
            <a:endParaRPr kumimoji="0" lang="sv-SE" sz="2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sv-SE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Martin Fowler, James Lewis</a:t>
            </a:r>
            <a:endParaRPr kumimoji="0" lang="sv-SE" sz="1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7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you guys!?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02B3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I’m over here!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102B3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76033" y="2824922"/>
            <a:ext cx="2394494" cy="1793407"/>
            <a:chOff x="2276033" y="2824922"/>
            <a:chExt cx="2394494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276033" y="3499381"/>
              <a:ext cx="2332097" cy="4697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A”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@1.2.4.6:4040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  <a:solidFill>
            <a:srgbClr val="1F4E79"/>
          </a:solidFill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494369"/>
              <a:ext cx="1992085" cy="4747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”I am B”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0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  <a:solidFill>
            <a:srgbClr val="1F4E79"/>
          </a:solidFill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Lookup </a:t>
              </a:r>
              <a:r>
                <a:rPr kumimoji="0" lang="sv-SE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”Where is B?”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61667" y="3390602"/>
            <a:ext cx="3273049" cy="1646467"/>
            <a:chOff x="2195000" y="2153585"/>
            <a:chExt cx="3273049" cy="1646467"/>
          </a:xfrm>
          <a:solidFill>
            <a:srgbClr val="1F4E79"/>
          </a:solidFill>
        </p:grpSpPr>
        <p:cxnSp>
          <p:nvCxnSpPr>
            <p:cNvPr id="18" name="Curved Connector 17"/>
            <p:cNvCxnSpPr>
              <a:stCxn id="8" idx="2"/>
              <a:endCxn id="25" idx="3"/>
            </p:cNvCxnSpPr>
            <p:nvPr/>
          </p:nvCxnSpPr>
          <p:spPr>
            <a:xfrm rot="5400000">
              <a:off x="2386599" y="1961986"/>
              <a:ext cx="1646467" cy="2029666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25511" y="2915838"/>
              <a:ext cx="2942538" cy="279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is at address 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2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670527" y="4746338"/>
            <a:ext cx="2841610" cy="508546"/>
            <a:chOff x="4670527" y="4893281"/>
            <a:chExt cx="2841610" cy="50854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1492" y="4893281"/>
              <a:ext cx="1399865" cy="508546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Call</a:t>
              </a:r>
              <a:b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1.2.3.4:5000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8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Redundancy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B2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</a:t>
              </a: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B3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986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Health Checks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F4909"/>
          </a:solidFill>
          <a:ln w="69850">
            <a:solidFill>
              <a:srgbClr val="1F4E7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Registry</a:t>
            </a:r>
            <a:endParaRPr kumimoji="0" lang="sv-S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0"/>
            <a:ext cx="2332098" cy="1921417"/>
            <a:chOff x="2338430" y="2824920"/>
            <a:chExt cx="2332098" cy="1921417"/>
          </a:xfrm>
          <a:solidFill>
            <a:srgbClr val="1F4E79"/>
          </a:solidFill>
        </p:grpSpPr>
        <p:cxnSp>
          <p:nvCxnSpPr>
            <p:cNvPr id="23" name="Curved Connector 22"/>
            <p:cNvCxnSpPr>
              <a:stCxn id="8" idx="1"/>
              <a:endCxn id="25" idx="0"/>
            </p:cNvCxnSpPr>
            <p:nvPr/>
          </p:nvCxnSpPr>
          <p:spPr>
            <a:xfrm rot="10800000" flipV="1">
              <a:off x="3067309" y="2824920"/>
              <a:ext cx="1603219" cy="192141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Are you Alive?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A</a:t>
              </a: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61666" y="3390603"/>
            <a:ext cx="2503788" cy="1646467"/>
            <a:chOff x="3909266" y="3238203"/>
            <a:chExt cx="2503788" cy="1646467"/>
          </a:xfrm>
          <a:solidFill>
            <a:srgbClr val="1F4E79"/>
          </a:solidFill>
        </p:grpSpPr>
        <p:cxnSp>
          <p:nvCxnSpPr>
            <p:cNvPr id="21" name="Curved Connector 20"/>
            <p:cNvCxnSpPr>
              <a:stCxn id="25" idx="3"/>
              <a:endCxn id="8" idx="2"/>
            </p:cNvCxnSpPr>
            <p:nvPr/>
          </p:nvCxnSpPr>
          <p:spPr>
            <a:xfrm flipV="1">
              <a:off x="3909266" y="3238203"/>
              <a:ext cx="2029666" cy="1646467"/>
            </a:xfrm>
            <a:prstGeom prst="curvedConnector2">
              <a:avLst/>
            </a:prstGeom>
            <a:grpFill/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80957" y="4278649"/>
              <a:ext cx="2332097" cy="2781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Yes!</a:t>
              </a:r>
              <a:endParaRPr kumimoji="0" lang="sv-SE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6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Microservices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8"/>
            <a:ext cx="10515600" cy="47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smtClean="0"/>
              <a:t>Important factors when building microservices:</a:t>
            </a:r>
          </a:p>
          <a:p>
            <a:pPr marL="0" indent="0">
              <a:buNone/>
            </a:pPr>
            <a:endParaRPr lang="sv-SE" sz="2400" b="1" dirty="0"/>
          </a:p>
          <a:p>
            <a:r>
              <a:rPr lang="sv-SE" sz="2400" b="1" dirty="0"/>
              <a:t>Platform </a:t>
            </a:r>
            <a:r>
              <a:rPr lang="sv-SE" sz="2400" b="1" dirty="0" smtClean="0"/>
              <a:t>independent</a:t>
            </a:r>
          </a:p>
          <a:p>
            <a:r>
              <a:rPr lang="sv-SE" sz="2400" b="1" strike="sngStrike" dirty="0" smtClean="0"/>
              <a:t>How to deal with versions?</a:t>
            </a:r>
          </a:p>
          <a:p>
            <a:r>
              <a:rPr lang="sv-SE" sz="2400" b="1" dirty="0"/>
              <a:t>How do you handle errors?</a:t>
            </a:r>
          </a:p>
          <a:p>
            <a:r>
              <a:rPr lang="sv-SE" sz="2400" b="1" dirty="0" smtClean="0"/>
              <a:t>How do you scale up?</a:t>
            </a:r>
          </a:p>
          <a:p>
            <a:r>
              <a:rPr lang="sv-SE" sz="2400" b="1" dirty="0" smtClean="0"/>
              <a:t>How do you scale out?</a:t>
            </a:r>
          </a:p>
          <a:p>
            <a:r>
              <a:rPr lang="sv-SE" sz="2400" b="1" dirty="0" smtClean="0"/>
              <a:t>How do services find eachother?</a:t>
            </a:r>
          </a:p>
          <a:p>
            <a:r>
              <a:rPr lang="sv-SE" sz="2400" b="1" dirty="0" smtClean="0"/>
              <a:t>How do you use distributed tracing?</a:t>
            </a:r>
          </a:p>
          <a:p>
            <a:pPr marL="0" indent="0">
              <a:buNone/>
            </a:pPr>
            <a:endParaRPr lang="sv-S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  <a:endParaRPr lang="sv-SE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27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dirty="0" smtClean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dirty="0" smtClean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dirty="0" smtClean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 smtClean="0">
                <a:solidFill>
                  <a:srgbClr val="FFE699"/>
                </a:solidFill>
              </a:rPr>
              <a:t> 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91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21579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16266</TotalTime>
  <Words>493</Words>
  <Application>Microsoft Office PowerPoint</Application>
  <PresentationFormat>Widescreen</PresentationFormat>
  <Paragraphs>176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1_Office Theme</vt:lpstr>
      <vt:lpstr>PowerPoint Presentation</vt:lpstr>
      <vt:lpstr>Agenda</vt:lpstr>
      <vt:lpstr>Microservices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Moore’s Law</vt:lpstr>
      <vt:lpstr>PowerPoint Presentation</vt:lpstr>
      <vt:lpstr>PowerPoint Presentation</vt:lpstr>
      <vt:lpstr>PowerPoint Presentation</vt:lpstr>
      <vt:lpstr>Cluster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Redundancy</vt:lpstr>
      <vt:lpstr>Health Checks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1979</cp:revision>
  <dcterms:created xsi:type="dcterms:W3CDTF">2014-06-11T19:04:29Z</dcterms:created>
  <dcterms:modified xsi:type="dcterms:W3CDTF">2017-03-19T13:41:02Z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