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4"/>
  </p:notesMasterIdLst>
  <p:sldIdLst>
    <p:sldId id="504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2" r:id="rId62"/>
    <p:sldId id="503" r:id="rId6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2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22"/>
    <a:srgbClr val="6FC8F9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6" y="36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7732928"/>
        <c:axId val="297734104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8906888"/>
        <c:axId val="297735280"/>
      </c:scatterChart>
      <c:valAx>
        <c:axId val="29773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7734104"/>
        <c:crosses val="autoZero"/>
        <c:crossBetween val="midCat"/>
        <c:majorUnit val="1"/>
      </c:valAx>
      <c:valAx>
        <c:axId val="29773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7732928"/>
        <c:crosses val="autoZero"/>
        <c:crossBetween val="midCat"/>
      </c:valAx>
      <c:valAx>
        <c:axId val="29773528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98906888"/>
        <c:crosses val="max"/>
        <c:crossBetween val="midCat"/>
      </c:valAx>
      <c:valAx>
        <c:axId val="2989068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97735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02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>
                <a:solidFill>
                  <a:prstClr val="black"/>
                </a:solidFill>
              </a:rPr>
              <a:pPr/>
              <a:t>57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2016-06-07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2016-06-07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3" y="498293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08" y="3792827"/>
            <a:ext cx="2759765" cy="27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smtClean="0"/>
              <a:t>OMG-WTF-Difficult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smtClean="0"/>
              <a:t>Facebook WhatsApp </a:t>
            </a:r>
            <a:r>
              <a:rPr lang="sv-SE" b="1" dirty="0"/>
              <a:t>(Erlang)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Azure Service Fabric alternative backend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Before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simulated Excel workbooks.</a:t>
            </a:r>
          </a:p>
          <a:p>
            <a:r>
              <a:rPr lang="sv-SE" sz="3200" b="1" dirty="0" smtClean="0">
                <a:latin typeface="+mj-lt"/>
              </a:rPr>
              <a:t>Aprox. </a:t>
            </a:r>
            <a:r>
              <a:rPr lang="sv-SE" sz="3200" b="1" dirty="0"/>
              <a:t>7000 Excel </a:t>
            </a:r>
            <a:r>
              <a:rPr lang="sv-SE" sz="3200" b="1" dirty="0" smtClean="0"/>
              <a:t>celles.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compatible formulas.</a:t>
            </a:r>
          </a:p>
          <a:p>
            <a:r>
              <a:rPr lang="sv-SE" sz="3200" b="1" dirty="0" smtClean="0">
                <a:latin typeface="+mj-lt"/>
              </a:rPr>
              <a:t>Single user per worksheet.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cells.</a:t>
            </a:r>
          </a:p>
          <a:p>
            <a:r>
              <a:rPr lang="sv-SE" sz="3200" b="1" dirty="0" smtClean="0">
                <a:latin typeface="+mj-lt"/>
              </a:rPr>
              <a:t>Multiuser, multiple users editing worksheets – google docs style.</a:t>
            </a:r>
          </a:p>
          <a:p>
            <a:r>
              <a:rPr lang="sv-SE" sz="3200" b="1" dirty="0" smtClean="0">
                <a:latin typeface="+mj-lt"/>
              </a:rPr>
              <a:t>Two devs rewrote the entire system in two weeks.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Before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Legacy system, written around 2000.</a:t>
            </a:r>
          </a:p>
          <a:p>
            <a:r>
              <a:rPr lang="sv-SE" sz="3200" b="1" dirty="0" smtClean="0">
                <a:latin typeface="+mj-lt"/>
              </a:rPr>
              <a:t>One customer per server, SPOF.</a:t>
            </a:r>
          </a:p>
          <a:p>
            <a:r>
              <a:rPr lang="sv-SE" sz="3200" b="1" dirty="0" smtClean="0">
                <a:latin typeface="+mj-lt"/>
              </a:rPr>
              <a:t>Huge amount of synchronization/locking code.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With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smaller codebase, code focuses on business logic, Akka.NET handles infrastructure.</a:t>
            </a:r>
          </a:p>
          <a:p>
            <a:r>
              <a:rPr lang="sv-SE" sz="3200" b="1" dirty="0" smtClean="0">
                <a:latin typeface="+mj-lt"/>
              </a:rPr>
              <a:t>High Availability - Failover with Akka.Cluster.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FAQ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Akka/NET vs. Project Orleans </a:t>
            </a:r>
          </a:p>
          <a:p>
            <a:pPr marL="0" indent="0">
              <a:buNone/>
            </a:pPr>
            <a:r>
              <a:rPr lang="sv-SE" b="1" dirty="0"/>
              <a:t>	</a:t>
            </a:r>
            <a:r>
              <a:rPr lang="sv-SE" dirty="0"/>
              <a:t> </a:t>
            </a:r>
            <a:r>
              <a:rPr lang="sv-SE" dirty="0" smtClean="0"/>
              <a:t>http://bit.ly/25KAuzC</a:t>
            </a:r>
            <a:br>
              <a:rPr lang="sv-SE" dirty="0" smtClean="0"/>
            </a:br>
            <a:endParaRPr lang="sv-SE" b="1" dirty="0"/>
          </a:p>
          <a:p>
            <a:pPr marL="0" indent="0">
              <a:buNone/>
            </a:pPr>
            <a:r>
              <a:rPr lang="sv-SE" b="1" dirty="0"/>
              <a:t>Akka/NET </a:t>
            </a:r>
            <a:r>
              <a:rPr lang="sv-SE" b="1" dirty="0" smtClean="0"/>
              <a:t>vs. Message Queues, e.g. NServiceBus</a:t>
            </a:r>
          </a:p>
          <a:p>
            <a:pPr marL="0" indent="0">
              <a:buNone/>
            </a:pPr>
            <a:r>
              <a:rPr lang="sv-SE" b="1" dirty="0"/>
              <a:t>	 </a:t>
            </a:r>
            <a:r>
              <a:rPr lang="sv-SE" dirty="0"/>
              <a:t>http://</a:t>
            </a:r>
            <a:r>
              <a:rPr lang="sv-SE" dirty="0" smtClean="0"/>
              <a:t>stackoverflow.com/a/13018198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sz="2000" b="1" dirty="0" smtClean="0"/>
              <a:t>OT, but how did you get the strange arrows and symbols in the code?</a:t>
            </a:r>
          </a:p>
          <a:p>
            <a:pPr marL="0" indent="0">
              <a:buNone/>
            </a:pPr>
            <a:r>
              <a:rPr lang="sv-SE" sz="2000" b="1" dirty="0"/>
              <a:t>	</a:t>
            </a:r>
            <a:r>
              <a:rPr lang="sv-SE" sz="2000" dirty="0"/>
              <a:t>https://github.com/tonsky/FiraCode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62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91785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4800" b="1" dirty="0" smtClean="0">
                <a:solidFill>
                  <a:srgbClr val="6FC8F9"/>
                </a:solidFill>
                <a:ea typeface="Roboto" pitchFamily="2" charset="0"/>
              </a:rPr>
              <a:t>Scale up and out with Akka.NET</a:t>
            </a:r>
            <a:endParaRPr lang="sv-SE" sz="4800" b="1" dirty="0">
              <a:solidFill>
                <a:srgbClr val="6FC8F9"/>
              </a:solidFill>
              <a:ea typeface="Roboto" pitchFamily="2" charset="0"/>
            </a:endParaRPr>
          </a:p>
          <a:p>
            <a:pPr algn="ctr"/>
            <a:r>
              <a:rPr lang="sv-SE" sz="4800" b="1" dirty="0">
                <a:solidFill>
                  <a:srgbClr val="6FC8F9"/>
                </a:solidFill>
              </a:rPr>
              <a:t>Roger </a:t>
            </a:r>
            <a:r>
              <a:rPr lang="sv-SE" sz="4800" b="1" dirty="0" smtClean="0">
                <a:solidFill>
                  <a:srgbClr val="6FC8F9"/>
                </a:solidFill>
              </a:rPr>
              <a:t>Johansson</a:t>
            </a:r>
            <a:endParaRPr lang="sv-SE" sz="48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>
                <a:solidFill>
                  <a:prstClr val="white"/>
                </a:solidFill>
              </a:rPr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75733" y="177641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solidFill>
                    <a:prstClr val="white"/>
                  </a:solidFill>
                  <a:latin typeface="Calibri" panose="020F0502020204030204"/>
                  <a:ea typeface="Roboto" pitchFamily="2" charset="0"/>
                </a:rPr>
                <a:t>akka.net</a:t>
              </a:r>
              <a:endParaRPr lang="sv-SE" b="1" dirty="0">
                <a:solidFill>
                  <a:prstClr val="white"/>
                </a:solidFill>
                <a:latin typeface="Calibri" panose="020F0502020204030204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243" y="498293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solidFill>
                  <a:prstClr val="white"/>
                </a:solidFill>
              </a:rPr>
              <a:t>Akka.NET Co-</a:t>
            </a:r>
            <a:r>
              <a:rPr lang="sv-SE" sz="2400" b="1" dirty="0" err="1" smtClean="0">
                <a:solidFill>
                  <a:prstClr val="white"/>
                </a:solidFill>
              </a:rPr>
              <a:t>Founder</a:t>
            </a:r>
            <a:r>
              <a:rPr lang="sv-SE" sz="2400" b="1" dirty="0" smtClean="0">
                <a:solidFill>
                  <a:prstClr val="white"/>
                </a:solidFill>
              </a:rPr>
              <a:t/>
            </a:r>
            <a:br>
              <a:rPr lang="sv-SE" sz="2400" b="1" dirty="0" smtClean="0">
                <a:solidFill>
                  <a:prstClr val="white"/>
                </a:solidFill>
              </a:rPr>
            </a:br>
            <a:r>
              <a:rPr lang="sv-SE" sz="2400" b="1" dirty="0" smtClean="0">
                <a:solidFill>
                  <a:prstClr val="white"/>
                </a:solidFill>
              </a:rPr>
              <a:t>Twitter: @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err="1" smtClean="0">
                <a:solidFill>
                  <a:prstClr val="white"/>
                </a:solidFill>
              </a:rPr>
              <a:t>Github</a:t>
            </a:r>
            <a:r>
              <a:rPr lang="sv-SE" sz="2400" b="1" dirty="0" smtClean="0">
                <a:solidFill>
                  <a:prstClr val="white"/>
                </a:solidFill>
              </a:rPr>
              <a:t>: </a:t>
            </a:r>
            <a:r>
              <a:rPr lang="sv-SE" sz="2400" b="1" dirty="0" err="1" smtClean="0">
                <a:solidFill>
                  <a:prstClr val="white"/>
                </a:solidFill>
              </a:rPr>
              <a:t>rogeralsing</a:t>
            </a:r>
            <a:endParaRPr lang="sv-SE" sz="2400" b="1" dirty="0" smtClean="0">
              <a:solidFill>
                <a:prstClr val="white"/>
              </a:solidFill>
            </a:endParaRPr>
          </a:p>
          <a:p>
            <a:r>
              <a:rPr lang="sv-SE" sz="2400" b="1" dirty="0" smtClean="0">
                <a:solidFill>
                  <a:prstClr val="white"/>
                </a:solidFill>
              </a:rPr>
              <a:t>Mail: roger.johansson@betsson.com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35303" r="10637" b="21485"/>
          <a:stretch/>
        </p:blipFill>
        <p:spPr bwMode="auto">
          <a:xfrm>
            <a:off x="3711043" y="387330"/>
            <a:ext cx="4061251" cy="628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08" y="3792827"/>
            <a:ext cx="2759765" cy="27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15547</TotalTime>
  <Words>985</Words>
  <Application>Microsoft Office PowerPoint</Application>
  <PresentationFormat>Widescreen</PresentationFormat>
  <Paragraphs>408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FAQ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1730</cp:revision>
  <dcterms:created xsi:type="dcterms:W3CDTF">2014-06-11T19:04:29Z</dcterms:created>
  <dcterms:modified xsi:type="dcterms:W3CDTF">2016-06-07T20:27:58Z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