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52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4" r:id="rId26"/>
    <p:sldId id="405" r:id="rId27"/>
    <p:sldId id="406" r:id="rId28"/>
    <p:sldId id="486" r:id="rId29"/>
    <p:sldId id="411" r:id="rId30"/>
    <p:sldId id="412" r:id="rId31"/>
    <p:sldId id="413" r:id="rId32"/>
    <p:sldId id="415" r:id="rId33"/>
    <p:sldId id="414" r:id="rId34"/>
    <p:sldId id="416" r:id="rId35"/>
    <p:sldId id="417" r:id="rId36"/>
    <p:sldId id="419" r:id="rId37"/>
    <p:sldId id="422" r:id="rId38"/>
    <p:sldId id="495" r:id="rId39"/>
    <p:sldId id="472" r:id="rId40"/>
    <p:sldId id="480" r:id="rId41"/>
    <p:sldId id="479" r:id="rId42"/>
    <p:sldId id="424" r:id="rId43"/>
    <p:sldId id="437" r:id="rId44"/>
    <p:sldId id="355" r:id="rId45"/>
    <p:sldId id="441" r:id="rId46"/>
    <p:sldId id="420" r:id="rId47"/>
    <p:sldId id="421" r:id="rId48"/>
    <p:sldId id="445" r:id="rId49"/>
    <p:sldId id="489" r:id="rId50"/>
    <p:sldId id="503" r:id="rId5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74"/>
    <a:srgbClr val="FFC021"/>
    <a:srgbClr val="9E857A"/>
    <a:srgbClr val="6D4E4B"/>
    <a:srgbClr val="455273"/>
    <a:srgbClr val="2F3133"/>
    <a:srgbClr val="1C222C"/>
    <a:srgbClr val="27303D"/>
    <a:srgbClr val="5200A4"/>
    <a:srgbClr val="64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>
        <p:scale>
          <a:sx n="51" d="100"/>
          <a:sy n="51" d="100"/>
        </p:scale>
        <p:origin x="653" y="595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9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00125" y="994598"/>
            <a:ext cx="5274368" cy="1673225"/>
            <a:chOff x="3600125" y="994598"/>
            <a:chExt cx="5274368" cy="1673225"/>
          </a:xfrm>
        </p:grpSpPr>
        <p:grpSp>
          <p:nvGrpSpPr>
            <p:cNvPr id="16" name="Group 15"/>
            <p:cNvGrpSpPr/>
            <p:nvPr/>
          </p:nvGrpSpPr>
          <p:grpSpPr>
            <a:xfrm>
              <a:off x="5249212" y="1065535"/>
              <a:ext cx="3625281" cy="1602288"/>
              <a:chOff x="4971971" y="885751"/>
              <a:chExt cx="4565357" cy="201777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08934" y="2167117"/>
                <a:ext cx="1728394" cy="736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8" name="Freeform 17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Go 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9832" y="317014"/>
            <a:ext cx="3814932" cy="1308626"/>
            <a:chOff x="419691" y="283422"/>
            <a:chExt cx="5137216" cy="1762206"/>
          </a:xfrm>
        </p:grpSpPr>
        <p:grpSp>
          <p:nvGrpSpPr>
            <p:cNvPr id="90" name="Group 89"/>
            <p:cNvGrpSpPr/>
            <p:nvPr/>
          </p:nvGrpSpPr>
          <p:grpSpPr>
            <a:xfrm>
              <a:off x="2068778" y="354359"/>
              <a:ext cx="3488129" cy="1691269"/>
              <a:chOff x="4971971" y="885751"/>
              <a:chExt cx="4392640" cy="212983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v-SE" sz="13800" spc="-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37143" y="2023924"/>
                <a:ext cx="2327468" cy="99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3200" dirty="0" smtClean="0">
                    <a:latin typeface="Arial Black" panose="020B0A04020102020204" pitchFamily="34" charset="0"/>
                  </a:rPr>
                  <a:t>actor</a:t>
                </a:r>
                <a:endParaRPr lang="sv-SE" sz="2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19691" y="283422"/>
              <a:ext cx="1368735" cy="1551787"/>
              <a:chOff x="3434143" y="-99907"/>
              <a:chExt cx="1723664" cy="1954183"/>
            </a:xfrm>
          </p:grpSpPr>
          <p:sp>
            <p:nvSpPr>
              <p:cNvPr id="92" name="Freeform 9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984206" y="2305226"/>
            <a:ext cx="924777" cy="1450770"/>
            <a:chOff x="6984206" y="2305226"/>
            <a:chExt cx="924777" cy="1450770"/>
          </a:xfrm>
        </p:grpSpPr>
        <p:sp>
          <p:nvSpPr>
            <p:cNvPr id="104" name="Freeform 103"/>
            <p:cNvSpPr/>
            <p:nvPr/>
          </p:nvSpPr>
          <p:spPr>
            <a:xfrm>
              <a:off x="7444469" y="3009377"/>
              <a:ext cx="464514" cy="746619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05" name="Group 104"/>
            <p:cNvGrpSpPr/>
            <p:nvPr/>
          </p:nvGrpSpPr>
          <p:grpSpPr>
            <a:xfrm rot="20246657">
              <a:off x="6984206" y="2305226"/>
              <a:ext cx="757991" cy="1011825"/>
              <a:chOff x="4843297" y="2717725"/>
              <a:chExt cx="1445107" cy="1929040"/>
            </a:xfrm>
          </p:grpSpPr>
          <p:sp>
            <p:nvSpPr>
              <p:cNvPr id="106" name="Freeform 105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2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79" name="Freeform 78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81" name="Freeform 80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120" name="Freeform 119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22" name="Freeform 121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Freeform 128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6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E5090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7415" y="2823883"/>
            <a:ext cx="1763085" cy="2765889"/>
            <a:chOff x="5469450" y="271705"/>
            <a:chExt cx="1763085" cy="2765889"/>
          </a:xfrm>
        </p:grpSpPr>
        <p:sp>
          <p:nvSpPr>
            <p:cNvPr id="8" name="Freeform 7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  <a:effectLst>
              <a:innerShdw dist="38100" dir="228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" name="Group 8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0" name="Freeform 9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Oval 24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Oval 25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60713" y="456099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>
                <a:solidFill>
                  <a:schemeClr val="bg1"/>
                </a:solidFill>
              </a:rPr>
              <a:t>A router </a:t>
            </a:r>
            <a:r>
              <a:rPr lang="sv-SE" b="1" dirty="0" err="1" smtClean="0">
                <a:solidFill>
                  <a:schemeClr val="bg1"/>
                </a:solidFill>
              </a:rPr>
              <a:t>delegates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other</a:t>
            </a:r>
            <a:r>
              <a:rPr lang="sv-SE" b="1" dirty="0" smtClean="0">
                <a:solidFill>
                  <a:schemeClr val="bg1"/>
                </a:solidFill>
              </a:rPr>
              <a:t> ”</a:t>
            </a:r>
            <a:r>
              <a:rPr lang="sv-SE" b="1" dirty="0" err="1" smtClean="0">
                <a:solidFill>
                  <a:schemeClr val="bg1"/>
                </a:solidFill>
              </a:rPr>
              <a:t>routee</a:t>
            </a:r>
            <a:r>
              <a:rPr lang="sv-SE" b="1" dirty="0" smtClean="0">
                <a:solidFill>
                  <a:schemeClr val="bg1"/>
                </a:solidFill>
              </a:rPr>
              <a:t>” </a:t>
            </a:r>
            <a:r>
              <a:rPr lang="sv-SE" b="1" dirty="0" err="1" smtClean="0">
                <a:solidFill>
                  <a:schemeClr val="bg1"/>
                </a:solidFill>
              </a:rPr>
              <a:t>actors</a:t>
            </a: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>
                <a:solidFill>
                  <a:schemeClr val="bg1"/>
                </a:solidFill>
              </a:rPr>
              <a:t>Group </a:t>
            </a:r>
            <a:r>
              <a:rPr lang="sv-SE" b="1" i="1" dirty="0" smtClean="0">
                <a:solidFill>
                  <a:schemeClr val="bg1"/>
                </a:solidFill>
              </a:rPr>
              <a:t>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your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existing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 smtClean="0">
                <a:solidFill>
                  <a:schemeClr val="bg1"/>
                </a:solidFill>
              </a:rPr>
              <a:t>Pool 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a </a:t>
            </a:r>
            <a:r>
              <a:rPr lang="sv-SE" b="1" dirty="0" err="1" smtClean="0">
                <a:solidFill>
                  <a:schemeClr val="bg1"/>
                </a:solidFill>
              </a:rPr>
              <a:t>dedicated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smtClean="0">
                <a:solidFill>
                  <a:schemeClr val="bg1"/>
                </a:solidFill>
              </a:rPr>
              <a:t>pool </a:t>
            </a:r>
            <a:r>
              <a:rPr lang="sv-SE" b="1" u="sng" dirty="0" err="1" smtClean="0">
                <a:solidFill>
                  <a:schemeClr val="bg1"/>
                </a:solidFill>
              </a:rPr>
              <a:t>of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rgbClr val="FFC021"/>
                </a:solidFill>
              </a:rPr>
              <a:t> 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rgbClr val="FFC021"/>
              </a:solidFill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2212" y="204888"/>
            <a:ext cx="4067576" cy="1276231"/>
            <a:chOff x="3600125" y="994598"/>
            <a:chExt cx="5053359" cy="1585527"/>
          </a:xfrm>
        </p:grpSpPr>
        <p:grpSp>
          <p:nvGrpSpPr>
            <p:cNvPr id="14" name="Group 13"/>
            <p:cNvGrpSpPr/>
            <p:nvPr/>
          </p:nvGrpSpPr>
          <p:grpSpPr>
            <a:xfrm>
              <a:off x="5249212" y="1065535"/>
              <a:ext cx="3404272" cy="1514590"/>
              <a:chOff x="4971971" y="885751"/>
              <a:chExt cx="4287037" cy="19073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08934" y="2167117"/>
                <a:ext cx="1450074" cy="62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6" name="Freeform 1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bg1"/>
                </a:solidFill>
              </a:rPr>
              <a:t>We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can</a:t>
            </a:r>
            <a:r>
              <a:rPr lang="sv-SE" sz="2800" b="1" dirty="0" smtClean="0">
                <a:solidFill>
                  <a:schemeClr val="bg1"/>
                </a:solidFill>
              </a:rPr>
              <a:t> no </a:t>
            </a:r>
            <a:r>
              <a:rPr lang="sv-SE" sz="2800" b="1" dirty="0" err="1" smtClean="0">
                <a:solidFill>
                  <a:schemeClr val="bg1"/>
                </a:solidFill>
              </a:rPr>
              <a:t>longer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build</a:t>
            </a:r>
            <a:r>
              <a:rPr lang="sv-SE" sz="2800" b="1" dirty="0" smtClean="0">
                <a:solidFill>
                  <a:schemeClr val="bg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bg1"/>
                </a:solidFill>
              </a:rPr>
            </a:br>
            <a:r>
              <a:rPr lang="sv-SE" sz="1600" b="1" dirty="0" err="1" smtClean="0">
                <a:solidFill>
                  <a:schemeClr val="bg1"/>
                </a:solidFill>
              </a:rPr>
              <a:t>Instead</a:t>
            </a:r>
            <a:r>
              <a:rPr lang="sv-SE" sz="1600" b="1" dirty="0" smtClean="0">
                <a:solidFill>
                  <a:schemeClr val="bg1"/>
                </a:solidFill>
              </a:rPr>
              <a:t>, </a:t>
            </a:r>
            <a:r>
              <a:rPr lang="sv-SE" sz="1600" b="1" dirty="0" err="1" smtClean="0">
                <a:solidFill>
                  <a:schemeClr val="bg1"/>
                </a:solidFill>
              </a:rPr>
              <a:t>we</a:t>
            </a:r>
            <a:r>
              <a:rPr lang="sv-SE" sz="1600" b="1" dirty="0" smtClean="0">
                <a:solidFill>
                  <a:schemeClr val="bg1"/>
                </a:solidFill>
              </a:rPr>
              <a:t> stack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dirty="0" err="1" smtClean="0">
                <a:solidFill>
                  <a:schemeClr val="bg1"/>
                </a:solidFill>
              </a:rPr>
              <a:t>next</a:t>
            </a:r>
            <a:r>
              <a:rPr lang="sv-SE" sz="1600" b="1" dirty="0" smtClean="0">
                <a:solidFill>
                  <a:schemeClr val="bg1"/>
                </a:solidFill>
              </a:rPr>
              <a:t> to </a:t>
            </a:r>
            <a:r>
              <a:rPr lang="sv-SE" sz="1600" b="1" dirty="0" err="1" smtClean="0">
                <a:solidFill>
                  <a:schemeClr val="bg1"/>
                </a:solidFill>
              </a:rPr>
              <a:t>eachother</a:t>
            </a:r>
            <a:r>
              <a:rPr lang="sv-SE" sz="1600" b="1" dirty="0" smtClean="0">
                <a:solidFill>
                  <a:schemeClr val="bg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r>
              <a:rPr lang="sv-SE" sz="1600" b="1" i="1" dirty="0" err="1" smtClean="0">
                <a:solidFill>
                  <a:schemeClr val="bg1"/>
                </a:solidFill>
              </a:rPr>
              <a:t>cores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endParaRPr lang="sv-SE" sz="2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Finite </a:t>
            </a:r>
            <a:r>
              <a:rPr lang="sv-SE" b="1" dirty="0" smtClean="0"/>
              <a:t>State Machines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49212" y="1065535"/>
            <a:ext cx="3625281" cy="1602288"/>
            <a:chOff x="4971971" y="885751"/>
            <a:chExt cx="4565357" cy="2017779"/>
          </a:xfrm>
        </p:grpSpPr>
        <p:sp>
          <p:nvSpPr>
            <p:cNvPr id="27" name="TextBox 2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3800" b="0" i="0" u="none" strike="noStrike" kern="1200" cap="none" spc="-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8934" y="2167117"/>
              <a:ext cx="1728394" cy="7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actor</a:t>
              </a:r>
              <a:endPara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0125" y="994598"/>
            <a:ext cx="1368735" cy="1551787"/>
            <a:chOff x="3434143" y="-99907"/>
            <a:chExt cx="1723664" cy="1954183"/>
          </a:xfrm>
        </p:grpSpPr>
        <p:sp>
          <p:nvSpPr>
            <p:cNvPr id="18" name="Freeform 17"/>
            <p:cNvSpPr/>
            <p:nvPr/>
          </p:nvSpPr>
          <p:spPr>
            <a:xfrm rot="5400000">
              <a:off x="3834995" y="-437414"/>
              <a:ext cx="923791" cy="159880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046063" y="643365"/>
              <a:ext cx="500590" cy="866371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9800000">
              <a:off x="426327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800000" flipH="1">
              <a:off x="382983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5400000">
              <a:off x="4107497" y="311835"/>
              <a:ext cx="375596" cy="65004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9000000">
              <a:off x="3944518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2600000" flipH="1">
              <a:off x="4269731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15668</TotalTime>
  <Words>767</Words>
  <Application>Microsoft Office PowerPoint</Application>
  <PresentationFormat>Widescreen</PresentationFormat>
  <Paragraphs>328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Consolas</vt:lpstr>
      <vt:lpstr>Courier New</vt:lpstr>
      <vt:lpstr>Ravie</vt:lpstr>
      <vt:lpstr>Roboto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PowerPoint Presentation</vt:lpstr>
      <vt:lpstr>PowerPoint Presentation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Become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1788</cp:revision>
  <dcterms:created xsi:type="dcterms:W3CDTF">2014-06-11T19:04:29Z</dcterms:created>
  <dcterms:modified xsi:type="dcterms:W3CDTF">2017-02-18T20:41:48Z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