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5"/>
    <p:sldMasterId id="2147484488" r:id="rId6"/>
  </p:sldMasterIdLst>
  <p:notesMasterIdLst>
    <p:notesMasterId r:id="rId63"/>
  </p:notesMasterIdLst>
  <p:sldIdLst>
    <p:sldId id="488" r:id="rId7"/>
    <p:sldId id="390" r:id="rId8"/>
    <p:sldId id="381" r:id="rId9"/>
    <p:sldId id="484" r:id="rId10"/>
    <p:sldId id="458" r:id="rId11"/>
    <p:sldId id="476" r:id="rId12"/>
    <p:sldId id="456" r:id="rId13"/>
    <p:sldId id="475" r:id="rId14"/>
    <p:sldId id="461" r:id="rId15"/>
    <p:sldId id="481" r:id="rId16"/>
    <p:sldId id="468" r:id="rId17"/>
    <p:sldId id="463" r:id="rId18"/>
    <p:sldId id="464" r:id="rId19"/>
    <p:sldId id="465" r:id="rId20"/>
    <p:sldId id="466" r:id="rId21"/>
    <p:sldId id="396" r:id="rId22"/>
    <p:sldId id="399" r:id="rId23"/>
    <p:sldId id="402" r:id="rId24"/>
    <p:sldId id="407" r:id="rId25"/>
    <p:sldId id="403" r:id="rId26"/>
    <p:sldId id="485" r:id="rId27"/>
    <p:sldId id="404" r:id="rId28"/>
    <p:sldId id="405" r:id="rId29"/>
    <p:sldId id="406" r:id="rId30"/>
    <p:sldId id="409" r:id="rId31"/>
    <p:sldId id="486" r:id="rId32"/>
    <p:sldId id="411" r:id="rId33"/>
    <p:sldId id="412" r:id="rId34"/>
    <p:sldId id="413" r:id="rId35"/>
    <p:sldId id="415" r:id="rId36"/>
    <p:sldId id="414" r:id="rId37"/>
    <p:sldId id="416" r:id="rId38"/>
    <p:sldId id="417" r:id="rId39"/>
    <p:sldId id="496" r:id="rId40"/>
    <p:sldId id="418" r:id="rId41"/>
    <p:sldId id="419" r:id="rId42"/>
    <p:sldId id="499" r:id="rId43"/>
    <p:sldId id="422" r:id="rId44"/>
    <p:sldId id="495" r:id="rId45"/>
    <p:sldId id="472" r:id="rId46"/>
    <p:sldId id="480" r:id="rId47"/>
    <p:sldId id="479" r:id="rId48"/>
    <p:sldId id="424" r:id="rId49"/>
    <p:sldId id="437" r:id="rId50"/>
    <p:sldId id="355" r:id="rId51"/>
    <p:sldId id="441" r:id="rId52"/>
    <p:sldId id="444" r:id="rId53"/>
    <p:sldId id="420" r:id="rId54"/>
    <p:sldId id="421" r:id="rId55"/>
    <p:sldId id="445" r:id="rId56"/>
    <p:sldId id="491" r:id="rId57"/>
    <p:sldId id="492" r:id="rId58"/>
    <p:sldId id="493" r:id="rId59"/>
    <p:sldId id="494" r:id="rId60"/>
    <p:sldId id="489" r:id="rId61"/>
    <p:sldId id="501" r:id="rId6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488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  <p14:sldId id="402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4"/>
            <p14:sldId id="405"/>
            <p14:sldId id="406"/>
            <p14:sldId id="409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96"/>
            <p14:sldId id="418"/>
            <p14:sldId id="419"/>
            <p14:sldId id="49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  <p14:sldId id="444"/>
          </p14:sldIdLst>
        </p14:section>
        <p14:section name="Become" id="{79C3EBA3-0CD2-4188-B4B3-6156DCEA625E}">
          <p14:sldIdLst>
            <p14:sldId id="420"/>
            <p14:sldId id="421"/>
          </p14:sldIdLst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91"/>
            <p14:sldId id="492"/>
            <p14:sldId id="493"/>
            <p14:sldId id="494"/>
            <p14:sldId id="489"/>
            <p14:sldId id="501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C8F9"/>
    <a:srgbClr val="0E1C22"/>
    <a:srgbClr val="E95959"/>
    <a:srgbClr val="FF9201"/>
    <a:srgbClr val="4D73B1"/>
    <a:srgbClr val="485970"/>
    <a:srgbClr val="EA8600"/>
    <a:srgbClr val="333F50"/>
    <a:srgbClr val="323B48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40" autoAdjust="0"/>
    <p:restoredTop sz="90104" autoAdjust="0"/>
  </p:normalViewPr>
  <p:slideViewPr>
    <p:cSldViewPr snapToGrid="0">
      <p:cViewPr varScale="1">
        <p:scale>
          <a:sx n="77" d="100"/>
          <a:sy n="77" d="100"/>
        </p:scale>
        <p:origin x="266" y="36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6767200"/>
        <c:axId val="366764456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6759752"/>
        <c:axId val="366764848"/>
      </c:scatterChart>
      <c:valAx>
        <c:axId val="366767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6764456"/>
        <c:crosses val="autoZero"/>
        <c:crossBetween val="midCat"/>
        <c:majorUnit val="1"/>
      </c:valAx>
      <c:valAx>
        <c:axId val="366764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6767200"/>
        <c:crosses val="autoZero"/>
        <c:crossBetween val="midCat"/>
      </c:valAx>
      <c:valAx>
        <c:axId val="36676484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6759752"/>
        <c:crosses val="max"/>
        <c:crossBetween val="midCat"/>
      </c:valAx>
      <c:valAx>
        <c:axId val="366759752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67648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3F3F3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2016-06-05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1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46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1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58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08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64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4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26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53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2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2016-06-05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9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143023"/>
            <a:ext cx="12192000" cy="2714978"/>
          </a:xfrm>
          <a:prstGeom prst="rect">
            <a:avLst/>
          </a:prstGeom>
          <a:solidFill>
            <a:srgbClr val="E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403518"/>
            <a:ext cx="12192000" cy="2739505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6000" b="1" dirty="0" smtClean="0">
                <a:solidFill>
                  <a:srgbClr val="6FC8F9"/>
                </a:solidFill>
                <a:latin typeface="+mj-lt"/>
                <a:ea typeface="Roboto" pitchFamily="2" charset="0"/>
              </a:rPr>
              <a:t>Scale up and out with Akka.NET</a:t>
            </a:r>
            <a:endParaRPr lang="sv-SE" sz="6000" b="1" dirty="0">
              <a:solidFill>
                <a:srgbClr val="6FC8F9"/>
              </a:solidFill>
              <a:latin typeface="+mj-lt"/>
              <a:ea typeface="Roboto" pitchFamily="2" charset="0"/>
            </a:endParaRPr>
          </a:p>
          <a:p>
            <a:pPr algn="ctr"/>
            <a:r>
              <a:rPr lang="sv-SE" sz="6000" b="1" dirty="0">
                <a:solidFill>
                  <a:srgbClr val="6FC8F9"/>
                </a:solidFill>
              </a:rPr>
              <a:t>Roger </a:t>
            </a:r>
            <a:r>
              <a:rPr lang="sv-SE" sz="6000" b="1" dirty="0" smtClean="0">
                <a:solidFill>
                  <a:srgbClr val="6FC8F9"/>
                </a:solidFill>
              </a:rPr>
              <a:t>Johansson</a:t>
            </a:r>
            <a:endParaRPr lang="sv-SE" sz="6000" b="1" dirty="0">
              <a:solidFill>
                <a:srgbClr val="6FC8F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31103" y="264880"/>
            <a:ext cx="4731874" cy="1070248"/>
            <a:chOff x="2926226" y="162591"/>
            <a:chExt cx="4731874" cy="10702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26" y="162591"/>
              <a:ext cx="1708229" cy="87375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7709" y="418451"/>
              <a:ext cx="3000391" cy="8143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b="1" dirty="0" smtClean="0">
                  <a:latin typeface="+mn-lt"/>
                  <a:ea typeface="Roboto" pitchFamily="2" charset="0"/>
                </a:rPr>
                <a:t>akka.net</a:t>
              </a:r>
              <a:endParaRPr lang="sv-SE" b="1" dirty="0">
                <a:latin typeface="+mn-lt"/>
                <a:ea typeface="Roboto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558" y="4422862"/>
            <a:ext cx="7526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Akka.NET Co-</a:t>
            </a:r>
            <a:r>
              <a:rPr lang="sv-SE" sz="2400" b="1" dirty="0" err="1" smtClean="0"/>
              <a:t>Founder</a:t>
            </a:r>
            <a:r>
              <a:rPr lang="sv-SE" sz="2400" b="1" dirty="0" smtClean="0"/>
              <a:t/>
            </a:r>
            <a:br>
              <a:rPr lang="sv-SE" sz="2400" b="1" dirty="0" smtClean="0"/>
            </a:br>
            <a:r>
              <a:rPr lang="sv-SE" sz="2400" b="1" dirty="0" smtClean="0"/>
              <a:t>Twitter: @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err="1" smtClean="0"/>
              <a:t>Github</a:t>
            </a:r>
            <a:r>
              <a:rPr lang="sv-SE" sz="2400" b="1" dirty="0" smtClean="0"/>
              <a:t>: 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smtClean="0"/>
              <a:t>Mail: roger.johansson@betsson.com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384019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2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Multithreading</a:t>
            </a:r>
            <a:br>
              <a:rPr lang="sv-SE" sz="4800" b="1" dirty="0" smtClean="0"/>
            </a:br>
            <a:r>
              <a:rPr lang="sv-SE" sz="1600" b="1" dirty="0"/>
              <a:t>Multithreaded systems let us utilize more than one </a:t>
            </a:r>
            <a:r>
              <a:rPr lang="sv-SE" sz="1600" b="1" dirty="0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tx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6349" y="922376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Classic .NET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technologies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WCF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Web API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MSMQ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err="1">
                <a:solidFill>
                  <a:schemeClr val="tx1"/>
                </a:solidFill>
              </a:rPr>
              <a:t>Parallel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Linq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>
                <a:solidFill>
                  <a:schemeClr val="tx1"/>
                </a:solidFill>
              </a:rPr>
              <a:t>TPL – </a:t>
            </a:r>
            <a:r>
              <a:rPr lang="sv-SE" dirty="0" err="1">
                <a:solidFill>
                  <a:schemeClr val="tx1"/>
                </a:solidFill>
              </a:rPr>
              <a:t>async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await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err="1" smtClean="0">
                <a:solidFill>
                  <a:schemeClr val="tx1"/>
                </a:solidFill>
              </a:rPr>
              <a:t>Threads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4820" y="2440540"/>
            <a:ext cx="9748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b="1" smtClean="0"/>
              <a:t>OMG-WTF-Difficult</a:t>
            </a:r>
            <a:endParaRPr lang="sv-SE" sz="4400" dirty="0" smtClean="0"/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6" grpId="1" animBg="1"/>
      <p:bldP spid="235" grpId="0" animBg="1"/>
      <p:bldP spid="235" grpId="1" animBg="1"/>
      <p:bldP spid="231" grpId="0" animBg="1"/>
      <p:bldP spid="231" grpId="1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30357" y="922376"/>
            <a:ext cx="498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akka.net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Akka.Actor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7368793" y="1926079"/>
            <a:ext cx="758064" cy="1838666"/>
          </a:xfrm>
          <a:prstGeom prst="rect">
            <a:avLst/>
          </a:prstGeom>
        </p:spPr>
      </p:pic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Akka.Remote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/>
              <a:t>Akka.Cluster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6" y="896634"/>
            <a:ext cx="1281734" cy="6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6" name="Picture 55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66193" y="558095"/>
            <a:ext cx="4515924" cy="3041200"/>
            <a:chOff x="3566193" y="558095"/>
            <a:chExt cx="4690328" cy="3041200"/>
          </a:xfrm>
        </p:grpSpPr>
        <p:sp>
          <p:nvSpPr>
            <p:cNvPr id="7" name="TextBox 6"/>
            <p:cNvSpPr txBox="1"/>
            <p:nvPr/>
          </p:nvSpPr>
          <p:spPr>
            <a:xfrm>
              <a:off x="3918892" y="558095"/>
              <a:ext cx="3984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>
                  <a:solidFill>
                    <a:schemeClr val="lt1"/>
                  </a:solidFill>
                </a:rPr>
                <a:t>Location</a:t>
              </a:r>
              <a:r>
                <a:rPr lang="sv-SE" sz="1400" b="1" dirty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Transparency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Distributed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by default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3566193" y="967085"/>
              <a:ext cx="4690328" cy="2632210"/>
            </a:xfrm>
            <a:prstGeom prst="arc">
              <a:avLst>
                <a:gd name="adj1" fmla="val 11274454"/>
                <a:gd name="adj2" fmla="val 21079996"/>
              </a:avLst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68713" y="3223049"/>
            <a:ext cx="3313546" cy="307777"/>
            <a:chOff x="3368713" y="3223049"/>
            <a:chExt cx="3313546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4372331" y="3223049"/>
              <a:ext cx="2309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>
                  <a:solidFill>
                    <a:schemeClr val="lt1"/>
                  </a:solidFill>
                </a:rPr>
                <a:t>Shared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Nothing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Black box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368713" y="3376938"/>
              <a:ext cx="958010" cy="202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83893" y="4868586"/>
            <a:ext cx="4758096" cy="759132"/>
            <a:chOff x="3675475" y="2771694"/>
            <a:chExt cx="4758096" cy="759132"/>
          </a:xfrm>
        </p:grpSpPr>
        <p:sp>
          <p:nvSpPr>
            <p:cNvPr id="47" name="TextBox 46"/>
            <p:cNvSpPr txBox="1"/>
            <p:nvPr/>
          </p:nvSpPr>
          <p:spPr>
            <a:xfrm>
              <a:off x="4372331" y="3223049"/>
              <a:ext cx="4061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lt1"/>
                  </a:solidFill>
                </a:rPr>
                <a:t>An island of consistency in a sea of concurrency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3675475" y="2771694"/>
              <a:ext cx="651248" cy="60524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Multiplex</a:t>
            </a:r>
            <a:r>
              <a:rPr lang="sv-S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Scheduling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bg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Time</a:t>
            </a:r>
            <a:endParaRPr lang="sv-SE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Products </a:t>
            </a:r>
            <a:r>
              <a:rPr lang="sv-SE" b="1" dirty="0" err="1" smtClean="0"/>
              <a:t>basered</a:t>
            </a:r>
            <a:r>
              <a:rPr lang="sv-SE" b="1" dirty="0" smtClean="0"/>
              <a:t> on the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r>
              <a:rPr lang="sv-SE" b="1" dirty="0" smtClean="0"/>
              <a:t>:</a:t>
            </a:r>
          </a:p>
          <a:p>
            <a:pPr marL="0" indent="0">
              <a:buNone/>
            </a:pPr>
            <a:r>
              <a:rPr lang="sv-SE" b="1" dirty="0" err="1" smtClean="0"/>
              <a:t>Erlang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Facebook </a:t>
            </a:r>
            <a:r>
              <a:rPr lang="sv-SE" b="1" dirty="0" err="1" smtClean="0"/>
              <a:t>WhatsApp</a:t>
            </a:r>
            <a:r>
              <a:rPr lang="sv-SE" b="1" dirty="0" smtClean="0"/>
              <a:t> </a:t>
            </a:r>
            <a:r>
              <a:rPr lang="sv-SE" b="1" dirty="0"/>
              <a:t>(</a:t>
            </a:r>
            <a:r>
              <a:rPr lang="sv-SE" b="1" dirty="0" err="1"/>
              <a:t>Erlang</a:t>
            </a:r>
            <a:r>
              <a:rPr lang="sv-SE" b="1" dirty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RabbitMQ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CouchDB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smtClean="0"/>
              <a:t>LinkedIn.com (JVM Akka)</a:t>
            </a:r>
          </a:p>
          <a:p>
            <a:pPr marL="0" indent="0">
              <a:buNone/>
            </a:pPr>
            <a:r>
              <a:rPr lang="sv-SE" b="1" dirty="0" smtClean="0"/>
              <a:t>Walmart.com </a:t>
            </a:r>
            <a:r>
              <a:rPr lang="sv-SE" b="1" dirty="0"/>
              <a:t>(JVM Akka</a:t>
            </a:r>
            <a:r>
              <a:rPr lang="sv-SE" b="1" dirty="0" smtClean="0"/>
              <a:t>)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Azure</a:t>
            </a:r>
            <a:r>
              <a:rPr lang="sv-SE" b="1" dirty="0" smtClean="0"/>
              <a:t> Service </a:t>
            </a:r>
            <a:r>
              <a:rPr lang="sv-SE" b="1" dirty="0" err="1" smtClean="0"/>
              <a:t>Fabric</a:t>
            </a:r>
            <a:r>
              <a:rPr lang="sv-SE" b="1" dirty="0" smtClean="0"/>
              <a:t> alternative </a:t>
            </a:r>
            <a:r>
              <a:rPr lang="sv-SE" b="1" dirty="0" err="1" smtClean="0"/>
              <a:t>backend</a:t>
            </a:r>
            <a:r>
              <a:rPr lang="sv-SE" b="1" dirty="0" smtClean="0"/>
              <a:t> (Akka.NET)</a:t>
            </a:r>
          </a:p>
        </p:txBody>
      </p:sp>
    </p:spTree>
    <p:extLst>
      <p:ext uri="{BB962C8B-B14F-4D97-AF65-F5344CB8AC3E}">
        <p14:creationId xmlns:p14="http://schemas.microsoft.com/office/powerpoint/2010/main" val="32947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Akka.Actor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”An </a:t>
            </a:r>
            <a:r>
              <a:rPr lang="sv-SE" sz="2400" b="1" i="1" dirty="0" err="1">
                <a:solidFill>
                  <a:srgbClr val="DB5151"/>
                </a:solidFill>
              </a:rPr>
              <a:t>island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 smtClean="0">
                <a:solidFill>
                  <a:srgbClr val="DB5151"/>
                </a:solidFill>
              </a:rPr>
              <a:t>consistency</a:t>
            </a:r>
            <a:r>
              <a:rPr lang="sv-SE" sz="2400" b="1" i="1" dirty="0" smtClean="0">
                <a:solidFill>
                  <a:srgbClr val="DB5151"/>
                </a:solidFill>
              </a:rPr>
              <a:t> in </a:t>
            </a:r>
            <a:r>
              <a:rPr lang="sv-SE" sz="2400" b="1" i="1" dirty="0">
                <a:solidFill>
                  <a:srgbClr val="DB5151"/>
                </a:solidFill>
              </a:rPr>
              <a:t>a </a:t>
            </a:r>
            <a:r>
              <a:rPr lang="sv-SE" sz="2400" b="1" i="1" dirty="0" err="1">
                <a:solidFill>
                  <a:srgbClr val="DB5151"/>
                </a:solidFill>
              </a:rPr>
              <a:t>sea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concurrency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Shared</a:t>
            </a:r>
            <a:r>
              <a:rPr lang="sv-SE" sz="2400" b="1" i="1" dirty="0">
                <a:solidFill>
                  <a:srgbClr val="DB5151"/>
                </a:solidFill>
              </a:rPr>
              <a:t>  </a:t>
            </a:r>
            <a:r>
              <a:rPr lang="sv-SE" sz="2400" b="1" i="1" dirty="0" err="1">
                <a:solidFill>
                  <a:srgbClr val="DB5151"/>
                </a:solidFill>
              </a:rPr>
              <a:t>nothing</a:t>
            </a:r>
            <a:r>
              <a:rPr lang="sv-SE" sz="2400" b="1" i="1" dirty="0">
                <a:solidFill>
                  <a:srgbClr val="DB5151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Location</a:t>
            </a:r>
            <a:r>
              <a:rPr lang="sv-SE" sz="2400" b="1" i="1" dirty="0">
                <a:solidFill>
                  <a:srgbClr val="DB5151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DB5151"/>
                </a:solidFill>
              </a:rPr>
              <a:t>Distributable</a:t>
            </a:r>
            <a:r>
              <a:rPr lang="sv-SE" sz="2400" b="1" i="1" dirty="0">
                <a:solidFill>
                  <a:srgbClr val="DB5151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ActorSystem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ReceiveActor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Props</a:t>
            </a:r>
          </a:p>
          <a:p>
            <a:pPr marL="0" indent="0">
              <a:buNone/>
            </a:pPr>
            <a:r>
              <a:rPr lang="sv-SE" b="1" dirty="0" err="1" smtClean="0"/>
              <a:t>ActorRef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Akka.Remote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78" name="Straight Connector 77"/>
            <p:cNvCxnSpPr>
              <a:stCxn id="93" idx="2"/>
              <a:endCxn id="9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2"/>
              <a:endCxn id="9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1" idx="2"/>
              <a:endCxn id="8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8" idx="4"/>
              <a:endCxn id="9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0" idx="2"/>
              <a:endCxn id="10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0" idx="3"/>
              <a:endCxn id="8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3" idx="4"/>
              <a:endCxn id="9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3" idx="5"/>
              <a:endCxn id="9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8" idx="5"/>
              <a:endCxn id="9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3" idx="6"/>
              <a:endCxn id="9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7" name="Straight Connector 96"/>
            <p:cNvCxnSpPr>
              <a:stCxn id="101" idx="2"/>
              <a:endCxn id="9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9" name="Straight Connector 98"/>
            <p:cNvCxnSpPr>
              <a:stCxn id="101" idx="7"/>
              <a:endCxn id="10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1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088518" y="2054648"/>
            <a:ext cx="2613089" cy="2613088"/>
            <a:chOff x="4662738" y="3954548"/>
            <a:chExt cx="2613089" cy="2613088"/>
          </a:xfrm>
        </p:grpSpPr>
        <p:grpSp>
          <p:nvGrpSpPr>
            <p:cNvPr id="27" name="Group 2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Octagon 3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747878" y="2054648"/>
            <a:ext cx="2613089" cy="2613088"/>
            <a:chOff x="4662738" y="3954548"/>
            <a:chExt cx="2613089" cy="2613088"/>
          </a:xfrm>
        </p:grpSpPr>
        <p:grpSp>
          <p:nvGrpSpPr>
            <p:cNvPr id="44" name="Group 4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Octagon 5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372965" y="2054648"/>
            <a:ext cx="2613089" cy="2613088"/>
            <a:chOff x="4662738" y="3954548"/>
            <a:chExt cx="2613089" cy="2613088"/>
          </a:xfrm>
        </p:grpSpPr>
        <p:grpSp>
          <p:nvGrpSpPr>
            <p:cNvPr id="57" name="Group 5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Octagon 6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1</a:t>
            </a:r>
            <a:endParaRPr lang="sv-SE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2</a:t>
            </a:r>
            <a:endParaRPr lang="sv-SE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994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RemoteActorRefProvider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ActorSelection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RemoteDaemon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1" name="Group 3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5" name="Octagon 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9" name="Group 4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5" name="Freeform 5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6" name="Octagon 5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1" name="Straight Connector 70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6302629" y="3312408"/>
            <a:ext cx="2394971" cy="1335922"/>
          </a:xfrm>
          <a:custGeom>
            <a:avLst/>
            <a:gdLst>
              <a:gd name="connsiteX0" fmla="*/ 0 w 2454442"/>
              <a:gd name="connsiteY0" fmla="*/ 0 h 1287379"/>
              <a:gd name="connsiteX1" fmla="*/ 1624263 w 2454442"/>
              <a:gd name="connsiteY1" fmla="*/ 264695 h 1287379"/>
              <a:gd name="connsiteX2" fmla="*/ 2454442 w 2454442"/>
              <a:gd name="connsiteY2" fmla="*/ 1287379 h 1287379"/>
              <a:gd name="connsiteX0" fmla="*/ 0 w 2454442"/>
              <a:gd name="connsiteY0" fmla="*/ 0 h 1287379"/>
              <a:gd name="connsiteX1" fmla="*/ 1402316 w 2454442"/>
              <a:gd name="connsiteY1" fmla="*/ 369045 h 1287379"/>
              <a:gd name="connsiteX2" fmla="*/ 2454442 w 2454442"/>
              <a:gd name="connsiteY2" fmla="*/ 1287379 h 128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442" h="1287379">
                <a:moveTo>
                  <a:pt x="0" y="0"/>
                </a:moveTo>
                <a:cubicBezTo>
                  <a:pt x="607594" y="25066"/>
                  <a:pt x="993242" y="154482"/>
                  <a:pt x="1402316" y="369045"/>
                </a:cubicBezTo>
                <a:cubicBezTo>
                  <a:pt x="1811390" y="583608"/>
                  <a:pt x="2314074" y="1100890"/>
                  <a:pt x="2454442" y="1287379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Freeform 17"/>
          <p:cNvSpPr/>
          <p:nvPr/>
        </p:nvSpPr>
        <p:spPr>
          <a:xfrm>
            <a:off x="3872374" y="3312408"/>
            <a:ext cx="1816768" cy="866274"/>
          </a:xfrm>
          <a:custGeom>
            <a:avLst/>
            <a:gdLst>
              <a:gd name="connsiteX0" fmla="*/ 1708484 w 1708484"/>
              <a:gd name="connsiteY0" fmla="*/ 0 h 577516"/>
              <a:gd name="connsiteX1" fmla="*/ 601579 w 1708484"/>
              <a:gd name="connsiteY1" fmla="*/ 144379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66273 w 1708484"/>
              <a:gd name="connsiteY1" fmla="*/ 96252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30179 w 1708484"/>
              <a:gd name="connsiteY1" fmla="*/ 180473 h 577516"/>
              <a:gd name="connsiteX2" fmla="*/ 0 w 1708484"/>
              <a:gd name="connsiteY2" fmla="*/ 577516 h 577516"/>
              <a:gd name="connsiteX0" fmla="*/ 1816768 w 1816768"/>
              <a:gd name="connsiteY0" fmla="*/ 0 h 866274"/>
              <a:gd name="connsiteX1" fmla="*/ 938463 w 1816768"/>
              <a:gd name="connsiteY1" fmla="*/ 180473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768" h="866274">
                <a:moveTo>
                  <a:pt x="1816768" y="0"/>
                </a:moveTo>
                <a:cubicBezTo>
                  <a:pt x="1405689" y="24063"/>
                  <a:pt x="1229227" y="84221"/>
                  <a:pt x="902369" y="228600"/>
                </a:cubicBezTo>
                <a:cubicBezTo>
                  <a:pt x="575511" y="372979"/>
                  <a:pt x="158416" y="697832"/>
                  <a:pt x="0" y="866274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triangle" w="lg" len="lg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205438" y="3106494"/>
            <a:ext cx="405335" cy="405335"/>
          </a:xfrm>
          <a:prstGeom prst="ellipse">
            <a:avLst/>
          </a:prstGeom>
          <a:solidFill>
            <a:srgbClr val="099BDD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4" name="Oval 33"/>
          <p:cNvSpPr/>
          <p:nvPr/>
        </p:nvSpPr>
        <p:spPr>
          <a:xfrm>
            <a:off x="5952823" y="3022172"/>
            <a:ext cx="505231" cy="505231"/>
          </a:xfrm>
          <a:prstGeom prst="ellipse">
            <a:avLst/>
          </a:prstGeom>
          <a:solidFill>
            <a:srgbClr val="099BDD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8" name="Oval 27"/>
          <p:cNvSpPr/>
          <p:nvPr/>
        </p:nvSpPr>
        <p:spPr>
          <a:xfrm>
            <a:off x="5672350" y="2987045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5581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Akka.Routing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20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8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97726" y="244488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97726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97726" y="365760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58409" y="2036511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54763" y="3311705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070174" y="4678126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4763" y="1931268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69888" y="37736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cxnSp>
        <p:nvCxnSpPr>
          <p:cNvPr id="12" name="Elbow Connector 11"/>
          <p:cNvCxnSpPr>
            <a:stCxn id="8" idx="3"/>
            <a:endCxn id="11" idx="1"/>
          </p:cNvCxnSpPr>
          <p:nvPr/>
        </p:nvCxnSpPr>
        <p:spPr>
          <a:xfrm>
            <a:off x="3152738" y="3947850"/>
            <a:ext cx="1163897" cy="1364989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152738" y="2574745"/>
            <a:ext cx="1163897" cy="1373105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52737" y="3947849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1549" y="3952953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44571" y="19869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44572" y="240362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44571" y="28139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0" name="Elbow Connector 19"/>
          <p:cNvCxnSpPr>
            <a:stCxn id="16" idx="3"/>
            <a:endCxn id="19" idx="1"/>
          </p:cNvCxnSpPr>
          <p:nvPr/>
        </p:nvCxnSpPr>
        <p:spPr>
          <a:xfrm>
            <a:off x="6980674" y="2572772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17" idx="1"/>
          </p:cNvCxnSpPr>
          <p:nvPr/>
        </p:nvCxnSpPr>
        <p:spPr>
          <a:xfrm flipV="1">
            <a:off x="6980674" y="2161245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>
            <a:off x="6980673" y="2572771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9485" y="2577875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47959" y="33601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47960" y="3776734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7959" y="4187101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8" name="Elbow Connector 27"/>
          <p:cNvCxnSpPr>
            <a:stCxn id="24" idx="3"/>
            <a:endCxn id="27" idx="1"/>
          </p:cNvCxnSpPr>
          <p:nvPr/>
        </p:nvCxnSpPr>
        <p:spPr>
          <a:xfrm>
            <a:off x="6984062" y="3945877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6984062" y="3534350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6" idx="1"/>
          </p:cNvCxnSpPr>
          <p:nvPr/>
        </p:nvCxnSpPr>
        <p:spPr>
          <a:xfrm>
            <a:off x="6984061" y="3945876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02873" y="3950980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44571" y="472706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144572" y="51436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144571" y="555406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36" name="Elbow Connector 35"/>
          <p:cNvCxnSpPr>
            <a:stCxn id="32" idx="3"/>
            <a:endCxn id="35" idx="1"/>
          </p:cNvCxnSpPr>
          <p:nvPr/>
        </p:nvCxnSpPr>
        <p:spPr>
          <a:xfrm>
            <a:off x="6980674" y="5312839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1"/>
          </p:cNvCxnSpPr>
          <p:nvPr/>
        </p:nvCxnSpPr>
        <p:spPr>
          <a:xfrm flipV="1">
            <a:off x="6980674" y="4901312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>
            <a:off x="6980673" y="5312838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99485" y="5317942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Callout 39"/>
          <p:cNvSpPr/>
          <p:nvPr/>
        </p:nvSpPr>
        <p:spPr>
          <a:xfrm>
            <a:off x="10002793" y="2310236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1" name="Oval Callout 40"/>
          <p:cNvSpPr/>
          <p:nvPr/>
        </p:nvSpPr>
        <p:spPr>
          <a:xfrm>
            <a:off x="1577241" y="2337083"/>
            <a:ext cx="1575495" cy="607669"/>
          </a:xfrm>
          <a:prstGeom prst="wedgeEllipseCallout">
            <a:avLst>
              <a:gd name="adj1" fmla="val 61545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out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16635" y="24004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16636" y="3778707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6635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97824" y="239852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1212" y="377163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97824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Y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5353665" y="4342271"/>
            <a:ext cx="2792261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73775" y="2476589"/>
            <a:ext cx="618093" cy="2654354"/>
            <a:chOff x="9454230" y="2476589"/>
            <a:chExt cx="437638" cy="265435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9454230" y="2476589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54230" y="3744514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455312" y="5123628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4798291" y="3773720"/>
            <a:ext cx="3399539" cy="1039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4798291" y="3773720"/>
            <a:ext cx="3391304" cy="1286674"/>
          </a:xfrm>
          <a:prstGeom prst="bentConnector3">
            <a:avLst>
              <a:gd name="adj1" fmla="val 3463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355149" y="456936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8355833" y="3235195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8355149" y="1929334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7189040" y="193135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8393293" y="2020271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93293" y="2362032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93292" y="27140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7807" y="2020492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237807" y="2362253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237807" y="2714435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93292" y="3320489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93292" y="366225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85952" y="4015948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395458" y="466428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95458" y="5006041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393292" y="5343954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991883" y="223416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991883" y="350037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91882" y="487217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798291" y="2483904"/>
            <a:ext cx="2274085" cy="1289816"/>
          </a:xfrm>
          <a:prstGeom prst="bentConnector3">
            <a:avLst>
              <a:gd name="adj1" fmla="val 51244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Callout 49"/>
          <p:cNvSpPr/>
          <p:nvPr/>
        </p:nvSpPr>
        <p:spPr>
          <a:xfrm>
            <a:off x="4424517" y="1478686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Prevents</a:t>
            </a:r>
            <a:r>
              <a:rPr lang="sv-SE" sz="1600" dirty="0" smtClean="0">
                <a:solidFill>
                  <a:schemeClr val="bg1"/>
                </a:solidFill>
              </a:rPr>
              <a:t> race </a:t>
            </a:r>
            <a:r>
              <a:rPr lang="sv-SE" sz="1600" dirty="0" err="1" smtClean="0">
                <a:solidFill>
                  <a:schemeClr val="bg1"/>
                </a:solidFill>
              </a:rPr>
              <a:t>conditions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1774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89" y="2690653"/>
            <a:ext cx="5140194" cy="353388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655809" y="3823890"/>
            <a:ext cx="1556922" cy="2207704"/>
            <a:chOff x="2003984" y="2834631"/>
            <a:chExt cx="1527119" cy="2165443"/>
          </a:xfrm>
        </p:grpSpPr>
        <p:sp>
          <p:nvSpPr>
            <p:cNvPr id="6" name="Oval 5"/>
            <p:cNvSpPr/>
            <p:nvPr/>
          </p:nvSpPr>
          <p:spPr>
            <a:xfrm>
              <a:off x="2003984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53360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0273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5335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4"/>
              <a:endCxn id="9" idx="1"/>
            </p:cNvCxnSpPr>
            <p:nvPr/>
          </p:nvCxnSpPr>
          <p:spPr>
            <a:xfrm>
              <a:off x="2218168" y="3262998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4"/>
              <a:endCxn id="9" idx="0"/>
            </p:cNvCxnSpPr>
            <p:nvPr/>
          </p:nvCxnSpPr>
          <p:spPr>
            <a:xfrm flipH="1">
              <a:off x="2767543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4"/>
              <a:endCxn id="9" idx="7"/>
            </p:cNvCxnSpPr>
            <p:nvPr/>
          </p:nvCxnSpPr>
          <p:spPr>
            <a:xfrm flipH="1">
              <a:off x="2918993" y="3262998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6296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4" name="Straight Connector 33"/>
            <p:cNvCxnSpPr>
              <a:stCxn id="9" idx="4"/>
              <a:endCxn id="33" idx="0"/>
            </p:cNvCxnSpPr>
            <p:nvPr/>
          </p:nvCxnSpPr>
          <p:spPr>
            <a:xfrm>
              <a:off x="276754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703024" y="3895925"/>
            <a:ext cx="1559562" cy="2207705"/>
            <a:chOff x="8769118" y="2834631"/>
            <a:chExt cx="1529707" cy="2165443"/>
          </a:xfrm>
        </p:grpSpPr>
        <p:sp>
          <p:nvSpPr>
            <p:cNvPr id="16" name="Oval 15"/>
            <p:cNvSpPr/>
            <p:nvPr/>
          </p:nvSpPr>
          <p:spPr>
            <a:xfrm rot="10800000">
              <a:off x="9867871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0800000">
              <a:off x="9318495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 rot="10800000">
              <a:off x="876911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 rot="10800000">
              <a:off x="931849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20" name="Straight Connector 19"/>
            <p:cNvCxnSpPr>
              <a:stCxn id="16" idx="4"/>
              <a:endCxn id="19" idx="1"/>
            </p:cNvCxnSpPr>
            <p:nvPr/>
          </p:nvCxnSpPr>
          <p:spPr>
            <a:xfrm rot="10800000">
              <a:off x="9684130" y="3200265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4"/>
              <a:endCxn id="19" idx="0"/>
            </p:cNvCxnSpPr>
            <p:nvPr/>
          </p:nvCxnSpPr>
          <p:spPr>
            <a:xfrm rot="10800000" flipH="1">
              <a:off x="9532678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4"/>
              <a:endCxn id="19" idx="7"/>
            </p:cNvCxnSpPr>
            <p:nvPr/>
          </p:nvCxnSpPr>
          <p:spPr>
            <a:xfrm rot="10800000" flipH="1">
              <a:off x="8983302" y="3200265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876911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6" name="Straight Connector 35"/>
            <p:cNvCxnSpPr>
              <a:endCxn id="35" idx="0"/>
            </p:cNvCxnSpPr>
            <p:nvPr/>
          </p:nvCxnSpPr>
          <p:spPr>
            <a:xfrm>
              <a:off x="897369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931849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>
              <a:off x="952307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87045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40" name="Straight Connector 39"/>
            <p:cNvCxnSpPr>
              <a:endCxn id="39" idx="0"/>
            </p:cNvCxnSpPr>
            <p:nvPr/>
          </p:nvCxnSpPr>
          <p:spPr>
            <a:xfrm>
              <a:off x="1007503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29" name="Rectangle 28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b="1" dirty="0" err="1" smtClean="0">
                  <a:solidFill>
                    <a:srgbClr val="6FC8F9"/>
                  </a:solidFill>
                  <a:latin typeface="+mj-lt"/>
                  <a:ea typeface="Roboto" pitchFamily="2" charset="0"/>
                </a:rPr>
                <a:t>Concurrency</a:t>
              </a:r>
              <a:endParaRPr lang="sv-SE" sz="4000" b="1" dirty="0">
                <a:solidFill>
                  <a:srgbClr val="6FC8F9"/>
                </a:solidFill>
                <a:latin typeface="+mj-lt"/>
                <a:ea typeface="Roboto" pitchFamily="2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solidFill>
                      <a:prstClr val="white"/>
                    </a:solidFill>
                    <a:latin typeface="+mn-lt"/>
                    <a:ea typeface="Roboto" pitchFamily="2" charset="0"/>
                  </a:rPr>
                  <a:t>akka.net</a:t>
                </a:r>
                <a:endParaRPr lang="sv-SE" b="1" dirty="0">
                  <a:solidFill>
                    <a:prstClr val="white"/>
                  </a:solidFill>
                  <a:latin typeface="+mn-lt"/>
                  <a:ea typeface="Roboto" pitchFamily="2" charset="0"/>
                </a:endParaRPr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3" y="2299063"/>
            <a:ext cx="12191998" cy="4558937"/>
          </a:xfrm>
          <a:prstGeom prst="rect">
            <a:avLst/>
          </a:prstGeom>
          <a:solidFill>
            <a:srgbClr val="48597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/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Coordinate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access to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shared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resources</a:t>
            </a:r>
            <a:endParaRPr lang="sv-SE" sz="3600" b="1" dirty="0">
              <a:ln w="12700">
                <a:noFill/>
              </a:ln>
              <a:solidFill>
                <a:prstClr val="white"/>
              </a:solidFill>
              <a:effectLst>
                <a:outerShdw dist="50800" dir="2700000" algn="tl" rotWithShape="0">
                  <a:prstClr val="black">
                    <a:alpha val="97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  <a:p>
            <a:pPr algn="ctr"/>
            <a:r>
              <a:rPr lang="sv-SE" sz="3600" i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  <a:r>
              <a:rPr lang="en-US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Hacking Starbucks for unlimited coffee</a:t>
            </a:r>
            <a:r>
              <a:rPr lang="sv-SE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4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840665" y="4010620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Similar</a:t>
            </a:r>
            <a:r>
              <a:rPr lang="sv-SE" sz="1600" dirty="0">
                <a:solidFill>
                  <a:schemeClr val="bg1"/>
                </a:solidFill>
              </a:rPr>
              <a:t> to broadcast, forwards the </a:t>
            </a:r>
            <a:r>
              <a:rPr lang="sv-SE" sz="1600" dirty="0" err="1">
                <a:solidFill>
                  <a:schemeClr val="bg1"/>
                </a:solidFill>
              </a:rPr>
              <a:t>first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reply</a:t>
            </a:r>
            <a:r>
              <a:rPr lang="sv-SE" sz="1600" dirty="0">
                <a:solidFill>
                  <a:schemeClr val="bg1"/>
                </a:solidFill>
              </a:rPr>
              <a:t> to the original </a:t>
            </a:r>
            <a:r>
              <a:rPr lang="sv-SE" sz="1600" dirty="0" err="1">
                <a:solidFill>
                  <a:schemeClr val="bg1"/>
                </a:solidFill>
              </a:rPr>
              <a:t>sender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8402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Scale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and </a:t>
            </a:r>
            <a:r>
              <a:rPr lang="sv-SE" b="1" dirty="0" err="1" smtClean="0"/>
              <a:t>out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Executing</a:t>
            </a:r>
            <a:r>
              <a:rPr lang="sv-SE" b="1" dirty="0" smtClean="0"/>
              <a:t> </a:t>
            </a:r>
            <a:r>
              <a:rPr lang="sv-SE" b="1" dirty="0" err="1" smtClean="0"/>
              <a:t>actors</a:t>
            </a:r>
            <a:r>
              <a:rPr lang="sv-SE" b="1" dirty="0" smtClean="0"/>
              <a:t> on a GUI </a:t>
            </a:r>
            <a:r>
              <a:rPr lang="sv-SE" b="1" dirty="0" err="1" smtClean="0"/>
              <a:t>Thread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868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8" name="Rectangle 7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rgbClr val="0E1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dirty="0"/>
                <a:t> 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Fault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tolerance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–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fail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gracefully</a:t>
              </a:r>
              <a:endParaRPr lang="sv-SE" sz="4000" b="1" dirty="0">
                <a:solidFill>
                  <a:srgbClr val="6FC8F9"/>
                </a:solidFill>
                <a:ea typeface="Roboto" pitchFamily="2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latin typeface="Roboto" pitchFamily="2" charset="0"/>
                    <a:ea typeface="Roboto" pitchFamily="2" charset="0"/>
                  </a:rPr>
                  <a:t>akka.net</a:t>
                </a:r>
                <a:endParaRPr lang="sv-SE" b="1" dirty="0">
                  <a:latin typeface="Roboto" pitchFamily="2" charset="0"/>
                  <a:ea typeface="Roboto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smtClean="0"/>
              <a:t>System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 smtClean="0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400" dirty="0">
                <a:solidFill>
                  <a:schemeClr val="bg1"/>
                </a:solidFill>
              </a:rPr>
              <a:t>supervisor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37" y="213272"/>
            <a:ext cx="6883079" cy="65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Become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i="1" dirty="0" err="1" smtClean="0"/>
              <a:t>Become</a:t>
            </a:r>
            <a:r>
              <a:rPr lang="sv-SE" b="1" dirty="0" smtClean="0"/>
              <a:t> or </a:t>
            </a:r>
            <a:r>
              <a:rPr lang="sv-SE" b="1" i="1" dirty="0" err="1" smtClean="0"/>
              <a:t>hotswap</a:t>
            </a:r>
            <a:r>
              <a:rPr lang="sv-SE" b="1" dirty="0" smtClean="0"/>
              <a:t> </a:t>
            </a:r>
            <a:r>
              <a:rPr lang="sv-SE" b="1" dirty="0" err="1" smtClean="0"/>
              <a:t>means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an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it </a:t>
            </a:r>
            <a:r>
              <a:rPr lang="sv-SE" b="1" dirty="0" err="1" smtClean="0"/>
              <a:t>should</a:t>
            </a:r>
            <a:r>
              <a:rPr lang="sv-SE" b="1" dirty="0" smtClean="0"/>
              <a:t> process the </a:t>
            </a:r>
            <a:r>
              <a:rPr lang="sv-SE" b="1" dirty="0" err="1" smtClean="0"/>
              <a:t>next</a:t>
            </a:r>
            <a:r>
              <a:rPr lang="sv-SE" b="1" dirty="0" smtClean="0"/>
              <a:t> </a:t>
            </a:r>
            <a:r>
              <a:rPr lang="sv-SE" b="1" dirty="0" err="1" smtClean="0"/>
              <a:t>incoming</a:t>
            </a:r>
            <a:r>
              <a:rPr lang="sv-SE" b="1" dirty="0" smtClean="0"/>
              <a:t> </a:t>
            </a:r>
            <a:r>
              <a:rPr lang="sv-SE" b="1" dirty="0" err="1" smtClean="0"/>
              <a:t>message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In Akka.NET </a:t>
            </a:r>
            <a:r>
              <a:rPr lang="sv-SE" b="1" dirty="0" err="1" smtClean="0"/>
              <a:t>this</a:t>
            </a:r>
            <a:r>
              <a:rPr lang="sv-SE" b="1" dirty="0" smtClean="0"/>
              <a:t> is handled by the .</a:t>
            </a:r>
            <a:r>
              <a:rPr lang="sv-SE" b="1" i="1" dirty="0" err="1" smtClean="0"/>
              <a:t>Become</a:t>
            </a:r>
            <a:r>
              <a:rPr lang="sv-SE" b="1" dirty="0" smtClean="0"/>
              <a:t> and </a:t>
            </a:r>
            <a:r>
              <a:rPr lang="sv-SE" b="1" i="1" dirty="0" smtClean="0"/>
              <a:t>.</a:t>
            </a:r>
            <a:r>
              <a:rPr lang="sv-SE" b="1" i="1" dirty="0" err="1" smtClean="0"/>
              <a:t>Unbecome</a:t>
            </a:r>
            <a:r>
              <a:rPr lang="sv-SE" b="1" i="1" dirty="0" smtClean="0"/>
              <a:t> </a:t>
            </a:r>
            <a:r>
              <a:rPr lang="sv-SE" b="1" dirty="0" err="1" smtClean="0"/>
              <a:t>methods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Very</a:t>
            </a:r>
            <a:r>
              <a:rPr lang="sv-SE" b="1" dirty="0" smtClean="0"/>
              <a:t> </a:t>
            </a:r>
            <a:r>
              <a:rPr lang="sv-SE" b="1" dirty="0" err="1" smtClean="0"/>
              <a:t>useful</a:t>
            </a:r>
            <a:r>
              <a:rPr lang="sv-SE" b="1" dirty="0" smtClean="0"/>
              <a:t> for </a:t>
            </a:r>
            <a:r>
              <a:rPr lang="sv-SE" b="1" dirty="0" err="1" smtClean="0"/>
              <a:t>creating</a:t>
            </a:r>
            <a:r>
              <a:rPr lang="sv-SE" b="1" dirty="0" smtClean="0"/>
              <a:t> </a:t>
            </a:r>
            <a:r>
              <a:rPr lang="sv-SE" b="1" dirty="0" err="1" smtClean="0"/>
              <a:t>state</a:t>
            </a:r>
            <a:r>
              <a:rPr lang="sv-SE" b="1" dirty="0" smtClean="0"/>
              <a:t>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2924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" y="234479"/>
            <a:ext cx="7241458" cy="6358827"/>
          </a:xfrm>
          <a:prstGeom prst="roundRect">
            <a:avLst>
              <a:gd name="adj" fmla="val 3889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8379" y="360947"/>
            <a:ext cx="10515600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…//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sv-SE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0)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Resurrect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&gt;(_ =&gt;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err="1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this.maxHitpoints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5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err="1"/>
              <a:t>Persistence</a:t>
            </a:r>
            <a:endParaRPr lang="sv-SE" b="1" dirty="0"/>
          </a:p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Cluster </a:t>
            </a:r>
            <a:r>
              <a:rPr lang="sv-SE" b="1" dirty="0" err="1" smtClean="0"/>
              <a:t>Sharding</a:t>
            </a:r>
            <a:endParaRPr lang="sv-SE" b="1" dirty="0" smtClean="0"/>
          </a:p>
          <a:p>
            <a:r>
              <a:rPr lang="sv-SE" b="1" dirty="0" err="1" smtClean="0"/>
              <a:t>Dependency</a:t>
            </a:r>
            <a:r>
              <a:rPr lang="sv-SE" b="1" dirty="0" smtClean="0"/>
              <a:t> </a:t>
            </a:r>
            <a:r>
              <a:rPr lang="sv-SE" b="1" dirty="0" err="1" smtClean="0"/>
              <a:t>Injection</a:t>
            </a:r>
            <a:endParaRPr lang="sv-SE" b="1" dirty="0" smtClean="0"/>
          </a:p>
          <a:p>
            <a:r>
              <a:rPr lang="sv-SE" b="1" dirty="0" err="1" smtClean="0"/>
              <a:t>Finite</a:t>
            </a:r>
            <a:r>
              <a:rPr lang="sv-SE" b="1" dirty="0" smtClean="0"/>
              <a:t> State Machines</a:t>
            </a:r>
          </a:p>
          <a:p>
            <a:r>
              <a:rPr lang="sv-SE" b="1" dirty="0" smtClean="0"/>
              <a:t>F# API</a:t>
            </a:r>
          </a:p>
          <a:p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latin typeface="+mj-lt"/>
              </a:rPr>
              <a:t>Before Akka.NET</a:t>
            </a:r>
          </a:p>
          <a:p>
            <a:endParaRPr lang="sv-SE" sz="3200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200-300 simulated Excel workbooks.</a:t>
            </a:r>
          </a:p>
          <a:p>
            <a:r>
              <a:rPr lang="sv-SE" sz="3200" b="1" dirty="0" smtClean="0">
                <a:latin typeface="+mj-lt"/>
              </a:rPr>
              <a:t>Aprox. </a:t>
            </a:r>
            <a:r>
              <a:rPr lang="sv-SE" sz="3200" b="1" dirty="0"/>
              <a:t>7000 Excel </a:t>
            </a:r>
            <a:r>
              <a:rPr lang="sv-SE" sz="3200" b="1" dirty="0" smtClean="0"/>
              <a:t>celles.</a:t>
            </a:r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Excel compatible formulas.</a:t>
            </a:r>
          </a:p>
          <a:p>
            <a:r>
              <a:rPr lang="sv-SE" sz="3200" b="1" dirty="0" smtClean="0">
                <a:latin typeface="+mj-lt"/>
              </a:rPr>
              <a:t>Single user per worksheet.</a:t>
            </a:r>
          </a:p>
          <a:p>
            <a:endParaRPr lang="sv-SE" sz="3200" b="1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With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800 000 Excel cells.</a:t>
            </a:r>
          </a:p>
          <a:p>
            <a:r>
              <a:rPr lang="sv-SE" sz="3200" b="1" dirty="0" smtClean="0">
                <a:latin typeface="+mj-lt"/>
              </a:rPr>
              <a:t>Multiuser, multiple users editing worksheets – google docs style.</a:t>
            </a:r>
          </a:p>
          <a:p>
            <a:r>
              <a:rPr lang="sv-SE" sz="3200" b="1" dirty="0" smtClean="0">
                <a:latin typeface="+mj-lt"/>
              </a:rPr>
              <a:t>Two devs rewrote the entire system in two weeks.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Before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Legacy system, written around 2000.</a:t>
            </a:r>
          </a:p>
          <a:p>
            <a:r>
              <a:rPr lang="sv-SE" sz="3200" b="1" dirty="0" smtClean="0">
                <a:latin typeface="+mj-lt"/>
              </a:rPr>
              <a:t>One customer per server, SPOF.</a:t>
            </a:r>
          </a:p>
          <a:p>
            <a:r>
              <a:rPr lang="sv-SE" sz="3200" b="1" dirty="0" smtClean="0">
                <a:latin typeface="+mj-lt"/>
              </a:rPr>
              <a:t>Huge amount of synchronization/locking code.</a:t>
            </a: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With Akka.NET</a:t>
            </a:r>
          </a:p>
          <a:p>
            <a:endParaRPr lang="sv-SE" sz="3200" b="1" dirty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85% smaller codebase, code focuses on business logic, Akka.NET handles infrastructure.</a:t>
            </a:r>
          </a:p>
          <a:p>
            <a:r>
              <a:rPr lang="sv-SE" sz="3200" b="1" dirty="0" smtClean="0">
                <a:latin typeface="+mj-lt"/>
              </a:rPr>
              <a:t>High Availability - Failover with Akka.Cluster.</a:t>
            </a: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Q &amp; A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143023"/>
            <a:ext cx="12192000" cy="2714978"/>
          </a:xfrm>
          <a:prstGeom prst="rect">
            <a:avLst/>
          </a:prstGeom>
          <a:solidFill>
            <a:srgbClr val="E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403518"/>
            <a:ext cx="12192000" cy="2739505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6000" b="1" dirty="0" smtClean="0">
                <a:solidFill>
                  <a:srgbClr val="6FC8F9"/>
                </a:solidFill>
                <a:latin typeface="+mj-lt"/>
                <a:ea typeface="Roboto" pitchFamily="2" charset="0"/>
              </a:rPr>
              <a:t>Scale up and out with Akka.NET</a:t>
            </a:r>
            <a:endParaRPr lang="sv-SE" sz="6000" b="1" dirty="0">
              <a:solidFill>
                <a:srgbClr val="6FC8F9"/>
              </a:solidFill>
              <a:latin typeface="+mj-lt"/>
              <a:ea typeface="Roboto" pitchFamily="2" charset="0"/>
            </a:endParaRPr>
          </a:p>
          <a:p>
            <a:pPr algn="ctr"/>
            <a:r>
              <a:rPr lang="sv-SE" sz="6000" b="1" dirty="0">
                <a:solidFill>
                  <a:srgbClr val="6FC8F9"/>
                </a:solidFill>
              </a:rPr>
              <a:t>Roger </a:t>
            </a:r>
            <a:r>
              <a:rPr lang="sv-SE" sz="6000" b="1" dirty="0" smtClean="0">
                <a:solidFill>
                  <a:srgbClr val="6FC8F9"/>
                </a:solidFill>
              </a:rPr>
              <a:t>Johansson</a:t>
            </a:r>
            <a:endParaRPr lang="sv-SE" sz="6000" b="1" dirty="0">
              <a:solidFill>
                <a:srgbClr val="6FC8F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31103" y="264880"/>
            <a:ext cx="4731874" cy="1070248"/>
            <a:chOff x="2926226" y="162591"/>
            <a:chExt cx="4731874" cy="10702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26" y="162591"/>
              <a:ext cx="1708229" cy="87375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7709" y="418451"/>
              <a:ext cx="3000391" cy="8143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b="1" dirty="0" smtClean="0">
                  <a:latin typeface="+mn-lt"/>
                  <a:ea typeface="Roboto" pitchFamily="2" charset="0"/>
                </a:rPr>
                <a:t>akka.net</a:t>
              </a:r>
              <a:endParaRPr lang="sv-SE" b="1" dirty="0">
                <a:latin typeface="+mn-lt"/>
                <a:ea typeface="Roboto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558" y="4422862"/>
            <a:ext cx="7526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Akka.NET Co-</a:t>
            </a:r>
            <a:r>
              <a:rPr lang="sv-SE" sz="2400" b="1" dirty="0" err="1" smtClean="0"/>
              <a:t>Founder</a:t>
            </a:r>
            <a:r>
              <a:rPr lang="sv-SE" sz="2400" b="1" dirty="0" smtClean="0"/>
              <a:t/>
            </a:r>
            <a:br>
              <a:rPr lang="sv-SE" sz="2400" b="1" dirty="0" smtClean="0"/>
            </a:br>
            <a:r>
              <a:rPr lang="sv-SE" sz="2400" b="1" dirty="0" smtClean="0"/>
              <a:t>Twitter: @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err="1" smtClean="0"/>
              <a:t>Github</a:t>
            </a:r>
            <a:r>
              <a:rPr lang="sv-SE" sz="2400" b="1" dirty="0" smtClean="0"/>
              <a:t>: 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smtClean="0"/>
              <a:t>Mail: roger.johansson@betsson.com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384019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Buying</a:t>
            </a:r>
            <a:r>
              <a:rPr lang="sv-SE" sz="1600" dirty="0" smtClean="0">
                <a:solidFill>
                  <a:schemeClr val="bg1"/>
                </a:solidFill>
              </a:rPr>
              <a:t> a </a:t>
            </a:r>
            <a:r>
              <a:rPr lang="sv-SE" sz="1600" dirty="0" err="1" smtClean="0">
                <a:solidFill>
                  <a:schemeClr val="bg1"/>
                </a:solidFill>
              </a:rPr>
              <a:t>larger</a:t>
            </a:r>
            <a:r>
              <a:rPr lang="sv-SE" sz="1600" dirty="0" smtClean="0">
                <a:solidFill>
                  <a:schemeClr val="bg1"/>
                </a:solidFill>
              </a:rPr>
              <a:t> CPU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not </a:t>
            </a:r>
            <a:r>
              <a:rPr lang="sv-SE" sz="1600" dirty="0" err="1" smtClean="0">
                <a:solidFill>
                  <a:schemeClr val="bg1"/>
                </a:solidFill>
              </a:rPr>
              <a:t>change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3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4.xml><?xml version="1.0" encoding="utf-8"?>
<Control xmlns="http://schemas.microsoft.com/VisualStudio/2011/storyboarding/control">
  <Id Name="66df76d4-9b9e-4100-b685-2f6eefea5213" Revision="1" Stencil="System.MyShapes" StencilVersion="1.0"/>
</Control>
</file>

<file path=customXml/itemProps1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95C9D5F-FA99-4DFD-840B-598D6C111D8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15417</TotalTime>
  <Words>976</Words>
  <Application>Microsoft Office PowerPoint</Application>
  <PresentationFormat>Widescreen</PresentationFormat>
  <Paragraphs>400</Paragraphs>
  <Slides>56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Roboto</vt:lpstr>
      <vt:lpstr>Office Theme</vt:lpstr>
      <vt:lpstr>1_Office Theme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Actor Model</vt:lpstr>
      <vt:lpstr>Akka.Actor</vt:lpstr>
      <vt:lpstr>Demo – Create your first actor</vt:lpstr>
      <vt:lpstr>Akka.Remote</vt:lpstr>
      <vt:lpstr>PowerPoint Presentation</vt:lpstr>
      <vt:lpstr>PowerPoint Presentation</vt:lpstr>
      <vt:lpstr>Demo – Build a chat</vt:lpstr>
      <vt:lpstr>Demo – Remote Deployment</vt:lpstr>
      <vt:lpstr>Akka.Routing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PowerPoint Presentation</vt:lpstr>
      <vt:lpstr>ScatterGatherFirstCompletedRouter</vt:lpstr>
      <vt:lpstr>Demo – Use routers</vt:lpstr>
      <vt:lpstr>Demo – Scale up and 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PowerPoint Presentation</vt:lpstr>
      <vt:lpstr>Become</vt:lpstr>
      <vt:lpstr>PowerPoint Presentation</vt:lpstr>
      <vt:lpstr>Other features</vt:lpstr>
      <vt:lpstr>PowerPoint Presentation</vt:lpstr>
      <vt:lpstr>PowerPoint Presentation</vt:lpstr>
      <vt:lpstr>PowerPoint Presentation</vt:lpstr>
      <vt:lpstr>PowerPoint Presentation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1711</cp:revision>
  <dcterms:created xsi:type="dcterms:W3CDTF">2014-06-11T19:04:29Z</dcterms:created>
  <dcterms:modified xsi:type="dcterms:W3CDTF">2016-06-05T15:01:44Z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