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0" r:id="rId6"/>
    <p:sldId id="258" r:id="rId7"/>
    <p:sldId id="259" r:id="rId8"/>
    <p:sldId id="263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0"/>
    <a:srgbClr val="8E0000"/>
    <a:srgbClr val="760096"/>
    <a:srgbClr val="313D4D"/>
    <a:srgbClr val="FF0066"/>
    <a:srgbClr val="E20000"/>
    <a:srgbClr val="5B9BD5"/>
    <a:srgbClr val="9DC3E6"/>
    <a:srgbClr val="D8F3FE"/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-319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1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3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76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0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4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06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4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2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7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4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21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9802-C406-439E-BB08-4E127FE88810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0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Platform agnostic distributed systems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Building fast data applications without framework lock-in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Chose your own abstraction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Unlike opinionated, prepackaged frameworks, you are now free to chose your own abstractions.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Use Actors, Reactive Extensions, DataFlow, or just simple objects.</a:t>
            </a: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37441" y="2079782"/>
            <a:ext cx="2939497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37315" y="58961"/>
            <a:ext cx="76499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8"/>
              <a:ext cx="5870241" cy="822660"/>
              <a:chOff x="1217380" y="2432829"/>
              <a:chExt cx="14736343" cy="822660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7262243" y="2432829"/>
                <a:ext cx="8691480" cy="1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ular Callout 21"/>
          <p:cNvSpPr/>
          <p:nvPr/>
        </p:nvSpPr>
        <p:spPr>
          <a:xfrm>
            <a:off x="9347199" y="958409"/>
            <a:ext cx="2613349" cy="857221"/>
          </a:xfrm>
          <a:prstGeom prst="wedgeRoundRectCallout">
            <a:avLst>
              <a:gd name="adj1" fmla="val -6912"/>
              <a:gd name="adj2" fmla="val 869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oup 23"/>
          <p:cNvGrpSpPr/>
          <p:nvPr/>
        </p:nvGrpSpPr>
        <p:grpSpPr>
          <a:xfrm>
            <a:off x="10128873" y="1168835"/>
            <a:ext cx="1654514" cy="585735"/>
            <a:chOff x="10168182" y="428380"/>
            <a:chExt cx="1654514" cy="5857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182" y="459326"/>
              <a:ext cx="442508" cy="44250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1708" y="428380"/>
              <a:ext cx="585735" cy="58573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1397514" y="459327"/>
              <a:ext cx="425182" cy="375426"/>
            </a:xfrm>
            <a:prstGeom prst="rect">
              <a:avLst/>
            </a:prstGeom>
            <a:solidFill>
              <a:srgbClr val="760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TPL</a:t>
              </a:r>
              <a:endParaRPr lang="sv-SE" sz="12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11" y="1225299"/>
            <a:ext cx="449605" cy="3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8701997" y="2079782"/>
            <a:ext cx="2974941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465746" y="223889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Oval 62"/>
          <p:cNvSpPr/>
          <p:nvPr/>
        </p:nvSpPr>
        <p:spPr>
          <a:xfrm>
            <a:off x="10168182" y="258423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val 64"/>
          <p:cNvSpPr/>
          <p:nvPr/>
        </p:nvSpPr>
        <p:spPr>
          <a:xfrm>
            <a:off x="10751861" y="258423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6" name="Straight Connector 65"/>
          <p:cNvCxnSpPr>
            <a:stCxn id="63" idx="7"/>
            <a:endCxn id="9" idx="3"/>
          </p:cNvCxnSpPr>
          <p:nvPr/>
        </p:nvCxnSpPr>
        <p:spPr>
          <a:xfrm flipV="1">
            <a:off x="10417505" y="2488222"/>
            <a:ext cx="91018" cy="138794"/>
          </a:xfrm>
          <a:prstGeom prst="lin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1"/>
            <a:endCxn id="9" idx="5"/>
          </p:cNvCxnSpPr>
          <p:nvPr/>
        </p:nvCxnSpPr>
        <p:spPr>
          <a:xfrm flipH="1" flipV="1">
            <a:off x="10715069" y="2488222"/>
            <a:ext cx="79569" cy="138794"/>
          </a:xfrm>
          <a:prstGeom prst="lin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10571" y="132594"/>
            <a:ext cx="5181382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Summarising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Platform agnostic, can be </a:t>
            </a:r>
            <a:r>
              <a:rPr lang="sv-SE" sz="1600" dirty="0" smtClean="0">
                <a:solidFill>
                  <a:schemeClr val="tx1"/>
                </a:solidFill>
              </a:rPr>
              <a:t>polyglot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Abstraction agnostic, pick the right tool for you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order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delivery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Automatic placement of </a:t>
            </a:r>
            <a:r>
              <a:rPr lang="sv-SE" sz="1600" dirty="0" smtClean="0">
                <a:solidFill>
                  <a:schemeClr val="tx1"/>
                </a:solidFill>
              </a:rPr>
              <a:t>actors/channels/objects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Horizontal Scaling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smtClean="0">
                <a:solidFill>
                  <a:schemeClr val="tx1"/>
                </a:solidFill>
              </a:rPr>
              <a:t>High </a:t>
            </a:r>
            <a:r>
              <a:rPr lang="sv-SE" sz="1600" dirty="0">
                <a:solidFill>
                  <a:schemeClr val="tx1"/>
                </a:solidFill>
              </a:rPr>
              <a:t>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Low latency</a:t>
            </a:r>
          </a:p>
        </p:txBody>
      </p:sp>
      <p:sp>
        <p:nvSpPr>
          <p:cNvPr id="11" name="Line Callout 2 (No Border) 10"/>
          <p:cNvSpPr/>
          <p:nvPr/>
        </p:nvSpPr>
        <p:spPr>
          <a:xfrm>
            <a:off x="10082764" y="426306"/>
            <a:ext cx="1931572" cy="434648"/>
          </a:xfrm>
          <a:prstGeom prst="callout2">
            <a:avLst>
              <a:gd name="adj1" fmla="val 62626"/>
              <a:gd name="adj2" fmla="val 2947"/>
              <a:gd name="adj3" fmla="val 63750"/>
              <a:gd name="adj4" fmla="val -7201"/>
              <a:gd name="adj5" fmla="val 99000"/>
              <a:gd name="adj6" fmla="val -2414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Platform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7" name="Line Callout 2 (No Border) 56"/>
          <p:cNvSpPr/>
          <p:nvPr/>
        </p:nvSpPr>
        <p:spPr>
          <a:xfrm>
            <a:off x="10004612" y="1350946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202501"/>
              <a:gd name="adj6" fmla="val 2126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Abstraction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8" name="Line Callout 2 (No Border) 57"/>
          <p:cNvSpPr/>
          <p:nvPr/>
        </p:nvSpPr>
        <p:spPr>
          <a:xfrm>
            <a:off x="2464479" y="4429568"/>
            <a:ext cx="3278289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order,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delivery guarantees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9" name="Line Callout 2 (No Border) 58"/>
          <p:cNvSpPr/>
          <p:nvPr/>
        </p:nvSpPr>
        <p:spPr>
          <a:xfrm>
            <a:off x="4256287" y="5978659"/>
            <a:ext cx="2171574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33751"/>
              <a:gd name="adj6" fmla="val 12868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High Availability,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Horizontal Scaling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4" name="Line Callout 2 (No Border) 63"/>
          <p:cNvSpPr/>
          <p:nvPr/>
        </p:nvSpPr>
        <p:spPr>
          <a:xfrm>
            <a:off x="9846024" y="3330054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-97877"/>
              <a:gd name="adj6" fmla="val 145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Automatic placement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8" name="Line Callout 2 (No Border) 67"/>
          <p:cNvSpPr/>
          <p:nvPr/>
        </p:nvSpPr>
        <p:spPr>
          <a:xfrm>
            <a:off x="8083719" y="6209638"/>
            <a:ext cx="3278289" cy="434648"/>
          </a:xfrm>
          <a:prstGeom prst="callout2">
            <a:avLst>
              <a:gd name="adj1" fmla="val 55876"/>
              <a:gd name="adj2" fmla="val 16103"/>
              <a:gd name="adj3" fmla="val 55875"/>
              <a:gd name="adj4" fmla="val 12089"/>
              <a:gd name="adj5" fmla="val -1"/>
              <a:gd name="adj6" fmla="val 469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Excellent performance</a:t>
            </a:r>
            <a:endParaRPr lang="sv-SE" b="1" dirty="0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7" grpId="0" animBg="1"/>
      <p:bldP spid="58" grpId="0" animBg="1"/>
      <p:bldP spid="59" grpId="0" animBg="1"/>
      <p:bldP spid="64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771046" y="1320541"/>
            <a:ext cx="219076" cy="3830329"/>
            <a:chOff x="7572374" y="1181099"/>
            <a:chExt cx="219076" cy="3830329"/>
          </a:xfrm>
        </p:grpSpPr>
        <p:grpSp>
          <p:nvGrpSpPr>
            <p:cNvPr id="13" name="Group 12"/>
            <p:cNvGrpSpPr/>
            <p:nvPr/>
          </p:nvGrpSpPr>
          <p:grpSpPr>
            <a:xfrm>
              <a:off x="7572375" y="1181099"/>
              <a:ext cx="219075" cy="952500"/>
              <a:chOff x="7572375" y="1181099"/>
              <a:chExt cx="219075" cy="9525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" name="Curved Connector 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24" name="Curved Connector 2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urved Connector 2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7572375" y="2149003"/>
              <a:ext cx="219075" cy="952500"/>
              <a:chOff x="7572375" y="1181099"/>
              <a:chExt cx="219075" cy="9525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6" name="Curved Connector 35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3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4" name="Curved Connector 3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urved Connector 3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>
              <a:off x="7572375" y="3101503"/>
              <a:ext cx="219075" cy="952500"/>
              <a:chOff x="7572375" y="1181099"/>
              <a:chExt cx="219075" cy="9525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3" name="Curved Connector 4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1" name="Curved Connector 40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urved Connector 41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7572374" y="4058928"/>
              <a:ext cx="219075" cy="952500"/>
              <a:chOff x="7572375" y="1181099"/>
              <a:chExt cx="219075" cy="9525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7" name="Curved Connector 56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5" name="Curved Connector 54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Oval 26"/>
            <p:cNvSpPr/>
            <p:nvPr/>
          </p:nvSpPr>
          <p:spPr>
            <a:xfrm>
              <a:off x="2327565" y="205943"/>
              <a:ext cx="7329869" cy="6029172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The problem: Distributed </a:t>
            </a:r>
            <a:r>
              <a:rPr lang="sv-SE" sz="1600" b="1" dirty="0">
                <a:solidFill>
                  <a:schemeClr val="tx1"/>
                </a:solidFill>
              </a:rPr>
              <a:t>monolith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All </a:t>
            </a:r>
            <a:r>
              <a:rPr lang="sv-SE" sz="1600" dirty="0" smtClean="0">
                <a:solidFill>
                  <a:schemeClr val="tx1"/>
                </a:solidFill>
              </a:rPr>
              <a:t>components </a:t>
            </a:r>
            <a:r>
              <a:rPr lang="sv-SE" sz="1600" dirty="0">
                <a:solidFill>
                  <a:schemeClr val="tx1"/>
                </a:solidFill>
              </a:rPr>
              <a:t>are bound to the same stack and framework.</a:t>
            </a:r>
          </a:p>
          <a:p>
            <a:r>
              <a:rPr lang="sv-SE" sz="1600" dirty="0">
                <a:solidFill>
                  <a:schemeClr val="tx1"/>
                </a:solidFill>
              </a:rPr>
              <a:t>One tightly coupled blob of code distributed across machines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2431" y="961007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Network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229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342232" y="488984"/>
            <a:ext cx="1076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Cluster</a:t>
            </a:r>
            <a:endParaRPr lang="sv-SE" sz="2400" b="1" dirty="0"/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19933" y="293960"/>
            <a:ext cx="7329869" cy="6029172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0571" y="132595"/>
            <a:ext cx="3955572" cy="367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Framework specific protocols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For example, all of the major Actor Model frameworks and languages have their own specific homegrown protocols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b="1" dirty="0" smtClean="0">
                <a:solidFill>
                  <a:schemeClr val="tx1"/>
                </a:solidFill>
              </a:rPr>
              <a:t>Erlang OTP, Akka, Akka.NET, MsOrleans, </a:t>
            </a:r>
            <a:r>
              <a:rPr lang="sv-SE" sz="1600" dirty="0" smtClean="0">
                <a:solidFill>
                  <a:schemeClr val="tx1"/>
                </a:solidFill>
              </a:rPr>
              <a:t>none of them can talk to eachother using their own cluster protocols.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17224" y="293960"/>
            <a:ext cx="2583282" cy="6029172"/>
          </a:xfrm>
          <a:custGeom>
            <a:avLst/>
            <a:gdLst>
              <a:gd name="connsiteX0" fmla="*/ 1867644 w 2583282"/>
              <a:gd name="connsiteY0" fmla="*/ 0 h 6029172"/>
              <a:gd name="connsiteX1" fmla="*/ 2425778 w 2583282"/>
              <a:gd name="connsiteY1" fmla="*/ 34735 h 6029172"/>
              <a:gd name="connsiteX2" fmla="*/ 2583282 w 2583282"/>
              <a:gd name="connsiteY2" fmla="*/ 57871 h 6029172"/>
              <a:gd name="connsiteX3" fmla="*/ 2583282 w 2583282"/>
              <a:gd name="connsiteY3" fmla="*/ 5971301 h 6029172"/>
              <a:gd name="connsiteX4" fmla="*/ 2425778 w 2583282"/>
              <a:gd name="connsiteY4" fmla="*/ 5994437 h 6029172"/>
              <a:gd name="connsiteX5" fmla="*/ 1867644 w 2583282"/>
              <a:gd name="connsiteY5" fmla="*/ 6029172 h 6029172"/>
              <a:gd name="connsiteX6" fmla="*/ 120719 w 2583282"/>
              <a:gd name="connsiteY6" fmla="*/ 5665328 h 6029172"/>
              <a:gd name="connsiteX7" fmla="*/ 0 w 2583282"/>
              <a:gd name="connsiteY7" fmla="*/ 5605004 h 6029172"/>
              <a:gd name="connsiteX8" fmla="*/ 0 w 2583282"/>
              <a:gd name="connsiteY8" fmla="*/ 424168 h 6029172"/>
              <a:gd name="connsiteX9" fmla="*/ 120719 w 2583282"/>
              <a:gd name="connsiteY9" fmla="*/ 363844 h 6029172"/>
              <a:gd name="connsiteX10" fmla="*/ 1867644 w 2583282"/>
              <a:gd name="connsiteY10" fmla="*/ 0 h 602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3282" h="6029172">
                <a:moveTo>
                  <a:pt x="1867644" y="0"/>
                </a:moveTo>
                <a:cubicBezTo>
                  <a:pt x="2057402" y="0"/>
                  <a:pt x="2243792" y="11863"/>
                  <a:pt x="2425778" y="34735"/>
                </a:cubicBezTo>
                <a:lnTo>
                  <a:pt x="2583282" y="57871"/>
                </a:lnTo>
                <a:lnTo>
                  <a:pt x="2583282" y="5971301"/>
                </a:lnTo>
                <a:lnTo>
                  <a:pt x="2425778" y="5994437"/>
                </a:lnTo>
                <a:cubicBezTo>
                  <a:pt x="2243792" y="6017310"/>
                  <a:pt x="2057402" y="6029172"/>
                  <a:pt x="1867644" y="6029172"/>
                </a:cubicBezTo>
                <a:cubicBezTo>
                  <a:pt x="1235117" y="6029172"/>
                  <a:pt x="640015" y="5897368"/>
                  <a:pt x="120719" y="5665328"/>
                </a:cubicBezTo>
                <a:lnTo>
                  <a:pt x="0" y="5605004"/>
                </a:lnTo>
                <a:lnTo>
                  <a:pt x="0" y="424168"/>
                </a:lnTo>
                <a:lnTo>
                  <a:pt x="120719" y="363844"/>
                </a:lnTo>
                <a:cubicBezTo>
                  <a:pt x="640015" y="131804"/>
                  <a:pt x="1235117" y="0"/>
                  <a:pt x="1867644" y="0"/>
                </a:cubicBezTo>
                <a:close/>
              </a:path>
            </a:pathLst>
          </a:custGeom>
          <a:solidFill>
            <a:srgbClr val="8E0000"/>
          </a:solidFill>
          <a:ln w="508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0" rIns="108000" bIns="0" rtlCol="0" anchor="ctr">
            <a:noAutofit/>
          </a:bodyPr>
          <a:lstStyle/>
          <a:p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15649" y="293960"/>
            <a:ext cx="7329869" cy="6029172"/>
          </a:xfrm>
          <a:prstGeom prst="ellipse">
            <a:avLst/>
          </a:prstGeom>
          <a:noFill/>
          <a:ln w="25400">
            <a:solidFill>
              <a:schemeClr val="bg1">
                <a:lumMod val="50000"/>
                <a:alpha val="1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771046" y="1320541"/>
            <a:ext cx="219076" cy="3830329"/>
            <a:chOff x="7572374" y="1181099"/>
            <a:chExt cx="219076" cy="3830329"/>
          </a:xfrm>
        </p:grpSpPr>
        <p:grpSp>
          <p:nvGrpSpPr>
            <p:cNvPr id="51" name="Group 50"/>
            <p:cNvGrpSpPr/>
            <p:nvPr/>
          </p:nvGrpSpPr>
          <p:grpSpPr>
            <a:xfrm>
              <a:off x="7572375" y="1181099"/>
              <a:ext cx="219075" cy="952500"/>
              <a:chOff x="7572375" y="1181099"/>
              <a:chExt cx="219075" cy="9525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77" name="Curved Connector 76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urved Connector 77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75" name="Curved Connector 74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urved Connector 75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7572375" y="2149003"/>
              <a:ext cx="219075" cy="952500"/>
              <a:chOff x="7572375" y="1181099"/>
              <a:chExt cx="219075" cy="95250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71" name="Curved Connector 70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69" name="Curved Connector 68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urved Connector 69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7572375" y="3101503"/>
              <a:ext cx="219075" cy="952500"/>
              <a:chOff x="7572375" y="1181099"/>
              <a:chExt cx="219075" cy="952500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65" name="Curved Connector 64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urved Connector 65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63" name="Curved Connector 6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urved Connector 63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Group 53"/>
            <p:cNvGrpSpPr/>
            <p:nvPr/>
          </p:nvGrpSpPr>
          <p:grpSpPr>
            <a:xfrm>
              <a:off x="7572374" y="4058928"/>
              <a:ext cx="219075" cy="952500"/>
              <a:chOff x="7572375" y="1181099"/>
              <a:chExt cx="219075" cy="95250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9" name="Curved Connector 58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urved Connector 59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7" name="Curved Connector 56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6C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extBox 1"/>
          <p:cNvSpPr txBox="1"/>
          <p:nvPr/>
        </p:nvSpPr>
        <p:spPr>
          <a:xfrm>
            <a:off x="6240984" y="2530388"/>
            <a:ext cx="188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</a:rPr>
              <a:t>Homegrown, </a:t>
            </a:r>
          </a:p>
          <a:p>
            <a:r>
              <a:rPr lang="sv-SE" b="1" dirty="0">
                <a:solidFill>
                  <a:schemeClr val="bg1"/>
                </a:solidFill>
              </a:rPr>
              <a:t>non standard, framework specific protocol </a:t>
            </a:r>
          </a:p>
          <a:p>
            <a:endParaRPr lang="sv-SE" dirty="0"/>
          </a:p>
        </p:txBody>
      </p:sp>
      <p:sp>
        <p:nvSpPr>
          <p:cNvPr id="79" name="TextBox 78"/>
          <p:cNvSpPr txBox="1"/>
          <p:nvPr/>
        </p:nvSpPr>
        <p:spPr>
          <a:xfrm>
            <a:off x="7372431" y="961007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6C0000"/>
                </a:solidFill>
              </a:rPr>
              <a:t>Network</a:t>
            </a:r>
            <a:endParaRPr lang="sv-SE" dirty="0">
              <a:solidFill>
                <a:srgbClr val="6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09845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Embracing The Unix Philosophy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What if we instead shrink the responsibility of the cluster?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/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Instead of encapsulating everything, including business logic, we can limit the scope to data transport and cluster semantics only.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34293" cy="573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Cluster consumer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cluster mechanism is separated from the components.</a:t>
            </a:r>
            <a:br>
              <a:rPr lang="sv-SE" sz="1600" dirty="0" smtClean="0">
                <a:solidFill>
                  <a:schemeClr val="tx1"/>
                </a:solidFill>
              </a:rPr>
            </a:br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Components only need to agree on the protocols and contracts of the cluster, or use a prebuilt tool for this purpose, e.g. </a:t>
            </a:r>
            <a:r>
              <a:rPr lang="sv-SE" sz="1600" b="1" dirty="0" smtClean="0">
                <a:solidFill>
                  <a:schemeClr val="tx1"/>
                </a:solidFill>
              </a:rPr>
              <a:t>Apache Kafka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33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1" y="132594"/>
            <a:ext cx="3835737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We start out by having a much higher number of partitions than consumers.</a:t>
            </a:r>
            <a:endParaRPr lang="sv-SE" sz="1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17875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2030" y="2805268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1955" y="443542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011045" y="2079783"/>
            <a:ext cx="2834979" cy="1144025"/>
            <a:chOff x="7011045" y="2085530"/>
            <a:chExt cx="2834979" cy="1144025"/>
          </a:xfrm>
        </p:grpSpPr>
        <p:grpSp>
          <p:nvGrpSpPr>
            <p:cNvPr id="36" name="Group 35"/>
            <p:cNvGrpSpPr/>
            <p:nvPr/>
          </p:nvGrpSpPr>
          <p:grpSpPr>
            <a:xfrm>
              <a:off x="7011045" y="2332961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7" name="Rounded Rectangle 36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747321" y="2085530"/>
              <a:ext cx="2098703" cy="1144025"/>
              <a:chOff x="7747321" y="2085530"/>
              <a:chExt cx="2098703" cy="114402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701999" y="208553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worker2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47321" y="2180205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a consumer is added, the partitions are rebalanced across the avaiable consumers.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allows consumers to scale up to the same number as the avaiable partitions.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By partitioning events based on some form of unique identifier, e.g. CustomerId, Region or similar, we can make sure all events that belong together end up on the same partition.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the events are assigned to a specific partition, it’s easy to build a stateful system behind the worker consuming this partition.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02575" y="1"/>
            <a:ext cx="636168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8716341" y="2079782"/>
            <a:ext cx="2960597" cy="1144026"/>
          </a:xfrm>
          <a:prstGeom prst="roundRect">
            <a:avLst>
              <a:gd name="adj" fmla="val 50000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              Stateful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1045" y="2327214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is conceptually the same thing as 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Akka Cluster Sharding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and similar to </a:t>
            </a:r>
            <a:r>
              <a:rPr lang="sv-SE" sz="1600" b="1" dirty="0" smtClean="0">
                <a:solidFill>
                  <a:schemeClr val="tx1"/>
                </a:solidFill>
              </a:rPr>
              <a:t>MsOrleans</a:t>
            </a:r>
            <a:r>
              <a:rPr lang="sv-SE" sz="1600" dirty="0" smtClean="0">
                <a:solidFill>
                  <a:schemeClr val="tx1"/>
                </a:solidFill>
              </a:rPr>
              <a:t> in the sense that developers do not need to care where objects are placed.</a:t>
            </a:r>
          </a:p>
          <a:p>
            <a:r>
              <a:rPr lang="sv-SE" sz="1600" dirty="0">
                <a:solidFill>
                  <a:schemeClr val="tx1"/>
                </a:solidFill>
              </a:rPr>
              <a:t>Although in a more coarse grained way, data </a:t>
            </a:r>
            <a:r>
              <a:rPr lang="sv-SE" sz="1600" dirty="0" smtClean="0">
                <a:solidFill>
                  <a:schemeClr val="tx1"/>
                </a:solidFill>
              </a:rPr>
              <a:t>islands optimizing for data locality </a:t>
            </a:r>
            <a:r>
              <a:rPr lang="sv-SE" sz="1600" dirty="0">
                <a:solidFill>
                  <a:schemeClr val="tx1"/>
                </a:solidFill>
              </a:rPr>
              <a:t>instead of individual actors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37441" y="2079782"/>
            <a:ext cx="2939497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2645" y="1"/>
            <a:ext cx="76499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8"/>
              <a:ext cx="5870241" cy="822660"/>
              <a:chOff x="1217380" y="2432829"/>
              <a:chExt cx="14736343" cy="822660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269983" y="2432829"/>
                <a:ext cx="8683740" cy="0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0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471</Words>
  <Application>Microsoft Office PowerPoint</Application>
  <PresentationFormat>Widescreen</PresentationFormat>
  <Paragraphs>207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Platform agnostic 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159</cp:revision>
  <dcterms:created xsi:type="dcterms:W3CDTF">2016-11-05T07:11:57Z</dcterms:created>
  <dcterms:modified xsi:type="dcterms:W3CDTF">2016-11-10T09:08:58Z</dcterms:modified>
</cp:coreProperties>
</file>