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  <p:sldMasterId id="2147484500" r:id="rId5"/>
  </p:sldMasterIdLst>
  <p:notesMasterIdLst>
    <p:notesMasterId r:id="rId48"/>
  </p:notesMasterIdLst>
  <p:sldIdLst>
    <p:sldId id="504" r:id="rId6"/>
    <p:sldId id="390" r:id="rId7"/>
    <p:sldId id="381" r:id="rId8"/>
    <p:sldId id="484" r:id="rId9"/>
    <p:sldId id="458" r:id="rId10"/>
    <p:sldId id="476" r:id="rId11"/>
    <p:sldId id="456" r:id="rId12"/>
    <p:sldId id="475" r:id="rId13"/>
    <p:sldId id="461" r:id="rId14"/>
    <p:sldId id="481" r:id="rId15"/>
    <p:sldId id="468" r:id="rId16"/>
    <p:sldId id="463" r:id="rId17"/>
    <p:sldId id="464" r:id="rId18"/>
    <p:sldId id="465" r:id="rId19"/>
    <p:sldId id="466" r:id="rId20"/>
    <p:sldId id="396" r:id="rId21"/>
    <p:sldId id="399" r:id="rId22"/>
    <p:sldId id="407" r:id="rId23"/>
    <p:sldId id="403" r:id="rId24"/>
    <p:sldId id="485" r:id="rId25"/>
    <p:sldId id="406" r:id="rId26"/>
    <p:sldId id="486" r:id="rId27"/>
    <p:sldId id="411" r:id="rId28"/>
    <p:sldId id="412" r:id="rId29"/>
    <p:sldId id="413" r:id="rId30"/>
    <p:sldId id="415" r:id="rId31"/>
    <p:sldId id="414" r:id="rId32"/>
    <p:sldId id="416" r:id="rId33"/>
    <p:sldId id="417" r:id="rId34"/>
    <p:sldId id="419" r:id="rId35"/>
    <p:sldId id="505" r:id="rId36"/>
    <p:sldId id="506" r:id="rId37"/>
    <p:sldId id="472" r:id="rId38"/>
    <p:sldId id="480" r:id="rId39"/>
    <p:sldId id="479" r:id="rId40"/>
    <p:sldId id="424" r:id="rId41"/>
    <p:sldId id="437" r:id="rId42"/>
    <p:sldId id="355" r:id="rId43"/>
    <p:sldId id="441" r:id="rId44"/>
    <p:sldId id="445" r:id="rId45"/>
    <p:sldId id="489" r:id="rId46"/>
    <p:sldId id="507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04"/>
            <p14:sldId id="390"/>
            <p14:sldId id="381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468"/>
            <p14:sldId id="463"/>
            <p14:sldId id="464"/>
            <p14:sldId id="465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505"/>
            <p14:sldId id="506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Become" id="{79C3EBA3-0CD2-4188-B4B3-6156DCEA625E}">
          <p14:sldIdLst/>
        </p14:section>
        <p14:section name="Other features" id="{9101867D-1192-401A-845B-7F7573A755FD}">
          <p14:sldIdLst>
            <p14:sldId id="445"/>
          </p14:sldIdLst>
        </p14:section>
        <p14:section name="End" id="{FBBC86C7-49BC-474A-BC50-DE3F35C37856}">
          <p14:sldIdLst>
            <p14:sldId id="489"/>
            <p14:sldId id="507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493E"/>
    <a:srgbClr val="2F3133"/>
    <a:srgbClr val="444474"/>
    <a:srgbClr val="FFC021"/>
    <a:srgbClr val="BF2C78"/>
    <a:srgbClr val="FFE699"/>
    <a:srgbClr val="9E857A"/>
    <a:srgbClr val="6D4E4B"/>
    <a:srgbClr val="455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2" autoAdjust="0"/>
    <p:restoredTop sz="90104" autoAdjust="0"/>
  </p:normalViewPr>
  <p:slideViewPr>
    <p:cSldViewPr snapToGrid="0">
      <p:cViewPr varScale="1">
        <p:scale>
          <a:sx n="77" d="100"/>
          <a:sy n="77" d="100"/>
        </p:scale>
        <p:origin x="269" y="53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85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0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4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Multithreading</a:t>
            </a:r>
            <a:br>
              <a:rPr lang="sv-SE" sz="4800" b="1" dirty="0" smtClean="0"/>
            </a:br>
            <a:r>
              <a:rPr lang="sv-SE" sz="1600" b="1" dirty="0"/>
              <a:t>Multithreaded systems let us utilize more than one </a:t>
            </a:r>
            <a:r>
              <a:rPr lang="sv-SE" sz="1600" b="1" dirty="0" smtClean="0"/>
              <a:t>core</a:t>
            </a:r>
            <a:br>
              <a:rPr lang="sv-SE" sz="1600" b="1" dirty="0" smtClean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Scale</a:t>
            </a:r>
            <a:r>
              <a:rPr lang="sv-SE" sz="4800" b="1" dirty="0" smtClean="0"/>
              <a:t> </a:t>
            </a:r>
            <a:r>
              <a:rPr lang="sv-SE" sz="4800" b="1" dirty="0" err="1" smtClean="0"/>
              <a:t>out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When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CPU is no </a:t>
            </a:r>
            <a:r>
              <a:rPr lang="sv-SE" sz="1600" b="1" dirty="0" err="1" smtClean="0"/>
              <a:t>longer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enough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</a:t>
            </a:r>
            <a:r>
              <a:rPr lang="sv-SE" sz="4800" b="1" dirty="0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RPC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41" y="2461057"/>
            <a:ext cx="673600" cy="106729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0" y="342588"/>
            <a:ext cx="2730962" cy="1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166" name="Group 165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67" name="Freeform 166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52" name="Group 51"/>
          <p:cNvGrpSpPr/>
          <p:nvPr>
            <p:custDataLst>
              <p:custData r:id="rId1"/>
            </p:custDataLst>
          </p:nvPr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53" name="Oval 52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55" name="Group 5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3" name="Octagon 6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68" name="Group 6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75" name="Freeform 7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6" name="Octagon 7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1" name="Straight Connector 90"/>
            <p:cNvCxnSpPr>
              <a:stCxn id="110" idx="2"/>
              <a:endCxn id="107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06" idx="2"/>
              <a:endCxn id="105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06" idx="2"/>
              <a:endCxn id="104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6" idx="4"/>
              <a:endCxn id="106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5" idx="2"/>
              <a:endCxn id="12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5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4"/>
              <a:endCxn id="112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0" idx="5"/>
              <a:endCxn id="113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6" idx="5"/>
              <a:endCxn id="107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0" idx="6"/>
              <a:endCxn id="114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5" name="Straight Connector 114"/>
            <p:cNvCxnSpPr>
              <a:stCxn id="123" idx="2"/>
              <a:endCxn id="116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1" name="Straight Connector 120"/>
            <p:cNvCxnSpPr>
              <a:stCxn id="123" idx="7"/>
              <a:endCxn id="12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9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/>
                  <a:t>ActorRef</a:t>
                </a:r>
                <a:endParaRPr lang="sv-SE" sz="14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smtClean="0"/>
                  <a:t>PID</a:t>
                </a:r>
                <a:endParaRPr lang="sv-SE" sz="14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 rot="16200000">
            <a:off x="-173855" y="3253406"/>
            <a:ext cx="2182849" cy="466435"/>
          </a:xfrm>
          <a:prstGeom prst="roundRect">
            <a:avLst/>
          </a:prstGeom>
          <a:solidFill>
            <a:srgbClr val="E95959"/>
          </a:solidFill>
          <a:ln w="85725" cap="rnd">
            <a:solidFill>
              <a:srgbClr val="8C4A4A">
                <a:alpha val="41000"/>
              </a:srgb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Thread</a:t>
            </a:r>
            <a:r>
              <a:rPr lang="sv-SE" b="1" dirty="0" smtClean="0"/>
              <a:t> Pool</a:t>
            </a:r>
            <a:endParaRPr lang="sv-SE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Multiplex</a:t>
            </a:r>
            <a:r>
              <a:rPr lang="sv-SE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Scheduling</a:t>
            </a:r>
            <a:endParaRPr lang="sv-SE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786" y="4356052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/>
          <p:cNvSpPr/>
          <p:nvPr/>
        </p:nvSpPr>
        <p:spPr>
          <a:xfrm>
            <a:off x="1150786" y="345036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150787" y="2537355"/>
            <a:ext cx="10419609" cy="72516"/>
          </a:xfrm>
          <a:prstGeom prst="rightArrow">
            <a:avLst/>
          </a:prstGeom>
          <a:ln w="85725" cap="rnd">
            <a:solidFill>
              <a:srgbClr val="E95959"/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>
            <a:off x="1453276" y="2387876"/>
            <a:ext cx="86821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5493" y="2387876"/>
            <a:ext cx="842819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18973" y="2387876"/>
            <a:ext cx="868218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53275" y="3286978"/>
            <a:ext cx="1457035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89709" y="3291956"/>
            <a:ext cx="868218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3276" y="4206573"/>
            <a:ext cx="868218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53112" y="4206573"/>
            <a:ext cx="3110346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21871" y="3286978"/>
            <a:ext cx="1874978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4820035" y="2388288"/>
            <a:ext cx="1793416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140671" y="2395199"/>
            <a:ext cx="1259049" cy="371474"/>
          </a:xfrm>
          <a:prstGeom prst="roundRect">
            <a:avLst/>
          </a:prstGeom>
          <a:solidFill>
            <a:srgbClr val="50DE94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06745" y="3291956"/>
            <a:ext cx="1148157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02096" y="2385945"/>
            <a:ext cx="2179317" cy="371474"/>
          </a:xfrm>
          <a:prstGeom prst="roundRect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930164" y="4206573"/>
            <a:ext cx="2787994" cy="371474"/>
          </a:xfrm>
          <a:prstGeom prst="roundRect">
            <a:avLst/>
          </a:prstGeom>
          <a:solidFill>
            <a:srgbClr val="EDD055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44079" y="3286978"/>
            <a:ext cx="1637334" cy="371474"/>
          </a:xfrm>
          <a:prstGeom prst="roundRect">
            <a:avLst/>
          </a:prstGeom>
          <a:solidFill>
            <a:srgbClr val="43BFF7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Actor2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50785" y="4941115"/>
            <a:ext cx="10419609" cy="45719"/>
          </a:xfrm>
          <a:prstGeom prst="rightArrow">
            <a:avLst/>
          </a:prstGeom>
          <a:ln w="31750" cap="rnd">
            <a:solidFill>
              <a:schemeClr val="bg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ounded Rectangle 29"/>
          <p:cNvSpPr/>
          <p:nvPr/>
        </p:nvSpPr>
        <p:spPr>
          <a:xfrm>
            <a:off x="1304008" y="1905400"/>
            <a:ext cx="309564" cy="328206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68333" y="4681308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Time</a:t>
            </a:r>
            <a:endParaRPr lang="sv-SE" sz="11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78659 3.7037E-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2786671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”An </a:t>
            </a:r>
            <a:r>
              <a:rPr lang="sv-SE" sz="2400" b="1" i="1" dirty="0" err="1">
                <a:solidFill>
                  <a:srgbClr val="FF493E"/>
                </a:solidFill>
              </a:rPr>
              <a:t>island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 smtClean="0">
                <a:solidFill>
                  <a:srgbClr val="FF493E"/>
                </a:solidFill>
              </a:rPr>
              <a:t>consistency</a:t>
            </a:r>
            <a:r>
              <a:rPr lang="sv-SE" sz="2400" b="1" i="1" dirty="0" smtClean="0">
                <a:solidFill>
                  <a:srgbClr val="FF493E"/>
                </a:solidFill>
              </a:rPr>
              <a:t> in </a:t>
            </a:r>
            <a:r>
              <a:rPr lang="sv-SE" sz="2400" b="1" i="1" dirty="0">
                <a:solidFill>
                  <a:srgbClr val="FF493E"/>
                </a:solidFill>
              </a:rPr>
              <a:t>a </a:t>
            </a:r>
            <a:r>
              <a:rPr lang="sv-SE" sz="2400" b="1" i="1" dirty="0" err="1">
                <a:solidFill>
                  <a:srgbClr val="FF493E"/>
                </a:solidFill>
              </a:rPr>
              <a:t>sea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of</a:t>
            </a:r>
            <a:r>
              <a:rPr lang="sv-SE" sz="2400" b="1" i="1" dirty="0">
                <a:solidFill>
                  <a:srgbClr val="FF493E"/>
                </a:solidFill>
              </a:rPr>
              <a:t> </a:t>
            </a:r>
            <a:r>
              <a:rPr lang="sv-SE" sz="2400" b="1" i="1" dirty="0" err="1">
                <a:solidFill>
                  <a:srgbClr val="FF493E"/>
                </a:solidFill>
              </a:rPr>
              <a:t>concurrency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Shared</a:t>
            </a:r>
            <a:r>
              <a:rPr lang="sv-SE" sz="2400" b="1" i="1" dirty="0">
                <a:solidFill>
                  <a:srgbClr val="FF493E"/>
                </a:solidFill>
              </a:rPr>
              <a:t>  </a:t>
            </a:r>
            <a:r>
              <a:rPr lang="sv-SE" sz="2400" b="1" i="1" dirty="0" err="1">
                <a:solidFill>
                  <a:srgbClr val="FF493E"/>
                </a:solidFill>
              </a:rPr>
              <a:t>nothing</a:t>
            </a:r>
            <a:r>
              <a:rPr lang="sv-SE" sz="2400" b="1" i="1" dirty="0">
                <a:solidFill>
                  <a:srgbClr val="FF493E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493E"/>
                </a:solidFill>
              </a:rPr>
              <a:t>”</a:t>
            </a:r>
            <a:br>
              <a:rPr lang="sv-SE" sz="2400" b="1" i="1" dirty="0" smtClean="0">
                <a:solidFill>
                  <a:srgbClr val="FF493E"/>
                </a:solidFill>
              </a:rPr>
            </a:br>
            <a:endParaRPr lang="sv-SE" sz="2400" b="1" i="1" dirty="0">
              <a:solidFill>
                <a:srgbClr val="FF493E"/>
              </a:solidFill>
            </a:endParaRPr>
          </a:p>
          <a:p>
            <a:pPr algn="ctr"/>
            <a:r>
              <a:rPr lang="sv-SE" sz="2400" b="1" i="1" dirty="0">
                <a:solidFill>
                  <a:srgbClr val="FF493E"/>
                </a:solidFill>
              </a:rPr>
              <a:t>”</a:t>
            </a:r>
            <a:r>
              <a:rPr lang="sv-SE" sz="2400" b="1" i="1" dirty="0" err="1">
                <a:solidFill>
                  <a:srgbClr val="FF493E"/>
                </a:solidFill>
              </a:rPr>
              <a:t>Location</a:t>
            </a:r>
            <a:r>
              <a:rPr lang="sv-SE" sz="2400" b="1" i="1" dirty="0">
                <a:solidFill>
                  <a:srgbClr val="FF493E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493E"/>
                </a:solidFill>
              </a:rPr>
              <a:t>Distributable</a:t>
            </a:r>
            <a:r>
              <a:rPr lang="sv-SE" sz="2400" b="1" i="1" dirty="0">
                <a:solidFill>
                  <a:srgbClr val="FF493E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DB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" y="3423226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309005" y="3348004"/>
            <a:ext cx="3071622" cy="2397639"/>
            <a:chOff x="1395811" y="4294303"/>
            <a:chExt cx="3071622" cy="2397639"/>
          </a:xfrm>
        </p:grpSpPr>
        <p:sp>
          <p:nvSpPr>
            <p:cNvPr id="41" name="Oval 40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>
                <a:solidFill>
                  <a:schemeClr val="bg1"/>
                </a:solidFill>
              </a:rPr>
              <a:t>A router </a:t>
            </a:r>
            <a:r>
              <a:rPr lang="sv-SE" b="1" dirty="0" err="1" smtClean="0">
                <a:solidFill>
                  <a:schemeClr val="bg1"/>
                </a:solidFill>
              </a:rPr>
              <a:t>delegates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other</a:t>
            </a:r>
            <a:r>
              <a:rPr lang="sv-SE" b="1" dirty="0" smtClean="0">
                <a:solidFill>
                  <a:schemeClr val="bg1"/>
                </a:solidFill>
              </a:rPr>
              <a:t> ”</a:t>
            </a:r>
            <a:r>
              <a:rPr lang="sv-SE" b="1" dirty="0" err="1" smtClean="0">
                <a:solidFill>
                  <a:schemeClr val="bg1"/>
                </a:solidFill>
              </a:rPr>
              <a:t>routee</a:t>
            </a:r>
            <a:r>
              <a:rPr lang="sv-SE" b="1" dirty="0" smtClean="0">
                <a:solidFill>
                  <a:schemeClr val="bg1"/>
                </a:solidFill>
              </a:rPr>
              <a:t>” </a:t>
            </a:r>
            <a:r>
              <a:rPr lang="sv-SE" b="1" dirty="0" err="1" smtClean="0">
                <a:solidFill>
                  <a:schemeClr val="bg1"/>
                </a:solidFill>
              </a:rPr>
              <a:t>actors</a:t>
            </a: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>
                <a:solidFill>
                  <a:schemeClr val="bg1"/>
                </a:solidFill>
              </a:rPr>
              <a:t>Group </a:t>
            </a:r>
            <a:r>
              <a:rPr lang="sv-SE" b="1" i="1" dirty="0" smtClean="0">
                <a:solidFill>
                  <a:schemeClr val="bg1"/>
                </a:solidFill>
              </a:rPr>
              <a:t>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</a:t>
            </a:r>
            <a:r>
              <a:rPr lang="sv-SE" b="1" dirty="0" err="1" smtClean="0">
                <a:solidFill>
                  <a:schemeClr val="bg1"/>
                </a:solidFill>
              </a:rPr>
              <a:t>your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existing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v-S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i="1" dirty="0" smtClean="0">
                <a:solidFill>
                  <a:schemeClr val="bg1"/>
                </a:solidFill>
              </a:rPr>
              <a:t>Pool routers</a:t>
            </a:r>
            <a:r>
              <a:rPr lang="sv-SE" b="1" dirty="0" smtClean="0">
                <a:solidFill>
                  <a:schemeClr val="bg1"/>
                </a:solidFill>
              </a:rPr>
              <a:t> – </a:t>
            </a:r>
            <a:r>
              <a:rPr lang="sv-SE" b="1" dirty="0" err="1" smtClean="0">
                <a:solidFill>
                  <a:schemeClr val="bg1"/>
                </a:solidFill>
              </a:rPr>
              <a:t>delegate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dirty="0" err="1" smtClean="0">
                <a:solidFill>
                  <a:schemeClr val="bg1"/>
                </a:solidFill>
              </a:rPr>
              <a:t>messages</a:t>
            </a:r>
            <a:r>
              <a:rPr lang="sv-SE" b="1" dirty="0" smtClean="0">
                <a:solidFill>
                  <a:schemeClr val="bg1"/>
                </a:solidFill>
              </a:rPr>
              <a:t> to a </a:t>
            </a:r>
            <a:r>
              <a:rPr lang="sv-SE" b="1" dirty="0" err="1" smtClean="0">
                <a:solidFill>
                  <a:schemeClr val="bg1"/>
                </a:solidFill>
              </a:rPr>
              <a:t>dedicated</a:t>
            </a:r>
            <a:r>
              <a:rPr lang="sv-SE" b="1" dirty="0" smtClean="0">
                <a:solidFill>
                  <a:schemeClr val="bg1"/>
                </a:solidFill>
              </a:rPr>
              <a:t> </a:t>
            </a:r>
            <a:r>
              <a:rPr lang="sv-SE" b="1" u="sng" dirty="0" smtClean="0">
                <a:solidFill>
                  <a:schemeClr val="bg1"/>
                </a:solidFill>
              </a:rPr>
              <a:t>pool </a:t>
            </a:r>
            <a:r>
              <a:rPr lang="sv-SE" b="1" u="sng" dirty="0" err="1" smtClean="0">
                <a:solidFill>
                  <a:schemeClr val="bg1"/>
                </a:solidFill>
              </a:rPr>
              <a:t>of</a:t>
            </a:r>
            <a:r>
              <a:rPr lang="sv-SE" b="1" u="sng" dirty="0" smtClean="0">
                <a:solidFill>
                  <a:schemeClr val="bg1"/>
                </a:solidFill>
              </a:rPr>
              <a:t> </a:t>
            </a:r>
            <a:r>
              <a:rPr lang="sv-SE" b="1" u="sng" dirty="0" err="1" smtClean="0">
                <a:solidFill>
                  <a:schemeClr val="bg1"/>
                </a:solidFill>
              </a:rPr>
              <a:t>actors</a:t>
            </a:r>
            <a:endParaRPr lang="sv-SE" b="1" u="sng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5198100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487155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OOP</a:t>
            </a:r>
            <a:endParaRPr lang="sv-SE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224116" y="148715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Actor</a:t>
            </a:r>
            <a:r>
              <a:rPr lang="sv-SE" sz="2800" b="1" dirty="0"/>
              <a:t> </a:t>
            </a:r>
            <a:r>
              <a:rPr lang="sv-SE" sz="2800" b="1" dirty="0" err="1"/>
              <a:t>Model</a:t>
            </a:r>
            <a:endParaRPr lang="sv-SE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Behavior</a:t>
            </a:r>
            <a:endParaRPr lang="sv-SE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838200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method</a:t>
            </a:r>
            <a:r>
              <a:rPr lang="sv-SE" sz="2800" b="1" dirty="0" smtClean="0"/>
              <a:t> calls</a:t>
            </a:r>
            <a:endParaRPr lang="sv-SE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224116" y="241245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/>
              <a:t>Behavior</a:t>
            </a:r>
            <a:endParaRPr lang="sv-SE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6224116" y="3337764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smtClean="0"/>
              <a:t>Stateful</a:t>
            </a:r>
            <a:endParaRPr lang="sv-SE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6224116" y="4255129"/>
            <a:ext cx="5385916" cy="925305"/>
          </a:xfrm>
          <a:prstGeom prst="rect">
            <a:avLst/>
          </a:prstGeom>
          <a:solidFill>
            <a:srgbClr val="2F3133"/>
          </a:solidFill>
          <a:ln>
            <a:solidFill>
              <a:schemeClr val="bg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 err="1" smtClean="0"/>
              <a:t>Asynchronous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message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passing</a:t>
            </a:r>
            <a:endParaRPr lang="sv-SE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OOP </a:t>
            </a:r>
            <a:r>
              <a:rPr lang="sv-SE" dirty="0" smtClean="0"/>
              <a:t>vs.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Actors</a:t>
            </a:r>
            <a:r>
              <a:rPr lang="sv-SE" sz="2800" b="1" dirty="0" smtClean="0"/>
              <a:t>??  The </a:t>
            </a:r>
            <a:r>
              <a:rPr lang="sv-SE" sz="2800" b="1" dirty="0" err="1" smtClean="0"/>
              <a:t>synchronous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model</a:t>
            </a:r>
            <a:r>
              <a:rPr lang="sv-SE" sz="2800" b="1" dirty="0" smtClean="0"/>
              <a:t> has </a:t>
            </a:r>
            <a:r>
              <a:rPr lang="sv-SE" sz="2800" b="1" dirty="0" err="1" smtClean="0"/>
              <a:t>worked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nicely</a:t>
            </a:r>
            <a:r>
              <a:rPr lang="sv-SE" sz="2800" b="1" dirty="0" smtClean="0"/>
              <a:t> for 60 </a:t>
            </a:r>
            <a:r>
              <a:rPr lang="sv-SE" sz="2800" b="1" dirty="0" err="1" smtClean="0"/>
              <a:t>years</a:t>
            </a:r>
            <a:r>
              <a:rPr lang="sv-SE" sz="2800" b="1" dirty="0" smtClean="0"/>
              <a:t>!?</a:t>
            </a:r>
            <a:endParaRPr lang="sv-SE" sz="2800" b="1" dirty="0"/>
          </a:p>
        </p:txBody>
      </p:sp>
    </p:spTree>
    <p:extLst>
      <p:ext uri="{BB962C8B-B14F-4D97-AF65-F5344CB8AC3E}">
        <p14:creationId xmlns:p14="http://schemas.microsoft.com/office/powerpoint/2010/main" val="32230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RoundRobin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</a:t>
              </a:r>
              <a:r>
                <a:rPr kumimoji="0" lang="sv-SE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c1</a:t>
              </a:r>
              <a:endParaRPr kumimoji="0" lang="sv-SE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Fault tolerance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300" b="1" i="0" u="none" strike="noStrike" kern="1200" cap="none" spc="-1000" normalizeH="0" baseline="0" noProof="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Bulkheads</a:t>
            </a:r>
            <a:endParaRPr kumimoji="0" lang="sv-SE" sz="10300" b="1" i="0" u="none" strike="noStrike" kern="1200" cap="none" spc="-1000" normalizeH="0" baseline="0" noProof="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bg1"/>
                </a:solidFill>
              </a:rPr>
              <a:t>We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can</a:t>
            </a:r>
            <a:r>
              <a:rPr lang="sv-SE" sz="2800" b="1" dirty="0" smtClean="0">
                <a:solidFill>
                  <a:schemeClr val="bg1"/>
                </a:solidFill>
              </a:rPr>
              <a:t> no </a:t>
            </a:r>
            <a:r>
              <a:rPr lang="sv-SE" sz="2800" b="1" dirty="0" err="1" smtClean="0">
                <a:solidFill>
                  <a:schemeClr val="bg1"/>
                </a:solidFill>
              </a:rPr>
              <a:t>longer</a:t>
            </a:r>
            <a:r>
              <a:rPr lang="sv-SE" sz="2800" b="1" dirty="0" smtClean="0">
                <a:solidFill>
                  <a:schemeClr val="bg1"/>
                </a:solidFill>
              </a:rPr>
              <a:t> </a:t>
            </a:r>
            <a:r>
              <a:rPr lang="sv-SE" sz="2800" b="1" dirty="0" err="1" smtClean="0">
                <a:solidFill>
                  <a:schemeClr val="bg1"/>
                </a:solidFill>
              </a:rPr>
              <a:t>build</a:t>
            </a:r>
            <a:r>
              <a:rPr lang="sv-SE" sz="2800" b="1" dirty="0" smtClean="0">
                <a:solidFill>
                  <a:schemeClr val="bg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bg1"/>
                </a:solidFill>
              </a:rPr>
            </a:br>
            <a:r>
              <a:rPr lang="sv-SE" sz="1600" b="1" dirty="0" err="1" smtClean="0">
                <a:solidFill>
                  <a:schemeClr val="bg1"/>
                </a:solidFill>
              </a:rPr>
              <a:t>Instead</a:t>
            </a:r>
            <a:r>
              <a:rPr lang="sv-SE" sz="1600" b="1" dirty="0" smtClean="0">
                <a:solidFill>
                  <a:schemeClr val="bg1"/>
                </a:solidFill>
              </a:rPr>
              <a:t>, </a:t>
            </a:r>
            <a:r>
              <a:rPr lang="sv-SE" sz="1600" b="1" dirty="0" err="1" smtClean="0">
                <a:solidFill>
                  <a:schemeClr val="bg1"/>
                </a:solidFill>
              </a:rPr>
              <a:t>we</a:t>
            </a:r>
            <a:r>
              <a:rPr lang="sv-SE" sz="1600" b="1" dirty="0" smtClean="0">
                <a:solidFill>
                  <a:schemeClr val="bg1"/>
                </a:solidFill>
              </a:rPr>
              <a:t> stack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dirty="0" err="1" smtClean="0">
                <a:solidFill>
                  <a:schemeClr val="bg1"/>
                </a:solidFill>
              </a:rPr>
              <a:t>next</a:t>
            </a:r>
            <a:r>
              <a:rPr lang="sv-SE" sz="1600" b="1" dirty="0" smtClean="0">
                <a:solidFill>
                  <a:schemeClr val="bg1"/>
                </a:solidFill>
              </a:rPr>
              <a:t> to </a:t>
            </a:r>
            <a:r>
              <a:rPr lang="sv-SE" sz="1600" b="1" dirty="0" err="1" smtClean="0">
                <a:solidFill>
                  <a:schemeClr val="bg1"/>
                </a:solidFill>
              </a:rPr>
              <a:t>eachother</a:t>
            </a:r>
            <a:r>
              <a:rPr lang="sv-SE" sz="1600" b="1" dirty="0" smtClean="0">
                <a:solidFill>
                  <a:schemeClr val="bg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bg1"/>
                </a:solidFill>
              </a:rPr>
              <a:t>them</a:t>
            </a:r>
            <a:r>
              <a:rPr lang="sv-SE" sz="1600" b="1" dirty="0" smtClean="0">
                <a:solidFill>
                  <a:schemeClr val="bg1"/>
                </a:solidFill>
              </a:rPr>
              <a:t> 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r>
              <a:rPr lang="sv-SE" sz="1600" b="1" i="1" dirty="0" err="1" smtClean="0">
                <a:solidFill>
                  <a:schemeClr val="bg1"/>
                </a:solidFill>
              </a:rPr>
              <a:t>cores</a:t>
            </a:r>
            <a:r>
              <a:rPr lang="sv-SE" sz="1600" b="1" i="1" dirty="0" smtClean="0">
                <a:solidFill>
                  <a:schemeClr val="bg1"/>
                </a:solidFill>
              </a:rPr>
              <a:t>”</a:t>
            </a:r>
            <a:endParaRPr lang="sv-SE" sz="2800" b="1" i="1" dirty="0">
              <a:solidFill>
                <a:schemeClr val="bg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Other</a:t>
            </a:r>
            <a:r>
              <a:rPr lang="sv-SE" b="1" dirty="0" smtClean="0"/>
              <a:t> features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b="1" dirty="0" err="1"/>
              <a:t>Persistence</a:t>
            </a:r>
            <a:endParaRPr lang="sv-SE" b="1" dirty="0"/>
          </a:p>
          <a:p>
            <a:r>
              <a:rPr lang="sv-SE" b="1" dirty="0" smtClean="0"/>
              <a:t>Cluster</a:t>
            </a:r>
            <a:endParaRPr lang="sv-SE" b="1" dirty="0"/>
          </a:p>
          <a:p>
            <a:r>
              <a:rPr lang="sv-SE" b="1" dirty="0" smtClean="0"/>
              <a:t>Finite State Machines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364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rogeralsing@gmail.com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lang="en-US" sz="3200" b="1" dirty="0" err="1" smtClean="0">
                <a:solidFill>
                  <a:prstClr val="white"/>
                </a:solidFill>
                <a:latin typeface="Calibri" panose="020F0502020204030204"/>
              </a:rPr>
              <a:t>Proto.Actor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 smtClean="0"/>
              <a:t>Multithreading</a:t>
            </a:r>
            <a:r>
              <a:rPr lang="sv-SE" sz="4800" b="1" dirty="0" smtClean="0"/>
              <a:t/>
            </a:r>
            <a:br>
              <a:rPr lang="sv-SE" sz="4800" b="1" dirty="0" smtClean="0"/>
            </a:br>
            <a:r>
              <a:rPr lang="sv-SE" sz="1600" b="1" dirty="0" err="1" smtClean="0"/>
              <a:t>Multithreaded</a:t>
            </a:r>
            <a:r>
              <a:rPr lang="sv-SE" sz="1600" b="1" dirty="0" smtClean="0"/>
              <a:t> systems </a:t>
            </a:r>
            <a:r>
              <a:rPr lang="sv-SE" sz="1600" b="1" dirty="0" err="1" smtClean="0"/>
              <a:t>let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us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utilize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more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than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one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/>
            </a:r>
            <a:br>
              <a:rPr lang="sv-SE" sz="1600" b="1" dirty="0" smtClean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ebb6be0b-4b18-43cc-8d52-b13a20e6381b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4F537250-0E63-4A6E-B985-CE5407D4E0D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15866</TotalTime>
  <Words>669</Words>
  <Application>Microsoft Office PowerPoint</Application>
  <PresentationFormat>Widescreen</PresentationFormat>
  <Paragraphs>311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Courier New</vt:lpstr>
      <vt:lpstr>Ravie</vt:lpstr>
      <vt:lpstr>Office Theme</vt:lpstr>
      <vt:lpstr>2_Office Theme</vt:lpstr>
      <vt:lpstr>PowerPoint Presentation</vt:lpstr>
      <vt:lpstr>Actor Model</vt:lpstr>
      <vt:lpstr>OOP vs. 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Other features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1837</cp:revision>
  <dcterms:created xsi:type="dcterms:W3CDTF">2014-06-11T19:04:29Z</dcterms:created>
  <dcterms:modified xsi:type="dcterms:W3CDTF">2017-04-04T06:56:26Z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