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340" r:id="rId2"/>
    <p:sldId id="333" r:id="rId3"/>
    <p:sldId id="341" r:id="rId4"/>
    <p:sldId id="267" r:id="rId5"/>
    <p:sldId id="317" r:id="rId6"/>
    <p:sldId id="300" r:id="rId7"/>
    <p:sldId id="307" r:id="rId8"/>
    <p:sldId id="303" r:id="rId9"/>
    <p:sldId id="319" r:id="rId10"/>
    <p:sldId id="295" r:id="rId11"/>
    <p:sldId id="336" r:id="rId12"/>
    <p:sldId id="304" r:id="rId13"/>
    <p:sldId id="335" r:id="rId14"/>
    <p:sldId id="338" r:id="rId15"/>
    <p:sldId id="334" r:id="rId16"/>
    <p:sldId id="332" r:id="rId17"/>
    <p:sldId id="339" r:id="rId18"/>
    <p:sldId id="321" r:id="rId1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5BE"/>
    <a:srgbClr val="102B3E"/>
    <a:srgbClr val="05CFFF"/>
    <a:srgbClr val="F16364"/>
    <a:srgbClr val="176C4C"/>
    <a:srgbClr val="DD5893"/>
    <a:srgbClr val="236089"/>
    <a:srgbClr val="0E475F"/>
    <a:srgbClr val="384F5F"/>
    <a:srgbClr val="1D9F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2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FBCFE-A15E-4826-A1A9-85B6ADAEE4E9}" type="datetimeFigureOut">
              <a:rPr lang="sv-SE" smtClean="0"/>
              <a:t>2016-11-27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3D060-EEDD-4A82-A1F5-9405439E6FC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6645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8491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84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866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302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43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344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2016-11-27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225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2016-11-27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190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2016-11-27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529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189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922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D9369-8C67-4597-BFA9-A9E18CC8059E}" type="datetimeFigureOut">
              <a:rPr lang="sv-SE" smtClean="0"/>
              <a:t>2016-11-27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130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Consul</a:t>
            </a:r>
            <a:endParaRPr lang="sv-SE" b="1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553" y="416370"/>
            <a:ext cx="1223071" cy="12230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4944" y="2695904"/>
            <a:ext cx="943244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Base features available </a:t>
            </a:r>
            <a:r>
              <a:rPr lang="en-US" sz="3200" b="1" dirty="0" smtClean="0"/>
              <a:t>(Consul</a:t>
            </a:r>
            <a:r>
              <a:rPr lang="en-US" sz="3200" b="1" dirty="0"/>
              <a:t>, ETCD and </a:t>
            </a:r>
            <a:r>
              <a:rPr lang="en-US" sz="3200" b="1" dirty="0" smtClean="0"/>
              <a:t>Zookeeper)</a:t>
            </a:r>
            <a:endParaRPr lang="sv-SE" sz="3200" dirty="0"/>
          </a:p>
          <a:p>
            <a:endParaRPr lang="sv-S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Support for both REST API and DNS.</a:t>
            </a:r>
            <a:endParaRPr lang="sv-S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Distributed </a:t>
            </a:r>
            <a:r>
              <a:rPr lang="en-US" dirty="0" smtClean="0"/>
              <a:t>Configuration / Key </a:t>
            </a:r>
            <a:r>
              <a:rPr lang="en-US" smtClean="0"/>
              <a:t>Value storage</a:t>
            </a:r>
            <a:endParaRPr lang="sv-S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TLS Support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4360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Service Discovery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70527" y="2259239"/>
            <a:ext cx="2841610" cy="1131364"/>
          </a:xfrm>
          <a:prstGeom prst="roundRect">
            <a:avLst>
              <a:gd name="adj" fmla="val 0"/>
            </a:avLst>
          </a:prstGeom>
          <a:solidFill>
            <a:srgbClr val="F16364"/>
          </a:solidFill>
          <a:ln w="69850"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 Registry</a:t>
            </a:r>
            <a:endParaRPr lang="sv-SE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2338430" y="2824922"/>
            <a:ext cx="2332097" cy="1793407"/>
            <a:chOff x="2338430" y="2824922"/>
            <a:chExt cx="2332097" cy="1793407"/>
          </a:xfrm>
        </p:grpSpPr>
        <p:cxnSp>
          <p:nvCxnSpPr>
            <p:cNvPr id="23" name="Curved Connector 22"/>
            <p:cNvCxnSpPr>
              <a:endCxn id="8" idx="1"/>
            </p:cNvCxnSpPr>
            <p:nvPr/>
          </p:nvCxnSpPr>
          <p:spPr>
            <a:xfrm rot="5400000" flipH="1" flipV="1">
              <a:off x="3063421" y="3011223"/>
              <a:ext cx="1793407" cy="1420805"/>
            </a:xfrm>
            <a:prstGeom prst="curvedConnector2">
              <a:avLst/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338430" y="3587174"/>
              <a:ext cx="2332097" cy="278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>
                  <a:solidFill>
                    <a:srgbClr val="102B3E"/>
                  </a:solidFill>
                </a:rPr>
                <a:t>Lookup </a:t>
              </a:r>
              <a:r>
                <a:rPr lang="sv-SE" b="1" i="1" dirty="0" smtClean="0">
                  <a:solidFill>
                    <a:srgbClr val="102B3E"/>
                  </a:solidFill>
                </a:rPr>
                <a:t>”Where is B?”</a:t>
              </a:r>
              <a:endParaRPr lang="sv-SE" b="1" i="1" dirty="0">
                <a:solidFill>
                  <a:srgbClr val="102B3E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25" name="Rounded Rectangle 24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</a:t>
              </a:r>
              <a:endParaRPr lang="sv-SE" dirty="0"/>
            </a:p>
          </p:txBody>
        </p:sp>
        <p:sp>
          <p:nvSpPr>
            <p:cNvPr id="26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29" name="Rounded Rectangle 28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B</a:t>
              </a:r>
            </a:p>
          </p:txBody>
        </p:sp>
        <p:sp>
          <p:nvSpPr>
            <p:cNvPr id="3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61667" y="3390602"/>
            <a:ext cx="3273049" cy="1646467"/>
            <a:chOff x="2195000" y="2153585"/>
            <a:chExt cx="3273049" cy="1646467"/>
          </a:xfrm>
        </p:grpSpPr>
        <p:cxnSp>
          <p:nvCxnSpPr>
            <p:cNvPr id="18" name="Curved Connector 17"/>
            <p:cNvCxnSpPr>
              <a:stCxn id="8" idx="2"/>
              <a:endCxn id="25" idx="3"/>
            </p:cNvCxnSpPr>
            <p:nvPr/>
          </p:nvCxnSpPr>
          <p:spPr>
            <a:xfrm rot="5400000">
              <a:off x="2386599" y="1961986"/>
              <a:ext cx="1646467" cy="2029666"/>
            </a:xfrm>
            <a:prstGeom prst="curvedConnector2">
              <a:avLst/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525511" y="2915838"/>
              <a:ext cx="2942538" cy="2793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>
                  <a:solidFill>
                    <a:srgbClr val="102B3E"/>
                  </a:solidFill>
                </a:rPr>
                <a:t>B is at address 1.2.3.4:5000</a:t>
              </a:r>
              <a:endParaRPr lang="sv-SE" b="1" i="1" dirty="0">
                <a:solidFill>
                  <a:srgbClr val="102B3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382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Service Discovery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70527" y="2259239"/>
            <a:ext cx="2841610" cy="1131364"/>
          </a:xfrm>
          <a:prstGeom prst="roundRect">
            <a:avLst>
              <a:gd name="adj" fmla="val 0"/>
            </a:avLst>
          </a:prstGeom>
          <a:solidFill>
            <a:srgbClr val="F16364"/>
          </a:solidFill>
          <a:ln w="69850"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 Registry</a:t>
            </a:r>
            <a:endParaRPr lang="sv-SE" b="1" dirty="0"/>
          </a:p>
        </p:txBody>
      </p:sp>
      <p:grpSp>
        <p:nvGrpSpPr>
          <p:cNvPr id="33" name="Group 32"/>
          <p:cNvGrpSpPr/>
          <p:nvPr/>
        </p:nvGrpSpPr>
        <p:grpSpPr>
          <a:xfrm>
            <a:off x="4670527" y="4746338"/>
            <a:ext cx="2841610" cy="508546"/>
            <a:chOff x="4670527" y="4893281"/>
            <a:chExt cx="2841610" cy="508546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670527" y="5184010"/>
              <a:ext cx="2841610" cy="0"/>
            </a:xfrm>
            <a:prstGeom prst="line">
              <a:avLst/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5331492" y="4893281"/>
              <a:ext cx="1399865" cy="5085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rgbClr val="102B3E"/>
                  </a:solidFill>
                </a:rPr>
                <a:t>Call</a:t>
              </a:r>
              <a:br>
                <a:rPr lang="sv-SE" b="1" dirty="0">
                  <a:solidFill>
                    <a:srgbClr val="102B3E"/>
                  </a:solidFill>
                </a:rPr>
              </a:br>
              <a:r>
                <a:rPr lang="sv-SE" b="1" dirty="0">
                  <a:solidFill>
                    <a:srgbClr val="102B3E"/>
                  </a:solidFill>
                </a:rPr>
                <a:t>1.2.3.4:5000</a:t>
              </a:r>
              <a:endParaRPr lang="sv-SE" b="1" i="1" dirty="0">
                <a:solidFill>
                  <a:srgbClr val="102B3E"/>
                </a:solidFill>
              </a:endParaRPr>
            </a:p>
            <a:p>
              <a:pPr algn="ctr"/>
              <a:endParaRPr lang="sv-SE" b="1" dirty="0">
                <a:solidFill>
                  <a:srgbClr val="102B3E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25" name="Rounded Rectangle 24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</a:t>
              </a:r>
              <a:endParaRPr lang="sv-SE" dirty="0"/>
            </a:p>
          </p:txBody>
        </p:sp>
        <p:sp>
          <p:nvSpPr>
            <p:cNvPr id="26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29" name="Rounded Rectangle 28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B</a:t>
              </a:r>
            </a:p>
          </p:txBody>
        </p:sp>
        <p:sp>
          <p:nvSpPr>
            <p:cNvPr id="3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23634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Redundancy</a:t>
            </a:r>
            <a:endParaRPr lang="sv-SE" b="1" dirty="0">
              <a:solidFill>
                <a:srgbClr val="FFFFFF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22" name="Rounded Rectangle 21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A3</a:t>
              </a:r>
              <a:endParaRPr lang="sv-SE" dirty="0"/>
            </a:p>
          </p:txBody>
        </p:sp>
        <p:sp>
          <p:nvSpPr>
            <p:cNvPr id="23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72950" y="4018829"/>
            <a:ext cx="1988717" cy="581463"/>
            <a:chOff x="2255363" y="4893279"/>
            <a:chExt cx="1988717" cy="581463"/>
          </a:xfrm>
        </p:grpSpPr>
        <p:sp>
          <p:nvSpPr>
            <p:cNvPr id="25" name="Rounded Rectangle 24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A2</a:t>
              </a:r>
              <a:endParaRPr lang="sv-SE" dirty="0"/>
            </a:p>
          </p:txBody>
        </p:sp>
        <p:sp>
          <p:nvSpPr>
            <p:cNvPr id="26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72949" y="3287719"/>
            <a:ext cx="1988717" cy="581463"/>
            <a:chOff x="2255363" y="4893279"/>
            <a:chExt cx="1988717" cy="581463"/>
          </a:xfrm>
        </p:grpSpPr>
        <p:sp>
          <p:nvSpPr>
            <p:cNvPr id="28" name="Rounded Rectangle 27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A1</a:t>
              </a:r>
              <a:endParaRPr lang="sv-SE" dirty="0"/>
            </a:p>
          </p:txBody>
        </p:sp>
        <p:sp>
          <p:nvSpPr>
            <p:cNvPr id="32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27002" y="4018829"/>
            <a:ext cx="1988717" cy="581463"/>
            <a:chOff x="7938583" y="4893279"/>
            <a:chExt cx="1988717" cy="581463"/>
          </a:xfrm>
        </p:grpSpPr>
        <p:sp>
          <p:nvSpPr>
            <p:cNvPr id="34" name="Rounded Rectangle 33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</a:t>
              </a:r>
              <a:r>
                <a:rPr lang="sv-SE" dirty="0" smtClean="0"/>
                <a:t>B2</a:t>
              </a:r>
              <a:endParaRPr lang="sv-SE" dirty="0"/>
            </a:p>
          </p:txBody>
        </p:sp>
        <p:sp>
          <p:nvSpPr>
            <p:cNvPr id="35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127001" y="3287719"/>
            <a:ext cx="1988717" cy="581463"/>
            <a:chOff x="7938583" y="4893279"/>
            <a:chExt cx="1988717" cy="581463"/>
          </a:xfrm>
        </p:grpSpPr>
        <p:sp>
          <p:nvSpPr>
            <p:cNvPr id="37" name="Rounded Rectangle 36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</a:t>
              </a:r>
              <a:r>
                <a:rPr lang="sv-SE" dirty="0" smtClean="0"/>
                <a:t>B1</a:t>
              </a:r>
              <a:endParaRPr lang="sv-SE" dirty="0"/>
            </a:p>
          </p:txBody>
        </p:sp>
        <p:sp>
          <p:nvSpPr>
            <p:cNvPr id="38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40" name="Rounded Rectangle 39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</a:t>
              </a:r>
              <a:r>
                <a:rPr lang="sv-SE" dirty="0" smtClean="0"/>
                <a:t>B3</a:t>
              </a:r>
              <a:endParaRPr lang="sv-SE" dirty="0"/>
            </a:p>
          </p:txBody>
        </p:sp>
        <p:sp>
          <p:nvSpPr>
            <p:cNvPr id="4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43" name="Straight Connector 42"/>
          <p:cNvCxnSpPr>
            <a:stCxn id="28" idx="3"/>
          </p:cNvCxnSpPr>
          <p:nvPr/>
        </p:nvCxnSpPr>
        <p:spPr>
          <a:xfrm>
            <a:off x="4061666" y="3578451"/>
            <a:ext cx="1052483" cy="712861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5" idx="3"/>
          </p:cNvCxnSpPr>
          <p:nvPr/>
        </p:nvCxnSpPr>
        <p:spPr>
          <a:xfrm flipV="1">
            <a:off x="4061667" y="4291312"/>
            <a:ext cx="1052482" cy="18249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2" idx="3"/>
          </p:cNvCxnSpPr>
          <p:nvPr/>
        </p:nvCxnSpPr>
        <p:spPr>
          <a:xfrm flipV="1">
            <a:off x="4061666" y="4291312"/>
            <a:ext cx="1052483" cy="745758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7" idx="1"/>
          </p:cNvCxnSpPr>
          <p:nvPr/>
        </p:nvCxnSpPr>
        <p:spPr>
          <a:xfrm flipH="1">
            <a:off x="7102866" y="3578451"/>
            <a:ext cx="1024135" cy="712861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4" idx="1"/>
          </p:cNvCxnSpPr>
          <p:nvPr/>
        </p:nvCxnSpPr>
        <p:spPr>
          <a:xfrm flipH="1" flipV="1">
            <a:off x="7102866" y="4291312"/>
            <a:ext cx="1024136" cy="18249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0" idx="1"/>
          </p:cNvCxnSpPr>
          <p:nvPr/>
        </p:nvCxnSpPr>
        <p:spPr>
          <a:xfrm flipH="1" flipV="1">
            <a:off x="7102866" y="4291312"/>
            <a:ext cx="1024135" cy="745758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61665" y="2918908"/>
            <a:ext cx="91461" cy="278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Rectangle 60"/>
          <p:cNvSpPr/>
          <p:nvPr/>
        </p:nvSpPr>
        <p:spPr>
          <a:xfrm>
            <a:off x="8031963" y="2847471"/>
            <a:ext cx="91461" cy="278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Rounded Rectangle 63"/>
          <p:cNvSpPr/>
          <p:nvPr/>
        </p:nvSpPr>
        <p:spPr>
          <a:xfrm>
            <a:off x="4670527" y="3725630"/>
            <a:ext cx="2841610" cy="1131364"/>
          </a:xfrm>
          <a:prstGeom prst="roundRect">
            <a:avLst>
              <a:gd name="adj" fmla="val 0"/>
            </a:avLst>
          </a:prstGeom>
          <a:solidFill>
            <a:srgbClr val="F16364"/>
          </a:solidFill>
          <a:ln w="69850"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 Registry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4624870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Health Checks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70527" y="2259239"/>
            <a:ext cx="2841610" cy="1131364"/>
          </a:xfrm>
          <a:prstGeom prst="roundRect">
            <a:avLst>
              <a:gd name="adj" fmla="val 0"/>
            </a:avLst>
          </a:prstGeom>
          <a:solidFill>
            <a:srgbClr val="F16364"/>
          </a:solidFill>
          <a:ln w="69850"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 Registry</a:t>
            </a:r>
            <a:endParaRPr lang="sv-SE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2338430" y="2824920"/>
            <a:ext cx="2332098" cy="1921417"/>
            <a:chOff x="2338430" y="2824920"/>
            <a:chExt cx="2332098" cy="1921417"/>
          </a:xfrm>
        </p:grpSpPr>
        <p:cxnSp>
          <p:nvCxnSpPr>
            <p:cNvPr id="23" name="Curved Connector 22"/>
            <p:cNvCxnSpPr>
              <a:stCxn id="8" idx="1"/>
              <a:endCxn id="25" idx="0"/>
            </p:cNvCxnSpPr>
            <p:nvPr/>
          </p:nvCxnSpPr>
          <p:spPr>
            <a:xfrm rot="10800000" flipV="1">
              <a:off x="3067309" y="2824920"/>
              <a:ext cx="1603219" cy="1921417"/>
            </a:xfrm>
            <a:prstGeom prst="curvedConnector2">
              <a:avLst/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338430" y="3587174"/>
              <a:ext cx="2332097" cy="278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>
                  <a:solidFill>
                    <a:srgbClr val="102B3E"/>
                  </a:solidFill>
                </a:rPr>
                <a:t>Are you Alive?</a:t>
              </a:r>
              <a:endParaRPr lang="sv-SE" b="1" i="1" dirty="0">
                <a:solidFill>
                  <a:srgbClr val="102B3E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25" name="Rounded Rectangle 24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</a:t>
              </a:r>
              <a:endParaRPr lang="sv-SE" dirty="0"/>
            </a:p>
          </p:txBody>
        </p:sp>
        <p:sp>
          <p:nvSpPr>
            <p:cNvPr id="26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29" name="Rounded Rectangle 28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B</a:t>
              </a:r>
            </a:p>
          </p:txBody>
        </p:sp>
        <p:sp>
          <p:nvSpPr>
            <p:cNvPr id="3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061666" y="3390603"/>
            <a:ext cx="2503788" cy="1646467"/>
            <a:chOff x="3909266" y="3238203"/>
            <a:chExt cx="2503788" cy="1646467"/>
          </a:xfrm>
        </p:grpSpPr>
        <p:cxnSp>
          <p:nvCxnSpPr>
            <p:cNvPr id="21" name="Curved Connector 20"/>
            <p:cNvCxnSpPr>
              <a:stCxn id="25" idx="3"/>
              <a:endCxn id="8" idx="2"/>
            </p:cNvCxnSpPr>
            <p:nvPr/>
          </p:nvCxnSpPr>
          <p:spPr>
            <a:xfrm flipV="1">
              <a:off x="3909266" y="3238203"/>
              <a:ext cx="2029666" cy="1646467"/>
            </a:xfrm>
            <a:prstGeom prst="curvedConnector2">
              <a:avLst/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080957" y="4278649"/>
              <a:ext cx="2332097" cy="278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>
                  <a:solidFill>
                    <a:srgbClr val="102B3E"/>
                  </a:solidFill>
                </a:rPr>
                <a:t>Yes!</a:t>
              </a:r>
              <a:endParaRPr lang="sv-SE" b="1" i="1" dirty="0">
                <a:solidFill>
                  <a:srgbClr val="102B3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02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90728" y="4264762"/>
            <a:ext cx="1988717" cy="1764756"/>
            <a:chOff x="2072949" y="3287719"/>
            <a:chExt cx="1988717" cy="1764756"/>
          </a:xfrm>
        </p:grpSpPr>
        <p:grpSp>
          <p:nvGrpSpPr>
            <p:cNvPr id="11" name="Group 10"/>
            <p:cNvGrpSpPr/>
            <p:nvPr/>
          </p:nvGrpSpPr>
          <p:grpSpPr>
            <a:xfrm>
              <a:off x="2072949" y="3287719"/>
              <a:ext cx="1988717" cy="581463"/>
              <a:chOff x="2255363" y="4893279"/>
              <a:chExt cx="1988717" cy="58146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2255363" y="4893279"/>
                <a:ext cx="1988717" cy="581463"/>
              </a:xfrm>
              <a:prstGeom prst="roundRect">
                <a:avLst>
                  <a:gd name="adj" fmla="val 0"/>
                </a:avLst>
              </a:prstGeom>
              <a:solidFill>
                <a:srgbClr val="102B3E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198000" rtlCol="0" anchor="ctr"/>
              <a:lstStyle/>
              <a:p>
                <a:r>
                  <a:rPr lang="sv-SE" dirty="0" smtClean="0"/>
                  <a:t>Login</a:t>
                </a:r>
                <a:endParaRPr lang="sv-SE" dirty="0"/>
              </a:p>
            </p:txBody>
          </p:sp>
          <p:sp>
            <p:nvSpPr>
              <p:cNvPr id="13" name="Heart 11"/>
              <p:cNvSpPr/>
              <p:nvPr/>
            </p:nvSpPr>
            <p:spPr>
              <a:xfrm rot="14287302">
                <a:off x="3663993" y="5000835"/>
                <a:ext cx="441283" cy="338244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E88744"/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2072949" y="3869182"/>
              <a:ext cx="1988717" cy="1183293"/>
            </a:xfrm>
            <a:prstGeom prst="roundRect">
              <a:avLst>
                <a:gd name="adj" fmla="val 0"/>
              </a:avLst>
            </a:prstGeom>
            <a:solidFill>
              <a:srgbClr val="3DB5B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t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sv-SE" dirty="0" smtClean="0"/>
                <a:t>Tiobet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sv-SE" dirty="0" smtClean="0"/>
                <a:t>MGA</a:t>
              </a:r>
              <a:endParaRPr lang="sv-S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754912" y="4264761"/>
            <a:ext cx="1988717" cy="1764756"/>
            <a:chOff x="2072949" y="3287719"/>
            <a:chExt cx="1988717" cy="1764756"/>
          </a:xfrm>
        </p:grpSpPr>
        <p:grpSp>
          <p:nvGrpSpPr>
            <p:cNvPr id="22" name="Group 21"/>
            <p:cNvGrpSpPr/>
            <p:nvPr/>
          </p:nvGrpSpPr>
          <p:grpSpPr>
            <a:xfrm>
              <a:off x="2072949" y="3287719"/>
              <a:ext cx="1988717" cy="581463"/>
              <a:chOff x="2255363" y="4893279"/>
              <a:chExt cx="1988717" cy="581463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2255363" y="4893279"/>
                <a:ext cx="1988717" cy="581463"/>
              </a:xfrm>
              <a:prstGeom prst="roundRect">
                <a:avLst>
                  <a:gd name="adj" fmla="val 0"/>
                </a:avLst>
              </a:prstGeom>
              <a:solidFill>
                <a:srgbClr val="102B3E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198000" rtlCol="0" anchor="ctr"/>
              <a:lstStyle/>
              <a:p>
                <a:r>
                  <a:rPr lang="sv-SE" dirty="0" smtClean="0"/>
                  <a:t>Login</a:t>
                </a:r>
                <a:endParaRPr lang="sv-SE" dirty="0"/>
              </a:p>
            </p:txBody>
          </p:sp>
          <p:sp>
            <p:nvSpPr>
              <p:cNvPr id="25" name="Heart 11"/>
              <p:cNvSpPr/>
              <p:nvPr/>
            </p:nvSpPr>
            <p:spPr>
              <a:xfrm rot="14287302">
                <a:off x="3663993" y="5000835"/>
                <a:ext cx="441283" cy="338244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E88744"/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sp>
          <p:nvSpPr>
            <p:cNvPr id="23" name="Rounded Rectangle 22"/>
            <p:cNvSpPr/>
            <p:nvPr/>
          </p:nvSpPr>
          <p:spPr>
            <a:xfrm>
              <a:off x="2072949" y="3869182"/>
              <a:ext cx="1988717" cy="1183293"/>
            </a:xfrm>
            <a:prstGeom prst="roundRect">
              <a:avLst>
                <a:gd name="adj" fmla="val 0"/>
              </a:avLst>
            </a:prstGeom>
            <a:solidFill>
              <a:srgbClr val="3DB5B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t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sv-SE" dirty="0" smtClean="0"/>
                <a:t>Tiobet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sv-SE" dirty="0" smtClean="0"/>
                <a:t>EE</a:t>
              </a:r>
              <a:endParaRPr lang="sv-S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19096" y="4264761"/>
            <a:ext cx="1988717" cy="1764756"/>
            <a:chOff x="2072949" y="3287719"/>
            <a:chExt cx="1988717" cy="1764756"/>
          </a:xfrm>
        </p:grpSpPr>
        <p:grpSp>
          <p:nvGrpSpPr>
            <p:cNvPr id="27" name="Group 26"/>
            <p:cNvGrpSpPr/>
            <p:nvPr/>
          </p:nvGrpSpPr>
          <p:grpSpPr>
            <a:xfrm>
              <a:off x="2072949" y="3287719"/>
              <a:ext cx="1988717" cy="581463"/>
              <a:chOff x="2255363" y="4893279"/>
              <a:chExt cx="1988717" cy="581463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2255363" y="4893279"/>
                <a:ext cx="1988717" cy="581463"/>
              </a:xfrm>
              <a:prstGeom prst="roundRect">
                <a:avLst>
                  <a:gd name="adj" fmla="val 0"/>
                </a:avLst>
              </a:prstGeom>
              <a:solidFill>
                <a:srgbClr val="102B3E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198000" rtlCol="0" anchor="ctr"/>
              <a:lstStyle/>
              <a:p>
                <a:r>
                  <a:rPr lang="sv-SE" dirty="0" smtClean="0"/>
                  <a:t>Login</a:t>
                </a:r>
                <a:endParaRPr lang="sv-SE" dirty="0"/>
              </a:p>
            </p:txBody>
          </p:sp>
          <p:sp>
            <p:nvSpPr>
              <p:cNvPr id="30" name="Heart 11"/>
              <p:cNvSpPr/>
              <p:nvPr/>
            </p:nvSpPr>
            <p:spPr>
              <a:xfrm rot="14287302">
                <a:off x="3663993" y="5000835"/>
                <a:ext cx="441283" cy="338244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E88744"/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2072949" y="3869182"/>
              <a:ext cx="1988717" cy="1183293"/>
            </a:xfrm>
            <a:prstGeom prst="roundRect">
              <a:avLst>
                <a:gd name="adj" fmla="val 0"/>
              </a:avLst>
            </a:prstGeom>
            <a:solidFill>
              <a:srgbClr val="3DB5B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t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sv-SE" dirty="0" smtClean="0"/>
                <a:t>Tiobet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sv-SE" dirty="0" smtClean="0"/>
                <a:t>LV</a:t>
              </a:r>
              <a:endParaRPr lang="sv-S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83280" y="4264761"/>
            <a:ext cx="1988717" cy="1764756"/>
            <a:chOff x="2072949" y="3287719"/>
            <a:chExt cx="1988717" cy="1764756"/>
          </a:xfrm>
        </p:grpSpPr>
        <p:grpSp>
          <p:nvGrpSpPr>
            <p:cNvPr id="32" name="Group 31"/>
            <p:cNvGrpSpPr/>
            <p:nvPr/>
          </p:nvGrpSpPr>
          <p:grpSpPr>
            <a:xfrm>
              <a:off x="2072949" y="3287719"/>
              <a:ext cx="1988717" cy="581463"/>
              <a:chOff x="2255363" y="4893279"/>
              <a:chExt cx="1988717" cy="581463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2255363" y="4893279"/>
                <a:ext cx="1988717" cy="581463"/>
              </a:xfrm>
              <a:prstGeom prst="roundRect">
                <a:avLst>
                  <a:gd name="adj" fmla="val 0"/>
                </a:avLst>
              </a:prstGeom>
              <a:solidFill>
                <a:srgbClr val="102B3E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198000" rtlCol="0" anchor="ctr"/>
              <a:lstStyle/>
              <a:p>
                <a:r>
                  <a:rPr lang="sv-SE" dirty="0" smtClean="0"/>
                  <a:t>Login</a:t>
                </a:r>
                <a:endParaRPr lang="sv-SE" dirty="0"/>
              </a:p>
            </p:txBody>
          </p:sp>
          <p:sp>
            <p:nvSpPr>
              <p:cNvPr id="35" name="Heart 11"/>
              <p:cNvSpPr/>
              <p:nvPr/>
            </p:nvSpPr>
            <p:spPr>
              <a:xfrm rot="14287302">
                <a:off x="3663993" y="5000835"/>
                <a:ext cx="441283" cy="338244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E88744"/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sp>
          <p:nvSpPr>
            <p:cNvPr id="33" name="Rounded Rectangle 32"/>
            <p:cNvSpPr/>
            <p:nvPr/>
          </p:nvSpPr>
          <p:spPr>
            <a:xfrm>
              <a:off x="2072949" y="3869182"/>
              <a:ext cx="1988717" cy="1183293"/>
            </a:xfrm>
            <a:prstGeom prst="roundRect">
              <a:avLst>
                <a:gd name="adj" fmla="val 0"/>
              </a:avLst>
            </a:prstGeom>
            <a:solidFill>
              <a:srgbClr val="3DB5B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t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sv-SE" dirty="0" smtClean="0"/>
                <a:t>Tiobet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sv-SE" dirty="0" smtClean="0"/>
                <a:t>LV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sv-SE" dirty="0" smtClean="0"/>
                <a:t>VIP</a:t>
              </a:r>
              <a:endParaRPr lang="sv-SE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Context Aware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39" name="Oval Callout 38"/>
          <p:cNvSpPr/>
          <p:nvPr/>
        </p:nvSpPr>
        <p:spPr>
          <a:xfrm>
            <a:off x="9572811" y="4052828"/>
            <a:ext cx="2136637" cy="2236016"/>
          </a:xfrm>
          <a:prstGeom prst="wedgeEllipseCallout">
            <a:avLst>
              <a:gd name="adj1" fmla="val -60178"/>
              <a:gd name="adj2" fmla="val 386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Same service</a:t>
            </a:r>
          </a:p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Different contexts</a:t>
            </a:r>
            <a:endParaRPr lang="sv-SE" sz="2000" b="1" dirty="0">
              <a:solidFill>
                <a:srgbClr val="102B3E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670527" y="2259239"/>
            <a:ext cx="2841610" cy="1131364"/>
          </a:xfrm>
          <a:prstGeom prst="roundRect">
            <a:avLst>
              <a:gd name="adj" fmla="val 0"/>
            </a:avLst>
          </a:prstGeom>
          <a:solidFill>
            <a:srgbClr val="F16364"/>
          </a:solidFill>
          <a:ln w="69850"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 Registry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24280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90728" y="4264762"/>
            <a:ext cx="1988717" cy="1764756"/>
            <a:chOff x="2072949" y="3287719"/>
            <a:chExt cx="1988717" cy="1764756"/>
          </a:xfrm>
        </p:grpSpPr>
        <p:grpSp>
          <p:nvGrpSpPr>
            <p:cNvPr id="11" name="Group 10"/>
            <p:cNvGrpSpPr/>
            <p:nvPr/>
          </p:nvGrpSpPr>
          <p:grpSpPr>
            <a:xfrm>
              <a:off x="2072949" y="3287719"/>
              <a:ext cx="1988717" cy="581463"/>
              <a:chOff x="2255363" y="4893279"/>
              <a:chExt cx="1988717" cy="58146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2255363" y="4893279"/>
                <a:ext cx="1988717" cy="581463"/>
              </a:xfrm>
              <a:prstGeom prst="roundRect">
                <a:avLst>
                  <a:gd name="adj" fmla="val 0"/>
                </a:avLst>
              </a:prstGeom>
              <a:solidFill>
                <a:srgbClr val="102B3E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198000" rtlCol="0" anchor="ctr"/>
              <a:lstStyle/>
              <a:p>
                <a:r>
                  <a:rPr lang="sv-SE" dirty="0" smtClean="0"/>
                  <a:t>Login</a:t>
                </a:r>
                <a:endParaRPr lang="sv-SE" dirty="0"/>
              </a:p>
            </p:txBody>
          </p:sp>
          <p:sp>
            <p:nvSpPr>
              <p:cNvPr id="13" name="Heart 11"/>
              <p:cNvSpPr/>
              <p:nvPr/>
            </p:nvSpPr>
            <p:spPr>
              <a:xfrm rot="14287302">
                <a:off x="3663993" y="5000835"/>
                <a:ext cx="441283" cy="338244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E88744"/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2072949" y="3869182"/>
              <a:ext cx="1988717" cy="1183293"/>
            </a:xfrm>
            <a:prstGeom prst="roundRect">
              <a:avLst>
                <a:gd name="adj" fmla="val 0"/>
              </a:avLst>
            </a:prstGeom>
            <a:solidFill>
              <a:srgbClr val="3DB5B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t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sv-SE" dirty="0" smtClean="0"/>
                <a:t>Tiobet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sv-SE" dirty="0" smtClean="0"/>
                <a:t>MGA</a:t>
              </a:r>
              <a:endParaRPr lang="sv-S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754912" y="4264761"/>
            <a:ext cx="1988717" cy="1764756"/>
            <a:chOff x="2072949" y="3287719"/>
            <a:chExt cx="1988717" cy="1764756"/>
          </a:xfrm>
        </p:grpSpPr>
        <p:grpSp>
          <p:nvGrpSpPr>
            <p:cNvPr id="22" name="Group 21"/>
            <p:cNvGrpSpPr/>
            <p:nvPr/>
          </p:nvGrpSpPr>
          <p:grpSpPr>
            <a:xfrm>
              <a:off x="2072949" y="3287719"/>
              <a:ext cx="1988717" cy="581463"/>
              <a:chOff x="2255363" y="4893279"/>
              <a:chExt cx="1988717" cy="581463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2255363" y="4893279"/>
                <a:ext cx="1988717" cy="581463"/>
              </a:xfrm>
              <a:prstGeom prst="roundRect">
                <a:avLst>
                  <a:gd name="adj" fmla="val 0"/>
                </a:avLst>
              </a:prstGeom>
              <a:solidFill>
                <a:srgbClr val="102B3E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198000" rtlCol="0" anchor="ctr"/>
              <a:lstStyle/>
              <a:p>
                <a:r>
                  <a:rPr lang="sv-SE" dirty="0" smtClean="0"/>
                  <a:t>Login</a:t>
                </a:r>
                <a:endParaRPr lang="sv-SE" dirty="0"/>
              </a:p>
            </p:txBody>
          </p:sp>
          <p:sp>
            <p:nvSpPr>
              <p:cNvPr id="25" name="Heart 11"/>
              <p:cNvSpPr/>
              <p:nvPr/>
            </p:nvSpPr>
            <p:spPr>
              <a:xfrm rot="14287302">
                <a:off x="3663993" y="5000835"/>
                <a:ext cx="441283" cy="338244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E88744"/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sp>
          <p:nvSpPr>
            <p:cNvPr id="23" name="Rounded Rectangle 22"/>
            <p:cNvSpPr/>
            <p:nvPr/>
          </p:nvSpPr>
          <p:spPr>
            <a:xfrm>
              <a:off x="2072949" y="3869182"/>
              <a:ext cx="1988717" cy="1183293"/>
            </a:xfrm>
            <a:prstGeom prst="roundRect">
              <a:avLst>
                <a:gd name="adj" fmla="val 0"/>
              </a:avLst>
            </a:prstGeom>
            <a:solidFill>
              <a:srgbClr val="3DB5B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t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sv-SE" dirty="0" smtClean="0"/>
                <a:t>Tiobet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sv-SE" dirty="0" smtClean="0"/>
                <a:t>EE</a:t>
              </a:r>
              <a:endParaRPr lang="sv-S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19096" y="4264761"/>
            <a:ext cx="1988717" cy="1764756"/>
            <a:chOff x="2072949" y="3287719"/>
            <a:chExt cx="1988717" cy="1764756"/>
          </a:xfrm>
        </p:grpSpPr>
        <p:grpSp>
          <p:nvGrpSpPr>
            <p:cNvPr id="27" name="Group 26"/>
            <p:cNvGrpSpPr/>
            <p:nvPr/>
          </p:nvGrpSpPr>
          <p:grpSpPr>
            <a:xfrm>
              <a:off x="2072949" y="3287719"/>
              <a:ext cx="1988717" cy="581463"/>
              <a:chOff x="2255363" y="4893279"/>
              <a:chExt cx="1988717" cy="581463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2255363" y="4893279"/>
                <a:ext cx="1988717" cy="581463"/>
              </a:xfrm>
              <a:prstGeom prst="roundRect">
                <a:avLst>
                  <a:gd name="adj" fmla="val 0"/>
                </a:avLst>
              </a:prstGeom>
              <a:solidFill>
                <a:srgbClr val="102B3E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198000" rtlCol="0" anchor="ctr"/>
              <a:lstStyle/>
              <a:p>
                <a:r>
                  <a:rPr lang="sv-SE" dirty="0" smtClean="0"/>
                  <a:t>Login</a:t>
                </a:r>
                <a:endParaRPr lang="sv-SE" dirty="0"/>
              </a:p>
            </p:txBody>
          </p:sp>
          <p:sp>
            <p:nvSpPr>
              <p:cNvPr id="30" name="Heart 11"/>
              <p:cNvSpPr/>
              <p:nvPr/>
            </p:nvSpPr>
            <p:spPr>
              <a:xfrm rot="14287302">
                <a:off x="3663993" y="5000835"/>
                <a:ext cx="441283" cy="338244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E88744"/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2072949" y="3869182"/>
              <a:ext cx="1988717" cy="1183293"/>
            </a:xfrm>
            <a:prstGeom prst="roundRect">
              <a:avLst>
                <a:gd name="adj" fmla="val 0"/>
              </a:avLst>
            </a:prstGeom>
            <a:solidFill>
              <a:srgbClr val="3DB5B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t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sv-SE" dirty="0" smtClean="0"/>
                <a:t>Tiobet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sv-SE" dirty="0" smtClean="0"/>
                <a:t>LV</a:t>
              </a:r>
              <a:endParaRPr lang="sv-S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83280" y="4264761"/>
            <a:ext cx="1988717" cy="1764756"/>
            <a:chOff x="2072949" y="3287719"/>
            <a:chExt cx="1988717" cy="1764756"/>
          </a:xfrm>
        </p:grpSpPr>
        <p:grpSp>
          <p:nvGrpSpPr>
            <p:cNvPr id="32" name="Group 31"/>
            <p:cNvGrpSpPr/>
            <p:nvPr/>
          </p:nvGrpSpPr>
          <p:grpSpPr>
            <a:xfrm>
              <a:off x="2072949" y="3287719"/>
              <a:ext cx="1988717" cy="581463"/>
              <a:chOff x="2255363" y="4893279"/>
              <a:chExt cx="1988717" cy="581463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2255363" y="4893279"/>
                <a:ext cx="1988717" cy="581463"/>
              </a:xfrm>
              <a:prstGeom prst="roundRect">
                <a:avLst>
                  <a:gd name="adj" fmla="val 0"/>
                </a:avLst>
              </a:prstGeom>
              <a:solidFill>
                <a:srgbClr val="102B3E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198000" rtlCol="0" anchor="ctr"/>
              <a:lstStyle/>
              <a:p>
                <a:r>
                  <a:rPr lang="sv-SE" dirty="0" smtClean="0"/>
                  <a:t>Login</a:t>
                </a:r>
                <a:endParaRPr lang="sv-SE" dirty="0"/>
              </a:p>
            </p:txBody>
          </p:sp>
          <p:sp>
            <p:nvSpPr>
              <p:cNvPr id="35" name="Heart 11"/>
              <p:cNvSpPr/>
              <p:nvPr/>
            </p:nvSpPr>
            <p:spPr>
              <a:xfrm rot="14287302">
                <a:off x="3663993" y="5000835"/>
                <a:ext cx="441283" cy="338244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E88744"/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sp>
          <p:nvSpPr>
            <p:cNvPr id="33" name="Rounded Rectangle 32"/>
            <p:cNvSpPr/>
            <p:nvPr/>
          </p:nvSpPr>
          <p:spPr>
            <a:xfrm>
              <a:off x="2072949" y="3869182"/>
              <a:ext cx="1988717" cy="1183293"/>
            </a:xfrm>
            <a:prstGeom prst="roundRect">
              <a:avLst>
                <a:gd name="adj" fmla="val 0"/>
              </a:avLst>
            </a:prstGeom>
            <a:solidFill>
              <a:srgbClr val="3DB5B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t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sv-SE" dirty="0" smtClean="0"/>
                <a:t>Tiobet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sv-SE" dirty="0" smtClean="0"/>
                <a:t>LV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sv-SE" dirty="0" smtClean="0"/>
                <a:t>VIP</a:t>
              </a:r>
              <a:endParaRPr lang="sv-SE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Context Aware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670527" y="2259239"/>
            <a:ext cx="2841610" cy="1131364"/>
          </a:xfrm>
          <a:prstGeom prst="roundRect">
            <a:avLst>
              <a:gd name="adj" fmla="val 0"/>
            </a:avLst>
          </a:prstGeom>
          <a:solidFill>
            <a:srgbClr val="F16364"/>
          </a:solidFill>
          <a:ln w="69850"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 Registry</a:t>
            </a:r>
            <a:endParaRPr lang="sv-SE" b="1" dirty="0"/>
          </a:p>
        </p:txBody>
      </p:sp>
      <p:grpSp>
        <p:nvGrpSpPr>
          <p:cNvPr id="42" name="Group 41"/>
          <p:cNvGrpSpPr/>
          <p:nvPr/>
        </p:nvGrpSpPr>
        <p:grpSpPr>
          <a:xfrm>
            <a:off x="676460" y="2254217"/>
            <a:ext cx="3994067" cy="1146542"/>
            <a:chOff x="1263171" y="2216766"/>
            <a:chExt cx="3994067" cy="1146542"/>
          </a:xfrm>
        </p:grpSpPr>
        <p:cxnSp>
          <p:nvCxnSpPr>
            <p:cNvPr id="43" name="Curved Connector 42"/>
            <p:cNvCxnSpPr>
              <a:endCxn id="41" idx="1"/>
            </p:cNvCxnSpPr>
            <p:nvPr/>
          </p:nvCxnSpPr>
          <p:spPr>
            <a:xfrm flipV="1">
              <a:off x="1263171" y="2787470"/>
              <a:ext cx="3994067" cy="10156"/>
            </a:xfrm>
            <a:prstGeom prst="curvedConnector3">
              <a:avLst>
                <a:gd name="adj1" fmla="val 50000"/>
              </a:avLst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1800800" y="2216766"/>
              <a:ext cx="2332097" cy="11465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>
                  <a:solidFill>
                    <a:srgbClr val="102B3E"/>
                  </a:solidFill>
                </a:rPr>
                <a:t>Lookup</a:t>
              </a:r>
            </a:p>
            <a:p>
              <a:pPr algn="ctr"/>
              <a:r>
                <a:rPr lang="sv-SE" b="1" i="1" dirty="0" smtClean="0">
                  <a:solidFill>
                    <a:srgbClr val="102B3E"/>
                  </a:solidFill>
                </a:rPr>
                <a:t>Where is ”Login” for Tiobet, LV, VIP</a:t>
              </a:r>
              <a:endParaRPr lang="sv-SE" b="1" i="1" dirty="0">
                <a:solidFill>
                  <a:srgbClr val="102B3E"/>
                </a:solidFill>
              </a:endParaRPr>
            </a:p>
          </p:txBody>
        </p:sp>
      </p:grpSp>
      <p:cxnSp>
        <p:nvCxnSpPr>
          <p:cNvPr id="46" name="Curved Connector 45"/>
          <p:cNvCxnSpPr>
            <a:stCxn id="41" idx="3"/>
            <a:endCxn id="34" idx="0"/>
          </p:cNvCxnSpPr>
          <p:nvPr/>
        </p:nvCxnSpPr>
        <p:spPr>
          <a:xfrm>
            <a:off x="7512137" y="2824921"/>
            <a:ext cx="765502" cy="1439840"/>
          </a:xfrm>
          <a:prstGeom prst="curvedConnector2">
            <a:avLst/>
          </a:prstGeom>
          <a:ln w="50800">
            <a:solidFill>
              <a:srgbClr val="05CFFF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0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urved Connector 80"/>
          <p:cNvCxnSpPr>
            <a:stCxn id="24" idx="2"/>
            <a:endCxn id="55" idx="0"/>
          </p:cNvCxnSpPr>
          <p:nvPr/>
        </p:nvCxnSpPr>
        <p:spPr>
          <a:xfrm rot="16200000" flipH="1">
            <a:off x="6584479" y="2673656"/>
            <a:ext cx="2763346" cy="3754150"/>
          </a:xfrm>
          <a:prstGeom prst="curvedConnector3">
            <a:avLst>
              <a:gd name="adj1" fmla="val 40349"/>
            </a:avLst>
          </a:prstGeom>
          <a:ln w="50800" cap="flat">
            <a:solidFill>
              <a:srgbClr val="05CFFF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24" idx="2"/>
            <a:endCxn id="60" idx="0"/>
          </p:cNvCxnSpPr>
          <p:nvPr/>
        </p:nvCxnSpPr>
        <p:spPr>
          <a:xfrm rot="5400000">
            <a:off x="2833546" y="2670439"/>
            <a:ext cx="2756912" cy="3754151"/>
          </a:xfrm>
          <a:prstGeom prst="curvedConnector3">
            <a:avLst>
              <a:gd name="adj1" fmla="val 40326"/>
            </a:avLst>
          </a:prstGeom>
          <a:ln w="50800" cap="flat">
            <a:solidFill>
              <a:srgbClr val="05CFFF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24" idx="2"/>
            <a:endCxn id="45" idx="0"/>
          </p:cNvCxnSpPr>
          <p:nvPr/>
        </p:nvCxnSpPr>
        <p:spPr>
          <a:xfrm rot="5400000">
            <a:off x="3768866" y="3612193"/>
            <a:ext cx="2763346" cy="1877076"/>
          </a:xfrm>
          <a:prstGeom prst="curvedConnector3">
            <a:avLst>
              <a:gd name="adj1" fmla="val 50000"/>
            </a:avLst>
          </a:prstGeom>
          <a:ln w="50800" cap="flat">
            <a:solidFill>
              <a:srgbClr val="05CFFF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24" idx="2"/>
            <a:endCxn id="50" idx="0"/>
          </p:cNvCxnSpPr>
          <p:nvPr/>
        </p:nvCxnSpPr>
        <p:spPr>
          <a:xfrm rot="16200000" flipH="1">
            <a:off x="5645941" y="3612193"/>
            <a:ext cx="2763346" cy="1877075"/>
          </a:xfrm>
          <a:prstGeom prst="curvedConnector3">
            <a:avLst>
              <a:gd name="adj1" fmla="val 50000"/>
            </a:avLst>
          </a:prstGeom>
          <a:ln w="50800" cap="flat">
            <a:solidFill>
              <a:srgbClr val="05CFFF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24" idx="2"/>
            <a:endCxn id="40" idx="0"/>
          </p:cNvCxnSpPr>
          <p:nvPr/>
        </p:nvCxnSpPr>
        <p:spPr>
          <a:xfrm rot="5400000">
            <a:off x="4710621" y="4547514"/>
            <a:ext cx="2756912" cy="1"/>
          </a:xfrm>
          <a:prstGeom prst="curvedConnector3">
            <a:avLst>
              <a:gd name="adj1" fmla="val 50000"/>
            </a:avLst>
          </a:prstGeom>
          <a:ln w="50800" cap="flat">
            <a:solidFill>
              <a:srgbClr val="05CFFF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Highly Available Cluster</a:t>
            </a:r>
            <a:endParaRPr lang="sv-SE" b="1" dirty="0">
              <a:solidFill>
                <a:srgbClr val="FFFFFF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5397770" y="5925970"/>
            <a:ext cx="1382612" cy="550476"/>
            <a:chOff x="4670527" y="2259239"/>
            <a:chExt cx="2841610" cy="1131364"/>
          </a:xfrm>
        </p:grpSpPr>
        <p:sp>
          <p:nvSpPr>
            <p:cNvPr id="40" name="Rounded Rectangle 39"/>
            <p:cNvSpPr/>
            <p:nvPr/>
          </p:nvSpPr>
          <p:spPr>
            <a:xfrm>
              <a:off x="4670527" y="2259239"/>
              <a:ext cx="2841610" cy="1131364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sv-SE" b="1" dirty="0" smtClean="0"/>
                <a:t>Agent</a:t>
              </a:r>
              <a:endParaRPr lang="sv-SE" b="1" dirty="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255" y="2539968"/>
              <a:ext cx="585508" cy="581871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3520695" y="5932404"/>
            <a:ext cx="1382612" cy="550476"/>
            <a:chOff x="4670527" y="2259239"/>
            <a:chExt cx="2841610" cy="1131364"/>
          </a:xfrm>
        </p:grpSpPr>
        <p:sp>
          <p:nvSpPr>
            <p:cNvPr id="45" name="Rounded Rectangle 44"/>
            <p:cNvSpPr/>
            <p:nvPr/>
          </p:nvSpPr>
          <p:spPr>
            <a:xfrm>
              <a:off x="4670527" y="2259239"/>
              <a:ext cx="2841610" cy="1131364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sv-SE" b="1" dirty="0" smtClean="0"/>
                <a:t>Agent</a:t>
              </a:r>
              <a:endParaRPr lang="sv-SE" b="1" dirty="0"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255" y="2539968"/>
              <a:ext cx="585508" cy="581871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7274846" y="5932404"/>
            <a:ext cx="1382612" cy="550476"/>
            <a:chOff x="4670527" y="2259239"/>
            <a:chExt cx="2841610" cy="1131364"/>
          </a:xfrm>
        </p:grpSpPr>
        <p:sp>
          <p:nvSpPr>
            <p:cNvPr id="50" name="Rounded Rectangle 49"/>
            <p:cNvSpPr/>
            <p:nvPr/>
          </p:nvSpPr>
          <p:spPr>
            <a:xfrm>
              <a:off x="4670527" y="2259239"/>
              <a:ext cx="2841610" cy="1131364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sv-SE" b="1" dirty="0" smtClean="0"/>
                <a:t>Agent</a:t>
              </a:r>
              <a:endParaRPr lang="sv-SE" b="1" dirty="0"/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255" y="2539968"/>
              <a:ext cx="585508" cy="581871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9151921" y="5932404"/>
            <a:ext cx="1382612" cy="550476"/>
            <a:chOff x="4670527" y="2259239"/>
            <a:chExt cx="2841610" cy="1131364"/>
          </a:xfrm>
        </p:grpSpPr>
        <p:sp>
          <p:nvSpPr>
            <p:cNvPr id="55" name="Rounded Rectangle 54"/>
            <p:cNvSpPr/>
            <p:nvPr/>
          </p:nvSpPr>
          <p:spPr>
            <a:xfrm>
              <a:off x="4670527" y="2259239"/>
              <a:ext cx="2841610" cy="1131364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sv-SE" b="1" dirty="0" smtClean="0"/>
                <a:t>Agent</a:t>
              </a:r>
              <a:endParaRPr lang="sv-SE" b="1" dirty="0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255" y="2539968"/>
              <a:ext cx="585508" cy="581871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643620" y="5925970"/>
            <a:ext cx="1382612" cy="550476"/>
            <a:chOff x="4670527" y="2259239"/>
            <a:chExt cx="2841610" cy="1131364"/>
          </a:xfrm>
        </p:grpSpPr>
        <p:sp>
          <p:nvSpPr>
            <p:cNvPr id="60" name="Rounded Rectangle 59"/>
            <p:cNvSpPr/>
            <p:nvPr/>
          </p:nvSpPr>
          <p:spPr>
            <a:xfrm>
              <a:off x="4670527" y="2259239"/>
              <a:ext cx="2841610" cy="1131364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sv-SE" b="1" dirty="0" smtClean="0"/>
                <a:t>Agent</a:t>
              </a:r>
              <a:endParaRPr lang="sv-SE" b="1" dirty="0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255" y="2539968"/>
              <a:ext cx="585508" cy="581871"/>
            </a:xfrm>
            <a:prstGeom prst="rect">
              <a:avLst/>
            </a:prstGeom>
          </p:spPr>
        </p:pic>
      </p:grpSp>
      <p:grpSp>
        <p:nvGrpSpPr>
          <p:cNvPr id="104" name="Group 103"/>
          <p:cNvGrpSpPr/>
          <p:nvPr/>
        </p:nvGrpSpPr>
        <p:grpSpPr>
          <a:xfrm>
            <a:off x="3595001" y="2196596"/>
            <a:ext cx="4988153" cy="2803534"/>
            <a:chOff x="3544773" y="2055813"/>
            <a:chExt cx="4988153" cy="2803534"/>
          </a:xfrm>
        </p:grpSpPr>
        <p:sp>
          <p:nvSpPr>
            <p:cNvPr id="75" name="Oval 74"/>
            <p:cNvSpPr/>
            <p:nvPr/>
          </p:nvSpPr>
          <p:spPr>
            <a:xfrm>
              <a:off x="3544773" y="2055813"/>
              <a:ext cx="4988153" cy="280353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102B3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347543" y="2477799"/>
              <a:ext cx="1382612" cy="550476"/>
              <a:chOff x="4670527" y="2259238"/>
              <a:chExt cx="2841610" cy="1131363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4670527" y="2259238"/>
                <a:ext cx="2841610" cy="1131363"/>
              </a:xfrm>
              <a:prstGeom prst="roundRect">
                <a:avLst>
                  <a:gd name="adj" fmla="val 0"/>
                </a:avLst>
              </a:prstGeom>
              <a:solidFill>
                <a:srgbClr val="F16364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432000" rtlCol="0" anchor="ctr"/>
              <a:lstStyle/>
              <a:p>
                <a:pPr algn="ctr"/>
                <a:r>
                  <a:rPr lang="sv-SE" b="1" dirty="0" smtClean="0"/>
                  <a:t>Server</a:t>
                </a:r>
                <a:endParaRPr lang="sv-SE" b="1" dirty="0"/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6255" y="2539968"/>
                <a:ext cx="585508" cy="581871"/>
              </a:xfrm>
              <a:prstGeom prst="rect">
                <a:avLst/>
              </a:prstGeom>
            </p:spPr>
          </p:pic>
        </p:grpSp>
        <p:grpSp>
          <p:nvGrpSpPr>
            <p:cNvPr id="29" name="Group 28"/>
            <p:cNvGrpSpPr/>
            <p:nvPr/>
          </p:nvGrpSpPr>
          <p:grpSpPr>
            <a:xfrm>
              <a:off x="4285321" y="3600754"/>
              <a:ext cx="1382612" cy="550476"/>
              <a:chOff x="4670527" y="2259239"/>
              <a:chExt cx="2841610" cy="1131364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4670527" y="2259239"/>
                <a:ext cx="2841610" cy="1131364"/>
              </a:xfrm>
              <a:prstGeom prst="roundRect">
                <a:avLst>
                  <a:gd name="adj" fmla="val 0"/>
                </a:avLst>
              </a:prstGeom>
              <a:solidFill>
                <a:srgbClr val="F16364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432000" rtlCol="0" anchor="ctr"/>
              <a:lstStyle/>
              <a:p>
                <a:pPr algn="ctr"/>
                <a:r>
                  <a:rPr lang="sv-SE" b="1" dirty="0" smtClean="0"/>
                  <a:t>Server</a:t>
                </a:r>
                <a:endParaRPr lang="sv-SE" b="1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6255" y="2539968"/>
                <a:ext cx="585508" cy="581871"/>
              </a:xfrm>
              <a:prstGeom prst="rect">
                <a:avLst/>
              </a:prstGeom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412110" y="3600754"/>
              <a:ext cx="1382612" cy="550476"/>
              <a:chOff x="4670527" y="2259239"/>
              <a:chExt cx="2841610" cy="1131364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670527" y="2259239"/>
                <a:ext cx="2841610" cy="1131364"/>
              </a:xfrm>
              <a:prstGeom prst="roundRect">
                <a:avLst>
                  <a:gd name="adj" fmla="val 0"/>
                </a:avLst>
              </a:prstGeom>
              <a:solidFill>
                <a:srgbClr val="F16364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432000" rtlCol="0" anchor="ctr"/>
              <a:lstStyle/>
              <a:p>
                <a:pPr algn="ctr"/>
                <a:r>
                  <a:rPr lang="sv-SE" b="1" dirty="0" smtClean="0"/>
                  <a:t>Server</a:t>
                </a:r>
                <a:endParaRPr lang="sv-SE" b="1" dirty="0"/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6255" y="2539968"/>
                <a:ext cx="585508" cy="581871"/>
              </a:xfrm>
              <a:prstGeom prst="rect">
                <a:avLst/>
              </a:prstGeom>
            </p:spPr>
          </p:pic>
        </p:grpSp>
        <p:cxnSp>
          <p:nvCxnSpPr>
            <p:cNvPr id="65" name="Straight Arrow Connector 64"/>
            <p:cNvCxnSpPr>
              <a:stCxn id="30" idx="3"/>
              <a:endCxn id="35" idx="1"/>
            </p:cNvCxnSpPr>
            <p:nvPr/>
          </p:nvCxnSpPr>
          <p:spPr>
            <a:xfrm>
              <a:off x="5667933" y="3875992"/>
              <a:ext cx="744177" cy="0"/>
            </a:xfrm>
            <a:prstGeom prst="straightConnector1">
              <a:avLst/>
            </a:prstGeom>
            <a:ln w="50800" cap="flat">
              <a:solidFill>
                <a:srgbClr val="05CFFF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68"/>
            <p:cNvCxnSpPr>
              <a:stCxn id="24" idx="1"/>
              <a:endCxn id="30" idx="0"/>
            </p:cNvCxnSpPr>
            <p:nvPr/>
          </p:nvCxnSpPr>
          <p:spPr>
            <a:xfrm rot="10800000" flipV="1">
              <a:off x="4976627" y="2753036"/>
              <a:ext cx="370916" cy="847717"/>
            </a:xfrm>
            <a:prstGeom prst="curvedConnector2">
              <a:avLst/>
            </a:prstGeom>
            <a:ln w="50800" cap="flat">
              <a:solidFill>
                <a:srgbClr val="05CFFF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>
              <a:stCxn id="24" idx="3"/>
              <a:endCxn id="35" idx="0"/>
            </p:cNvCxnSpPr>
            <p:nvPr/>
          </p:nvCxnSpPr>
          <p:spPr>
            <a:xfrm>
              <a:off x="6730155" y="2753037"/>
              <a:ext cx="373261" cy="847717"/>
            </a:xfrm>
            <a:prstGeom prst="curvedConnector2">
              <a:avLst/>
            </a:prstGeom>
            <a:ln w="50800" cap="flat">
              <a:solidFill>
                <a:srgbClr val="05CFFF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Callout 41"/>
          <p:cNvSpPr/>
          <p:nvPr/>
        </p:nvSpPr>
        <p:spPr>
          <a:xfrm>
            <a:off x="301072" y="2847185"/>
            <a:ext cx="2136637" cy="2236016"/>
          </a:xfrm>
          <a:prstGeom prst="wedgeEllipseCallout">
            <a:avLst>
              <a:gd name="adj1" fmla="val 54944"/>
              <a:gd name="adj2" fmla="val 44960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All state is replicated to agents</a:t>
            </a:r>
            <a:endParaRPr lang="sv-SE" sz="2000" b="1" dirty="0">
              <a:solidFill>
                <a:srgbClr val="102B3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1816" y="4414358"/>
            <a:ext cx="151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Server Cluster</a:t>
            </a:r>
          </a:p>
        </p:txBody>
      </p:sp>
    </p:spTree>
    <p:extLst>
      <p:ext uri="{BB962C8B-B14F-4D97-AF65-F5344CB8AC3E}">
        <p14:creationId xmlns:p14="http://schemas.microsoft.com/office/powerpoint/2010/main" val="378251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urved Connector 80"/>
          <p:cNvCxnSpPr>
            <a:stCxn id="24" idx="2"/>
            <a:endCxn id="55" idx="0"/>
          </p:cNvCxnSpPr>
          <p:nvPr/>
        </p:nvCxnSpPr>
        <p:spPr>
          <a:xfrm rot="16200000" flipH="1">
            <a:off x="6584479" y="2673656"/>
            <a:ext cx="2763346" cy="3754150"/>
          </a:xfrm>
          <a:prstGeom prst="curvedConnector3">
            <a:avLst>
              <a:gd name="adj1" fmla="val 40349"/>
            </a:avLst>
          </a:prstGeom>
          <a:ln w="50800" cap="flat">
            <a:solidFill>
              <a:srgbClr val="05CFFF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24" idx="2"/>
            <a:endCxn id="60" idx="0"/>
          </p:cNvCxnSpPr>
          <p:nvPr/>
        </p:nvCxnSpPr>
        <p:spPr>
          <a:xfrm rot="5400000">
            <a:off x="2833546" y="2670439"/>
            <a:ext cx="2756912" cy="3754151"/>
          </a:xfrm>
          <a:prstGeom prst="curvedConnector3">
            <a:avLst>
              <a:gd name="adj1" fmla="val 40326"/>
            </a:avLst>
          </a:prstGeom>
          <a:ln w="50800" cap="flat">
            <a:solidFill>
              <a:srgbClr val="05CFFF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24" idx="2"/>
            <a:endCxn id="45" idx="0"/>
          </p:cNvCxnSpPr>
          <p:nvPr/>
        </p:nvCxnSpPr>
        <p:spPr>
          <a:xfrm rot="5400000">
            <a:off x="3768866" y="3612193"/>
            <a:ext cx="2763346" cy="1877076"/>
          </a:xfrm>
          <a:prstGeom prst="curvedConnector3">
            <a:avLst>
              <a:gd name="adj1" fmla="val 50000"/>
            </a:avLst>
          </a:prstGeom>
          <a:ln w="50800" cap="flat">
            <a:solidFill>
              <a:srgbClr val="05CFFF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24" idx="2"/>
            <a:endCxn id="50" idx="0"/>
          </p:cNvCxnSpPr>
          <p:nvPr/>
        </p:nvCxnSpPr>
        <p:spPr>
          <a:xfrm rot="16200000" flipH="1">
            <a:off x="5645941" y="3612193"/>
            <a:ext cx="2763346" cy="1877075"/>
          </a:xfrm>
          <a:prstGeom prst="curvedConnector3">
            <a:avLst>
              <a:gd name="adj1" fmla="val 50000"/>
            </a:avLst>
          </a:prstGeom>
          <a:ln w="50800" cap="flat">
            <a:solidFill>
              <a:srgbClr val="05CFFF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24" idx="2"/>
            <a:endCxn id="40" idx="0"/>
          </p:cNvCxnSpPr>
          <p:nvPr/>
        </p:nvCxnSpPr>
        <p:spPr>
          <a:xfrm rot="5400000">
            <a:off x="4710621" y="4547514"/>
            <a:ext cx="2756912" cy="1"/>
          </a:xfrm>
          <a:prstGeom prst="curvedConnector3">
            <a:avLst>
              <a:gd name="adj1" fmla="val 50000"/>
            </a:avLst>
          </a:prstGeom>
          <a:ln w="50800" cap="flat">
            <a:solidFill>
              <a:srgbClr val="05CFFF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Highly Available Cluster</a:t>
            </a:r>
            <a:endParaRPr lang="sv-SE" b="1" dirty="0">
              <a:solidFill>
                <a:srgbClr val="FFFFFF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5397770" y="5925970"/>
            <a:ext cx="1382612" cy="550476"/>
            <a:chOff x="4670527" y="2259239"/>
            <a:chExt cx="2841610" cy="1131364"/>
          </a:xfrm>
        </p:grpSpPr>
        <p:sp>
          <p:nvSpPr>
            <p:cNvPr id="40" name="Rounded Rectangle 39"/>
            <p:cNvSpPr/>
            <p:nvPr/>
          </p:nvSpPr>
          <p:spPr>
            <a:xfrm>
              <a:off x="4670527" y="2259239"/>
              <a:ext cx="2841610" cy="1131364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sv-SE" b="1" dirty="0" smtClean="0"/>
                <a:t>Agent</a:t>
              </a:r>
              <a:endParaRPr lang="sv-SE" b="1" dirty="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255" y="2539968"/>
              <a:ext cx="585508" cy="581871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3520695" y="5932404"/>
            <a:ext cx="1382612" cy="550476"/>
            <a:chOff x="4670527" y="2259239"/>
            <a:chExt cx="2841610" cy="1131364"/>
          </a:xfrm>
        </p:grpSpPr>
        <p:sp>
          <p:nvSpPr>
            <p:cNvPr id="45" name="Rounded Rectangle 44"/>
            <p:cNvSpPr/>
            <p:nvPr/>
          </p:nvSpPr>
          <p:spPr>
            <a:xfrm>
              <a:off x="4670527" y="2259239"/>
              <a:ext cx="2841610" cy="1131364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sv-SE" b="1" dirty="0" smtClean="0"/>
                <a:t>Agent</a:t>
              </a:r>
              <a:endParaRPr lang="sv-SE" b="1" dirty="0"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255" y="2539968"/>
              <a:ext cx="585508" cy="581871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7274846" y="5932404"/>
            <a:ext cx="1382612" cy="550476"/>
            <a:chOff x="4670527" y="2259239"/>
            <a:chExt cx="2841610" cy="1131364"/>
          </a:xfrm>
        </p:grpSpPr>
        <p:sp>
          <p:nvSpPr>
            <p:cNvPr id="50" name="Rounded Rectangle 49"/>
            <p:cNvSpPr/>
            <p:nvPr/>
          </p:nvSpPr>
          <p:spPr>
            <a:xfrm>
              <a:off x="4670527" y="2259239"/>
              <a:ext cx="2841610" cy="1131364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sv-SE" b="1" dirty="0" smtClean="0"/>
                <a:t>Agent</a:t>
              </a:r>
              <a:endParaRPr lang="sv-SE" b="1" dirty="0"/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255" y="2539968"/>
              <a:ext cx="585508" cy="581871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9151921" y="5932404"/>
            <a:ext cx="1382612" cy="550476"/>
            <a:chOff x="4670527" y="2259239"/>
            <a:chExt cx="2841610" cy="1131364"/>
          </a:xfrm>
        </p:grpSpPr>
        <p:sp>
          <p:nvSpPr>
            <p:cNvPr id="55" name="Rounded Rectangle 54"/>
            <p:cNvSpPr/>
            <p:nvPr/>
          </p:nvSpPr>
          <p:spPr>
            <a:xfrm>
              <a:off x="4670527" y="2259239"/>
              <a:ext cx="2841610" cy="1131364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sv-SE" b="1" dirty="0" smtClean="0"/>
                <a:t>Agent</a:t>
              </a:r>
              <a:endParaRPr lang="sv-SE" b="1" dirty="0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255" y="2539968"/>
              <a:ext cx="585508" cy="581871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643620" y="5925970"/>
            <a:ext cx="1382612" cy="550476"/>
            <a:chOff x="4670527" y="2259239"/>
            <a:chExt cx="2841610" cy="1131364"/>
          </a:xfrm>
        </p:grpSpPr>
        <p:sp>
          <p:nvSpPr>
            <p:cNvPr id="60" name="Rounded Rectangle 59"/>
            <p:cNvSpPr/>
            <p:nvPr/>
          </p:nvSpPr>
          <p:spPr>
            <a:xfrm>
              <a:off x="4670527" y="2259239"/>
              <a:ext cx="2841610" cy="1131364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sv-SE" b="1" dirty="0" smtClean="0"/>
                <a:t>Agent</a:t>
              </a:r>
              <a:endParaRPr lang="sv-SE" b="1" dirty="0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255" y="2539968"/>
              <a:ext cx="585508" cy="581871"/>
            </a:xfrm>
            <a:prstGeom prst="rect">
              <a:avLst/>
            </a:prstGeom>
          </p:spPr>
        </p:pic>
      </p:grpSp>
      <p:grpSp>
        <p:nvGrpSpPr>
          <p:cNvPr id="104" name="Group 103"/>
          <p:cNvGrpSpPr/>
          <p:nvPr/>
        </p:nvGrpSpPr>
        <p:grpSpPr>
          <a:xfrm>
            <a:off x="3595001" y="2196596"/>
            <a:ext cx="4988153" cy="2803534"/>
            <a:chOff x="3544773" y="2055813"/>
            <a:chExt cx="4988153" cy="2803534"/>
          </a:xfrm>
        </p:grpSpPr>
        <p:sp>
          <p:nvSpPr>
            <p:cNvPr id="75" name="Oval 74"/>
            <p:cNvSpPr/>
            <p:nvPr/>
          </p:nvSpPr>
          <p:spPr>
            <a:xfrm>
              <a:off x="3544773" y="2055813"/>
              <a:ext cx="4988153" cy="280353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102B3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347543" y="2477799"/>
              <a:ext cx="1382612" cy="550476"/>
              <a:chOff x="4670527" y="2259238"/>
              <a:chExt cx="2841610" cy="1131363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4670527" y="2259238"/>
                <a:ext cx="2841610" cy="1131363"/>
              </a:xfrm>
              <a:prstGeom prst="roundRect">
                <a:avLst>
                  <a:gd name="adj" fmla="val 0"/>
                </a:avLst>
              </a:prstGeom>
              <a:solidFill>
                <a:srgbClr val="F16364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432000" rtlCol="0" anchor="ctr"/>
              <a:lstStyle/>
              <a:p>
                <a:pPr algn="ctr"/>
                <a:r>
                  <a:rPr lang="sv-SE" b="1" dirty="0" smtClean="0"/>
                  <a:t>Server</a:t>
                </a:r>
                <a:endParaRPr lang="sv-SE" b="1" dirty="0"/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6255" y="2539968"/>
                <a:ext cx="585508" cy="581871"/>
              </a:xfrm>
              <a:prstGeom prst="rect">
                <a:avLst/>
              </a:prstGeom>
            </p:spPr>
          </p:pic>
        </p:grpSp>
        <p:grpSp>
          <p:nvGrpSpPr>
            <p:cNvPr id="29" name="Group 28"/>
            <p:cNvGrpSpPr/>
            <p:nvPr/>
          </p:nvGrpSpPr>
          <p:grpSpPr>
            <a:xfrm>
              <a:off x="4285321" y="3600754"/>
              <a:ext cx="1382612" cy="550476"/>
              <a:chOff x="4670527" y="2259239"/>
              <a:chExt cx="2841610" cy="1131364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4670527" y="2259239"/>
                <a:ext cx="2841610" cy="1131364"/>
              </a:xfrm>
              <a:prstGeom prst="roundRect">
                <a:avLst>
                  <a:gd name="adj" fmla="val 0"/>
                </a:avLst>
              </a:prstGeom>
              <a:solidFill>
                <a:srgbClr val="F16364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432000" rtlCol="0" anchor="ctr"/>
              <a:lstStyle/>
              <a:p>
                <a:pPr algn="ctr"/>
                <a:r>
                  <a:rPr lang="sv-SE" b="1" dirty="0" smtClean="0"/>
                  <a:t>Server</a:t>
                </a:r>
                <a:endParaRPr lang="sv-SE" b="1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6255" y="2539968"/>
                <a:ext cx="585508" cy="581871"/>
              </a:xfrm>
              <a:prstGeom prst="rect">
                <a:avLst/>
              </a:prstGeom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412110" y="3600754"/>
              <a:ext cx="1382612" cy="550476"/>
              <a:chOff x="4670527" y="2259239"/>
              <a:chExt cx="2841610" cy="1131364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670527" y="2259239"/>
                <a:ext cx="2841610" cy="1131364"/>
              </a:xfrm>
              <a:prstGeom prst="roundRect">
                <a:avLst>
                  <a:gd name="adj" fmla="val 0"/>
                </a:avLst>
              </a:prstGeom>
              <a:solidFill>
                <a:srgbClr val="F16364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432000" rtlCol="0" anchor="ctr"/>
              <a:lstStyle/>
              <a:p>
                <a:pPr algn="ctr"/>
                <a:r>
                  <a:rPr lang="sv-SE" b="1" dirty="0" smtClean="0"/>
                  <a:t>Server</a:t>
                </a:r>
                <a:endParaRPr lang="sv-SE" b="1" dirty="0"/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6255" y="2539968"/>
                <a:ext cx="585508" cy="581871"/>
              </a:xfrm>
              <a:prstGeom prst="rect">
                <a:avLst/>
              </a:prstGeom>
            </p:spPr>
          </p:pic>
        </p:grpSp>
        <p:cxnSp>
          <p:nvCxnSpPr>
            <p:cNvPr id="65" name="Straight Arrow Connector 64"/>
            <p:cNvCxnSpPr>
              <a:stCxn id="30" idx="3"/>
              <a:endCxn id="35" idx="1"/>
            </p:cNvCxnSpPr>
            <p:nvPr/>
          </p:nvCxnSpPr>
          <p:spPr>
            <a:xfrm>
              <a:off x="5667933" y="3875992"/>
              <a:ext cx="744177" cy="0"/>
            </a:xfrm>
            <a:prstGeom prst="straightConnector1">
              <a:avLst/>
            </a:prstGeom>
            <a:ln w="50800" cap="flat">
              <a:solidFill>
                <a:srgbClr val="05CFFF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68"/>
            <p:cNvCxnSpPr>
              <a:stCxn id="24" idx="1"/>
              <a:endCxn id="30" idx="0"/>
            </p:cNvCxnSpPr>
            <p:nvPr/>
          </p:nvCxnSpPr>
          <p:spPr>
            <a:xfrm rot="10800000" flipV="1">
              <a:off x="4976627" y="2753036"/>
              <a:ext cx="370916" cy="847717"/>
            </a:xfrm>
            <a:prstGeom prst="curvedConnector2">
              <a:avLst/>
            </a:prstGeom>
            <a:ln w="50800" cap="flat">
              <a:solidFill>
                <a:srgbClr val="05CFFF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>
              <a:stCxn id="24" idx="3"/>
              <a:endCxn id="35" idx="0"/>
            </p:cNvCxnSpPr>
            <p:nvPr/>
          </p:nvCxnSpPr>
          <p:spPr>
            <a:xfrm>
              <a:off x="6730155" y="2753037"/>
              <a:ext cx="373261" cy="847717"/>
            </a:xfrm>
            <a:prstGeom prst="curvedConnector2">
              <a:avLst/>
            </a:prstGeom>
            <a:ln w="50800" cap="flat">
              <a:solidFill>
                <a:srgbClr val="05CFFF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Callout 41"/>
          <p:cNvSpPr/>
          <p:nvPr/>
        </p:nvSpPr>
        <p:spPr>
          <a:xfrm>
            <a:off x="301072" y="2847185"/>
            <a:ext cx="2136637" cy="2236016"/>
          </a:xfrm>
          <a:prstGeom prst="wedgeEllipseCallout">
            <a:avLst>
              <a:gd name="adj1" fmla="val 17258"/>
              <a:gd name="adj2" fmla="val 82802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This agent still has data</a:t>
            </a:r>
            <a:endParaRPr lang="sv-SE" sz="2000" b="1" dirty="0">
              <a:solidFill>
                <a:srgbClr val="102B3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1816" y="4414358"/>
            <a:ext cx="151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Server Cluster</a:t>
            </a:r>
          </a:p>
        </p:txBody>
      </p:sp>
      <p:sp>
        <p:nvSpPr>
          <p:cNvPr id="2" name="Multiply 1"/>
          <p:cNvSpPr/>
          <p:nvPr/>
        </p:nvSpPr>
        <p:spPr>
          <a:xfrm>
            <a:off x="4640100" y="2159506"/>
            <a:ext cx="2834370" cy="2834370"/>
          </a:xfrm>
          <a:prstGeom prst="mathMultiply">
            <a:avLst>
              <a:gd name="adj1" fmla="val 26891"/>
            </a:avLst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b="1" dirty="0" smtClean="0"/>
              <a:t>BAM</a:t>
            </a:r>
            <a:endParaRPr lang="sv-SE" sz="2800" b="1" dirty="0"/>
          </a:p>
        </p:txBody>
      </p:sp>
    </p:spTree>
    <p:extLst>
      <p:ext uri="{BB962C8B-B14F-4D97-AF65-F5344CB8AC3E}">
        <p14:creationId xmlns:p14="http://schemas.microsoft.com/office/powerpoint/2010/main" val="314002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81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6000" b="1" dirty="0" smtClean="0">
                <a:solidFill>
                  <a:srgbClr val="F16364"/>
                </a:solidFill>
              </a:rPr>
              <a:t>Consul enables</a:t>
            </a:r>
            <a:endParaRPr lang="sv-SE" sz="6000" b="1" dirty="0">
              <a:solidFill>
                <a:srgbClr val="F1636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2807" y="2903666"/>
            <a:ext cx="8497613" cy="3117489"/>
          </a:xfrm>
        </p:spPr>
        <p:txBody>
          <a:bodyPr/>
          <a:lstStyle/>
          <a:p>
            <a:r>
              <a:rPr lang="sv-SE" dirty="0" smtClean="0">
                <a:solidFill>
                  <a:srgbClr val="FFFFFF"/>
                </a:solidFill>
              </a:rPr>
              <a:t>High Availability via redundant service instances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Scalability by load balancing over multiple instances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Context Aware by tagging service instances</a:t>
            </a:r>
            <a:endParaRPr lang="sv-SE" dirty="0">
              <a:solidFill>
                <a:srgbClr val="FFFFFF"/>
              </a:solidFill>
            </a:endParaRPr>
          </a:p>
          <a:p>
            <a:r>
              <a:rPr lang="sv-SE" dirty="0" smtClean="0">
                <a:solidFill>
                  <a:srgbClr val="FFFFFF"/>
                </a:solidFill>
              </a:rPr>
              <a:t>Distributed </a:t>
            </a:r>
            <a:r>
              <a:rPr lang="sv-SE" dirty="0">
                <a:solidFill>
                  <a:srgbClr val="FFFFFF"/>
                </a:solidFill>
              </a:rPr>
              <a:t>Configuration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Circuit Breaker by removing overloaded services from the service discovery</a:t>
            </a:r>
          </a:p>
        </p:txBody>
      </p:sp>
    </p:spTree>
    <p:extLst>
      <p:ext uri="{BB962C8B-B14F-4D97-AF65-F5344CB8AC3E}">
        <p14:creationId xmlns:p14="http://schemas.microsoft.com/office/powerpoint/2010/main" val="113394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Consul</a:t>
            </a:r>
            <a:endParaRPr lang="sv-SE" b="1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553" y="416370"/>
            <a:ext cx="1223071" cy="12230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4944" y="2695904"/>
            <a:ext cx="900211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Primary </a:t>
            </a:r>
            <a:r>
              <a:rPr lang="en-US" sz="3200" b="1" dirty="0" smtClean="0"/>
              <a:t>features</a:t>
            </a:r>
          </a:p>
          <a:p>
            <a:endParaRPr lang="sv-S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Built for service discovery</a:t>
            </a:r>
            <a:r>
              <a:rPr lang="en-US" dirty="0"/>
              <a:t> (ETCD and Zookeeper are pure key value stores)</a:t>
            </a:r>
            <a:endParaRPr lang="sv-S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Health checks</a:t>
            </a:r>
            <a:r>
              <a:rPr lang="en-US" dirty="0"/>
              <a:t> (ETCD and Zookeeper only support time to live entries)</a:t>
            </a:r>
            <a:endParaRPr lang="sv-S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Context Aware</a:t>
            </a:r>
            <a:r>
              <a:rPr lang="en-US" dirty="0"/>
              <a:t> services by tagging individual instances.</a:t>
            </a:r>
            <a:endParaRPr lang="sv-S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Commercial Support exists </a:t>
            </a:r>
            <a:endParaRPr lang="sv-S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 Complete Product </a:t>
            </a:r>
            <a:r>
              <a:rPr lang="en-US" dirty="0"/>
              <a:t>Supports everything from service discovery, distributed configuration, DNS support out of the box, competitors need extra tools.</a:t>
            </a:r>
            <a:endParaRPr lang="sv-S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Scalable </a:t>
            </a:r>
            <a:r>
              <a:rPr lang="en-US" dirty="0"/>
              <a:t>scales to many </a:t>
            </a:r>
            <a:r>
              <a:rPr lang="en-US" dirty="0" smtClean="0"/>
              <a:t>thousands of </a:t>
            </a:r>
            <a:r>
              <a:rPr lang="en-US" dirty="0"/>
              <a:t>nodes, far more than what we need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369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Consul</a:t>
            </a:r>
            <a:endParaRPr lang="sv-SE" b="1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553" y="416370"/>
            <a:ext cx="1223071" cy="12230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4944" y="2695904"/>
            <a:ext cx="900211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Additional features</a:t>
            </a:r>
            <a:endParaRPr lang="sv-SE" sz="3200" dirty="0"/>
          </a:p>
          <a:p>
            <a:endParaRPr lang="sv-S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Easy to set up</a:t>
            </a:r>
            <a:r>
              <a:rPr lang="en-US" dirty="0"/>
              <a:t>, works in dev environment.</a:t>
            </a:r>
            <a:endParaRPr lang="sv-S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Easy to use Web UI</a:t>
            </a:r>
            <a:r>
              <a:rPr lang="en-US" dirty="0"/>
              <a:t> built in for development environments.</a:t>
            </a:r>
            <a:endParaRPr lang="sv-S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Fast</a:t>
            </a:r>
            <a:r>
              <a:rPr lang="en-US" dirty="0"/>
              <a:t>, agents run on each server, sub millisecond lookups.</a:t>
            </a:r>
            <a:endParaRPr lang="sv-S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Access Control Lists</a:t>
            </a:r>
            <a:r>
              <a:rPr lang="en-US" dirty="0"/>
              <a:t>, limit access to key value store</a:t>
            </a:r>
            <a:endParaRPr lang="sv-S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Multi Datacenter support,</a:t>
            </a:r>
            <a:r>
              <a:rPr lang="en-US" dirty="0"/>
              <a:t> if we need.</a:t>
            </a:r>
            <a:endParaRPr lang="sv-S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Push events</a:t>
            </a:r>
            <a:r>
              <a:rPr lang="en-US" dirty="0"/>
              <a:t> between nodes</a:t>
            </a:r>
            <a:endParaRPr lang="sv-S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Event Subscription</a:t>
            </a:r>
            <a:r>
              <a:rPr lang="en-US" dirty="0" smtClean="0"/>
              <a:t> </a:t>
            </a:r>
            <a:r>
              <a:rPr lang="en-US" dirty="0"/>
              <a:t>(via long polling) status changes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2136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Adopting Microservices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08135" y="3900196"/>
            <a:ext cx="2841610" cy="2554115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dirty="0"/>
          </a:p>
        </p:txBody>
      </p:sp>
      <p:sp>
        <p:nvSpPr>
          <p:cNvPr id="36" name="Rounded Rectangle 35"/>
          <p:cNvSpPr/>
          <p:nvPr/>
        </p:nvSpPr>
        <p:spPr>
          <a:xfrm>
            <a:off x="1834581" y="4368499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Customer</a:t>
            </a:r>
            <a:endParaRPr lang="sv-SE" dirty="0"/>
          </a:p>
        </p:txBody>
      </p:sp>
      <p:sp>
        <p:nvSpPr>
          <p:cNvPr id="45" name="Rounded Rectangle 44"/>
          <p:cNvSpPr/>
          <p:nvPr/>
        </p:nvSpPr>
        <p:spPr>
          <a:xfrm>
            <a:off x="1834581" y="5038748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>
              <a:alpha val="49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dirty="0"/>
          </a:p>
        </p:txBody>
      </p:sp>
      <p:sp>
        <p:nvSpPr>
          <p:cNvPr id="46" name="Rounded Rectangle 45"/>
          <p:cNvSpPr/>
          <p:nvPr/>
        </p:nvSpPr>
        <p:spPr>
          <a:xfrm>
            <a:off x="1834580" y="5708997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>
              <a:alpha val="49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dirty="0"/>
          </a:p>
        </p:txBody>
      </p:sp>
      <p:sp>
        <p:nvSpPr>
          <p:cNvPr id="27" name="Freeform 26"/>
          <p:cNvSpPr/>
          <p:nvPr/>
        </p:nvSpPr>
        <p:spPr>
          <a:xfrm>
            <a:off x="3144063" y="4494630"/>
            <a:ext cx="452823" cy="329198"/>
          </a:xfrm>
          <a:custGeom>
            <a:avLst/>
            <a:gdLst>
              <a:gd name="connsiteX0" fmla="*/ 90296 w 452823"/>
              <a:gd name="connsiteY0" fmla="*/ 18 h 329198"/>
              <a:gd name="connsiteX1" fmla="*/ 116317 w 452823"/>
              <a:gd name="connsiteY1" fmla="*/ 3364 h 329198"/>
              <a:gd name="connsiteX2" fmla="*/ 128535 w 452823"/>
              <a:gd name="connsiteY2" fmla="*/ 7139 h 329198"/>
              <a:gd name="connsiteX3" fmla="*/ 128535 w 452823"/>
              <a:gd name="connsiteY3" fmla="*/ 5976 h 329198"/>
              <a:gd name="connsiteX4" fmla="*/ 129055 w 452823"/>
              <a:gd name="connsiteY4" fmla="*/ 6177 h 329198"/>
              <a:gd name="connsiteX5" fmla="*/ 211628 w 452823"/>
              <a:gd name="connsiteY5" fmla="*/ 38172 h 329198"/>
              <a:gd name="connsiteX6" fmla="*/ 302499 w 452823"/>
              <a:gd name="connsiteY6" fmla="*/ 3923 h 329198"/>
              <a:gd name="connsiteX7" fmla="*/ 309265 w 452823"/>
              <a:gd name="connsiteY7" fmla="*/ 4282 h 329198"/>
              <a:gd name="connsiteX8" fmla="*/ 309265 w 452823"/>
              <a:gd name="connsiteY8" fmla="*/ 3923 h 329198"/>
              <a:gd name="connsiteX9" fmla="*/ 318725 w 452823"/>
              <a:gd name="connsiteY9" fmla="*/ 4249 h 329198"/>
              <a:gd name="connsiteX10" fmla="*/ 398520 w 452823"/>
              <a:gd name="connsiteY10" fmla="*/ 27907 h 329198"/>
              <a:gd name="connsiteX11" fmla="*/ 369277 w 452823"/>
              <a:gd name="connsiteY11" fmla="*/ 326177 h 329198"/>
              <a:gd name="connsiteX12" fmla="*/ 313044 w 452823"/>
              <a:gd name="connsiteY12" fmla="*/ 328069 h 329198"/>
              <a:gd name="connsiteX13" fmla="*/ 309265 w 452823"/>
              <a:gd name="connsiteY13" fmla="*/ 327405 h 329198"/>
              <a:gd name="connsiteX14" fmla="*/ 309265 w 452823"/>
              <a:gd name="connsiteY14" fmla="*/ 327763 h 329198"/>
              <a:gd name="connsiteX15" fmla="*/ 297140 w 452823"/>
              <a:gd name="connsiteY15" fmla="*/ 324485 h 329198"/>
              <a:gd name="connsiteX16" fmla="*/ 217261 w 452823"/>
              <a:gd name="connsiteY16" fmla="*/ 300567 h 329198"/>
              <a:gd name="connsiteX17" fmla="*/ 146477 w 452823"/>
              <a:gd name="connsiteY17" fmla="*/ 317166 h 329198"/>
              <a:gd name="connsiteX18" fmla="*/ 128535 w 452823"/>
              <a:gd name="connsiteY18" fmla="*/ 320748 h 329198"/>
              <a:gd name="connsiteX19" fmla="*/ 128535 w 452823"/>
              <a:gd name="connsiteY19" fmla="*/ 321911 h 329198"/>
              <a:gd name="connsiteX20" fmla="*/ 127146 w 452823"/>
              <a:gd name="connsiteY20" fmla="*/ 322134 h 329198"/>
              <a:gd name="connsiteX21" fmla="*/ 52182 w 452823"/>
              <a:gd name="connsiteY21" fmla="*/ 305208 h 329198"/>
              <a:gd name="connsiteX22" fmla="*/ 22367 w 452823"/>
              <a:gd name="connsiteY22" fmla="*/ 37997 h 329198"/>
              <a:gd name="connsiteX23" fmla="*/ 90296 w 452823"/>
              <a:gd name="connsiteY23" fmla="*/ 18 h 32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2823" h="329198">
                <a:moveTo>
                  <a:pt x="90296" y="18"/>
                </a:moveTo>
                <a:cubicBezTo>
                  <a:pt x="99051" y="-169"/>
                  <a:pt x="107713" y="1132"/>
                  <a:pt x="116317" y="3364"/>
                </a:cubicBezTo>
                <a:lnTo>
                  <a:pt x="128535" y="7139"/>
                </a:lnTo>
                <a:lnTo>
                  <a:pt x="128535" y="5976"/>
                </a:lnTo>
                <a:lnTo>
                  <a:pt x="129055" y="6177"/>
                </a:lnTo>
                <a:cubicBezTo>
                  <a:pt x="156521" y="18270"/>
                  <a:pt x="183458" y="40805"/>
                  <a:pt x="211628" y="38172"/>
                </a:cubicBezTo>
                <a:cubicBezTo>
                  <a:pt x="251491" y="41057"/>
                  <a:pt x="267066" y="5975"/>
                  <a:pt x="302499" y="3923"/>
                </a:cubicBezTo>
                <a:lnTo>
                  <a:pt x="309265" y="4282"/>
                </a:lnTo>
                <a:lnTo>
                  <a:pt x="309265" y="3923"/>
                </a:lnTo>
                <a:lnTo>
                  <a:pt x="318725" y="4249"/>
                </a:lnTo>
                <a:cubicBezTo>
                  <a:pt x="339978" y="6421"/>
                  <a:pt x="365679" y="13370"/>
                  <a:pt x="398520" y="27907"/>
                </a:cubicBezTo>
                <a:cubicBezTo>
                  <a:pt x="507910" y="104840"/>
                  <a:pt x="427763" y="306007"/>
                  <a:pt x="369277" y="326177"/>
                </a:cubicBezTo>
                <a:cubicBezTo>
                  <a:pt x="346883" y="329725"/>
                  <a:pt x="328889" y="329859"/>
                  <a:pt x="313044" y="328069"/>
                </a:cubicBezTo>
                <a:lnTo>
                  <a:pt x="309265" y="327405"/>
                </a:lnTo>
                <a:lnTo>
                  <a:pt x="309265" y="327763"/>
                </a:lnTo>
                <a:lnTo>
                  <a:pt x="297140" y="324485"/>
                </a:lnTo>
                <a:cubicBezTo>
                  <a:pt x="273973" y="316129"/>
                  <a:pt x="254966" y="300400"/>
                  <a:pt x="217261" y="300567"/>
                </a:cubicBezTo>
                <a:cubicBezTo>
                  <a:pt x="195191" y="298827"/>
                  <a:pt x="171538" y="310473"/>
                  <a:pt x="146477" y="317166"/>
                </a:cubicBezTo>
                <a:lnTo>
                  <a:pt x="128535" y="320748"/>
                </a:lnTo>
                <a:lnTo>
                  <a:pt x="128535" y="321911"/>
                </a:lnTo>
                <a:lnTo>
                  <a:pt x="127146" y="322134"/>
                </a:lnTo>
                <a:cubicBezTo>
                  <a:pt x="103083" y="324437"/>
                  <a:pt x="78064" y="321374"/>
                  <a:pt x="52182" y="305208"/>
                </a:cubicBezTo>
                <a:cubicBezTo>
                  <a:pt x="8628" y="266831"/>
                  <a:pt x="-23525" y="130994"/>
                  <a:pt x="22367" y="37997"/>
                </a:cubicBezTo>
                <a:cubicBezTo>
                  <a:pt x="45945" y="10246"/>
                  <a:pt x="68410" y="484"/>
                  <a:pt x="90296" y="18"/>
                </a:cubicBezTo>
                <a:close/>
              </a:path>
            </a:pathLst>
          </a:custGeom>
          <a:solidFill>
            <a:srgbClr val="DD5893"/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9" name="Oval Callout 8"/>
          <p:cNvSpPr/>
          <p:nvPr/>
        </p:nvSpPr>
        <p:spPr>
          <a:xfrm>
            <a:off x="6324644" y="2423213"/>
            <a:ext cx="2778413" cy="2907642"/>
          </a:xfrm>
          <a:prstGeom prst="wedgeEllipseCallout">
            <a:avLst>
              <a:gd name="adj1" fmla="val -35811"/>
              <a:gd name="adj2" fmla="val -61731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If you don’t like the term,</a:t>
            </a:r>
          </a:p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Think multiple instances instad</a:t>
            </a:r>
            <a:endParaRPr lang="sv-SE" sz="2000" b="1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9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Adopting Microservices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08135" y="3900196"/>
            <a:ext cx="2841610" cy="2554115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dirty="0"/>
          </a:p>
        </p:txBody>
      </p:sp>
      <p:sp>
        <p:nvSpPr>
          <p:cNvPr id="36" name="Rounded Rectangle 35"/>
          <p:cNvSpPr/>
          <p:nvPr/>
        </p:nvSpPr>
        <p:spPr>
          <a:xfrm>
            <a:off x="1834581" y="4368499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Customer</a:t>
            </a:r>
            <a:endParaRPr lang="sv-SE" dirty="0"/>
          </a:p>
        </p:txBody>
      </p:sp>
      <p:sp>
        <p:nvSpPr>
          <p:cNvPr id="45" name="Rounded Rectangle 44"/>
          <p:cNvSpPr/>
          <p:nvPr/>
        </p:nvSpPr>
        <p:spPr>
          <a:xfrm>
            <a:off x="1834581" y="5038748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>
              <a:alpha val="49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dirty="0"/>
          </a:p>
        </p:txBody>
      </p:sp>
      <p:sp>
        <p:nvSpPr>
          <p:cNvPr id="46" name="Rounded Rectangle 45"/>
          <p:cNvSpPr/>
          <p:nvPr/>
        </p:nvSpPr>
        <p:spPr>
          <a:xfrm>
            <a:off x="1834580" y="5708997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>
              <a:alpha val="49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dirty="0"/>
          </a:p>
        </p:txBody>
      </p:sp>
      <p:grpSp>
        <p:nvGrpSpPr>
          <p:cNvPr id="81" name="Group 80"/>
          <p:cNvGrpSpPr/>
          <p:nvPr/>
        </p:nvGrpSpPr>
        <p:grpSpPr>
          <a:xfrm>
            <a:off x="3823298" y="3288145"/>
            <a:ext cx="3693507" cy="2742170"/>
            <a:chOff x="3823298" y="3288145"/>
            <a:chExt cx="3693507" cy="2742170"/>
          </a:xfrm>
        </p:grpSpPr>
        <p:sp>
          <p:nvSpPr>
            <p:cNvPr id="47" name="Trapezoid 46"/>
            <p:cNvSpPr/>
            <p:nvPr/>
          </p:nvSpPr>
          <p:spPr>
            <a:xfrm rot="16200000">
              <a:off x="2878713" y="4232730"/>
              <a:ext cx="2742170" cy="852999"/>
            </a:xfrm>
            <a:prstGeom prst="trapezoid">
              <a:avLst>
                <a:gd name="adj" fmla="val 126802"/>
              </a:avLst>
            </a:prstGeom>
            <a:solidFill>
              <a:srgbClr val="0E475F"/>
            </a:solidFill>
            <a:ln w="1270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4675195" y="3288145"/>
              <a:ext cx="2841610" cy="2742170"/>
              <a:chOff x="4675195" y="2878042"/>
              <a:chExt cx="2841610" cy="274217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675195" y="2878042"/>
                <a:ext cx="2841610" cy="2742170"/>
              </a:xfrm>
              <a:prstGeom prst="rect">
                <a:avLst/>
              </a:prstGeom>
              <a:solidFill>
                <a:srgbClr val="102B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sv-SE" b="1" dirty="0" smtClean="0"/>
                  <a:t>Bounded Contexts</a:t>
                </a:r>
                <a:endParaRPr lang="sv-SE" b="1" dirty="0"/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5101643" y="3318733"/>
                <a:ext cx="1988717" cy="581463"/>
                <a:chOff x="5101643" y="3318733"/>
                <a:chExt cx="1988717" cy="581463"/>
              </a:xfrm>
            </p:grpSpPr>
            <p:sp>
              <p:nvSpPr>
                <p:cNvPr id="16" name="Rounded Rectangle 15"/>
                <p:cNvSpPr/>
                <p:nvPr/>
              </p:nvSpPr>
              <p:spPr>
                <a:xfrm>
                  <a:off x="5101643" y="3318733"/>
                  <a:ext cx="1988717" cy="58146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DD5893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sv-SE" dirty="0" smtClean="0"/>
                    <a:t>Login</a:t>
                  </a:r>
                  <a:endParaRPr lang="sv-SE" dirty="0"/>
                </a:p>
              </p:txBody>
            </p:sp>
            <p:sp>
              <p:nvSpPr>
                <p:cNvPr id="67" name="Freeform 66"/>
                <p:cNvSpPr/>
                <p:nvPr/>
              </p:nvSpPr>
              <p:spPr>
                <a:xfrm>
                  <a:off x="6381209" y="3386832"/>
                  <a:ext cx="174546" cy="438366"/>
                </a:xfrm>
                <a:custGeom>
                  <a:avLst/>
                  <a:gdLst>
                    <a:gd name="connsiteX0" fmla="*/ 431979 w 614916"/>
                    <a:gd name="connsiteY0" fmla="*/ 85 h 1544342"/>
                    <a:gd name="connsiteX1" fmla="*/ 556463 w 614916"/>
                    <a:gd name="connsiteY1" fmla="*/ 16091 h 1544342"/>
                    <a:gd name="connsiteX2" fmla="*/ 614916 w 614916"/>
                    <a:gd name="connsiteY2" fmla="*/ 34153 h 1544342"/>
                    <a:gd name="connsiteX3" fmla="*/ 614916 w 614916"/>
                    <a:gd name="connsiteY3" fmla="*/ 1540032 h 1544342"/>
                    <a:gd name="connsiteX4" fmla="*/ 608271 w 614916"/>
                    <a:gd name="connsiteY4" fmla="*/ 1541097 h 1544342"/>
                    <a:gd name="connsiteX5" fmla="*/ 249640 w 614916"/>
                    <a:gd name="connsiteY5" fmla="*/ 1460124 h 1544342"/>
                    <a:gd name="connsiteX6" fmla="*/ 107004 w 614916"/>
                    <a:gd name="connsiteY6" fmla="*/ 181777 h 1544342"/>
                    <a:gd name="connsiteX7" fmla="*/ 431979 w 614916"/>
                    <a:gd name="connsiteY7" fmla="*/ 85 h 154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916" h="1544342">
                      <a:moveTo>
                        <a:pt x="431979" y="85"/>
                      </a:moveTo>
                      <a:cubicBezTo>
                        <a:pt x="473862" y="-808"/>
                        <a:pt x="515301" y="5415"/>
                        <a:pt x="556463" y="16091"/>
                      </a:cubicBezTo>
                      <a:lnTo>
                        <a:pt x="614916" y="34153"/>
                      </a:lnTo>
                      <a:lnTo>
                        <a:pt x="614916" y="1540032"/>
                      </a:lnTo>
                      <a:lnTo>
                        <a:pt x="608271" y="1541097"/>
                      </a:lnTo>
                      <a:cubicBezTo>
                        <a:pt x="493152" y="1552113"/>
                        <a:pt x="373460" y="1537460"/>
                        <a:pt x="249640" y="1460124"/>
                      </a:cubicBezTo>
                      <a:cubicBezTo>
                        <a:pt x="41278" y="1276526"/>
                        <a:pt x="-112543" y="626678"/>
                        <a:pt x="107004" y="181777"/>
                      </a:cubicBezTo>
                      <a:cubicBezTo>
                        <a:pt x="219802" y="49016"/>
                        <a:pt x="327274" y="2316"/>
                        <a:pt x="431979" y="85"/>
                      </a:cubicBez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 w="190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5101643" y="3988982"/>
                <a:ext cx="1988717" cy="581463"/>
                <a:chOff x="5101643" y="3988982"/>
                <a:chExt cx="1988717" cy="581463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5101643" y="3988982"/>
                  <a:ext cx="1988717" cy="58146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3DB5BE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sv-SE" dirty="0" smtClean="0"/>
                    <a:t>Registration</a:t>
                  </a:r>
                  <a:endParaRPr lang="sv-SE" dirty="0"/>
                </a:p>
              </p:txBody>
            </p:sp>
            <p:sp>
              <p:nvSpPr>
                <p:cNvPr id="75" name="Freeform 74"/>
                <p:cNvSpPr/>
                <p:nvPr/>
              </p:nvSpPr>
              <p:spPr>
                <a:xfrm>
                  <a:off x="6555755" y="4059832"/>
                  <a:ext cx="245424" cy="439762"/>
                </a:xfrm>
                <a:custGeom>
                  <a:avLst/>
                  <a:gdLst>
                    <a:gd name="connsiteX0" fmla="*/ 1036823 w 1077146"/>
                    <a:gd name="connsiteY0" fmla="*/ 0 h 1549261"/>
                    <a:gd name="connsiteX1" fmla="*/ 1077146 w 1077146"/>
                    <a:gd name="connsiteY1" fmla="*/ 1715 h 1549261"/>
                    <a:gd name="connsiteX2" fmla="*/ 1077146 w 1077146"/>
                    <a:gd name="connsiteY2" fmla="*/ 1549261 h 1549261"/>
                    <a:gd name="connsiteX3" fmla="*/ 1004878 w 1077146"/>
                    <a:gd name="connsiteY3" fmla="*/ 1533577 h 1549261"/>
                    <a:gd name="connsiteX4" fmla="*/ 528801 w 1077146"/>
                    <a:gd name="connsiteY4" fmla="*/ 1419154 h 1549261"/>
                    <a:gd name="connsiteX5" fmla="*/ 106934 w 1077146"/>
                    <a:gd name="connsiteY5" fmla="*/ 1498565 h 1549261"/>
                    <a:gd name="connsiteX6" fmla="*/ 0 w 1077146"/>
                    <a:gd name="connsiteY6" fmla="*/ 1515701 h 1549261"/>
                    <a:gd name="connsiteX7" fmla="*/ 0 w 1077146"/>
                    <a:gd name="connsiteY7" fmla="*/ 9822 h 1549261"/>
                    <a:gd name="connsiteX8" fmla="*/ 3100 w 1077146"/>
                    <a:gd name="connsiteY8" fmla="*/ 10780 h 1549261"/>
                    <a:gd name="connsiteX9" fmla="*/ 495231 w 1077146"/>
                    <a:gd name="connsiteY9" fmla="*/ 163848 h 1549261"/>
                    <a:gd name="connsiteX10" fmla="*/ 1036823 w 1077146"/>
                    <a:gd name="connsiteY10" fmla="*/ 0 h 1549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77146" h="1549261">
                      <a:moveTo>
                        <a:pt x="1036823" y="0"/>
                      </a:moveTo>
                      <a:lnTo>
                        <a:pt x="1077146" y="1715"/>
                      </a:lnTo>
                      <a:lnTo>
                        <a:pt x="1077146" y="1549261"/>
                      </a:lnTo>
                      <a:lnTo>
                        <a:pt x="1004878" y="1533577"/>
                      </a:lnTo>
                      <a:cubicBezTo>
                        <a:pt x="866808" y="1493602"/>
                        <a:pt x="753524" y="1418353"/>
                        <a:pt x="528801" y="1419154"/>
                      </a:cubicBezTo>
                      <a:cubicBezTo>
                        <a:pt x="397270" y="1410828"/>
                        <a:pt x="256297" y="1466545"/>
                        <a:pt x="106934" y="1498565"/>
                      </a:cubicBezTo>
                      <a:lnTo>
                        <a:pt x="0" y="1515701"/>
                      </a:lnTo>
                      <a:lnTo>
                        <a:pt x="0" y="9822"/>
                      </a:lnTo>
                      <a:lnTo>
                        <a:pt x="3100" y="10780"/>
                      </a:lnTo>
                      <a:cubicBezTo>
                        <a:pt x="166794" y="68635"/>
                        <a:pt x="327341" y="176444"/>
                        <a:pt x="495231" y="163848"/>
                      </a:cubicBezTo>
                      <a:cubicBezTo>
                        <a:pt x="732812" y="177648"/>
                        <a:pt x="825641" y="9816"/>
                        <a:pt x="1036823" y="0"/>
                      </a:cubicBez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 w="190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5101642" y="4659231"/>
                <a:ext cx="1988717" cy="581463"/>
                <a:chOff x="5101642" y="4659231"/>
                <a:chExt cx="1988717" cy="581463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5101642" y="4659231"/>
                  <a:ext cx="1988717" cy="58146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1D9F58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sv-SE" dirty="0" smtClean="0"/>
                    <a:t>Customer Data</a:t>
                  </a:r>
                  <a:endParaRPr lang="sv-SE" dirty="0"/>
                </a:p>
              </p:txBody>
            </p:sp>
            <p:sp>
              <p:nvSpPr>
                <p:cNvPr id="73" name="Freeform 72"/>
                <p:cNvSpPr/>
                <p:nvPr/>
              </p:nvSpPr>
              <p:spPr>
                <a:xfrm>
                  <a:off x="6801179" y="4729106"/>
                  <a:ext cx="194946" cy="441711"/>
                </a:xfrm>
                <a:custGeom>
                  <a:avLst/>
                  <a:gdLst>
                    <a:gd name="connsiteX0" fmla="*/ 0 w 556062"/>
                    <a:gd name="connsiteY0" fmla="*/ 0 h 1556126"/>
                    <a:gd name="connsiteX1" fmla="*/ 36642 w 556062"/>
                    <a:gd name="connsiteY1" fmla="*/ 1559 h 1556126"/>
                    <a:gd name="connsiteX2" fmla="*/ 345721 w 556062"/>
                    <a:gd name="connsiteY2" fmla="*/ 114741 h 1556126"/>
                    <a:gd name="connsiteX3" fmla="*/ 232450 w 556062"/>
                    <a:gd name="connsiteY3" fmla="*/ 1541674 h 1556126"/>
                    <a:gd name="connsiteX4" fmla="*/ 14638 w 556062"/>
                    <a:gd name="connsiteY4" fmla="*/ 1550723 h 1556126"/>
                    <a:gd name="connsiteX5" fmla="*/ 0 w 556062"/>
                    <a:gd name="connsiteY5" fmla="*/ 1547546 h 1556126"/>
                    <a:gd name="connsiteX6" fmla="*/ 0 w 556062"/>
                    <a:gd name="connsiteY6" fmla="*/ 0 h 1556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6062" h="1556126">
                      <a:moveTo>
                        <a:pt x="0" y="0"/>
                      </a:moveTo>
                      <a:lnTo>
                        <a:pt x="36642" y="1559"/>
                      </a:lnTo>
                      <a:cubicBezTo>
                        <a:pt x="118964" y="11951"/>
                        <a:pt x="218516" y="45193"/>
                        <a:pt x="345721" y="114741"/>
                      </a:cubicBezTo>
                      <a:cubicBezTo>
                        <a:pt x="769436" y="482789"/>
                        <a:pt x="458995" y="1445179"/>
                        <a:pt x="232450" y="1541674"/>
                      </a:cubicBezTo>
                      <a:cubicBezTo>
                        <a:pt x="145709" y="1558647"/>
                        <a:pt x="76011" y="1559288"/>
                        <a:pt x="14638" y="1550723"/>
                      </a:cubicBezTo>
                      <a:lnTo>
                        <a:pt x="0" y="15475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 w="190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  <p:grpSp>
        <p:nvGrpSpPr>
          <p:cNvPr id="2" name="Group 1"/>
          <p:cNvGrpSpPr/>
          <p:nvPr/>
        </p:nvGrpSpPr>
        <p:grpSpPr>
          <a:xfrm>
            <a:off x="3144063" y="4494630"/>
            <a:ext cx="452823" cy="329198"/>
            <a:chOff x="8281429" y="3923410"/>
            <a:chExt cx="614916" cy="447038"/>
          </a:xfrm>
        </p:grpSpPr>
        <p:sp>
          <p:nvSpPr>
            <p:cNvPr id="22" name="Freeform 21"/>
            <p:cNvSpPr/>
            <p:nvPr/>
          </p:nvSpPr>
          <p:spPr>
            <a:xfrm>
              <a:off x="8281429" y="3923410"/>
              <a:ext cx="174546" cy="438366"/>
            </a:xfrm>
            <a:custGeom>
              <a:avLst/>
              <a:gdLst>
                <a:gd name="connsiteX0" fmla="*/ 431979 w 614916"/>
                <a:gd name="connsiteY0" fmla="*/ 85 h 1544342"/>
                <a:gd name="connsiteX1" fmla="*/ 556463 w 614916"/>
                <a:gd name="connsiteY1" fmla="*/ 16091 h 1544342"/>
                <a:gd name="connsiteX2" fmla="*/ 614916 w 614916"/>
                <a:gd name="connsiteY2" fmla="*/ 34153 h 1544342"/>
                <a:gd name="connsiteX3" fmla="*/ 614916 w 614916"/>
                <a:gd name="connsiteY3" fmla="*/ 1540032 h 1544342"/>
                <a:gd name="connsiteX4" fmla="*/ 608271 w 614916"/>
                <a:gd name="connsiteY4" fmla="*/ 1541097 h 1544342"/>
                <a:gd name="connsiteX5" fmla="*/ 249640 w 614916"/>
                <a:gd name="connsiteY5" fmla="*/ 1460124 h 1544342"/>
                <a:gd name="connsiteX6" fmla="*/ 107004 w 614916"/>
                <a:gd name="connsiteY6" fmla="*/ 181777 h 1544342"/>
                <a:gd name="connsiteX7" fmla="*/ 431979 w 614916"/>
                <a:gd name="connsiteY7" fmla="*/ 85 h 154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4916" h="1544342">
                  <a:moveTo>
                    <a:pt x="431979" y="85"/>
                  </a:moveTo>
                  <a:cubicBezTo>
                    <a:pt x="473862" y="-808"/>
                    <a:pt x="515301" y="5415"/>
                    <a:pt x="556463" y="16091"/>
                  </a:cubicBezTo>
                  <a:lnTo>
                    <a:pt x="614916" y="34153"/>
                  </a:lnTo>
                  <a:lnTo>
                    <a:pt x="614916" y="1540032"/>
                  </a:lnTo>
                  <a:lnTo>
                    <a:pt x="608271" y="1541097"/>
                  </a:lnTo>
                  <a:cubicBezTo>
                    <a:pt x="493152" y="1552113"/>
                    <a:pt x="373460" y="1537460"/>
                    <a:pt x="249640" y="1460124"/>
                  </a:cubicBezTo>
                  <a:cubicBezTo>
                    <a:pt x="41278" y="1276526"/>
                    <a:pt x="-112543" y="626678"/>
                    <a:pt x="107004" y="181777"/>
                  </a:cubicBezTo>
                  <a:cubicBezTo>
                    <a:pt x="219802" y="49016"/>
                    <a:pt x="327274" y="2316"/>
                    <a:pt x="431979" y="85"/>
                  </a:cubicBezTo>
                  <a:close/>
                </a:path>
              </a:pathLst>
            </a:custGeom>
            <a:solidFill>
              <a:srgbClr val="DD5893"/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8455975" y="3928737"/>
              <a:ext cx="245424" cy="439762"/>
            </a:xfrm>
            <a:custGeom>
              <a:avLst/>
              <a:gdLst>
                <a:gd name="connsiteX0" fmla="*/ 1036823 w 1077146"/>
                <a:gd name="connsiteY0" fmla="*/ 0 h 1549261"/>
                <a:gd name="connsiteX1" fmla="*/ 1077146 w 1077146"/>
                <a:gd name="connsiteY1" fmla="*/ 1715 h 1549261"/>
                <a:gd name="connsiteX2" fmla="*/ 1077146 w 1077146"/>
                <a:gd name="connsiteY2" fmla="*/ 1549261 h 1549261"/>
                <a:gd name="connsiteX3" fmla="*/ 1004878 w 1077146"/>
                <a:gd name="connsiteY3" fmla="*/ 1533577 h 1549261"/>
                <a:gd name="connsiteX4" fmla="*/ 528801 w 1077146"/>
                <a:gd name="connsiteY4" fmla="*/ 1419154 h 1549261"/>
                <a:gd name="connsiteX5" fmla="*/ 106934 w 1077146"/>
                <a:gd name="connsiteY5" fmla="*/ 1498565 h 1549261"/>
                <a:gd name="connsiteX6" fmla="*/ 0 w 1077146"/>
                <a:gd name="connsiteY6" fmla="*/ 1515701 h 1549261"/>
                <a:gd name="connsiteX7" fmla="*/ 0 w 1077146"/>
                <a:gd name="connsiteY7" fmla="*/ 9822 h 1549261"/>
                <a:gd name="connsiteX8" fmla="*/ 3100 w 1077146"/>
                <a:gd name="connsiteY8" fmla="*/ 10780 h 1549261"/>
                <a:gd name="connsiteX9" fmla="*/ 495231 w 1077146"/>
                <a:gd name="connsiteY9" fmla="*/ 163848 h 1549261"/>
                <a:gd name="connsiteX10" fmla="*/ 1036823 w 1077146"/>
                <a:gd name="connsiteY10" fmla="*/ 0 h 154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146" h="1549261">
                  <a:moveTo>
                    <a:pt x="1036823" y="0"/>
                  </a:moveTo>
                  <a:lnTo>
                    <a:pt x="1077146" y="1715"/>
                  </a:lnTo>
                  <a:lnTo>
                    <a:pt x="1077146" y="1549261"/>
                  </a:lnTo>
                  <a:lnTo>
                    <a:pt x="1004878" y="1533577"/>
                  </a:lnTo>
                  <a:cubicBezTo>
                    <a:pt x="866808" y="1493602"/>
                    <a:pt x="753524" y="1418353"/>
                    <a:pt x="528801" y="1419154"/>
                  </a:cubicBezTo>
                  <a:cubicBezTo>
                    <a:pt x="397270" y="1410828"/>
                    <a:pt x="256297" y="1466545"/>
                    <a:pt x="106934" y="1498565"/>
                  </a:cubicBezTo>
                  <a:lnTo>
                    <a:pt x="0" y="1515701"/>
                  </a:lnTo>
                  <a:lnTo>
                    <a:pt x="0" y="9822"/>
                  </a:lnTo>
                  <a:lnTo>
                    <a:pt x="3100" y="10780"/>
                  </a:lnTo>
                  <a:cubicBezTo>
                    <a:pt x="166794" y="68635"/>
                    <a:pt x="327341" y="176444"/>
                    <a:pt x="495231" y="163848"/>
                  </a:cubicBezTo>
                  <a:cubicBezTo>
                    <a:pt x="732812" y="177648"/>
                    <a:pt x="825641" y="9816"/>
                    <a:pt x="1036823" y="0"/>
                  </a:cubicBezTo>
                  <a:close/>
                </a:path>
              </a:pathLst>
            </a:custGeom>
            <a:solidFill>
              <a:srgbClr val="3DB5BE"/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8701399" y="3928737"/>
              <a:ext cx="194946" cy="441711"/>
            </a:xfrm>
            <a:custGeom>
              <a:avLst/>
              <a:gdLst>
                <a:gd name="connsiteX0" fmla="*/ 0 w 556062"/>
                <a:gd name="connsiteY0" fmla="*/ 0 h 1556126"/>
                <a:gd name="connsiteX1" fmla="*/ 36642 w 556062"/>
                <a:gd name="connsiteY1" fmla="*/ 1559 h 1556126"/>
                <a:gd name="connsiteX2" fmla="*/ 345721 w 556062"/>
                <a:gd name="connsiteY2" fmla="*/ 114741 h 1556126"/>
                <a:gd name="connsiteX3" fmla="*/ 232450 w 556062"/>
                <a:gd name="connsiteY3" fmla="*/ 1541674 h 1556126"/>
                <a:gd name="connsiteX4" fmla="*/ 14638 w 556062"/>
                <a:gd name="connsiteY4" fmla="*/ 1550723 h 1556126"/>
                <a:gd name="connsiteX5" fmla="*/ 0 w 556062"/>
                <a:gd name="connsiteY5" fmla="*/ 1547546 h 1556126"/>
                <a:gd name="connsiteX6" fmla="*/ 0 w 556062"/>
                <a:gd name="connsiteY6" fmla="*/ 0 h 155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6062" h="1556126">
                  <a:moveTo>
                    <a:pt x="0" y="0"/>
                  </a:moveTo>
                  <a:lnTo>
                    <a:pt x="36642" y="1559"/>
                  </a:lnTo>
                  <a:cubicBezTo>
                    <a:pt x="118964" y="11951"/>
                    <a:pt x="218516" y="45193"/>
                    <a:pt x="345721" y="114741"/>
                  </a:cubicBezTo>
                  <a:cubicBezTo>
                    <a:pt x="769436" y="482789"/>
                    <a:pt x="458995" y="1445179"/>
                    <a:pt x="232450" y="1541674"/>
                  </a:cubicBezTo>
                  <a:cubicBezTo>
                    <a:pt x="145709" y="1558647"/>
                    <a:pt x="76011" y="1559288"/>
                    <a:pt x="14638" y="1550723"/>
                  </a:cubicBezTo>
                  <a:lnTo>
                    <a:pt x="0" y="1547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9F58"/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5353875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Scaling Microservices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3388" y="2411296"/>
            <a:ext cx="53605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i="1" dirty="0" smtClean="0">
                <a:solidFill>
                  <a:srgbClr val="102B3E"/>
                </a:solidFill>
              </a:rPr>
              <a:t>A microservice architecture puts</a:t>
            </a:r>
          </a:p>
          <a:p>
            <a:r>
              <a:rPr lang="sv-SE" sz="2400" i="1" dirty="0">
                <a:solidFill>
                  <a:srgbClr val="102B3E"/>
                </a:solidFill>
              </a:rPr>
              <a:t>e</a:t>
            </a:r>
            <a:r>
              <a:rPr lang="sv-SE" sz="2400" i="1" dirty="0" smtClean="0">
                <a:solidFill>
                  <a:srgbClr val="102B3E"/>
                </a:solidFill>
              </a:rPr>
              <a:t>ach element of functionality into a</a:t>
            </a:r>
          </a:p>
          <a:p>
            <a:r>
              <a:rPr lang="sv-SE" sz="2400" i="1" dirty="0">
                <a:solidFill>
                  <a:srgbClr val="102B3E"/>
                </a:solidFill>
              </a:rPr>
              <a:t>s</a:t>
            </a:r>
            <a:r>
              <a:rPr lang="sv-SE" sz="2400" i="1" dirty="0" smtClean="0">
                <a:solidFill>
                  <a:srgbClr val="102B3E"/>
                </a:solidFill>
              </a:rPr>
              <a:t>eparate service… </a:t>
            </a:r>
          </a:p>
          <a:p>
            <a:endParaRPr lang="sv-SE" sz="2400" i="1" dirty="0" smtClean="0">
              <a:solidFill>
                <a:srgbClr val="102B3E"/>
              </a:solidFill>
            </a:endParaRPr>
          </a:p>
          <a:p>
            <a:endParaRPr lang="sv-SE" sz="2400" i="1" dirty="0">
              <a:solidFill>
                <a:srgbClr val="102B3E"/>
              </a:solidFill>
            </a:endParaRPr>
          </a:p>
          <a:p>
            <a:r>
              <a:rPr lang="sv-SE" sz="2400" i="1" dirty="0" smtClean="0">
                <a:solidFill>
                  <a:srgbClr val="102B3E"/>
                </a:solidFill>
              </a:rPr>
              <a:t>…and scales by distributing these services</a:t>
            </a:r>
          </a:p>
          <a:p>
            <a:r>
              <a:rPr lang="sv-SE" sz="2400" i="1" dirty="0">
                <a:solidFill>
                  <a:srgbClr val="102B3E"/>
                </a:solidFill>
              </a:rPr>
              <a:t>a</a:t>
            </a:r>
            <a:r>
              <a:rPr lang="sv-SE" sz="2400" i="1" dirty="0" smtClean="0">
                <a:solidFill>
                  <a:srgbClr val="102B3E"/>
                </a:solidFill>
              </a:rPr>
              <a:t>cross servers, replicating as needed</a:t>
            </a:r>
            <a:endParaRPr lang="sv-SE" sz="2400" i="1" dirty="0">
              <a:solidFill>
                <a:srgbClr val="102B3E"/>
              </a:solidFill>
            </a:endParaRPr>
          </a:p>
        </p:txBody>
      </p:sp>
      <p:sp>
        <p:nvSpPr>
          <p:cNvPr id="48" name="Cube 47"/>
          <p:cNvSpPr/>
          <p:nvPr/>
        </p:nvSpPr>
        <p:spPr>
          <a:xfrm>
            <a:off x="6856015" y="3795568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Cube 38"/>
          <p:cNvSpPr/>
          <p:nvPr/>
        </p:nvSpPr>
        <p:spPr>
          <a:xfrm>
            <a:off x="8278331" y="3795568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Cube 29"/>
          <p:cNvSpPr/>
          <p:nvPr/>
        </p:nvSpPr>
        <p:spPr>
          <a:xfrm>
            <a:off x="6856015" y="5162259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Cube 20"/>
          <p:cNvSpPr/>
          <p:nvPr/>
        </p:nvSpPr>
        <p:spPr>
          <a:xfrm>
            <a:off x="8278331" y="5162259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oup 57"/>
          <p:cNvGrpSpPr/>
          <p:nvPr/>
        </p:nvGrpSpPr>
        <p:grpSpPr>
          <a:xfrm>
            <a:off x="6900943" y="2322770"/>
            <a:ext cx="561967" cy="560055"/>
            <a:chOff x="6980639" y="2453042"/>
            <a:chExt cx="893249" cy="890209"/>
          </a:xfrm>
        </p:grpSpPr>
        <p:sp>
          <p:nvSpPr>
            <p:cNvPr id="59" name="Rectangle 58"/>
            <p:cNvSpPr/>
            <p:nvPr/>
          </p:nvSpPr>
          <p:spPr>
            <a:xfrm>
              <a:off x="6980639" y="2453042"/>
              <a:ext cx="893249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047053" y="2453042"/>
              <a:ext cx="760422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648927" y="2322770"/>
            <a:ext cx="561967" cy="560055"/>
            <a:chOff x="6980639" y="2453042"/>
            <a:chExt cx="893249" cy="890209"/>
          </a:xfrm>
        </p:grpSpPr>
        <p:sp>
          <p:nvSpPr>
            <p:cNvPr id="63" name="Rectangle 62"/>
            <p:cNvSpPr/>
            <p:nvPr/>
          </p:nvSpPr>
          <p:spPr>
            <a:xfrm>
              <a:off x="6980639" y="2453042"/>
              <a:ext cx="893249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047053" y="2453042"/>
              <a:ext cx="760422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287585" y="2992280"/>
            <a:ext cx="561967" cy="560055"/>
            <a:chOff x="6980639" y="2453042"/>
            <a:chExt cx="893249" cy="890209"/>
          </a:xfrm>
        </p:grpSpPr>
        <p:sp>
          <p:nvSpPr>
            <p:cNvPr id="66" name="Rectangle 65"/>
            <p:cNvSpPr/>
            <p:nvPr/>
          </p:nvSpPr>
          <p:spPr>
            <a:xfrm>
              <a:off x="6980639" y="2453042"/>
              <a:ext cx="893249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047053" y="2453042"/>
              <a:ext cx="760422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68" name="Isosceles Triangle 2"/>
          <p:cNvSpPr/>
          <p:nvPr/>
        </p:nvSpPr>
        <p:spPr>
          <a:xfrm rot="10299074">
            <a:off x="7757133" y="2455539"/>
            <a:ext cx="345554" cy="315260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Hexagon 8"/>
          <p:cNvSpPr/>
          <p:nvPr/>
        </p:nvSpPr>
        <p:spPr>
          <a:xfrm rot="16200000">
            <a:off x="7432718" y="3084402"/>
            <a:ext cx="276641" cy="380748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Heart 11"/>
          <p:cNvSpPr/>
          <p:nvPr/>
        </p:nvSpPr>
        <p:spPr>
          <a:xfrm rot="14287302">
            <a:off x="7002546" y="2476996"/>
            <a:ext cx="358760" cy="274989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85" name="Group 84"/>
          <p:cNvGrpSpPr/>
          <p:nvPr/>
        </p:nvGrpSpPr>
        <p:grpSpPr>
          <a:xfrm>
            <a:off x="6966170" y="3999783"/>
            <a:ext cx="954363" cy="951995"/>
            <a:chOff x="6966170" y="3999783"/>
            <a:chExt cx="954363" cy="951995"/>
          </a:xfrm>
        </p:grpSpPr>
        <p:grpSp>
          <p:nvGrpSpPr>
            <p:cNvPr id="69" name="Group 68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81" name="Heart 11"/>
          <p:cNvSpPr/>
          <p:nvPr/>
        </p:nvSpPr>
        <p:spPr>
          <a:xfrm rot="14287302">
            <a:off x="7051759" y="410995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2" name="Heart 11"/>
          <p:cNvSpPr/>
          <p:nvPr/>
        </p:nvSpPr>
        <p:spPr>
          <a:xfrm rot="14287302">
            <a:off x="7558522" y="410995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Oval 10"/>
          <p:cNvSpPr/>
          <p:nvPr/>
        </p:nvSpPr>
        <p:spPr>
          <a:xfrm rot="2188284">
            <a:off x="7058715" y="4610175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ectangle 7"/>
          <p:cNvSpPr/>
          <p:nvPr/>
        </p:nvSpPr>
        <p:spPr>
          <a:xfrm rot="18900000">
            <a:off x="7570098" y="4609778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8" name="Group 87"/>
          <p:cNvGrpSpPr/>
          <p:nvPr/>
        </p:nvGrpSpPr>
        <p:grpSpPr>
          <a:xfrm>
            <a:off x="8379167" y="3999783"/>
            <a:ext cx="954363" cy="951995"/>
            <a:chOff x="6966170" y="3999783"/>
            <a:chExt cx="954363" cy="951995"/>
          </a:xfrm>
        </p:grpSpPr>
        <p:grpSp>
          <p:nvGrpSpPr>
            <p:cNvPr id="89" name="Group 88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01" name="Group 100"/>
          <p:cNvGrpSpPr/>
          <p:nvPr/>
        </p:nvGrpSpPr>
        <p:grpSpPr>
          <a:xfrm>
            <a:off x="8375809" y="5348161"/>
            <a:ext cx="954363" cy="951995"/>
            <a:chOff x="6966170" y="3999783"/>
            <a:chExt cx="954363" cy="951995"/>
          </a:xfrm>
        </p:grpSpPr>
        <p:grpSp>
          <p:nvGrpSpPr>
            <p:cNvPr id="102" name="Group 101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6960959" y="5350967"/>
            <a:ext cx="954363" cy="951995"/>
            <a:chOff x="6966170" y="3999783"/>
            <a:chExt cx="954363" cy="951995"/>
          </a:xfrm>
        </p:grpSpPr>
        <p:grpSp>
          <p:nvGrpSpPr>
            <p:cNvPr id="115" name="Group 114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27" name="Heart 11"/>
          <p:cNvSpPr/>
          <p:nvPr/>
        </p:nvSpPr>
        <p:spPr>
          <a:xfrm rot="14287302">
            <a:off x="7043657" y="543423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8" name="Heart 11"/>
          <p:cNvSpPr/>
          <p:nvPr/>
        </p:nvSpPr>
        <p:spPr>
          <a:xfrm rot="14287302">
            <a:off x="7550420" y="5434238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9" name="Oval 10"/>
          <p:cNvSpPr/>
          <p:nvPr/>
        </p:nvSpPr>
        <p:spPr>
          <a:xfrm rot="2188284">
            <a:off x="7572062" y="5961399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0" name="Oval 10"/>
          <p:cNvSpPr/>
          <p:nvPr/>
        </p:nvSpPr>
        <p:spPr>
          <a:xfrm rot="2188284">
            <a:off x="7070177" y="5962817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1" name="Isosceles Triangle 2"/>
          <p:cNvSpPr/>
          <p:nvPr/>
        </p:nvSpPr>
        <p:spPr>
          <a:xfrm rot="10299074">
            <a:off x="8968696" y="544748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2" name="Isosceles Triangle 2"/>
          <p:cNvSpPr/>
          <p:nvPr/>
        </p:nvSpPr>
        <p:spPr>
          <a:xfrm rot="10299074">
            <a:off x="8965341" y="593222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3" name="Isosceles Triangle 2"/>
          <p:cNvSpPr/>
          <p:nvPr/>
        </p:nvSpPr>
        <p:spPr>
          <a:xfrm rot="10299074">
            <a:off x="8459848" y="408924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4" name="Heart 11"/>
          <p:cNvSpPr/>
          <p:nvPr/>
        </p:nvSpPr>
        <p:spPr>
          <a:xfrm rot="14287302">
            <a:off x="8978612" y="4098309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5" name="Oval 10"/>
          <p:cNvSpPr/>
          <p:nvPr/>
        </p:nvSpPr>
        <p:spPr>
          <a:xfrm rot="2188284">
            <a:off x="8986957" y="4626954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6" name="Rectangle 7"/>
          <p:cNvSpPr/>
          <p:nvPr/>
        </p:nvSpPr>
        <p:spPr>
          <a:xfrm rot="18900000">
            <a:off x="8492158" y="4605775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7" name="Rectangle 7"/>
          <p:cNvSpPr/>
          <p:nvPr/>
        </p:nvSpPr>
        <p:spPr>
          <a:xfrm rot="18900000">
            <a:off x="8496857" y="5947131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8" name="Hexagon 8"/>
          <p:cNvSpPr/>
          <p:nvPr/>
        </p:nvSpPr>
        <p:spPr>
          <a:xfrm rot="16200000">
            <a:off x="8502375" y="5420246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9" name="TextBox 138"/>
          <p:cNvSpPr txBox="1"/>
          <p:nvPr/>
        </p:nvSpPr>
        <p:spPr>
          <a:xfrm>
            <a:off x="2702377" y="5939522"/>
            <a:ext cx="3820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i="1" dirty="0"/>
              <a:t>-</a:t>
            </a:r>
            <a:r>
              <a:rPr lang="sv-SE" sz="2400" b="1" i="1" dirty="0" smtClean="0"/>
              <a:t>Martin Fowler, James Lewis</a:t>
            </a:r>
            <a:endParaRPr lang="sv-SE" b="1" i="1" dirty="0"/>
          </a:p>
        </p:txBody>
      </p:sp>
    </p:spTree>
    <p:extLst>
      <p:ext uri="{BB962C8B-B14F-4D97-AF65-F5344CB8AC3E}">
        <p14:creationId xmlns:p14="http://schemas.microsoft.com/office/powerpoint/2010/main" val="30646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Scaling Microservices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1" name="Heart 11"/>
          <p:cNvSpPr/>
          <p:nvPr/>
        </p:nvSpPr>
        <p:spPr>
          <a:xfrm rot="14287302">
            <a:off x="7051759" y="410995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2" name="Heart 11"/>
          <p:cNvSpPr/>
          <p:nvPr/>
        </p:nvSpPr>
        <p:spPr>
          <a:xfrm rot="14287302">
            <a:off x="7558522" y="410995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Oval 10"/>
          <p:cNvSpPr/>
          <p:nvPr/>
        </p:nvSpPr>
        <p:spPr>
          <a:xfrm rot="2188284">
            <a:off x="7058715" y="4610175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ectangle 7"/>
          <p:cNvSpPr/>
          <p:nvPr/>
        </p:nvSpPr>
        <p:spPr>
          <a:xfrm rot="18900000">
            <a:off x="7570098" y="4609778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7" name="Heart 11"/>
          <p:cNvSpPr/>
          <p:nvPr/>
        </p:nvSpPr>
        <p:spPr>
          <a:xfrm rot="14287302">
            <a:off x="7043657" y="543423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8" name="Heart 11"/>
          <p:cNvSpPr/>
          <p:nvPr/>
        </p:nvSpPr>
        <p:spPr>
          <a:xfrm rot="14287302">
            <a:off x="7550420" y="5434238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9" name="Oval 10"/>
          <p:cNvSpPr/>
          <p:nvPr/>
        </p:nvSpPr>
        <p:spPr>
          <a:xfrm rot="2188284">
            <a:off x="7572062" y="5961399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0" name="Oval 10"/>
          <p:cNvSpPr/>
          <p:nvPr/>
        </p:nvSpPr>
        <p:spPr>
          <a:xfrm rot="2188284">
            <a:off x="7070177" y="5962817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1" name="Isosceles Triangle 2"/>
          <p:cNvSpPr/>
          <p:nvPr/>
        </p:nvSpPr>
        <p:spPr>
          <a:xfrm rot="10299074">
            <a:off x="8968696" y="544748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2" name="Isosceles Triangle 2"/>
          <p:cNvSpPr/>
          <p:nvPr/>
        </p:nvSpPr>
        <p:spPr>
          <a:xfrm rot="10299074">
            <a:off x="8965341" y="593222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3" name="Isosceles Triangle 2"/>
          <p:cNvSpPr/>
          <p:nvPr/>
        </p:nvSpPr>
        <p:spPr>
          <a:xfrm rot="10299074">
            <a:off x="8459848" y="408924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4" name="Heart 11"/>
          <p:cNvSpPr/>
          <p:nvPr/>
        </p:nvSpPr>
        <p:spPr>
          <a:xfrm rot="14287302">
            <a:off x="8978612" y="4098309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5" name="Oval 10"/>
          <p:cNvSpPr/>
          <p:nvPr/>
        </p:nvSpPr>
        <p:spPr>
          <a:xfrm rot="2188284">
            <a:off x="8986957" y="4626954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6" name="Rectangle 7"/>
          <p:cNvSpPr/>
          <p:nvPr/>
        </p:nvSpPr>
        <p:spPr>
          <a:xfrm rot="18900000">
            <a:off x="8492158" y="4605775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7" name="Rectangle 7"/>
          <p:cNvSpPr/>
          <p:nvPr/>
        </p:nvSpPr>
        <p:spPr>
          <a:xfrm rot="18900000">
            <a:off x="8496857" y="5947131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8" name="Hexagon 8"/>
          <p:cNvSpPr/>
          <p:nvPr/>
        </p:nvSpPr>
        <p:spPr>
          <a:xfrm rot="16200000">
            <a:off x="8502375" y="5420246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9" name="Oval Callout 138"/>
          <p:cNvSpPr/>
          <p:nvPr/>
        </p:nvSpPr>
        <p:spPr>
          <a:xfrm>
            <a:off x="4394137" y="2141780"/>
            <a:ext cx="2136637" cy="2236016"/>
          </a:xfrm>
          <a:prstGeom prst="wedgeEllipseCallout">
            <a:avLst>
              <a:gd name="adj1" fmla="val 66750"/>
              <a:gd name="adj2" fmla="val 36147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Where are you guys!?</a:t>
            </a:r>
            <a:endParaRPr lang="sv-SE" sz="2000" b="1" dirty="0">
              <a:solidFill>
                <a:srgbClr val="102B3E"/>
              </a:solidFill>
            </a:endParaRPr>
          </a:p>
        </p:txBody>
      </p:sp>
      <p:sp>
        <p:nvSpPr>
          <p:cNvPr id="140" name="Oval Callout 139"/>
          <p:cNvSpPr/>
          <p:nvPr/>
        </p:nvSpPr>
        <p:spPr>
          <a:xfrm>
            <a:off x="9825945" y="4377796"/>
            <a:ext cx="2136637" cy="2236016"/>
          </a:xfrm>
          <a:prstGeom prst="wedgeEllipseCallout">
            <a:avLst>
              <a:gd name="adj1" fmla="val -66774"/>
              <a:gd name="adj2" fmla="val 3976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I’m over here!</a:t>
            </a:r>
            <a:endParaRPr lang="sv-SE" sz="2000" b="1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3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>
                <a:solidFill>
                  <a:srgbClr val="FFFFFF"/>
                </a:solidFill>
              </a:rPr>
              <a:t>Scaling Microservices</a:t>
            </a:r>
          </a:p>
        </p:txBody>
      </p:sp>
      <p:sp>
        <p:nvSpPr>
          <p:cNvPr id="38" name="Heart 11"/>
          <p:cNvSpPr/>
          <p:nvPr/>
        </p:nvSpPr>
        <p:spPr>
          <a:xfrm rot="14287302">
            <a:off x="3481579" y="4853894"/>
            <a:ext cx="441283" cy="338244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" name="Isosceles Triangle 2"/>
          <p:cNvSpPr/>
          <p:nvPr/>
        </p:nvSpPr>
        <p:spPr>
          <a:xfrm rot="10299074">
            <a:off x="9461814" y="4847425"/>
            <a:ext cx="415731" cy="379285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Heart 11"/>
          <p:cNvSpPr/>
          <p:nvPr/>
        </p:nvSpPr>
        <p:spPr>
          <a:xfrm rot="14287302">
            <a:off x="7051759" y="410995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3" name="Isosceles Triangle 2"/>
          <p:cNvSpPr/>
          <p:nvPr/>
        </p:nvSpPr>
        <p:spPr>
          <a:xfrm rot="10299074">
            <a:off x="8968696" y="544748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368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">
        <p:fade/>
      </p:transition>
    </mc:Choice>
    <mc:Fallback xmlns="">
      <p:transition spd="med" advClick="0" advTm="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-0.28672 0.1138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36" y="56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0.04531 -0.0854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  <p:bldP spid="42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Service Discovery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70527" y="2259239"/>
            <a:ext cx="2841610" cy="1131364"/>
          </a:xfrm>
          <a:prstGeom prst="roundRect">
            <a:avLst>
              <a:gd name="adj" fmla="val 0"/>
            </a:avLst>
          </a:prstGeom>
          <a:solidFill>
            <a:srgbClr val="F16364"/>
          </a:solidFill>
          <a:ln w="69850"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 Registry</a:t>
            </a:r>
            <a:endParaRPr lang="sv-SE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2276033" y="2824922"/>
            <a:ext cx="2394494" cy="1793407"/>
            <a:chOff x="2276033" y="2824922"/>
            <a:chExt cx="2394494" cy="1793407"/>
          </a:xfrm>
        </p:grpSpPr>
        <p:cxnSp>
          <p:nvCxnSpPr>
            <p:cNvPr id="23" name="Curved Connector 22"/>
            <p:cNvCxnSpPr>
              <a:endCxn id="8" idx="1"/>
            </p:cNvCxnSpPr>
            <p:nvPr/>
          </p:nvCxnSpPr>
          <p:spPr>
            <a:xfrm rot="5400000" flipH="1" flipV="1">
              <a:off x="3063421" y="3011223"/>
              <a:ext cx="1793407" cy="1420805"/>
            </a:xfrm>
            <a:prstGeom prst="curvedConnector2">
              <a:avLst/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276033" y="3499381"/>
              <a:ext cx="2332097" cy="4697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>
                  <a:solidFill>
                    <a:srgbClr val="102B3E"/>
                  </a:solidFill>
                </a:rPr>
                <a:t>Publish </a:t>
              </a:r>
              <a:r>
                <a:rPr lang="sv-SE" b="1" i="1" dirty="0" smtClean="0">
                  <a:solidFill>
                    <a:srgbClr val="102B3E"/>
                  </a:solidFill>
                </a:rPr>
                <a:t>”I am A”</a:t>
              </a:r>
            </a:p>
            <a:p>
              <a:pPr algn="ctr"/>
              <a:r>
                <a:rPr lang="sv-SE" b="1" dirty="0" smtClean="0">
                  <a:solidFill>
                    <a:srgbClr val="102B3E"/>
                  </a:solidFill>
                </a:rPr>
                <a:t>@1.2.4.6:4040</a:t>
              </a:r>
              <a:endParaRPr lang="sv-SE" b="1" i="1" dirty="0">
                <a:solidFill>
                  <a:srgbClr val="102B3E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512137" y="2824921"/>
            <a:ext cx="1992085" cy="1793407"/>
            <a:chOff x="7512137" y="2824921"/>
            <a:chExt cx="1992085" cy="1793407"/>
          </a:xfrm>
        </p:grpSpPr>
        <p:cxnSp>
          <p:nvCxnSpPr>
            <p:cNvPr id="25" name="Curved Connector 24"/>
            <p:cNvCxnSpPr>
              <a:endCxn id="8" idx="3"/>
            </p:cNvCxnSpPr>
            <p:nvPr/>
          </p:nvCxnSpPr>
          <p:spPr>
            <a:xfrm rot="16200000" flipV="1">
              <a:off x="7325837" y="3011222"/>
              <a:ext cx="1793407" cy="1420805"/>
            </a:xfrm>
            <a:prstGeom prst="curvedConnector2">
              <a:avLst/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7512137" y="3494369"/>
              <a:ext cx="1992085" cy="474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>
                  <a:solidFill>
                    <a:srgbClr val="102B3E"/>
                  </a:solidFill>
                </a:rPr>
                <a:t>Publish </a:t>
              </a:r>
              <a:r>
                <a:rPr lang="sv-SE" b="1" i="1" dirty="0" smtClean="0">
                  <a:solidFill>
                    <a:srgbClr val="102B3E"/>
                  </a:solidFill>
                </a:rPr>
                <a:t>”I am B”</a:t>
              </a:r>
            </a:p>
            <a:p>
              <a:pPr algn="ctr"/>
              <a:r>
                <a:rPr lang="sv-SE" b="1" i="1" dirty="0" smtClean="0">
                  <a:solidFill>
                    <a:srgbClr val="102B3E"/>
                  </a:solidFill>
                </a:rPr>
                <a:t>@</a:t>
              </a:r>
              <a:r>
                <a:rPr lang="sv-SE" b="1" dirty="0" smtClean="0">
                  <a:solidFill>
                    <a:srgbClr val="102B3E"/>
                  </a:solidFill>
                </a:rPr>
                <a:t>1.2.3.4:5000</a:t>
              </a:r>
              <a:endParaRPr lang="sv-SE" b="1" i="1" dirty="0">
                <a:solidFill>
                  <a:srgbClr val="102B3E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37" name="Rounded Rectangle 36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</a:t>
              </a:r>
              <a:endParaRPr lang="sv-SE" dirty="0"/>
            </a:p>
          </p:txBody>
        </p:sp>
        <p:sp>
          <p:nvSpPr>
            <p:cNvPr id="38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40" name="Rounded Rectangle 39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B</a:t>
              </a:r>
            </a:p>
          </p:txBody>
        </p:sp>
        <p:sp>
          <p:nvSpPr>
            <p:cNvPr id="4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9002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1794</TotalTime>
  <Words>445</Words>
  <Application>Microsoft Office PowerPoint</Application>
  <PresentationFormat>Widescreen</PresentationFormat>
  <Paragraphs>144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Consul</vt:lpstr>
      <vt:lpstr>Consul</vt:lpstr>
      <vt:lpstr>Consul</vt:lpstr>
      <vt:lpstr>Adopting Microservices</vt:lpstr>
      <vt:lpstr>Adopting Microservices</vt:lpstr>
      <vt:lpstr>Scaling Microservices</vt:lpstr>
      <vt:lpstr>Scaling Microservices</vt:lpstr>
      <vt:lpstr>Scaling Microservices</vt:lpstr>
      <vt:lpstr>Service Discovery</vt:lpstr>
      <vt:lpstr>Service Discovery</vt:lpstr>
      <vt:lpstr>Service Discovery</vt:lpstr>
      <vt:lpstr>Redundancy</vt:lpstr>
      <vt:lpstr>Health Checks</vt:lpstr>
      <vt:lpstr>Context Aware</vt:lpstr>
      <vt:lpstr>Context Aware</vt:lpstr>
      <vt:lpstr>Highly Available Cluster</vt:lpstr>
      <vt:lpstr>Highly Available Cluster</vt:lpstr>
      <vt:lpstr>Consul enables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Betsson</dc:title>
  <dc:creator>Roger Johansson</dc:creator>
  <cp:lastModifiedBy>Roger Johansson</cp:lastModifiedBy>
  <cp:revision>490</cp:revision>
  <dcterms:created xsi:type="dcterms:W3CDTF">2016-09-30T19:43:44Z</dcterms:created>
  <dcterms:modified xsi:type="dcterms:W3CDTF">2016-11-27T07:05:08Z</dcterms:modified>
</cp:coreProperties>
</file>