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79" r:id="rId4"/>
    <p:sldId id="283" r:id="rId5"/>
    <p:sldId id="277" r:id="rId6"/>
    <p:sldId id="284" r:id="rId7"/>
    <p:sldId id="286" r:id="rId8"/>
    <p:sldId id="285" r:id="rId9"/>
    <p:sldId id="275" r:id="rId10"/>
    <p:sldId id="269" r:id="rId11"/>
    <p:sldId id="282" r:id="rId12"/>
    <p:sldId id="280" r:id="rId13"/>
    <p:sldId id="256" r:id="rId14"/>
    <p:sldId id="270" r:id="rId15"/>
    <p:sldId id="287" r:id="rId16"/>
    <p:sldId id="293" r:id="rId17"/>
    <p:sldId id="257" r:id="rId18"/>
    <p:sldId id="260" r:id="rId19"/>
    <p:sldId id="258" r:id="rId20"/>
    <p:sldId id="259" r:id="rId21"/>
    <p:sldId id="263" r:id="rId22"/>
    <p:sldId id="265" r:id="rId23"/>
    <p:sldId id="268" r:id="rId24"/>
    <p:sldId id="266" r:id="rId25"/>
    <p:sldId id="281" r:id="rId26"/>
    <p:sldId id="288" r:id="rId27"/>
    <p:sldId id="291" r:id="rId28"/>
    <p:sldId id="289" r:id="rId29"/>
    <p:sldId id="290" r:id="rId30"/>
    <p:sldId id="292" r:id="rId31"/>
    <p:sldId id="295" r:id="rId32"/>
    <p:sldId id="296" r:id="rId33"/>
    <p:sldId id="297" r:id="rId34"/>
    <p:sldId id="298" r:id="rId35"/>
    <p:sldId id="274" r:id="rId3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6D5"/>
    <a:srgbClr val="26446F"/>
    <a:srgbClr val="2185C9"/>
    <a:srgbClr val="50A7E2"/>
    <a:srgbClr val="2993DB"/>
    <a:srgbClr val="FF9933"/>
    <a:srgbClr val="1170A4"/>
    <a:srgbClr val="25A5DC"/>
    <a:srgbClr val="EB846F"/>
    <a:srgbClr val="ED6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76" autoAdjust="0"/>
    <p:restoredTop sz="94660"/>
  </p:normalViewPr>
  <p:slideViewPr>
    <p:cSldViewPr snapToGrid="0">
      <p:cViewPr varScale="1">
        <p:scale>
          <a:sx n="97" d="100"/>
          <a:sy n="97" d="100"/>
        </p:scale>
        <p:origin x="46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11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3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76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6427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2310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2247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3917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118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6581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3004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539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010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0244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2480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694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4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063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4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52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70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34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21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86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9802-C406-439E-BB08-4E127FE88810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04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2017-05-08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6886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97289"/>
            <a:ext cx="12192000" cy="2169994"/>
          </a:xfrm>
          <a:prstGeom prst="rect">
            <a:avLst/>
          </a:prstGeom>
          <a:solidFill>
            <a:srgbClr val="26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v-SE" dirty="0" smtClean="0"/>
              <a:t>Composing Software</a:t>
            </a:r>
            <a:endParaRPr lang="sv-S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Avoiding the distributed monolith</a:t>
            </a:r>
          </a:p>
        </p:txBody>
      </p:sp>
    </p:spTree>
    <p:extLst>
      <p:ext uri="{BB962C8B-B14F-4D97-AF65-F5344CB8AC3E}">
        <p14:creationId xmlns:p14="http://schemas.microsoft.com/office/powerpoint/2010/main" val="12101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8491" y="1348034"/>
            <a:ext cx="5132895" cy="4383464"/>
          </a:xfrm>
          <a:prstGeom prst="rect">
            <a:avLst/>
          </a:prstGeom>
          <a:solidFill>
            <a:srgbClr val="26446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/>
              <a:t>Infrastructure</a:t>
            </a:r>
          </a:p>
          <a:p>
            <a:pPr algn="ctr"/>
            <a:r>
              <a:rPr lang="sv-SE" dirty="0"/>
              <a:t>e.g. </a:t>
            </a:r>
            <a:r>
              <a:rPr lang="sv-SE" dirty="0" smtClean="0"/>
              <a:t>Load balancer, </a:t>
            </a:r>
            <a:r>
              <a:rPr lang="sv-SE" dirty="0"/>
              <a:t>Docker Swarm, Kubernetes etc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4099" y="2227080"/>
            <a:ext cx="4001678" cy="2236511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/>
              <a:t>”Platform” / Framework</a:t>
            </a:r>
          </a:p>
          <a:p>
            <a:pPr algn="ctr"/>
            <a:r>
              <a:rPr lang="sv-SE" dirty="0"/>
              <a:t>e.g. Akka, Microsoft Orleans, OTP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44099" y="4664305"/>
            <a:ext cx="4001678" cy="684230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ctr"/>
          <a:lstStyle/>
          <a:p>
            <a:pPr algn="ctr"/>
            <a:r>
              <a:rPr lang="sv-SE" b="1" dirty="0" smtClean="0"/>
              <a:t>Middleware</a:t>
            </a:r>
          </a:p>
          <a:p>
            <a:pPr algn="ctr"/>
            <a:r>
              <a:rPr lang="sv-SE" dirty="0" smtClean="0"/>
              <a:t>e.g. Kafka, Consul, Rabbit etc.</a:t>
            </a:r>
            <a:endParaRPr lang="sv-SE" dirty="0"/>
          </a:p>
        </p:txBody>
      </p:sp>
      <p:sp>
        <p:nvSpPr>
          <p:cNvPr id="12" name="Line Callout 2 (No Border) 11"/>
          <p:cNvSpPr/>
          <p:nvPr/>
        </p:nvSpPr>
        <p:spPr>
          <a:xfrm>
            <a:off x="436096" y="570322"/>
            <a:ext cx="3721125" cy="721150"/>
          </a:xfrm>
          <a:prstGeom prst="callout2">
            <a:avLst>
              <a:gd name="adj1" fmla="val 73445"/>
              <a:gd name="adj2" fmla="val 71929"/>
              <a:gd name="adj3" fmla="val 72552"/>
              <a:gd name="adj4" fmla="val 75046"/>
              <a:gd name="adj5" fmla="val 308253"/>
              <a:gd name="adj6" fmla="val 9973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Elasticity and Concurrency control, should it be handled here?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13" name="Line Callout 2 (No Border) 12"/>
          <p:cNvSpPr/>
          <p:nvPr/>
        </p:nvSpPr>
        <p:spPr>
          <a:xfrm>
            <a:off x="1871220" y="4209070"/>
            <a:ext cx="1081726" cy="721150"/>
          </a:xfrm>
          <a:prstGeom prst="callout2">
            <a:avLst>
              <a:gd name="adj1" fmla="val 59251"/>
              <a:gd name="adj2" fmla="val 98886"/>
              <a:gd name="adj3" fmla="val 58358"/>
              <a:gd name="adj4" fmla="val 104938"/>
              <a:gd name="adj5" fmla="val 110272"/>
              <a:gd name="adj6" fmla="val 21632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Here?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46469" y="3124960"/>
            <a:ext cx="2996938" cy="911275"/>
            <a:chOff x="4645058" y="2958431"/>
            <a:chExt cx="2996938" cy="1162671"/>
          </a:xfrm>
        </p:grpSpPr>
        <p:sp>
          <p:nvSpPr>
            <p:cNvPr id="14" name="Rectangle 13"/>
            <p:cNvSpPr/>
            <p:nvPr/>
          </p:nvSpPr>
          <p:spPr>
            <a:xfrm>
              <a:off x="4645058" y="2958431"/>
              <a:ext cx="1454084" cy="1162671"/>
            </a:xfrm>
            <a:prstGeom prst="rect">
              <a:avLst/>
            </a:prstGeom>
            <a:solidFill>
              <a:srgbClr val="25A5D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A</a:t>
              </a:r>
              <a:endParaRPr lang="sv-SE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87912" y="2958431"/>
              <a:ext cx="1454084" cy="1162671"/>
            </a:xfrm>
            <a:prstGeom prst="rect">
              <a:avLst/>
            </a:prstGeom>
            <a:solidFill>
              <a:srgbClr val="25A5D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B</a:t>
              </a:r>
              <a:endParaRPr lang="sv-SE" b="1" dirty="0"/>
            </a:p>
          </p:txBody>
        </p:sp>
      </p:grpSp>
      <p:sp>
        <p:nvSpPr>
          <p:cNvPr id="9" name="Line Callout 2 (No Border) 8"/>
          <p:cNvSpPr/>
          <p:nvPr/>
        </p:nvSpPr>
        <p:spPr>
          <a:xfrm>
            <a:off x="8957035" y="3437643"/>
            <a:ext cx="1081726" cy="721150"/>
          </a:xfrm>
          <a:prstGeom prst="callout2">
            <a:avLst>
              <a:gd name="adj1" fmla="val 59905"/>
              <a:gd name="adj2" fmla="val -896"/>
              <a:gd name="adj3" fmla="val 59665"/>
              <a:gd name="adj4" fmla="val -10966"/>
              <a:gd name="adj5" fmla="val -19052"/>
              <a:gd name="adj6" fmla="val -14999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Or here?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16" name="Line Callout 2 (No Border) 15"/>
          <p:cNvSpPr/>
          <p:nvPr/>
        </p:nvSpPr>
        <p:spPr>
          <a:xfrm>
            <a:off x="9839589" y="5296013"/>
            <a:ext cx="1999843" cy="721150"/>
          </a:xfrm>
          <a:prstGeom prst="callout2">
            <a:avLst>
              <a:gd name="adj1" fmla="val 59905"/>
              <a:gd name="adj2" fmla="val -896"/>
              <a:gd name="adj3" fmla="val 59665"/>
              <a:gd name="adj4" fmla="val -10966"/>
              <a:gd name="adj5" fmla="val -45547"/>
              <a:gd name="adj6" fmla="val -786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Or maybe here?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97289"/>
            <a:ext cx="12192000" cy="2169994"/>
          </a:xfrm>
          <a:prstGeom prst="rect">
            <a:avLst/>
          </a:prstGeom>
          <a:solidFill>
            <a:srgbClr val="26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Elasticity through magic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...Not so awesome as it may seem</a:t>
            </a:r>
          </a:p>
        </p:txBody>
      </p:sp>
    </p:spTree>
    <p:extLst>
      <p:ext uri="{BB962C8B-B14F-4D97-AF65-F5344CB8AC3E}">
        <p14:creationId xmlns:p14="http://schemas.microsoft.com/office/powerpoint/2010/main" val="24601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771046" y="1320541"/>
            <a:ext cx="219076" cy="3830329"/>
            <a:chOff x="7572374" y="1181099"/>
            <a:chExt cx="219076" cy="3830329"/>
          </a:xfrm>
        </p:grpSpPr>
        <p:grpSp>
          <p:nvGrpSpPr>
            <p:cNvPr id="13" name="Group 12"/>
            <p:cNvGrpSpPr/>
            <p:nvPr/>
          </p:nvGrpSpPr>
          <p:grpSpPr>
            <a:xfrm>
              <a:off x="7572375" y="1181099"/>
              <a:ext cx="219075" cy="952500"/>
              <a:chOff x="7572375" y="1181099"/>
              <a:chExt cx="219075" cy="9525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" name="Curved Connector 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24" name="Curved Connector 2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urved Connector 2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7572375" y="2149003"/>
              <a:ext cx="219075" cy="952500"/>
              <a:chOff x="7572375" y="1181099"/>
              <a:chExt cx="219075" cy="9525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6" name="Curved Connector 35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urved Connector 3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4" name="Curved Connector 3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urved Connector 3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/>
            <p:cNvGrpSpPr/>
            <p:nvPr/>
          </p:nvGrpSpPr>
          <p:grpSpPr>
            <a:xfrm>
              <a:off x="7572375" y="3101503"/>
              <a:ext cx="219075" cy="952500"/>
              <a:chOff x="7572375" y="1181099"/>
              <a:chExt cx="219075" cy="9525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3" name="Curved Connector 4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urved Connector 43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1" name="Curved Connector 40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urved Connector 41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7572374" y="4058928"/>
              <a:ext cx="219075" cy="952500"/>
              <a:chOff x="7572375" y="1181099"/>
              <a:chExt cx="219075" cy="9525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7" name="Curved Connector 56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5" name="Curved Connector 54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31833"/>
              </a:avLst>
            </a:prstGeom>
            <a:noFill/>
            <a:ln w="254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571" y="132595"/>
            <a:ext cx="3955572" cy="237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The problem: Distributed </a:t>
            </a:r>
            <a:r>
              <a:rPr lang="sv-SE" sz="1600" b="1" dirty="0">
                <a:solidFill>
                  <a:schemeClr val="tx1"/>
                </a:solidFill>
              </a:rPr>
              <a:t>monolith</a:t>
            </a: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tx1"/>
                </a:solidFill>
              </a:rPr>
              <a:t>All </a:t>
            </a:r>
            <a:r>
              <a:rPr lang="sv-SE" sz="1600" dirty="0" smtClean="0">
                <a:solidFill>
                  <a:schemeClr val="tx1"/>
                </a:solidFill>
              </a:rPr>
              <a:t>components </a:t>
            </a:r>
            <a:r>
              <a:rPr lang="sv-SE" sz="1600" dirty="0">
                <a:solidFill>
                  <a:schemeClr val="tx1"/>
                </a:solidFill>
              </a:rPr>
              <a:t>are bound to the same stack and framework.</a:t>
            </a:r>
          </a:p>
          <a:p>
            <a:r>
              <a:rPr lang="sv-SE" sz="1600" dirty="0">
                <a:solidFill>
                  <a:schemeClr val="tx1"/>
                </a:solidFill>
              </a:rPr>
              <a:t>One tightly coupled blob of code distributed across machines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2431" y="961007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Network</a:t>
            </a:r>
            <a:endParaRPr lang="sv-SE" dirty="0"/>
          </a:p>
        </p:txBody>
      </p:sp>
      <p:sp>
        <p:nvSpPr>
          <p:cNvPr id="45" name="Line Callout 2 (No Border) 44"/>
          <p:cNvSpPr/>
          <p:nvPr/>
        </p:nvSpPr>
        <p:spPr>
          <a:xfrm>
            <a:off x="2065352" y="3923304"/>
            <a:ext cx="2586518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5626"/>
              <a:gd name="adj6" fmla="val 120293"/>
            </a:avLst>
          </a:prstGeom>
          <a:solidFill>
            <a:srgbClr val="1186D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Whatever you have here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46" name="Line Callout 2 (No Border) 45"/>
          <p:cNvSpPr/>
          <p:nvPr/>
        </p:nvSpPr>
        <p:spPr>
          <a:xfrm>
            <a:off x="6471138" y="5508678"/>
            <a:ext cx="2018137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5626"/>
              <a:gd name="adj6" fmla="val 120293"/>
            </a:avLst>
          </a:prstGeom>
          <a:solidFill>
            <a:srgbClr val="1186D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Must also be here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31833"/>
              </a:avLst>
            </a:prstGeom>
            <a:noFill/>
            <a:ln w="254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 smtClean="0"/>
                <a:t>Cluster</a:t>
              </a:r>
              <a:endParaRPr lang="sv-SE" sz="2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571" y="132595"/>
            <a:ext cx="3955572" cy="237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Framework specific protocols</a:t>
            </a: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tx1"/>
                </a:solidFill>
              </a:rPr>
              <a:t>For example, all of the major Actor Model frameworks and languages have their own specific homegrown protocols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b="1" dirty="0">
                <a:solidFill>
                  <a:schemeClr val="tx1"/>
                </a:solidFill>
              </a:rPr>
              <a:t>Erlang OTP, Akka, Akka.NET, MsOrleans, </a:t>
            </a:r>
            <a:r>
              <a:rPr lang="sv-SE" sz="1600" dirty="0">
                <a:solidFill>
                  <a:schemeClr val="tx1"/>
                </a:solidFill>
              </a:rPr>
              <a:t>none of them can talk to eachother using their own cluster protocols.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2431" y="961007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Network</a:t>
            </a:r>
            <a:endParaRPr lang="sv-SE" b="1" dirty="0"/>
          </a:p>
        </p:txBody>
      </p:sp>
      <p:sp>
        <p:nvSpPr>
          <p:cNvPr id="47" name="Line Callout 2 (No Border) 46"/>
          <p:cNvSpPr/>
          <p:nvPr/>
        </p:nvSpPr>
        <p:spPr>
          <a:xfrm>
            <a:off x="2556026" y="4490020"/>
            <a:ext cx="3905318" cy="1833111"/>
          </a:xfrm>
          <a:prstGeom prst="callout2">
            <a:avLst>
              <a:gd name="adj1" fmla="val 59251"/>
              <a:gd name="adj2" fmla="val 98886"/>
              <a:gd name="adj3" fmla="val 59480"/>
              <a:gd name="adj4" fmla="val 108147"/>
              <a:gd name="adj5" fmla="val 41784"/>
              <a:gd name="adj6" fmla="val 129521"/>
            </a:avLst>
          </a:prstGeom>
          <a:solidFill>
            <a:srgbClr val="1186D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b="1" dirty="0">
                <a:solidFill>
                  <a:schemeClr val="tx1"/>
                </a:solidFill>
              </a:rPr>
              <a:t>Homegrown, </a:t>
            </a:r>
          </a:p>
          <a:p>
            <a:r>
              <a:rPr lang="sv-SE" sz="2400" b="1" dirty="0">
                <a:solidFill>
                  <a:schemeClr val="tx1"/>
                </a:solidFill>
              </a:rPr>
              <a:t>non standard, </a:t>
            </a:r>
            <a:r>
              <a:rPr lang="sv-SE" sz="2400" b="1" dirty="0" smtClean="0">
                <a:solidFill>
                  <a:schemeClr val="tx1"/>
                </a:solidFill>
              </a:rPr>
              <a:t/>
            </a:r>
            <a:br>
              <a:rPr lang="sv-SE" sz="2400" b="1" dirty="0" smtClean="0">
                <a:solidFill>
                  <a:schemeClr val="tx1"/>
                </a:solidFill>
              </a:rPr>
            </a:br>
            <a:r>
              <a:rPr lang="sv-SE" sz="2400" b="1" dirty="0" smtClean="0">
                <a:solidFill>
                  <a:schemeClr val="tx1"/>
                </a:solidFill>
              </a:rPr>
              <a:t>framework </a:t>
            </a:r>
            <a:r>
              <a:rPr lang="sv-SE" sz="2400" b="1" dirty="0">
                <a:solidFill>
                  <a:schemeClr val="tx1"/>
                </a:solidFill>
              </a:rPr>
              <a:t>specific protocol </a:t>
            </a:r>
            <a:endParaRPr lang="sv-SE" sz="2400" b="1" dirty="0" smtClean="0">
              <a:solidFill>
                <a:schemeClr val="tx1"/>
              </a:solidFill>
            </a:endParaRPr>
          </a:p>
          <a:p>
            <a:endParaRPr lang="sv-SE" sz="2400" b="1" dirty="0">
              <a:solidFill>
                <a:schemeClr val="tx1"/>
              </a:solidFill>
            </a:endParaRPr>
          </a:p>
          <a:p>
            <a:r>
              <a:rPr lang="sv-SE" sz="2400" b="1" dirty="0" smtClean="0">
                <a:solidFill>
                  <a:schemeClr val="tx1"/>
                </a:solidFill>
              </a:rPr>
              <a:t>(OTP is a special case)</a:t>
            </a:r>
            <a:endParaRPr lang="sv-SE" sz="2400" b="1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71046" y="1320541"/>
            <a:ext cx="219076" cy="3830329"/>
            <a:chOff x="7572374" y="1181099"/>
            <a:chExt cx="219076" cy="3830329"/>
          </a:xfrm>
        </p:grpSpPr>
        <p:grpSp>
          <p:nvGrpSpPr>
            <p:cNvPr id="13" name="Group 12"/>
            <p:cNvGrpSpPr/>
            <p:nvPr/>
          </p:nvGrpSpPr>
          <p:grpSpPr>
            <a:xfrm>
              <a:off x="7572375" y="1181099"/>
              <a:ext cx="219075" cy="952500"/>
              <a:chOff x="7572375" y="1181099"/>
              <a:chExt cx="219075" cy="9525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" name="Curved Connector 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24" name="Curved Connector 2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urved Connector 2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7572375" y="2149003"/>
              <a:ext cx="219075" cy="952500"/>
              <a:chOff x="7572375" y="1181099"/>
              <a:chExt cx="219075" cy="9525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6" name="Curved Connector 35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urved Connector 3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4" name="Curved Connector 3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urved Connector 3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/>
            <p:cNvGrpSpPr/>
            <p:nvPr/>
          </p:nvGrpSpPr>
          <p:grpSpPr>
            <a:xfrm>
              <a:off x="7572375" y="3101503"/>
              <a:ext cx="219075" cy="952500"/>
              <a:chOff x="7572375" y="1181099"/>
              <a:chExt cx="219075" cy="9525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3" name="Curved Connector 4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urved Connector 43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1" name="Curved Connector 40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urved Connector 41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7572374" y="4058928"/>
              <a:ext cx="219075" cy="952500"/>
              <a:chOff x="7572375" y="1181099"/>
              <a:chExt cx="219075" cy="9525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7" name="Curved Connector 56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5" name="Curved Connector 54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704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31833"/>
              </a:avLst>
            </a:prstGeom>
            <a:noFill/>
            <a:ln w="254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 smtClean="0"/>
                <a:t>Cluster</a:t>
              </a:r>
              <a:endParaRPr lang="sv-SE" sz="2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72431" y="961007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Network</a:t>
            </a:r>
            <a:endParaRPr lang="sv-SE" b="1" dirty="0"/>
          </a:p>
        </p:txBody>
      </p:sp>
      <p:sp>
        <p:nvSpPr>
          <p:cNvPr id="47" name="Line Callout 2 (No Border) 46"/>
          <p:cNvSpPr/>
          <p:nvPr/>
        </p:nvSpPr>
        <p:spPr>
          <a:xfrm>
            <a:off x="1251235" y="5006317"/>
            <a:ext cx="4816789" cy="502361"/>
          </a:xfrm>
          <a:prstGeom prst="callout2">
            <a:avLst>
              <a:gd name="adj1" fmla="val 59251"/>
              <a:gd name="adj2" fmla="val 98886"/>
              <a:gd name="adj3" fmla="val 59480"/>
              <a:gd name="adj4" fmla="val 108147"/>
              <a:gd name="adj5" fmla="val 52021"/>
              <a:gd name="adj6" fmla="val 132579"/>
            </a:avLst>
          </a:prstGeom>
          <a:solidFill>
            <a:srgbClr val="1186D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b="1" dirty="0" smtClean="0">
                <a:solidFill>
                  <a:schemeClr val="tx1"/>
                </a:solidFill>
              </a:rPr>
              <a:t>But Akka can talk to Akka.NET, no?</a:t>
            </a:r>
            <a:endParaRPr lang="sv-SE" sz="2400" b="1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71046" y="1320541"/>
            <a:ext cx="219076" cy="3830329"/>
            <a:chOff x="7572374" y="1181099"/>
            <a:chExt cx="219076" cy="3830329"/>
          </a:xfrm>
        </p:grpSpPr>
        <p:grpSp>
          <p:nvGrpSpPr>
            <p:cNvPr id="13" name="Group 12"/>
            <p:cNvGrpSpPr/>
            <p:nvPr/>
          </p:nvGrpSpPr>
          <p:grpSpPr>
            <a:xfrm>
              <a:off x="7572375" y="1181099"/>
              <a:ext cx="219075" cy="952500"/>
              <a:chOff x="7572375" y="1181099"/>
              <a:chExt cx="219075" cy="9525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" name="Curved Connector 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24" name="Curved Connector 2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urved Connector 2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7572375" y="2149003"/>
              <a:ext cx="219075" cy="952500"/>
              <a:chOff x="7572375" y="1181099"/>
              <a:chExt cx="219075" cy="9525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6" name="Curved Connector 35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urved Connector 3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4" name="Curved Connector 3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urved Connector 3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/>
            <p:cNvGrpSpPr/>
            <p:nvPr/>
          </p:nvGrpSpPr>
          <p:grpSpPr>
            <a:xfrm>
              <a:off x="7572375" y="3101503"/>
              <a:ext cx="219075" cy="952500"/>
              <a:chOff x="7572375" y="1181099"/>
              <a:chExt cx="219075" cy="9525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3" name="Curved Connector 4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urved Connector 43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1" name="Curved Connector 40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urved Connector 41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7572374" y="4058928"/>
              <a:ext cx="219075" cy="952500"/>
              <a:chOff x="7572375" y="1181099"/>
              <a:chExt cx="219075" cy="9525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7" name="Curved Connector 56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5" name="Curved Connector 54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754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Why is this a problem?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Exit strategy, how do you step by step migrate off your current platform?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What if the framework is no longer maintained, or there is a top level decision to move to another platform?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Total cost of ownership, what is the cost of re-writing most or all of it?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9934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09845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Embracing The Unix Philosophy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What if we instead shrink the responsibility of the cluster?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/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dirty="0" smtClean="0">
                <a:solidFill>
                  <a:schemeClr val="tx1"/>
                </a:solidFill>
              </a:rPr>
              <a:t>Instead of encapsulating everything, including business logic, we can limit the scope to data transport and cluster semantics only.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34293" cy="573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Cluster consumer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cluster mechanism is separated from the components.</a:t>
            </a:r>
            <a:br>
              <a:rPr lang="sv-SE" sz="1600" dirty="0" smtClean="0">
                <a:solidFill>
                  <a:schemeClr val="tx1"/>
                </a:solidFill>
              </a:rPr>
            </a:br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Components only need to agree on the protocols and contracts of the cluster, or use a prebuilt tool for this purpose, e.g. </a:t>
            </a:r>
            <a:r>
              <a:rPr lang="sv-SE" sz="1600" b="1" dirty="0" smtClean="0">
                <a:solidFill>
                  <a:schemeClr val="tx1"/>
                </a:solidFill>
              </a:rPr>
              <a:t>Apache Kafka</a:t>
            </a:r>
            <a:r>
              <a:rPr lang="sv-SE" sz="1600" dirty="0" smtClean="0">
                <a:solidFill>
                  <a:schemeClr val="tx1"/>
                </a:solidFill>
              </a:rPr>
              <a:t>, </a:t>
            </a:r>
            <a:r>
              <a:rPr lang="sv-SE" sz="1600" b="1" dirty="0" smtClean="0">
                <a:solidFill>
                  <a:schemeClr val="tx1"/>
                </a:solidFill>
              </a:rPr>
              <a:t>RabbitMQ, Consul</a:t>
            </a:r>
            <a:r>
              <a:rPr lang="sv-SE" sz="1600" dirty="0" smtClean="0">
                <a:solidFill>
                  <a:schemeClr val="tx1"/>
                </a:solidFill>
              </a:rPr>
              <a:t> </a:t>
            </a:r>
            <a:r>
              <a:rPr lang="sv-SE" sz="1600" dirty="0" smtClean="0">
                <a:solidFill>
                  <a:schemeClr val="tx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033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1" y="132594"/>
            <a:ext cx="3835737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</a:t>
            </a:r>
            <a:r>
              <a:rPr lang="sv-SE" sz="1600" b="1" dirty="0" smtClean="0">
                <a:solidFill>
                  <a:schemeClr val="tx1"/>
                </a:solidFill>
              </a:rPr>
              <a:t>partitions (Kafka)</a:t>
            </a:r>
            <a:endParaRPr lang="sv-SE" sz="1600" b="1" dirty="0" smtClean="0">
              <a:solidFill>
                <a:schemeClr val="tx1"/>
              </a:solidFill>
            </a:endParaRP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We </a:t>
            </a:r>
            <a:r>
              <a:rPr lang="sv-SE" sz="1600" dirty="0" smtClean="0">
                <a:solidFill>
                  <a:schemeClr val="tx1"/>
                </a:solidFill>
              </a:rPr>
              <a:t>start out by having a higher number of partitions than consumers.</a:t>
            </a:r>
            <a:endParaRPr lang="sv-SE" sz="16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12030" y="117875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2030" y="2805268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61955" y="443542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12030" y="1036272"/>
            <a:ext cx="917624" cy="663385"/>
            <a:chOff x="6971245" y="1178751"/>
            <a:chExt cx="958410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8701999" y="766280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7322" y="860954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061955" y="4798834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8701999" y="4706788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worker4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7322" y="4801462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cxnSp>
        <p:nvCxnSpPr>
          <p:cNvPr id="44" name="Curved Connector 43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011045" y="2327214"/>
            <a:ext cx="917625" cy="663385"/>
            <a:chOff x="6971243" y="1178751"/>
            <a:chExt cx="958411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3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011045" y="3639071"/>
            <a:ext cx="917625" cy="663385"/>
            <a:chOff x="6971243" y="1178751"/>
            <a:chExt cx="958411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ounded Rectangle 45"/>
            <p:cNvSpPr/>
            <p:nvPr/>
          </p:nvSpPr>
          <p:spPr>
            <a:xfrm>
              <a:off x="6971243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32" name="Oval 31"/>
          <p:cNvSpPr/>
          <p:nvPr/>
        </p:nvSpPr>
        <p:spPr>
          <a:xfrm>
            <a:off x="8704544" y="3393286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49866" y="3487961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0571" y="132594"/>
            <a:ext cx="4313662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a consumer is added, the partitions are rebalanced across the avaiable consumers.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allows consumers to scale up to the same number as the avaiable partitions.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Sticky partitons coming to Kafka in v 0.11.0.0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sv-SE" dirty="0" smtClean="0"/>
              <a:t>Background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I am the founder of Akka.NET, port of JVM Akka to .NET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I’ve seen a fair share of</a:t>
            </a:r>
            <a:r>
              <a:rPr lang="sv-SE" i="1" dirty="0" smtClean="0"/>
              <a:t> ”actor all the things” </a:t>
            </a:r>
            <a:r>
              <a:rPr lang="sv-SE" dirty="0" smtClean="0"/>
              <a:t>abuse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I have an interest in IT strategy</a:t>
            </a:r>
          </a:p>
        </p:txBody>
      </p:sp>
    </p:spTree>
    <p:extLst>
      <p:ext uri="{BB962C8B-B14F-4D97-AF65-F5344CB8AC3E}">
        <p14:creationId xmlns:p14="http://schemas.microsoft.com/office/powerpoint/2010/main" val="17952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963434" y="293960"/>
            <a:ext cx="2739320" cy="6029172"/>
          </a:xfrm>
          <a:prstGeom prst="roundRect">
            <a:avLst>
              <a:gd name="adj" fmla="val 41301"/>
            </a:avLst>
          </a:pr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32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16121" y="452039"/>
            <a:ext cx="140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Cluster</a:t>
            </a:r>
            <a:endParaRPr lang="sv-SE" sz="24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7012031" y="1036272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7012030" y="1373482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8" name="Oval 7"/>
          <p:cNvSpPr/>
          <p:nvPr/>
        </p:nvSpPr>
        <p:spPr>
          <a:xfrm>
            <a:off x="8701999" y="766280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7322" y="860954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061957" y="479883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7061956" y="513604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7061955" y="5479215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10" name="Oval 9"/>
          <p:cNvSpPr/>
          <p:nvPr/>
        </p:nvSpPr>
        <p:spPr>
          <a:xfrm>
            <a:off x="8701999" y="4706788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worker4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7322" y="4801462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011045" y="3639071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7011047" y="3976281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2" name="Oval 31"/>
          <p:cNvSpPr/>
          <p:nvPr/>
        </p:nvSpPr>
        <p:spPr>
          <a:xfrm>
            <a:off x="8704544" y="3393286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49866" y="3487961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By partitioning events based on some form of unique identifier, e.g. CustomerId, Region or similar, we can make sure all events that belong together end up on the same partition.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the events are assigned to a specific partition, it’s easy to build a stateful system behind the worker consuming this partition.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02574" y="1"/>
            <a:ext cx="7610229" cy="6858000"/>
          </a:xfrm>
          <a:prstGeom prst="rect">
            <a:avLst/>
          </a:prstGeom>
          <a:solidFill>
            <a:srgbClr val="1186D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8716341" y="2079782"/>
            <a:ext cx="2960597" cy="1144026"/>
          </a:xfrm>
          <a:prstGeom prst="roundRect">
            <a:avLst>
              <a:gd name="adj" fmla="val 50000"/>
            </a:avLst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              Stateful</a:t>
            </a:r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4819409" y="293960"/>
            <a:ext cx="6857529" cy="6029172"/>
            <a:chOff x="4819409" y="293960"/>
            <a:chExt cx="6857529" cy="6029172"/>
          </a:xfrm>
        </p:grpSpPr>
        <p:cxnSp>
          <p:nvCxnSpPr>
            <p:cNvPr id="92" name="Curved Connector 91"/>
            <p:cNvCxnSpPr>
              <a:stCxn id="114" idx="0"/>
              <a:endCxn id="99" idx="2"/>
            </p:cNvCxnSpPr>
            <p:nvPr/>
          </p:nvCxnSpPr>
          <p:spPr>
            <a:xfrm rot="5400000" flipH="1" flipV="1">
              <a:off x="6347589" y="1431476"/>
              <a:ext cx="1492917" cy="1306550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/>
            <p:cNvCxnSpPr>
              <a:stCxn id="114" idx="4"/>
              <a:endCxn id="104" idx="2"/>
            </p:cNvCxnSpPr>
            <p:nvPr/>
          </p:nvCxnSpPr>
          <p:spPr>
            <a:xfrm rot="16200000" flipH="1">
              <a:off x="6347590" y="3879067"/>
              <a:ext cx="1492915" cy="1306550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5963434" y="293960"/>
              <a:ext cx="2739320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816121" y="452039"/>
              <a:ext cx="1409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7012031" y="1036272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012030" y="1373482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8701999" y="766280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worker1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7747322" y="860954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7061957" y="479883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7061956" y="513604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7061955" y="5479215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8701999" y="4706788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worker4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747322" y="4801462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05" name="Curved Connector 104"/>
            <p:cNvCxnSpPr>
              <a:stCxn id="114" idx="5"/>
              <a:endCxn id="109" idx="2"/>
            </p:cNvCxnSpPr>
            <p:nvPr/>
          </p:nvCxnSpPr>
          <p:spPr>
            <a:xfrm rot="16200000" flipH="1">
              <a:off x="7104472" y="3319904"/>
              <a:ext cx="319223" cy="971565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ounded Rectangle 105"/>
            <p:cNvSpPr/>
            <p:nvPr/>
          </p:nvSpPr>
          <p:spPr>
            <a:xfrm>
              <a:off x="7011045" y="3639071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7011047" y="3976281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8704544" y="3393286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worker3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7749866" y="3487961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10" name="Curved Connector 109"/>
            <p:cNvCxnSpPr/>
            <p:nvPr/>
          </p:nvCxnSpPr>
          <p:spPr>
            <a:xfrm rot="5400000" flipH="1" flipV="1">
              <a:off x="7103200" y="2326897"/>
              <a:ext cx="319222" cy="969020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8716341" y="2079782"/>
              <a:ext cx="2960597" cy="1144026"/>
            </a:xfrm>
            <a:prstGeom prst="roundRect">
              <a:avLst>
                <a:gd name="adj" fmla="val 50000"/>
              </a:avLst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              Stateful</a:t>
              </a:r>
              <a:endParaRPr lang="sv-SE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01999" y="2079783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worker2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4819409" y="2736534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source</a:t>
              </a:r>
              <a:endParaRPr lang="sv-SE" sz="105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5963434" y="2831209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producer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7011045" y="232721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11047" y="266442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7747321" y="2174458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is conceptually similar to</a:t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Akka Cluster Sharding</a:t>
            </a:r>
            <a:r>
              <a:rPr lang="sv-SE" sz="1600" b="1" dirty="0">
                <a:solidFill>
                  <a:schemeClr val="tx1"/>
                </a:solidFill>
              </a:rPr>
              <a:t> </a:t>
            </a:r>
            <a:r>
              <a:rPr lang="sv-SE" sz="1600" dirty="0" smtClean="0">
                <a:solidFill>
                  <a:schemeClr val="tx1"/>
                </a:solidFill>
              </a:rPr>
              <a:t>and </a:t>
            </a:r>
            <a:r>
              <a:rPr lang="sv-SE" sz="1600" b="1" dirty="0" smtClean="0">
                <a:solidFill>
                  <a:schemeClr val="tx1"/>
                </a:solidFill>
              </a:rPr>
              <a:t>MsOrleans</a:t>
            </a:r>
            <a:r>
              <a:rPr lang="sv-SE" sz="1600" dirty="0" smtClean="0">
                <a:solidFill>
                  <a:schemeClr val="tx1"/>
                </a:solidFill>
              </a:rPr>
              <a:t> in the sense that developers do not need to care where objects are placed.</a:t>
            </a:r>
          </a:p>
          <a:p>
            <a:r>
              <a:rPr lang="sv-SE" sz="1600" dirty="0">
                <a:solidFill>
                  <a:schemeClr val="tx1"/>
                </a:solidFill>
              </a:rPr>
              <a:t>Although in a more coarse grained way, data </a:t>
            </a:r>
            <a:r>
              <a:rPr lang="sv-SE" sz="1600" dirty="0" smtClean="0">
                <a:solidFill>
                  <a:schemeClr val="tx1"/>
                </a:solidFill>
              </a:rPr>
              <a:t>islands optimizing for data locality </a:t>
            </a:r>
            <a:r>
              <a:rPr lang="sv-SE" sz="1600" dirty="0">
                <a:solidFill>
                  <a:schemeClr val="tx1"/>
                </a:solidFill>
              </a:rPr>
              <a:t>instead of individual actors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2575" y="1"/>
            <a:ext cx="7883606" cy="6858000"/>
          </a:xfrm>
          <a:prstGeom prst="rect">
            <a:avLst/>
          </a:prstGeom>
          <a:solidFill>
            <a:srgbClr val="1186D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rgbClr val="25A5DC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4620146" y="2387078"/>
              <a:ext cx="5870241" cy="822660"/>
              <a:chOff x="1217380" y="2432829"/>
              <a:chExt cx="14736343" cy="822660"/>
            </a:xfrm>
            <a:grpFill/>
          </p:grpSpPr>
          <p:cxnSp>
            <p:nvCxnSpPr>
              <p:cNvPr id="54" name="Curved Connector 53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269983" y="2432829"/>
                <a:ext cx="8683740" cy="0"/>
              </a:xfrm>
              <a:prstGeom prst="line">
                <a:avLst/>
              </a:prstGeom>
              <a:grpFill/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Straight Connector 65"/>
            <p:cNvCxnSpPr>
              <a:stCxn id="63" idx="7"/>
              <a:endCxn id="9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1"/>
              <a:endCxn id="9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0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Chose your own abstraction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Unlike opinionated, prepackaged frameworks, you are now free to chose your own abstractions.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Use Actors, Reactive Extensions, DataFlow, or just simple objects.</a:t>
            </a: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4819409" y="293960"/>
            <a:ext cx="6857529" cy="6029172"/>
            <a:chOff x="4819409" y="293960"/>
            <a:chExt cx="6857529" cy="6029172"/>
          </a:xfrm>
        </p:grpSpPr>
        <p:cxnSp>
          <p:nvCxnSpPr>
            <p:cNvPr id="114" name="Curved Connector 113"/>
            <p:cNvCxnSpPr>
              <a:stCxn id="136" idx="0"/>
              <a:endCxn id="121" idx="2"/>
            </p:cNvCxnSpPr>
            <p:nvPr/>
          </p:nvCxnSpPr>
          <p:spPr>
            <a:xfrm rot="5400000" flipH="1" flipV="1">
              <a:off x="6347589" y="1431476"/>
              <a:ext cx="1492917" cy="1306550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urved Connector 114"/>
            <p:cNvCxnSpPr>
              <a:stCxn id="136" idx="4"/>
              <a:endCxn id="126" idx="2"/>
            </p:cNvCxnSpPr>
            <p:nvPr/>
          </p:nvCxnSpPr>
          <p:spPr>
            <a:xfrm rot="16200000" flipH="1">
              <a:off x="6347590" y="3879067"/>
              <a:ext cx="1492915" cy="1306550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ounded Rectangle 115"/>
            <p:cNvSpPr/>
            <p:nvPr/>
          </p:nvSpPr>
          <p:spPr>
            <a:xfrm>
              <a:off x="5963434" y="293960"/>
              <a:ext cx="2739320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816121" y="452039"/>
              <a:ext cx="1409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7012031" y="1036272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7012030" y="1373482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8701999" y="766280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worker1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7747322" y="860954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7061957" y="479883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7061956" y="513604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7061955" y="5479215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25" name="Oval 124"/>
            <p:cNvSpPr/>
            <p:nvPr/>
          </p:nvSpPr>
          <p:spPr>
            <a:xfrm>
              <a:off x="8701999" y="4706788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worker4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747322" y="4801462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27" name="Curved Connector 126"/>
            <p:cNvCxnSpPr>
              <a:stCxn id="136" idx="5"/>
              <a:endCxn id="131" idx="2"/>
            </p:cNvCxnSpPr>
            <p:nvPr/>
          </p:nvCxnSpPr>
          <p:spPr>
            <a:xfrm rot="16200000" flipH="1">
              <a:off x="7104472" y="3319904"/>
              <a:ext cx="319223" cy="971565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ounded Rectangle 127"/>
            <p:cNvSpPr/>
            <p:nvPr/>
          </p:nvSpPr>
          <p:spPr>
            <a:xfrm>
              <a:off x="7011045" y="3639071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7011047" y="3976281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8704544" y="3393286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worker3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7749866" y="3487961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32" name="Curved Connector 131"/>
            <p:cNvCxnSpPr/>
            <p:nvPr/>
          </p:nvCxnSpPr>
          <p:spPr>
            <a:xfrm rot="5400000" flipH="1" flipV="1">
              <a:off x="7103200" y="2326897"/>
              <a:ext cx="319222" cy="969020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ounded Rectangle 132"/>
            <p:cNvSpPr/>
            <p:nvPr/>
          </p:nvSpPr>
          <p:spPr>
            <a:xfrm>
              <a:off x="8716341" y="2079782"/>
              <a:ext cx="2960597" cy="1144026"/>
            </a:xfrm>
            <a:prstGeom prst="roundRect">
              <a:avLst>
                <a:gd name="adj" fmla="val 50000"/>
              </a:avLst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4" name="Oval 133"/>
            <p:cNvSpPr/>
            <p:nvPr/>
          </p:nvSpPr>
          <p:spPr>
            <a:xfrm>
              <a:off x="8701999" y="2079783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worker2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4819409" y="2736534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source</a:t>
              </a:r>
              <a:endParaRPr lang="sv-SE" sz="105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5963434" y="2831209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producer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7011045" y="232721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7011047" y="266442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7747321" y="2174458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102574" y="1"/>
            <a:ext cx="7968871" cy="6858000"/>
          </a:xfrm>
          <a:prstGeom prst="rect">
            <a:avLst/>
          </a:prstGeom>
          <a:solidFill>
            <a:srgbClr val="1186D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41" name="Group 140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rgbClr val="25A5DC"/>
          </a:solidFill>
        </p:grpSpPr>
        <p:grpSp>
          <p:nvGrpSpPr>
            <p:cNvPr id="142" name="Group 141"/>
            <p:cNvGrpSpPr/>
            <p:nvPr/>
          </p:nvGrpSpPr>
          <p:grpSpPr>
            <a:xfrm>
              <a:off x="4620146" y="2387078"/>
              <a:ext cx="5870241" cy="822660"/>
              <a:chOff x="1217380" y="2432829"/>
              <a:chExt cx="14736343" cy="822660"/>
            </a:xfrm>
            <a:grpFill/>
          </p:grpSpPr>
          <p:cxnSp>
            <p:nvCxnSpPr>
              <p:cNvPr id="151" name="Curved Connector 150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7269983" y="2432829"/>
                <a:ext cx="8683740" cy="0"/>
              </a:xfrm>
              <a:prstGeom prst="line">
                <a:avLst/>
              </a:prstGeom>
              <a:grpFill/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149" name="Rectangle 148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Isosceles Triangle 149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44" name="Oval 143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Oval 144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Oval 145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47" name="Straight Connector 146"/>
            <p:cNvCxnSpPr>
              <a:stCxn id="145" idx="7"/>
              <a:endCxn id="144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46" idx="1"/>
              <a:endCxn id="144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9347199" y="958409"/>
            <a:ext cx="2613349" cy="857221"/>
            <a:chOff x="9347199" y="958409"/>
            <a:chExt cx="2613349" cy="857221"/>
          </a:xfrm>
        </p:grpSpPr>
        <p:sp>
          <p:nvSpPr>
            <p:cNvPr id="64" name="Rounded Rectangular Callout 63"/>
            <p:cNvSpPr/>
            <p:nvPr/>
          </p:nvSpPr>
          <p:spPr>
            <a:xfrm>
              <a:off x="9347199" y="958409"/>
              <a:ext cx="2613349" cy="857221"/>
            </a:xfrm>
            <a:prstGeom prst="wedgeRoundRectCallout">
              <a:avLst>
                <a:gd name="adj1" fmla="val -6912"/>
                <a:gd name="adj2" fmla="val 8691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0128873" y="1168835"/>
              <a:ext cx="1654514" cy="585735"/>
              <a:chOff x="10168182" y="428380"/>
              <a:chExt cx="1654514" cy="585735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68182" y="459326"/>
                <a:ext cx="442508" cy="442508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1708" y="428380"/>
                <a:ext cx="585735" cy="585735"/>
              </a:xfrm>
              <a:prstGeom prst="rect">
                <a:avLst/>
              </a:prstGeom>
            </p:spPr>
          </p:pic>
          <p:sp>
            <p:nvSpPr>
              <p:cNvPr id="72" name="Rectangle 71"/>
              <p:cNvSpPr/>
              <p:nvPr/>
            </p:nvSpPr>
            <p:spPr>
              <a:xfrm>
                <a:off x="11397514" y="459327"/>
                <a:ext cx="425182" cy="375426"/>
              </a:xfrm>
              <a:prstGeom prst="rect">
                <a:avLst/>
              </a:prstGeom>
              <a:solidFill>
                <a:srgbClr val="760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b="1" dirty="0" smtClean="0"/>
                  <a:t>TPL</a:t>
                </a:r>
                <a:endParaRPr lang="sv-SE" sz="1200" b="1" dirty="0"/>
              </a:p>
            </p:txBody>
          </p:sp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211" y="1225299"/>
              <a:ext cx="449605" cy="382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41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4819409" y="766280"/>
            <a:ext cx="6857529" cy="5084533"/>
            <a:chOff x="4819409" y="766280"/>
            <a:chExt cx="6857529" cy="5084533"/>
          </a:xfrm>
        </p:grpSpPr>
        <p:cxnSp>
          <p:nvCxnSpPr>
            <p:cNvPr id="54" name="Curved Connector 53"/>
            <p:cNvCxnSpPr>
              <a:stCxn id="85" idx="0"/>
              <a:endCxn id="70" idx="2"/>
            </p:cNvCxnSpPr>
            <p:nvPr/>
          </p:nvCxnSpPr>
          <p:spPr>
            <a:xfrm rot="5400000" flipH="1" flipV="1">
              <a:off x="6347589" y="1431476"/>
              <a:ext cx="1492917" cy="1306550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85" idx="4"/>
              <a:endCxn id="75" idx="2"/>
            </p:cNvCxnSpPr>
            <p:nvPr/>
          </p:nvCxnSpPr>
          <p:spPr>
            <a:xfrm rot="16200000" flipH="1">
              <a:off x="6347590" y="3879067"/>
              <a:ext cx="1492915" cy="1306550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7012031" y="1036272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7012030" y="1373482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8701999" y="766280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worker1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7747322" y="860954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7061957" y="479883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061956" y="513604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7061955" y="5479215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8701999" y="4706788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worker4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7747322" y="4801462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76" name="Curved Connector 75"/>
            <p:cNvCxnSpPr>
              <a:stCxn id="85" idx="5"/>
              <a:endCxn id="80" idx="2"/>
            </p:cNvCxnSpPr>
            <p:nvPr/>
          </p:nvCxnSpPr>
          <p:spPr>
            <a:xfrm rot="16200000" flipH="1">
              <a:off x="7104472" y="3319904"/>
              <a:ext cx="319223" cy="971565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76"/>
            <p:cNvSpPr/>
            <p:nvPr/>
          </p:nvSpPr>
          <p:spPr>
            <a:xfrm>
              <a:off x="7011045" y="3639071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7011047" y="3976281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8704544" y="3393286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worker3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7749866" y="3487961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81" name="Curved Connector 80"/>
            <p:cNvCxnSpPr/>
            <p:nvPr/>
          </p:nvCxnSpPr>
          <p:spPr>
            <a:xfrm rot="5400000" flipH="1" flipV="1">
              <a:off x="7103200" y="2326897"/>
              <a:ext cx="319222" cy="969020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81"/>
            <p:cNvSpPr/>
            <p:nvPr/>
          </p:nvSpPr>
          <p:spPr>
            <a:xfrm>
              <a:off x="8716341" y="2079782"/>
              <a:ext cx="2960597" cy="1144026"/>
            </a:xfrm>
            <a:prstGeom prst="roundRect">
              <a:avLst>
                <a:gd name="adj" fmla="val 50000"/>
              </a:avLst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701999" y="2079783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worker2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819409" y="2736534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source</a:t>
              </a:r>
              <a:endParaRPr lang="sv-SE" sz="105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963434" y="2831209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producer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011045" y="232721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011047" y="266442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7747321" y="2174458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0168182" y="2238899"/>
            <a:ext cx="875779" cy="637440"/>
            <a:chOff x="10169238" y="2241027"/>
            <a:chExt cx="875779" cy="637440"/>
          </a:xfrm>
          <a:solidFill>
            <a:srgbClr val="25A5DC"/>
          </a:solidFill>
        </p:grpSpPr>
        <p:sp>
          <p:nvSpPr>
            <p:cNvPr id="92" name="Oval 91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Oval 9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Oval 93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5" name="Straight Connector 94"/>
            <p:cNvCxnSpPr>
              <a:stCxn id="93" idx="7"/>
              <a:endCxn id="92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4" idx="1"/>
              <a:endCxn id="92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210571" y="132594"/>
            <a:ext cx="5181382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Summarising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Platform agnostic, can be </a:t>
            </a:r>
            <a:r>
              <a:rPr lang="sv-SE" sz="1600" dirty="0" smtClean="0">
                <a:solidFill>
                  <a:schemeClr val="tx1"/>
                </a:solidFill>
              </a:rPr>
              <a:t>polyglot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Abstraction agnostic, pick the right tool for you</a:t>
            </a:r>
            <a:endParaRPr lang="sv-S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Message order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Message delivery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Automatic placement of </a:t>
            </a:r>
            <a:r>
              <a:rPr lang="sv-SE" sz="1600" dirty="0" smtClean="0">
                <a:solidFill>
                  <a:schemeClr val="tx1"/>
                </a:solidFill>
              </a:rPr>
              <a:t>actors/channels/objects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High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Horizontal Scaling</a:t>
            </a:r>
            <a:endParaRPr lang="sv-S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High </a:t>
            </a:r>
            <a:r>
              <a:rPr lang="sv-SE" sz="1600" dirty="0">
                <a:solidFill>
                  <a:schemeClr val="tx1"/>
                </a:solidFill>
              </a:rPr>
              <a:t>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Low latency</a:t>
            </a:r>
          </a:p>
        </p:txBody>
      </p:sp>
      <p:sp>
        <p:nvSpPr>
          <p:cNvPr id="11" name="Line Callout 2 (No Border) 10"/>
          <p:cNvSpPr/>
          <p:nvPr/>
        </p:nvSpPr>
        <p:spPr>
          <a:xfrm>
            <a:off x="10082764" y="426306"/>
            <a:ext cx="1931572" cy="434648"/>
          </a:xfrm>
          <a:prstGeom prst="callout2">
            <a:avLst>
              <a:gd name="adj1" fmla="val 62626"/>
              <a:gd name="adj2" fmla="val 2947"/>
              <a:gd name="adj3" fmla="val 63750"/>
              <a:gd name="adj4" fmla="val -7201"/>
              <a:gd name="adj5" fmla="val 99000"/>
              <a:gd name="adj6" fmla="val -2414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Platform agnostic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7" name="Line Callout 2 (No Border) 56"/>
          <p:cNvSpPr/>
          <p:nvPr/>
        </p:nvSpPr>
        <p:spPr>
          <a:xfrm>
            <a:off x="10004612" y="1350946"/>
            <a:ext cx="2239546" cy="434648"/>
          </a:xfrm>
          <a:prstGeom prst="callout2">
            <a:avLst>
              <a:gd name="adj1" fmla="val 59251"/>
              <a:gd name="adj2" fmla="val 3080"/>
              <a:gd name="adj3" fmla="val 59250"/>
              <a:gd name="adj4" fmla="val -4989"/>
              <a:gd name="adj5" fmla="val 202501"/>
              <a:gd name="adj6" fmla="val 2126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Abstraction agnostic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8" name="Line Callout 2 (No Border) 57"/>
          <p:cNvSpPr/>
          <p:nvPr/>
        </p:nvSpPr>
        <p:spPr>
          <a:xfrm>
            <a:off x="2464479" y="4429568"/>
            <a:ext cx="3278289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5626"/>
              <a:gd name="adj6" fmla="val 12029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Message order,</a:t>
            </a: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Message delivery guarantees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9" name="Line Callout 2 (No Border) 58"/>
          <p:cNvSpPr/>
          <p:nvPr/>
        </p:nvSpPr>
        <p:spPr>
          <a:xfrm>
            <a:off x="4256287" y="5978659"/>
            <a:ext cx="2171574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33751"/>
              <a:gd name="adj6" fmla="val 12868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High Availability,</a:t>
            </a: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Horizontal Scaling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64" name="Line Callout 2 (No Border) 63"/>
          <p:cNvSpPr/>
          <p:nvPr/>
        </p:nvSpPr>
        <p:spPr>
          <a:xfrm>
            <a:off x="9846024" y="3330054"/>
            <a:ext cx="2239546" cy="434648"/>
          </a:xfrm>
          <a:prstGeom prst="callout2">
            <a:avLst>
              <a:gd name="adj1" fmla="val 59251"/>
              <a:gd name="adj2" fmla="val 3080"/>
              <a:gd name="adj3" fmla="val 59250"/>
              <a:gd name="adj4" fmla="val -4989"/>
              <a:gd name="adj5" fmla="val -97877"/>
              <a:gd name="adj6" fmla="val 145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Automatic placement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68" name="Line Callout 2 (No Border) 67"/>
          <p:cNvSpPr/>
          <p:nvPr/>
        </p:nvSpPr>
        <p:spPr>
          <a:xfrm>
            <a:off x="8083719" y="6209638"/>
            <a:ext cx="3278289" cy="434648"/>
          </a:xfrm>
          <a:prstGeom prst="callout2">
            <a:avLst>
              <a:gd name="adj1" fmla="val 55876"/>
              <a:gd name="adj2" fmla="val 16103"/>
              <a:gd name="adj3" fmla="val 55875"/>
              <a:gd name="adj4" fmla="val 12089"/>
              <a:gd name="adj5" fmla="val -1"/>
              <a:gd name="adj6" fmla="val 469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Excellent performance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7" grpId="0" animBg="1"/>
      <p:bldP spid="58" grpId="0" animBg="1"/>
      <p:bldP spid="59" grpId="0" animBg="1"/>
      <p:bldP spid="64" grpId="0" animBg="1"/>
      <p:bldP spid="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97289"/>
            <a:ext cx="12192000" cy="2169994"/>
          </a:xfrm>
          <a:prstGeom prst="rect">
            <a:avLst/>
          </a:prstGeom>
          <a:solidFill>
            <a:srgbClr val="26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Service Discovery &amp; Cluster Membership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Code?, Platform?, Infrastructure? </a:t>
            </a:r>
          </a:p>
        </p:txBody>
      </p:sp>
    </p:spTree>
    <p:extLst>
      <p:ext uri="{BB962C8B-B14F-4D97-AF65-F5344CB8AC3E}">
        <p14:creationId xmlns:p14="http://schemas.microsoft.com/office/powerpoint/2010/main" val="20135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8491" y="1348034"/>
            <a:ext cx="5132895" cy="4383464"/>
          </a:xfrm>
          <a:prstGeom prst="rect">
            <a:avLst/>
          </a:prstGeom>
          <a:solidFill>
            <a:srgbClr val="26446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/>
              <a:t>Infrastructure</a:t>
            </a:r>
          </a:p>
          <a:p>
            <a:pPr algn="ctr"/>
            <a:r>
              <a:rPr lang="sv-SE" dirty="0"/>
              <a:t>e.g. </a:t>
            </a:r>
            <a:r>
              <a:rPr lang="sv-SE" dirty="0"/>
              <a:t>Load balancer, </a:t>
            </a:r>
            <a:r>
              <a:rPr lang="sv-SE" dirty="0"/>
              <a:t>Docker Swarm, Kubernetes etc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4099" y="2227080"/>
            <a:ext cx="4001678" cy="2236511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/>
              <a:t>”Platform” / Framework</a:t>
            </a:r>
          </a:p>
          <a:p>
            <a:pPr algn="ctr"/>
            <a:r>
              <a:rPr lang="sv-SE" dirty="0"/>
              <a:t>e.g. Akka, Microsoft Orleans, OTP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44099" y="4664305"/>
            <a:ext cx="4001678" cy="684230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ctr"/>
          <a:lstStyle/>
          <a:p>
            <a:pPr algn="ctr"/>
            <a:r>
              <a:rPr lang="sv-SE" b="1" dirty="0" smtClean="0"/>
              <a:t>Middleware</a:t>
            </a:r>
          </a:p>
          <a:p>
            <a:pPr algn="ctr"/>
            <a:r>
              <a:rPr lang="sv-SE" dirty="0" smtClean="0"/>
              <a:t>e.g. Kafka, Consul, Rabbit etc.</a:t>
            </a:r>
            <a:endParaRPr lang="sv-SE" dirty="0"/>
          </a:p>
        </p:txBody>
      </p:sp>
      <p:sp>
        <p:nvSpPr>
          <p:cNvPr id="12" name="Line Callout 2 (No Border) 11"/>
          <p:cNvSpPr/>
          <p:nvPr/>
        </p:nvSpPr>
        <p:spPr>
          <a:xfrm>
            <a:off x="436096" y="570322"/>
            <a:ext cx="4067665" cy="721150"/>
          </a:xfrm>
          <a:prstGeom prst="callout2">
            <a:avLst>
              <a:gd name="adj1" fmla="val 73445"/>
              <a:gd name="adj2" fmla="val 75780"/>
              <a:gd name="adj3" fmla="val 73498"/>
              <a:gd name="adj4" fmla="val 79167"/>
              <a:gd name="adj5" fmla="val 253843"/>
              <a:gd name="adj6" fmla="val 9263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Service Discovery and cluster membership should </a:t>
            </a:r>
            <a:r>
              <a:rPr lang="sv-SE" b="1" dirty="0" smtClean="0">
                <a:solidFill>
                  <a:schemeClr val="tx1"/>
                </a:solidFill>
              </a:rPr>
              <a:t>it be </a:t>
            </a:r>
            <a:r>
              <a:rPr lang="sv-SE" b="1" dirty="0" smtClean="0">
                <a:solidFill>
                  <a:schemeClr val="tx1"/>
                </a:solidFill>
              </a:rPr>
              <a:t>here?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13" name="Line Callout 2 (No Border) 12"/>
          <p:cNvSpPr/>
          <p:nvPr/>
        </p:nvSpPr>
        <p:spPr>
          <a:xfrm>
            <a:off x="1871220" y="4209070"/>
            <a:ext cx="1081726" cy="721150"/>
          </a:xfrm>
          <a:prstGeom prst="callout2">
            <a:avLst>
              <a:gd name="adj1" fmla="val 59251"/>
              <a:gd name="adj2" fmla="val 98886"/>
              <a:gd name="adj3" fmla="val 58358"/>
              <a:gd name="adj4" fmla="val 104938"/>
              <a:gd name="adj5" fmla="val 110272"/>
              <a:gd name="adj6" fmla="val 21632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Here?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46469" y="3124960"/>
            <a:ext cx="2996938" cy="911275"/>
            <a:chOff x="4645058" y="2958431"/>
            <a:chExt cx="2996938" cy="1162671"/>
          </a:xfrm>
        </p:grpSpPr>
        <p:sp>
          <p:nvSpPr>
            <p:cNvPr id="14" name="Rectangle 13"/>
            <p:cNvSpPr/>
            <p:nvPr/>
          </p:nvSpPr>
          <p:spPr>
            <a:xfrm>
              <a:off x="4645058" y="2958431"/>
              <a:ext cx="1454084" cy="1162671"/>
            </a:xfrm>
            <a:prstGeom prst="rect">
              <a:avLst/>
            </a:prstGeom>
            <a:solidFill>
              <a:srgbClr val="25A5D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A</a:t>
              </a:r>
              <a:endParaRPr lang="sv-SE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87912" y="2958431"/>
              <a:ext cx="1454084" cy="1162671"/>
            </a:xfrm>
            <a:prstGeom prst="rect">
              <a:avLst/>
            </a:prstGeom>
            <a:solidFill>
              <a:srgbClr val="25A5D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B</a:t>
              </a:r>
              <a:endParaRPr lang="sv-SE" b="1" dirty="0"/>
            </a:p>
          </p:txBody>
        </p:sp>
      </p:grpSp>
      <p:sp>
        <p:nvSpPr>
          <p:cNvPr id="9" name="Line Callout 2 (No Border) 8"/>
          <p:cNvSpPr/>
          <p:nvPr/>
        </p:nvSpPr>
        <p:spPr>
          <a:xfrm>
            <a:off x="8957035" y="3437643"/>
            <a:ext cx="1081726" cy="721150"/>
          </a:xfrm>
          <a:prstGeom prst="callout2">
            <a:avLst>
              <a:gd name="adj1" fmla="val 59905"/>
              <a:gd name="adj2" fmla="val -896"/>
              <a:gd name="adj3" fmla="val 59665"/>
              <a:gd name="adj4" fmla="val -10966"/>
              <a:gd name="adj5" fmla="val -19052"/>
              <a:gd name="adj6" fmla="val -14999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Or here?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16" name="Line Callout 2 (No Border) 15"/>
          <p:cNvSpPr/>
          <p:nvPr/>
        </p:nvSpPr>
        <p:spPr>
          <a:xfrm>
            <a:off x="9839589" y="5296013"/>
            <a:ext cx="1999843" cy="721150"/>
          </a:xfrm>
          <a:prstGeom prst="callout2">
            <a:avLst>
              <a:gd name="adj1" fmla="val 59905"/>
              <a:gd name="adj2" fmla="val -896"/>
              <a:gd name="adj3" fmla="val 59665"/>
              <a:gd name="adj4" fmla="val -10966"/>
              <a:gd name="adj5" fmla="val -45547"/>
              <a:gd name="adj6" fmla="val -786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Or maybe here?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sv-SE" dirty="0" smtClean="0"/>
              <a:t>Options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It could be done in the framework, e.g Akka, MsOrleans.</a:t>
            </a:r>
          </a:p>
          <a:p>
            <a:pPr marL="0" indent="0">
              <a:buNone/>
            </a:pPr>
            <a:r>
              <a:rPr lang="sv-SE" i="1" dirty="0" smtClean="0"/>
              <a:t>-If you are already using it, no extra dependency</a:t>
            </a:r>
            <a:endParaRPr lang="sv-SE" i="1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It can be done in the middleware, e.g. Consul, Zookeeper, Etcd</a:t>
            </a:r>
          </a:p>
          <a:p>
            <a:pPr marL="0" indent="0">
              <a:buNone/>
            </a:pPr>
            <a:r>
              <a:rPr lang="sv-SE" i="1" dirty="0" smtClean="0"/>
              <a:t>-Platform independent</a:t>
            </a:r>
            <a:endParaRPr lang="sv-SE" i="1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It could be done in the infrastructure, e.g. Swarm, Kubernetes</a:t>
            </a:r>
          </a:p>
          <a:p>
            <a:pPr marL="0" indent="0">
              <a:buNone/>
            </a:pPr>
            <a:r>
              <a:rPr lang="sv-SE" i="1" dirty="0" smtClean="0"/>
              <a:t>-Platform independent</a:t>
            </a:r>
            <a:endParaRPr lang="sv-SE" i="1" dirty="0" smtClean="0"/>
          </a:p>
        </p:txBody>
      </p:sp>
    </p:spTree>
    <p:extLst>
      <p:ext uri="{BB962C8B-B14F-4D97-AF65-F5344CB8AC3E}">
        <p14:creationId xmlns:p14="http://schemas.microsoft.com/office/powerpoint/2010/main" val="32031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97289"/>
            <a:ext cx="12192000" cy="2169994"/>
          </a:xfrm>
          <a:prstGeom prst="rect">
            <a:avLst/>
          </a:prstGeom>
          <a:solidFill>
            <a:srgbClr val="26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Cluster Singletons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Code?, Platform?, Infrastructure? </a:t>
            </a:r>
          </a:p>
        </p:txBody>
      </p:sp>
    </p:spTree>
    <p:extLst>
      <p:ext uri="{BB962C8B-B14F-4D97-AF65-F5344CB8AC3E}">
        <p14:creationId xmlns:p14="http://schemas.microsoft.com/office/powerpoint/2010/main" val="15434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8491" y="1348034"/>
            <a:ext cx="5132895" cy="4383464"/>
          </a:xfrm>
          <a:prstGeom prst="rect">
            <a:avLst/>
          </a:prstGeom>
          <a:solidFill>
            <a:srgbClr val="26446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/>
              <a:t>Infrastructure</a:t>
            </a:r>
          </a:p>
          <a:p>
            <a:pPr algn="ctr"/>
            <a:r>
              <a:rPr lang="sv-SE" dirty="0"/>
              <a:t>e.g. </a:t>
            </a:r>
            <a:r>
              <a:rPr lang="sv-SE" dirty="0"/>
              <a:t>Load balancer, </a:t>
            </a:r>
            <a:r>
              <a:rPr lang="sv-SE" dirty="0"/>
              <a:t>Docker Swarm, Kubernetes etc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4099" y="2227080"/>
            <a:ext cx="4001678" cy="2236511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/>
              <a:t>”Platform” / Framework</a:t>
            </a:r>
          </a:p>
          <a:p>
            <a:pPr algn="ctr"/>
            <a:r>
              <a:rPr lang="sv-SE" dirty="0"/>
              <a:t>e.g. Akka, Microsoft Orleans, OTP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44099" y="4664305"/>
            <a:ext cx="4001678" cy="684230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ctr"/>
          <a:lstStyle/>
          <a:p>
            <a:pPr algn="ctr"/>
            <a:r>
              <a:rPr lang="sv-SE" b="1" dirty="0" smtClean="0"/>
              <a:t>Middleware</a:t>
            </a:r>
          </a:p>
          <a:p>
            <a:pPr algn="ctr"/>
            <a:r>
              <a:rPr lang="sv-SE" dirty="0" smtClean="0"/>
              <a:t>e.g. Kafka, Consul, Rabbit etc.</a:t>
            </a:r>
            <a:endParaRPr lang="sv-SE" dirty="0"/>
          </a:p>
        </p:txBody>
      </p:sp>
      <p:sp>
        <p:nvSpPr>
          <p:cNvPr id="12" name="Line Callout 2 (No Border) 11"/>
          <p:cNvSpPr/>
          <p:nvPr/>
        </p:nvSpPr>
        <p:spPr>
          <a:xfrm>
            <a:off x="436096" y="570322"/>
            <a:ext cx="3721125" cy="721150"/>
          </a:xfrm>
          <a:prstGeom prst="callout2">
            <a:avLst>
              <a:gd name="adj1" fmla="val 68714"/>
              <a:gd name="adj2" fmla="val 48456"/>
              <a:gd name="adj3" fmla="val 68767"/>
              <a:gd name="adj4" fmla="val 52857"/>
              <a:gd name="adj5" fmla="val 260940"/>
              <a:gd name="adj6" fmla="val 10395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Cluster singletons should it</a:t>
            </a:r>
          </a:p>
          <a:p>
            <a:r>
              <a:rPr lang="sv-SE" b="1" dirty="0" smtClean="0">
                <a:solidFill>
                  <a:schemeClr val="tx1"/>
                </a:solidFill>
              </a:rPr>
              <a:t>be here?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13" name="Line Callout 2 (No Border) 12"/>
          <p:cNvSpPr/>
          <p:nvPr/>
        </p:nvSpPr>
        <p:spPr>
          <a:xfrm>
            <a:off x="1871220" y="4209070"/>
            <a:ext cx="1081726" cy="721150"/>
          </a:xfrm>
          <a:prstGeom prst="callout2">
            <a:avLst>
              <a:gd name="adj1" fmla="val 59251"/>
              <a:gd name="adj2" fmla="val 98886"/>
              <a:gd name="adj3" fmla="val 58358"/>
              <a:gd name="adj4" fmla="val 104938"/>
              <a:gd name="adj5" fmla="val 110272"/>
              <a:gd name="adj6" fmla="val 21632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Here?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46469" y="3124960"/>
            <a:ext cx="2996938" cy="911275"/>
            <a:chOff x="4645058" y="2958431"/>
            <a:chExt cx="2996938" cy="1162671"/>
          </a:xfrm>
        </p:grpSpPr>
        <p:sp>
          <p:nvSpPr>
            <p:cNvPr id="14" name="Rectangle 13"/>
            <p:cNvSpPr/>
            <p:nvPr/>
          </p:nvSpPr>
          <p:spPr>
            <a:xfrm>
              <a:off x="4645058" y="2958431"/>
              <a:ext cx="1454084" cy="1162671"/>
            </a:xfrm>
            <a:prstGeom prst="rect">
              <a:avLst/>
            </a:prstGeom>
            <a:solidFill>
              <a:srgbClr val="25A5D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A</a:t>
              </a:r>
              <a:endParaRPr lang="sv-SE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87912" y="2958431"/>
              <a:ext cx="1454084" cy="1162671"/>
            </a:xfrm>
            <a:prstGeom prst="rect">
              <a:avLst/>
            </a:prstGeom>
            <a:solidFill>
              <a:srgbClr val="25A5D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B</a:t>
              </a:r>
              <a:endParaRPr lang="sv-SE" b="1" dirty="0"/>
            </a:p>
          </p:txBody>
        </p:sp>
      </p:grpSp>
      <p:sp>
        <p:nvSpPr>
          <p:cNvPr id="9" name="Line Callout 2 (No Border) 8"/>
          <p:cNvSpPr/>
          <p:nvPr/>
        </p:nvSpPr>
        <p:spPr>
          <a:xfrm>
            <a:off x="8957035" y="3437643"/>
            <a:ext cx="1081726" cy="721150"/>
          </a:xfrm>
          <a:prstGeom prst="callout2">
            <a:avLst>
              <a:gd name="adj1" fmla="val 59905"/>
              <a:gd name="adj2" fmla="val -896"/>
              <a:gd name="adj3" fmla="val 59665"/>
              <a:gd name="adj4" fmla="val -10966"/>
              <a:gd name="adj5" fmla="val -19052"/>
              <a:gd name="adj6" fmla="val -14999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Or here?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16" name="Line Callout 2 (No Border) 15"/>
          <p:cNvSpPr/>
          <p:nvPr/>
        </p:nvSpPr>
        <p:spPr>
          <a:xfrm>
            <a:off x="9839589" y="5296013"/>
            <a:ext cx="1999843" cy="721150"/>
          </a:xfrm>
          <a:prstGeom prst="callout2">
            <a:avLst>
              <a:gd name="adj1" fmla="val 59905"/>
              <a:gd name="adj2" fmla="val -896"/>
              <a:gd name="adj3" fmla="val 59665"/>
              <a:gd name="adj4" fmla="val -10966"/>
              <a:gd name="adj5" fmla="val -45547"/>
              <a:gd name="adj6" fmla="val -786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Or maybe here?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sv-SE" dirty="0" smtClean="0"/>
              <a:t>Options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It could be done in the framework, e.g Akka, MsOrleans.</a:t>
            </a:r>
          </a:p>
          <a:p>
            <a:pPr marL="0" indent="0">
              <a:buNone/>
            </a:pPr>
            <a:r>
              <a:rPr lang="sv-SE" i="1" dirty="0" smtClean="0"/>
              <a:t>-If you are already using it, no extra dependency</a:t>
            </a:r>
            <a:endParaRPr lang="sv-SE" i="1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Not likely solved in middleware (unless there are tools I don’t know of)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It could be done in the infrastructure, e.g. Swarm, Kubernetes</a:t>
            </a:r>
          </a:p>
          <a:p>
            <a:pPr marL="0" indent="0">
              <a:buNone/>
            </a:pPr>
            <a:r>
              <a:rPr lang="sv-SE" i="1" dirty="0" smtClean="0"/>
              <a:t>-Platform independent</a:t>
            </a:r>
            <a:endParaRPr lang="sv-SE" i="1" dirty="0" smtClean="0"/>
          </a:p>
        </p:txBody>
      </p:sp>
    </p:spTree>
    <p:extLst>
      <p:ext uri="{BB962C8B-B14F-4D97-AF65-F5344CB8AC3E}">
        <p14:creationId xmlns:p14="http://schemas.microsoft.com/office/powerpoint/2010/main" val="24994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This is a </a:t>
            </a:r>
            <a:r>
              <a:rPr lang="sv-SE" i="1" dirty="0" smtClean="0"/>
              <a:t>”know </a:t>
            </a:r>
            <a:r>
              <a:rPr lang="sv-SE" i="1" dirty="0" smtClean="0"/>
              <a:t>your options and </a:t>
            </a:r>
            <a:r>
              <a:rPr lang="sv-SE" i="1" dirty="0" smtClean="0"/>
              <a:t>trade-offs”</a:t>
            </a:r>
            <a:r>
              <a:rPr lang="sv-SE" dirty="0" smtClean="0"/>
              <a:t> </a:t>
            </a:r>
            <a:r>
              <a:rPr lang="sv-SE" dirty="0"/>
              <a:t>talk, not a How-to or a silver bullet talk.</a:t>
            </a: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The focus is on how we can build elastic, stateful, fast-data applications w/o the framework or platform lock-in.</a:t>
            </a:r>
          </a:p>
        </p:txBody>
      </p:sp>
    </p:spTree>
    <p:extLst>
      <p:ext uri="{BB962C8B-B14F-4D97-AF65-F5344CB8AC3E}">
        <p14:creationId xmlns:p14="http://schemas.microsoft.com/office/powerpoint/2010/main" val="22382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97289"/>
            <a:ext cx="12192000" cy="2169994"/>
          </a:xfrm>
          <a:prstGeom prst="rect">
            <a:avLst/>
          </a:prstGeom>
          <a:solidFill>
            <a:srgbClr val="26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Can we have the best of both worlds?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214456" cy="202580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009439"/>
            <a:ext cx="10515600" cy="25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Lightweight Actor Model Toolkit:</a:t>
            </a:r>
          </a:p>
          <a:p>
            <a:r>
              <a:rPr lang="sv-SE" sz="2400" b="1" dirty="0" smtClean="0"/>
              <a:t>Built </a:t>
            </a:r>
            <a:r>
              <a:rPr lang="sv-SE" sz="2400" b="1" dirty="0" smtClean="0"/>
              <a:t>on standards</a:t>
            </a:r>
            <a:endParaRPr lang="sv-SE" sz="2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sv-SE" sz="2400" b="1" dirty="0" smtClean="0"/>
              <a:t>Platform independent</a:t>
            </a:r>
          </a:p>
          <a:p>
            <a:r>
              <a:rPr lang="sv-SE" sz="2400" b="1" dirty="0" smtClean="0"/>
              <a:t>Actors and Virtual Actors</a:t>
            </a:r>
          </a:p>
          <a:p>
            <a:r>
              <a:rPr lang="sv-SE" sz="2400" b="1" dirty="0" smtClean="0"/>
              <a:t>Ultra fast</a:t>
            </a:r>
            <a:endParaRPr lang="sv-SE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77183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10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214456" cy="202580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009439"/>
            <a:ext cx="10515600" cy="25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Lightweight Actor Model Toolkit:</a:t>
            </a:r>
          </a:p>
          <a:p>
            <a:r>
              <a:rPr lang="sv-SE" sz="2400" b="1" dirty="0"/>
              <a:t>Built on standards </a:t>
            </a:r>
            <a:r>
              <a:rPr lang="sv-SE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Protobuf, HTTP/2 Streams, Consul</a:t>
            </a:r>
          </a:p>
          <a:p>
            <a:r>
              <a:rPr lang="sv-SE" sz="2400" b="1" dirty="0"/>
              <a:t>Platform independent </a:t>
            </a:r>
            <a:r>
              <a:rPr lang="sv-SE" sz="2400" dirty="0">
                <a:solidFill>
                  <a:srgbClr val="FFE699"/>
                </a:solidFill>
              </a:rPr>
              <a:t>– C#, Go, Python, Javascript, Kotlin</a:t>
            </a:r>
          </a:p>
          <a:p>
            <a:r>
              <a:rPr lang="sv-SE" sz="2400" b="1" dirty="0"/>
              <a:t>Actors and Virtual Actors </a:t>
            </a:r>
            <a:r>
              <a:rPr lang="sv-SE" sz="2400" dirty="0">
                <a:solidFill>
                  <a:srgbClr val="FFE699"/>
                </a:solidFill>
              </a:rPr>
              <a:t>– Akka, Microsoft Orleans</a:t>
            </a:r>
          </a:p>
          <a:p>
            <a:r>
              <a:rPr lang="sv-SE" sz="2400" b="1" dirty="0"/>
              <a:t>Ultra fast </a:t>
            </a:r>
            <a:r>
              <a:rPr lang="sv-SE" sz="2400" dirty="0">
                <a:solidFill>
                  <a:srgbClr val="FFE699"/>
                </a:solidFill>
              </a:rPr>
              <a:t>– 65 times faster than Akka.NET over network</a:t>
            </a:r>
            <a:r>
              <a:rPr lang="sv-SE" sz="2400" b="1" dirty="0">
                <a:solidFill>
                  <a:srgbClr val="FFE699"/>
                </a:solidFill>
              </a:rPr>
              <a:t> </a:t>
            </a:r>
            <a:endParaRPr lang="sv-SE" sz="2400" dirty="0">
              <a:solidFill>
                <a:srgbClr val="FFE69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77183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lvl="0" algn="ctr">
              <a:defRPr/>
            </a:pPr>
            <a:r>
              <a:rPr lang="en-US" sz="3200" b="1" dirty="0" err="1">
                <a:solidFill>
                  <a:prstClr val="white"/>
                </a:solidFill>
              </a:rPr>
              <a:t>Proto.Actor</a:t>
            </a:r>
            <a:endParaRPr lang="en-US" sz="3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24497"/>
            <a:ext cx="12192000" cy="1421928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600" b="1" i="0" u="none" strike="noStrike" kern="1200" cap="none" spc="0" normalizeH="0" baseline="0" noProof="0" dirty="0" smtClean="0">
                <a:ln w="25400" cap="rnd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vie" panose="04040805050809020602" pitchFamily="82" charset="0"/>
                <a:ea typeface="+mn-ea"/>
                <a:cs typeface="+mn-cs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-268357" y="2184099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2008" y="2637462"/>
            <a:ext cx="5227983" cy="3502837"/>
          </a:xfrm>
          <a:prstGeom prst="rect">
            <a:avLst/>
          </a:prstGeom>
          <a:noFill/>
          <a:ln w="25400">
            <a:noFill/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600" b="1" i="0" u="none" strike="noStrike" kern="1200" cap="none" spc="0" normalizeH="0" baseline="0" noProof="0" dirty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Roger </a:t>
            </a:r>
            <a:r>
              <a:rPr kumimoji="0" lang="sv-SE" sz="3600" b="1" i="0" u="none" strike="noStrike" kern="1200" cap="none" spc="0" normalizeH="0" baseline="0" noProof="0" dirty="0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Johansson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sv-SE" sz="2400" b="0" i="0" u="none" strike="noStrike" kern="1200" cap="none" spc="0" normalizeH="0" baseline="0" noProof="0" dirty="0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0" i="0" u="none" strike="noStrike" kern="1200" cap="none" spc="0" normalizeH="0" baseline="0" noProof="0" dirty="0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err="1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0" i="0" u="none" strike="noStrike" kern="1200" cap="none" spc="0" normalizeH="0" baseline="0" noProof="0" dirty="0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0" i="0" u="none" strike="noStrike" kern="1200" cap="none" spc="0" normalizeH="0" baseline="0" noProof="0" dirty="0" err="1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0" i="0" u="none" strike="noStrike" kern="1200" cap="none" spc="0" normalizeH="0" baseline="0" noProof="0" dirty="0" smtClean="0">
              <a:ln w="1270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rogeralsing@gmail.com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0" u="none" strike="noStrike" kern="1200" cap="none" spc="0" normalizeH="0" baseline="0" noProof="0" dirty="0" smtClean="0">
              <a:ln w="1270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</a:t>
            </a:r>
            <a:r>
              <a:rPr kumimoji="0" lang="sv-SE" sz="2400" b="1" i="0" u="none" strike="noStrike" kern="1200" cap="none" spc="0" normalizeH="0" baseline="0" noProof="0" dirty="0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http://Proto.Actor</a:t>
            </a:r>
            <a:endParaRPr kumimoji="0" lang="sv-SE" sz="2400" b="0" i="0" u="none" strike="noStrike" kern="1200" cap="none" spc="0" normalizeH="0" baseline="0" noProof="0" dirty="0">
              <a:ln w="12700"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400339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307233" y="838882"/>
            <a:ext cx="3998037" cy="2394546"/>
            <a:chOff x="-148206" y="3324505"/>
            <a:chExt cx="3998037" cy="2394546"/>
          </a:xfrm>
        </p:grpSpPr>
        <p:sp>
          <p:nvSpPr>
            <p:cNvPr id="9" name="Oval 8"/>
            <p:cNvSpPr/>
            <p:nvPr/>
          </p:nvSpPr>
          <p:spPr>
            <a:xfrm>
              <a:off x="-148206" y="4486742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63409" y="3324505"/>
              <a:ext cx="1410344" cy="1826152"/>
              <a:chOff x="5086213" y="3115017"/>
              <a:chExt cx="1410344" cy="1826152"/>
            </a:xfrm>
          </p:grpSpPr>
          <p:sp>
            <p:nvSpPr>
              <p:cNvPr id="11" name="Oval 191"/>
              <p:cNvSpPr/>
              <p:nvPr/>
            </p:nvSpPr>
            <p:spPr>
              <a:xfrm rot="19315235">
                <a:off x="6038419" y="3115017"/>
                <a:ext cx="306289" cy="250324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 rot="1744470">
                <a:off x="5989542" y="3272619"/>
                <a:ext cx="291139" cy="146719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3225449">
                <a:off x="6215163" y="4047701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8743542">
                <a:off x="5086213" y="4057369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 rot="1933843">
                <a:off x="5226653" y="3191708"/>
                <a:ext cx="293137" cy="207673"/>
              </a:xfrm>
              <a:prstGeom prst="ellipse">
                <a:avLst/>
              </a:pr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23"/>
              <p:cNvSpPr/>
              <p:nvPr/>
            </p:nvSpPr>
            <p:spPr>
              <a:xfrm rot="21147307">
                <a:off x="6044918" y="4353177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22"/>
              <p:cNvSpPr/>
              <p:nvPr/>
            </p:nvSpPr>
            <p:spPr>
              <a:xfrm rot="772141">
                <a:off x="5332324" y="4327037"/>
                <a:ext cx="242721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ounded Rectangle 8"/>
              <p:cNvSpPr/>
              <p:nvPr/>
            </p:nvSpPr>
            <p:spPr>
              <a:xfrm rot="72546">
                <a:off x="5240059" y="3159728"/>
                <a:ext cx="1244569" cy="1722166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125688 w 4152914"/>
                  <a:gd name="connsiteY9" fmla="*/ 2801675 h 6079787"/>
                  <a:gd name="connsiteX10" fmla="*/ 0 w 4152914"/>
                  <a:gd name="connsiteY10" fmla="*/ 1754223 h 607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52914" h="6079787">
                    <a:moveTo>
                      <a:pt x="0" y="1754223"/>
                    </a:moveTo>
                    <a:cubicBezTo>
                      <a:pt x="0" y="785392"/>
                      <a:pt x="785392" y="0"/>
                      <a:pt x="1754223" y="0"/>
                    </a:cubicBezTo>
                    <a:lnTo>
                      <a:pt x="2223738" y="7940"/>
                    </a:lnTo>
                    <a:cubicBezTo>
                      <a:pt x="3152508" y="142507"/>
                      <a:pt x="3898087" y="669097"/>
                      <a:pt x="3898087" y="1637928"/>
                    </a:cubicBezTo>
                    <a:cubicBezTo>
                      <a:pt x="3873972" y="2204176"/>
                      <a:pt x="3829183" y="2446241"/>
                      <a:pt x="3794731" y="2850397"/>
                    </a:cubicBezTo>
                    <a:cubicBezTo>
                      <a:pt x="3744287" y="3641737"/>
                      <a:pt x="4166667" y="4095142"/>
                      <a:pt x="4152568" y="4613832"/>
                    </a:cubicBezTo>
                    <a:cubicBezTo>
                      <a:pt x="4152568" y="5582663"/>
                      <a:pt x="3144583" y="6079787"/>
                      <a:pt x="2175752" y="6079787"/>
                    </a:cubicBezTo>
                    <a:lnTo>
                      <a:pt x="1754223" y="6079787"/>
                    </a:lnTo>
                    <a:cubicBezTo>
                      <a:pt x="785392" y="6079787"/>
                      <a:pt x="0" y="5294395"/>
                      <a:pt x="0" y="4325564"/>
                    </a:cubicBezTo>
                    <a:lnTo>
                      <a:pt x="125688" y="2801675"/>
                    </a:lnTo>
                    <a:cubicBezTo>
                      <a:pt x="111664" y="2382215"/>
                      <a:pt x="14024" y="2173683"/>
                      <a:pt x="0" y="1754223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10800000" flipH="1">
                <a:off x="5490119" y="3624210"/>
                <a:ext cx="694513" cy="437641"/>
              </a:xfrm>
              <a:prstGeom prst="arc">
                <a:avLst>
                  <a:gd name="adj1" fmla="val 13030883"/>
                  <a:gd name="adj2" fmla="val 19424908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Moon 19"/>
              <p:cNvSpPr/>
              <p:nvPr/>
            </p:nvSpPr>
            <p:spPr>
              <a:xfrm>
                <a:off x="5874191" y="4271860"/>
                <a:ext cx="207973" cy="409409"/>
              </a:xfrm>
              <a:prstGeom prst="moon">
                <a:avLst>
                  <a:gd name="adj" fmla="val 35344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Moon 20"/>
              <p:cNvSpPr/>
              <p:nvPr/>
            </p:nvSpPr>
            <p:spPr>
              <a:xfrm rot="10800000">
                <a:off x="5641653" y="4303769"/>
                <a:ext cx="207973" cy="401529"/>
              </a:xfrm>
              <a:prstGeom prst="moon">
                <a:avLst>
                  <a:gd name="adj" fmla="val 33513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4815555">
                <a:off x="5425002" y="4286186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Arc 22"/>
              <p:cNvSpPr/>
              <p:nvPr/>
            </p:nvSpPr>
            <p:spPr>
              <a:xfrm rot="15863994" flipH="1">
                <a:off x="5882082" y="4255455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86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008378" y="2390178"/>
            <a:ext cx="1281562" cy="2533902"/>
            <a:chOff x="3320267" y="3304578"/>
            <a:chExt cx="1281562" cy="2533902"/>
          </a:xfrm>
        </p:grpSpPr>
        <p:grpSp>
          <p:nvGrpSpPr>
            <p:cNvPr id="47" name="Group 46"/>
            <p:cNvGrpSpPr/>
            <p:nvPr/>
          </p:nvGrpSpPr>
          <p:grpSpPr>
            <a:xfrm>
              <a:off x="3320267" y="3304578"/>
              <a:ext cx="1281562" cy="2378376"/>
              <a:chOff x="3754318" y="3521604"/>
              <a:chExt cx="1281562" cy="2378376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754318" y="3521604"/>
                <a:ext cx="1281562" cy="2378376"/>
                <a:chOff x="3290012" y="2976753"/>
                <a:chExt cx="1281562" cy="237837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3290012" y="2976753"/>
                  <a:ext cx="640781" cy="2378376"/>
                  <a:chOff x="5378399" y="2808372"/>
                  <a:chExt cx="640781" cy="2378376"/>
                </a:xfrm>
              </p:grpSpPr>
              <p:sp>
                <p:nvSpPr>
                  <p:cNvPr id="13" name="Freeform 12"/>
                  <p:cNvSpPr/>
                  <p:nvPr/>
                </p:nvSpPr>
                <p:spPr>
                  <a:xfrm>
                    <a:off x="5378399" y="2808372"/>
                    <a:ext cx="640781" cy="2133131"/>
                  </a:xfrm>
                  <a:custGeom>
                    <a:avLst/>
                    <a:gdLst>
                      <a:gd name="connsiteX0" fmla="*/ 75625 w 640781"/>
                      <a:gd name="connsiteY0" fmla="*/ 0 h 2133131"/>
                      <a:gd name="connsiteX1" fmla="*/ 640781 w 640781"/>
                      <a:gd name="connsiteY1" fmla="*/ 0 h 2133131"/>
                      <a:gd name="connsiteX2" fmla="*/ 640781 w 640781"/>
                      <a:gd name="connsiteY2" fmla="*/ 2133131 h 2133131"/>
                      <a:gd name="connsiteX3" fmla="*/ 0 w 640781"/>
                      <a:gd name="connsiteY3" fmla="*/ 2133131 h 2133131"/>
                      <a:gd name="connsiteX4" fmla="*/ 0 w 640781"/>
                      <a:gd name="connsiteY4" fmla="*/ 75625 h 2133131"/>
                      <a:gd name="connsiteX5" fmla="*/ 75625 w 640781"/>
                      <a:gd name="connsiteY5" fmla="*/ 0 h 2133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0781" h="2133131">
                        <a:moveTo>
                          <a:pt x="75625" y="0"/>
                        </a:moveTo>
                        <a:lnTo>
                          <a:pt x="640781" y="0"/>
                        </a:lnTo>
                        <a:lnTo>
                          <a:pt x="640781" y="2133131"/>
                        </a:lnTo>
                        <a:lnTo>
                          <a:pt x="0" y="2133131"/>
                        </a:lnTo>
                        <a:lnTo>
                          <a:pt x="0" y="75625"/>
                        </a:lnTo>
                        <a:cubicBezTo>
                          <a:pt x="0" y="33858"/>
                          <a:pt x="33858" y="0"/>
                          <a:pt x="75625" y="0"/>
                        </a:cubicBezTo>
                        <a:close/>
                      </a:path>
                    </a:pathLst>
                  </a:custGeom>
                  <a:solidFill>
                    <a:srgbClr val="26446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0"/>
                  <p:cNvSpPr/>
                  <p:nvPr/>
                </p:nvSpPr>
                <p:spPr>
                  <a:xfrm>
                    <a:off x="5378399" y="4941503"/>
                    <a:ext cx="640781" cy="245245"/>
                  </a:xfrm>
                  <a:custGeom>
                    <a:avLst/>
                    <a:gdLst>
                      <a:gd name="connsiteX0" fmla="*/ 0 w 640781"/>
                      <a:gd name="connsiteY0" fmla="*/ 0 h 245245"/>
                      <a:gd name="connsiteX1" fmla="*/ 640781 w 640781"/>
                      <a:gd name="connsiteY1" fmla="*/ 0 h 245245"/>
                      <a:gd name="connsiteX2" fmla="*/ 640781 w 640781"/>
                      <a:gd name="connsiteY2" fmla="*/ 245245 h 245245"/>
                      <a:gd name="connsiteX3" fmla="*/ 75625 w 640781"/>
                      <a:gd name="connsiteY3" fmla="*/ 245245 h 245245"/>
                      <a:gd name="connsiteX4" fmla="*/ 0 w 640781"/>
                      <a:gd name="connsiteY4" fmla="*/ 169620 h 245245"/>
                      <a:gd name="connsiteX5" fmla="*/ 0 w 640781"/>
                      <a:gd name="connsiteY5" fmla="*/ 0 h 245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0781" h="245245">
                        <a:moveTo>
                          <a:pt x="0" y="0"/>
                        </a:moveTo>
                        <a:lnTo>
                          <a:pt x="640781" y="0"/>
                        </a:lnTo>
                        <a:lnTo>
                          <a:pt x="640781" y="245245"/>
                        </a:lnTo>
                        <a:lnTo>
                          <a:pt x="75625" y="245245"/>
                        </a:lnTo>
                        <a:cubicBezTo>
                          <a:pt x="33858" y="245245"/>
                          <a:pt x="0" y="211387"/>
                          <a:pt x="0" y="16962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170A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 flipH="1">
                  <a:off x="3930793" y="2976753"/>
                  <a:ext cx="640781" cy="2378376"/>
                  <a:chOff x="5378399" y="2808372"/>
                  <a:chExt cx="640781" cy="2378376"/>
                </a:xfrm>
              </p:grpSpPr>
              <p:sp>
                <p:nvSpPr>
                  <p:cNvPr id="16" name="Freeform 15"/>
                  <p:cNvSpPr/>
                  <p:nvPr/>
                </p:nvSpPr>
                <p:spPr>
                  <a:xfrm>
                    <a:off x="5378399" y="2808372"/>
                    <a:ext cx="640781" cy="2133131"/>
                  </a:xfrm>
                  <a:custGeom>
                    <a:avLst/>
                    <a:gdLst>
                      <a:gd name="connsiteX0" fmla="*/ 75625 w 640781"/>
                      <a:gd name="connsiteY0" fmla="*/ 0 h 2133131"/>
                      <a:gd name="connsiteX1" fmla="*/ 640781 w 640781"/>
                      <a:gd name="connsiteY1" fmla="*/ 0 h 2133131"/>
                      <a:gd name="connsiteX2" fmla="*/ 640781 w 640781"/>
                      <a:gd name="connsiteY2" fmla="*/ 2133131 h 2133131"/>
                      <a:gd name="connsiteX3" fmla="*/ 0 w 640781"/>
                      <a:gd name="connsiteY3" fmla="*/ 2133131 h 2133131"/>
                      <a:gd name="connsiteX4" fmla="*/ 0 w 640781"/>
                      <a:gd name="connsiteY4" fmla="*/ 75625 h 2133131"/>
                      <a:gd name="connsiteX5" fmla="*/ 75625 w 640781"/>
                      <a:gd name="connsiteY5" fmla="*/ 0 h 2133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0781" h="2133131">
                        <a:moveTo>
                          <a:pt x="75625" y="0"/>
                        </a:moveTo>
                        <a:lnTo>
                          <a:pt x="640781" y="0"/>
                        </a:lnTo>
                        <a:lnTo>
                          <a:pt x="640781" y="2133131"/>
                        </a:lnTo>
                        <a:lnTo>
                          <a:pt x="0" y="2133131"/>
                        </a:lnTo>
                        <a:lnTo>
                          <a:pt x="0" y="75625"/>
                        </a:lnTo>
                        <a:cubicBezTo>
                          <a:pt x="0" y="33858"/>
                          <a:pt x="33858" y="0"/>
                          <a:pt x="75625" y="0"/>
                        </a:cubicBezTo>
                        <a:close/>
                      </a:path>
                    </a:pathLst>
                  </a:custGeom>
                  <a:solidFill>
                    <a:srgbClr val="2536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>
                  <a:xfrm>
                    <a:off x="5378399" y="4941503"/>
                    <a:ext cx="640781" cy="245245"/>
                  </a:xfrm>
                  <a:custGeom>
                    <a:avLst/>
                    <a:gdLst>
                      <a:gd name="connsiteX0" fmla="*/ 0 w 640781"/>
                      <a:gd name="connsiteY0" fmla="*/ 0 h 245245"/>
                      <a:gd name="connsiteX1" fmla="*/ 640781 w 640781"/>
                      <a:gd name="connsiteY1" fmla="*/ 0 h 245245"/>
                      <a:gd name="connsiteX2" fmla="*/ 640781 w 640781"/>
                      <a:gd name="connsiteY2" fmla="*/ 245245 h 245245"/>
                      <a:gd name="connsiteX3" fmla="*/ 75625 w 640781"/>
                      <a:gd name="connsiteY3" fmla="*/ 245245 h 245245"/>
                      <a:gd name="connsiteX4" fmla="*/ 0 w 640781"/>
                      <a:gd name="connsiteY4" fmla="*/ 169620 h 245245"/>
                      <a:gd name="connsiteX5" fmla="*/ 0 w 640781"/>
                      <a:gd name="connsiteY5" fmla="*/ 0 h 245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0781" h="245245">
                        <a:moveTo>
                          <a:pt x="0" y="0"/>
                        </a:moveTo>
                        <a:lnTo>
                          <a:pt x="640781" y="0"/>
                        </a:lnTo>
                        <a:lnTo>
                          <a:pt x="640781" y="245245"/>
                        </a:lnTo>
                        <a:lnTo>
                          <a:pt x="75625" y="245245"/>
                        </a:lnTo>
                        <a:cubicBezTo>
                          <a:pt x="33858" y="245245"/>
                          <a:pt x="0" y="211387"/>
                          <a:pt x="0" y="16962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59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3841565" y="5487881"/>
                <a:ext cx="176890" cy="75520"/>
                <a:chOff x="2892441" y="4870768"/>
                <a:chExt cx="176890" cy="7552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2892441" y="4872852"/>
                  <a:ext cx="73436" cy="73436"/>
                </a:xfrm>
                <a:prstGeom prst="ellipse">
                  <a:avLst/>
                </a:pr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995895" y="4870768"/>
                  <a:ext cx="73436" cy="73436"/>
                </a:xfrm>
                <a:prstGeom prst="ellipse">
                  <a:avLst/>
                </a:prstGeom>
                <a:solidFill>
                  <a:srgbClr val="C42A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3754318" y="3802103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4" name="Rectangle 23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54318" y="4004033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754318" y="4204304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33" name="Rectangle 32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3754318" y="4402916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754318" y="4599856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43" name="Rectangle 42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49" name="Rectangle 48"/>
            <p:cNvSpPr/>
            <p:nvPr/>
          </p:nvSpPr>
          <p:spPr>
            <a:xfrm>
              <a:off x="3510968" y="5682954"/>
              <a:ext cx="452074" cy="84800"/>
            </a:xfrm>
            <a:prstGeom prst="rect">
              <a:avLst/>
            </a:prstGeom>
            <a:solidFill>
              <a:srgbClr val="BDB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61048" y="5682954"/>
              <a:ext cx="452074" cy="84800"/>
            </a:xfrm>
            <a:prstGeom prst="rect">
              <a:avLst/>
            </a:prstGeom>
            <a:solidFill>
              <a:srgbClr val="939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320267" y="5767754"/>
              <a:ext cx="1281562" cy="70726"/>
            </a:xfrm>
            <a:prstGeom prst="roundRect">
              <a:avLst>
                <a:gd name="adj" fmla="val 50000"/>
              </a:avLst>
            </a:prstGeom>
            <a:solidFill>
              <a:srgbClr val="244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477118" y="2390178"/>
            <a:ext cx="1281562" cy="2533902"/>
            <a:chOff x="3320267" y="3304578"/>
            <a:chExt cx="1281562" cy="2533902"/>
          </a:xfrm>
        </p:grpSpPr>
        <p:grpSp>
          <p:nvGrpSpPr>
            <p:cNvPr id="59" name="Group 58"/>
            <p:cNvGrpSpPr/>
            <p:nvPr/>
          </p:nvGrpSpPr>
          <p:grpSpPr>
            <a:xfrm>
              <a:off x="3320267" y="3304578"/>
              <a:ext cx="1281562" cy="2378376"/>
              <a:chOff x="3754318" y="3521604"/>
              <a:chExt cx="1281562" cy="2378376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754318" y="3521604"/>
                <a:ext cx="1281562" cy="2378376"/>
                <a:chOff x="3290012" y="2976753"/>
                <a:chExt cx="1281562" cy="2378376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3290012" y="2976753"/>
                  <a:ext cx="640781" cy="2378376"/>
                  <a:chOff x="5378399" y="2808372"/>
                  <a:chExt cx="640781" cy="2378376"/>
                </a:xfrm>
              </p:grpSpPr>
              <p:sp>
                <p:nvSpPr>
                  <p:cNvPr id="96" name="Freeform 95"/>
                  <p:cNvSpPr/>
                  <p:nvPr/>
                </p:nvSpPr>
                <p:spPr>
                  <a:xfrm>
                    <a:off x="5378399" y="2808372"/>
                    <a:ext cx="640781" cy="2133131"/>
                  </a:xfrm>
                  <a:custGeom>
                    <a:avLst/>
                    <a:gdLst>
                      <a:gd name="connsiteX0" fmla="*/ 75625 w 640781"/>
                      <a:gd name="connsiteY0" fmla="*/ 0 h 2133131"/>
                      <a:gd name="connsiteX1" fmla="*/ 640781 w 640781"/>
                      <a:gd name="connsiteY1" fmla="*/ 0 h 2133131"/>
                      <a:gd name="connsiteX2" fmla="*/ 640781 w 640781"/>
                      <a:gd name="connsiteY2" fmla="*/ 2133131 h 2133131"/>
                      <a:gd name="connsiteX3" fmla="*/ 0 w 640781"/>
                      <a:gd name="connsiteY3" fmla="*/ 2133131 h 2133131"/>
                      <a:gd name="connsiteX4" fmla="*/ 0 w 640781"/>
                      <a:gd name="connsiteY4" fmla="*/ 75625 h 2133131"/>
                      <a:gd name="connsiteX5" fmla="*/ 75625 w 640781"/>
                      <a:gd name="connsiteY5" fmla="*/ 0 h 2133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0781" h="2133131">
                        <a:moveTo>
                          <a:pt x="75625" y="0"/>
                        </a:moveTo>
                        <a:lnTo>
                          <a:pt x="640781" y="0"/>
                        </a:lnTo>
                        <a:lnTo>
                          <a:pt x="640781" y="2133131"/>
                        </a:lnTo>
                        <a:lnTo>
                          <a:pt x="0" y="2133131"/>
                        </a:lnTo>
                        <a:lnTo>
                          <a:pt x="0" y="75625"/>
                        </a:lnTo>
                        <a:cubicBezTo>
                          <a:pt x="0" y="33858"/>
                          <a:pt x="33858" y="0"/>
                          <a:pt x="75625" y="0"/>
                        </a:cubicBezTo>
                        <a:close/>
                      </a:path>
                    </a:pathLst>
                  </a:custGeom>
                  <a:solidFill>
                    <a:srgbClr val="26446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7" name="Freeform 96"/>
                  <p:cNvSpPr/>
                  <p:nvPr/>
                </p:nvSpPr>
                <p:spPr>
                  <a:xfrm>
                    <a:off x="5378399" y="4941503"/>
                    <a:ext cx="640781" cy="245245"/>
                  </a:xfrm>
                  <a:custGeom>
                    <a:avLst/>
                    <a:gdLst>
                      <a:gd name="connsiteX0" fmla="*/ 0 w 640781"/>
                      <a:gd name="connsiteY0" fmla="*/ 0 h 245245"/>
                      <a:gd name="connsiteX1" fmla="*/ 640781 w 640781"/>
                      <a:gd name="connsiteY1" fmla="*/ 0 h 245245"/>
                      <a:gd name="connsiteX2" fmla="*/ 640781 w 640781"/>
                      <a:gd name="connsiteY2" fmla="*/ 245245 h 245245"/>
                      <a:gd name="connsiteX3" fmla="*/ 75625 w 640781"/>
                      <a:gd name="connsiteY3" fmla="*/ 245245 h 245245"/>
                      <a:gd name="connsiteX4" fmla="*/ 0 w 640781"/>
                      <a:gd name="connsiteY4" fmla="*/ 169620 h 245245"/>
                      <a:gd name="connsiteX5" fmla="*/ 0 w 640781"/>
                      <a:gd name="connsiteY5" fmla="*/ 0 h 245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0781" h="245245">
                        <a:moveTo>
                          <a:pt x="0" y="0"/>
                        </a:moveTo>
                        <a:lnTo>
                          <a:pt x="640781" y="0"/>
                        </a:lnTo>
                        <a:lnTo>
                          <a:pt x="640781" y="245245"/>
                        </a:lnTo>
                        <a:lnTo>
                          <a:pt x="75625" y="245245"/>
                        </a:lnTo>
                        <a:cubicBezTo>
                          <a:pt x="33858" y="245245"/>
                          <a:pt x="0" y="211387"/>
                          <a:pt x="0" y="16962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170A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oup 92"/>
                <p:cNvGrpSpPr/>
                <p:nvPr/>
              </p:nvGrpSpPr>
              <p:grpSpPr>
                <a:xfrm flipH="1">
                  <a:off x="3930793" y="2976753"/>
                  <a:ext cx="640781" cy="2378376"/>
                  <a:chOff x="5378399" y="2808372"/>
                  <a:chExt cx="640781" cy="2378376"/>
                </a:xfrm>
              </p:grpSpPr>
              <p:sp>
                <p:nvSpPr>
                  <p:cNvPr id="94" name="Freeform 93"/>
                  <p:cNvSpPr/>
                  <p:nvPr/>
                </p:nvSpPr>
                <p:spPr>
                  <a:xfrm>
                    <a:off x="5378399" y="2808372"/>
                    <a:ext cx="640781" cy="2133131"/>
                  </a:xfrm>
                  <a:custGeom>
                    <a:avLst/>
                    <a:gdLst>
                      <a:gd name="connsiteX0" fmla="*/ 75625 w 640781"/>
                      <a:gd name="connsiteY0" fmla="*/ 0 h 2133131"/>
                      <a:gd name="connsiteX1" fmla="*/ 640781 w 640781"/>
                      <a:gd name="connsiteY1" fmla="*/ 0 h 2133131"/>
                      <a:gd name="connsiteX2" fmla="*/ 640781 w 640781"/>
                      <a:gd name="connsiteY2" fmla="*/ 2133131 h 2133131"/>
                      <a:gd name="connsiteX3" fmla="*/ 0 w 640781"/>
                      <a:gd name="connsiteY3" fmla="*/ 2133131 h 2133131"/>
                      <a:gd name="connsiteX4" fmla="*/ 0 w 640781"/>
                      <a:gd name="connsiteY4" fmla="*/ 75625 h 2133131"/>
                      <a:gd name="connsiteX5" fmla="*/ 75625 w 640781"/>
                      <a:gd name="connsiteY5" fmla="*/ 0 h 2133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0781" h="2133131">
                        <a:moveTo>
                          <a:pt x="75625" y="0"/>
                        </a:moveTo>
                        <a:lnTo>
                          <a:pt x="640781" y="0"/>
                        </a:lnTo>
                        <a:lnTo>
                          <a:pt x="640781" y="2133131"/>
                        </a:lnTo>
                        <a:lnTo>
                          <a:pt x="0" y="2133131"/>
                        </a:lnTo>
                        <a:lnTo>
                          <a:pt x="0" y="75625"/>
                        </a:lnTo>
                        <a:cubicBezTo>
                          <a:pt x="0" y="33858"/>
                          <a:pt x="33858" y="0"/>
                          <a:pt x="75625" y="0"/>
                        </a:cubicBezTo>
                        <a:close/>
                      </a:path>
                    </a:pathLst>
                  </a:custGeom>
                  <a:solidFill>
                    <a:srgbClr val="2536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94"/>
                  <p:cNvSpPr/>
                  <p:nvPr/>
                </p:nvSpPr>
                <p:spPr>
                  <a:xfrm>
                    <a:off x="5378399" y="4941503"/>
                    <a:ext cx="640781" cy="245245"/>
                  </a:xfrm>
                  <a:custGeom>
                    <a:avLst/>
                    <a:gdLst>
                      <a:gd name="connsiteX0" fmla="*/ 0 w 640781"/>
                      <a:gd name="connsiteY0" fmla="*/ 0 h 245245"/>
                      <a:gd name="connsiteX1" fmla="*/ 640781 w 640781"/>
                      <a:gd name="connsiteY1" fmla="*/ 0 h 245245"/>
                      <a:gd name="connsiteX2" fmla="*/ 640781 w 640781"/>
                      <a:gd name="connsiteY2" fmla="*/ 245245 h 245245"/>
                      <a:gd name="connsiteX3" fmla="*/ 75625 w 640781"/>
                      <a:gd name="connsiteY3" fmla="*/ 245245 h 245245"/>
                      <a:gd name="connsiteX4" fmla="*/ 0 w 640781"/>
                      <a:gd name="connsiteY4" fmla="*/ 169620 h 245245"/>
                      <a:gd name="connsiteX5" fmla="*/ 0 w 640781"/>
                      <a:gd name="connsiteY5" fmla="*/ 0 h 245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0781" h="245245">
                        <a:moveTo>
                          <a:pt x="0" y="0"/>
                        </a:moveTo>
                        <a:lnTo>
                          <a:pt x="640781" y="0"/>
                        </a:lnTo>
                        <a:lnTo>
                          <a:pt x="640781" y="245245"/>
                        </a:lnTo>
                        <a:lnTo>
                          <a:pt x="75625" y="245245"/>
                        </a:lnTo>
                        <a:cubicBezTo>
                          <a:pt x="33858" y="245245"/>
                          <a:pt x="0" y="211387"/>
                          <a:pt x="0" y="16962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59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3841565" y="5487881"/>
                <a:ext cx="176890" cy="75520"/>
                <a:chOff x="2892441" y="4870768"/>
                <a:chExt cx="176890" cy="7552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892441" y="4872852"/>
                  <a:ext cx="73436" cy="73436"/>
                </a:xfrm>
                <a:prstGeom prst="ellipse">
                  <a:avLst/>
                </a:pr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995895" y="4870768"/>
                  <a:ext cx="73436" cy="73436"/>
                </a:xfrm>
                <a:prstGeom prst="ellipse">
                  <a:avLst/>
                </a:prstGeom>
                <a:solidFill>
                  <a:srgbClr val="C42A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3754318" y="3802103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87" name="Rectangle 86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3754318" y="4004033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83" name="Rectangle 82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3754318" y="4204304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79" name="Rectangle 78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3754318" y="4402916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75" name="Rectangle 74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3754318" y="4599856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71" name="Rectangle 70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60" name="Rectangle 59"/>
            <p:cNvSpPr/>
            <p:nvPr/>
          </p:nvSpPr>
          <p:spPr>
            <a:xfrm>
              <a:off x="3510968" y="5682954"/>
              <a:ext cx="452074" cy="84800"/>
            </a:xfrm>
            <a:prstGeom prst="rect">
              <a:avLst/>
            </a:prstGeom>
            <a:solidFill>
              <a:srgbClr val="BDB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61048" y="5682954"/>
              <a:ext cx="452074" cy="84800"/>
            </a:xfrm>
            <a:prstGeom prst="rect">
              <a:avLst/>
            </a:prstGeom>
            <a:solidFill>
              <a:srgbClr val="939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320267" y="5767754"/>
              <a:ext cx="1281562" cy="70726"/>
            </a:xfrm>
            <a:prstGeom prst="roundRect">
              <a:avLst>
                <a:gd name="adj" fmla="val 50000"/>
              </a:avLst>
            </a:prstGeom>
            <a:solidFill>
              <a:srgbClr val="244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34701" y="2449819"/>
            <a:ext cx="1080000" cy="360000"/>
            <a:chOff x="1066676" y="720000"/>
            <a:chExt cx="1080000" cy="360000"/>
          </a:xfrm>
        </p:grpSpPr>
        <p:sp>
          <p:nvSpPr>
            <p:cNvPr id="99" name="Rectangle 98"/>
            <p:cNvSpPr/>
            <p:nvPr/>
          </p:nvSpPr>
          <p:spPr>
            <a:xfrm>
              <a:off x="1786676" y="720000"/>
              <a:ext cx="360000" cy="360000"/>
            </a:xfrm>
            <a:prstGeom prst="rect">
              <a:avLst/>
            </a:prstGeom>
            <a:solidFill>
              <a:srgbClr val="26446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2800" rtlCol="0" anchor="t"/>
            <a:lstStyle/>
            <a:p>
              <a:pPr algn="ctr"/>
              <a:endParaRPr lang="sv-SE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6676" y="720000"/>
              <a:ext cx="360000" cy="360000"/>
            </a:xfrm>
            <a:prstGeom prst="rect">
              <a:avLst/>
            </a:prstGeom>
            <a:solidFill>
              <a:srgbClr val="25A5D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426676" y="720000"/>
              <a:ext cx="360000" cy="360000"/>
            </a:xfrm>
            <a:prstGeom prst="rect">
              <a:avLst/>
            </a:prstGeom>
            <a:solidFill>
              <a:srgbClr val="1170A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2800" rtlCol="0" anchor="t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8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46469" y="3124960"/>
            <a:ext cx="2996938" cy="911275"/>
            <a:chOff x="4645058" y="2958431"/>
            <a:chExt cx="2996938" cy="1162671"/>
          </a:xfrm>
          <a:solidFill>
            <a:srgbClr val="25A5DC"/>
          </a:solidFill>
        </p:grpSpPr>
        <p:sp>
          <p:nvSpPr>
            <p:cNvPr id="6" name="Rectangle 5"/>
            <p:cNvSpPr/>
            <p:nvPr/>
          </p:nvSpPr>
          <p:spPr>
            <a:xfrm>
              <a:off x="4645058" y="2958431"/>
              <a:ext cx="1454084" cy="1162671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A</a:t>
              </a:r>
              <a:endParaRPr lang="sv-SE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87912" y="2958431"/>
              <a:ext cx="1454084" cy="1162671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B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67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44099" y="2227080"/>
            <a:ext cx="4001678" cy="2236511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 smtClean="0"/>
              <a:t>”Platform” / Framework</a:t>
            </a:r>
          </a:p>
          <a:p>
            <a:pPr algn="ctr"/>
            <a:r>
              <a:rPr lang="sv-SE" dirty="0" smtClean="0"/>
              <a:t>e.g. Akka, Microsoft Orleans, OTP</a:t>
            </a:r>
            <a:endParaRPr lang="sv-SE" dirty="0"/>
          </a:p>
        </p:txBody>
      </p:sp>
      <p:grpSp>
        <p:nvGrpSpPr>
          <p:cNvPr id="2" name="Group 1"/>
          <p:cNvGrpSpPr/>
          <p:nvPr/>
        </p:nvGrpSpPr>
        <p:grpSpPr>
          <a:xfrm>
            <a:off x="4546469" y="3124960"/>
            <a:ext cx="2996938" cy="911275"/>
            <a:chOff x="4645058" y="2958431"/>
            <a:chExt cx="2996938" cy="1162671"/>
          </a:xfrm>
          <a:solidFill>
            <a:srgbClr val="25A5DC"/>
          </a:solidFill>
        </p:grpSpPr>
        <p:sp>
          <p:nvSpPr>
            <p:cNvPr id="6" name="Rectangle 5"/>
            <p:cNvSpPr/>
            <p:nvPr/>
          </p:nvSpPr>
          <p:spPr>
            <a:xfrm>
              <a:off x="4645058" y="2958431"/>
              <a:ext cx="1454084" cy="1162671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A</a:t>
              </a:r>
              <a:endParaRPr lang="sv-SE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87912" y="2958431"/>
              <a:ext cx="1454084" cy="1162671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B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1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44099" y="2227080"/>
            <a:ext cx="4001678" cy="2236511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 smtClean="0"/>
              <a:t>”Platform” / Framework</a:t>
            </a:r>
          </a:p>
          <a:p>
            <a:pPr algn="ctr"/>
            <a:r>
              <a:rPr lang="sv-SE" dirty="0" smtClean="0"/>
              <a:t>e.g. Akka, Microsoft Orleans, OTP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4044099" y="4664305"/>
            <a:ext cx="4001678" cy="684230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ctr"/>
          <a:lstStyle/>
          <a:p>
            <a:pPr algn="ctr"/>
            <a:r>
              <a:rPr lang="sv-SE" b="1" dirty="0"/>
              <a:t>Middleware</a:t>
            </a:r>
          </a:p>
          <a:p>
            <a:pPr algn="ctr"/>
            <a:r>
              <a:rPr lang="sv-SE" dirty="0"/>
              <a:t>e.g. Kafka, Consul, Rabbit etc.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46469" y="3124960"/>
            <a:ext cx="2996938" cy="911275"/>
            <a:chOff x="4645058" y="2958431"/>
            <a:chExt cx="2996938" cy="1162671"/>
          </a:xfrm>
          <a:solidFill>
            <a:srgbClr val="25A5DC"/>
          </a:solidFill>
        </p:grpSpPr>
        <p:sp>
          <p:nvSpPr>
            <p:cNvPr id="6" name="Rectangle 5"/>
            <p:cNvSpPr/>
            <p:nvPr/>
          </p:nvSpPr>
          <p:spPr>
            <a:xfrm>
              <a:off x="4645058" y="2958431"/>
              <a:ext cx="1454084" cy="1162671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A</a:t>
              </a:r>
              <a:endParaRPr lang="sv-SE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87912" y="2958431"/>
              <a:ext cx="1454084" cy="1162671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B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1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8491" y="1348034"/>
            <a:ext cx="5132895" cy="4383464"/>
          </a:xfrm>
          <a:prstGeom prst="rect">
            <a:avLst/>
          </a:prstGeom>
          <a:solidFill>
            <a:srgbClr val="26446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 smtClean="0"/>
              <a:t>Infrastructure</a:t>
            </a:r>
          </a:p>
          <a:p>
            <a:pPr algn="ctr"/>
            <a:r>
              <a:rPr lang="sv-SE" dirty="0" smtClean="0"/>
              <a:t>e.g. </a:t>
            </a:r>
            <a:r>
              <a:rPr lang="sv-SE" dirty="0"/>
              <a:t>Load balancer, </a:t>
            </a:r>
            <a:r>
              <a:rPr lang="sv-SE" dirty="0" smtClean="0"/>
              <a:t>Docker Swarm, Kubernetes etc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4044099" y="2227080"/>
            <a:ext cx="4001678" cy="2236511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 smtClean="0"/>
              <a:t>”Platform” / Framework</a:t>
            </a:r>
          </a:p>
          <a:p>
            <a:pPr algn="ctr"/>
            <a:r>
              <a:rPr lang="sv-SE" dirty="0" smtClean="0"/>
              <a:t>e.g. Akka, Microsoft Orleans, OTP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4044099" y="4664305"/>
            <a:ext cx="4001678" cy="684230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ctr"/>
          <a:lstStyle/>
          <a:p>
            <a:pPr algn="ctr"/>
            <a:r>
              <a:rPr lang="sv-SE" b="1" dirty="0"/>
              <a:t>Middleware</a:t>
            </a:r>
          </a:p>
          <a:p>
            <a:pPr algn="ctr"/>
            <a:r>
              <a:rPr lang="sv-SE" dirty="0"/>
              <a:t>e.g. Kafka, Consul, Rabbit etc.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46469" y="3124960"/>
            <a:ext cx="2996938" cy="911275"/>
            <a:chOff x="4645058" y="2958431"/>
            <a:chExt cx="2996938" cy="1162671"/>
          </a:xfrm>
          <a:solidFill>
            <a:srgbClr val="25A5DC"/>
          </a:solidFill>
        </p:grpSpPr>
        <p:sp>
          <p:nvSpPr>
            <p:cNvPr id="6" name="Rectangle 5"/>
            <p:cNvSpPr/>
            <p:nvPr/>
          </p:nvSpPr>
          <p:spPr>
            <a:xfrm>
              <a:off x="4645058" y="2958431"/>
              <a:ext cx="1454084" cy="1162671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A</a:t>
              </a:r>
              <a:endParaRPr lang="sv-SE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87912" y="2958431"/>
              <a:ext cx="1454084" cy="1162671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B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517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Properties to explore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How do we deal with concerns such as:</a:t>
            </a:r>
          </a:p>
          <a:p>
            <a:endParaRPr lang="sv-SE" dirty="0"/>
          </a:p>
          <a:p>
            <a:r>
              <a:rPr lang="sv-SE" dirty="0"/>
              <a:t>High Availability</a:t>
            </a:r>
          </a:p>
          <a:p>
            <a:r>
              <a:rPr lang="sv-SE" dirty="0" smtClean="0"/>
              <a:t>Elasticity</a:t>
            </a:r>
            <a:endParaRPr lang="sv-SE" dirty="0" smtClean="0"/>
          </a:p>
          <a:p>
            <a:r>
              <a:rPr lang="sv-SE" dirty="0" smtClean="0"/>
              <a:t>Stateful services</a:t>
            </a:r>
          </a:p>
          <a:p>
            <a:r>
              <a:rPr lang="sv-SE" dirty="0" smtClean="0"/>
              <a:t>Concurrency</a:t>
            </a:r>
            <a:endParaRPr lang="sv-SE" dirty="0" smtClean="0"/>
          </a:p>
          <a:p>
            <a:r>
              <a:rPr lang="sv-SE" dirty="0" smtClean="0"/>
              <a:t>Service Discovery</a:t>
            </a:r>
          </a:p>
          <a:p>
            <a:r>
              <a:rPr lang="sv-SE" dirty="0" smtClean="0"/>
              <a:t>Cluster Singletons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41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17172" y="2600845"/>
            <a:ext cx="9557656" cy="1399591"/>
            <a:chOff x="1137831" y="2026256"/>
            <a:chExt cx="9557656" cy="1399591"/>
          </a:xfrm>
          <a:solidFill>
            <a:srgbClr val="1170A4"/>
          </a:solidFill>
        </p:grpSpPr>
        <p:sp>
          <p:nvSpPr>
            <p:cNvPr id="4" name="Rectangle 3"/>
            <p:cNvSpPr/>
            <p:nvPr/>
          </p:nvSpPr>
          <p:spPr>
            <a:xfrm>
              <a:off x="1137831" y="2026256"/>
              <a:ext cx="2584579" cy="1399591"/>
            </a:xfrm>
            <a:prstGeom prst="rect">
              <a:avLst/>
            </a:prstGeom>
            <a:solidFill>
              <a:srgbClr val="25A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Stateless</a:t>
              </a:r>
              <a:endParaRPr lang="sv-SE" b="1" dirty="0" smtClean="0"/>
            </a:p>
            <a:p>
              <a:pPr algn="ctr"/>
              <a:r>
                <a:rPr lang="sv-SE" dirty="0" smtClean="0"/>
                <a:t>Easy to scale out</a:t>
              </a:r>
              <a:endParaRPr lang="sv-SE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110908" y="2026256"/>
              <a:ext cx="2584579" cy="1399591"/>
            </a:xfrm>
            <a:prstGeom prst="rect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Stateful</a:t>
              </a:r>
            </a:p>
            <a:p>
              <a:pPr algn="ctr"/>
              <a:r>
                <a:rPr lang="sv-SE" dirty="0" smtClean="0"/>
                <a:t>Harder to scale out</a:t>
              </a:r>
              <a:endParaRPr lang="sv-SE" dirty="0"/>
            </a:p>
          </p:txBody>
        </p:sp>
      </p:grpSp>
      <p:sp>
        <p:nvSpPr>
          <p:cNvPr id="7" name="Line Callout 2 (No Border) 6"/>
          <p:cNvSpPr/>
          <p:nvPr/>
        </p:nvSpPr>
        <p:spPr>
          <a:xfrm>
            <a:off x="3405539" y="4621462"/>
            <a:ext cx="5380919" cy="1347537"/>
          </a:xfrm>
          <a:prstGeom prst="callout2">
            <a:avLst>
              <a:gd name="adj1" fmla="val 59251"/>
              <a:gd name="adj2" fmla="val 98886"/>
              <a:gd name="adj3" fmla="val 58358"/>
              <a:gd name="adj4" fmla="val 104938"/>
              <a:gd name="adj5" fmla="val -37498"/>
              <a:gd name="adj6" fmla="val 11187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State needs to move around when nodes fail.</a:t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Everyone need to agree on what node owns the state.</a:t>
            </a:r>
          </a:p>
          <a:p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 smtClean="0">
                <a:solidFill>
                  <a:schemeClr val="tx1"/>
                </a:solidFill>
              </a:rPr>
              <a:t>The more state you have, the heavier it is to move around.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17172" y="1398168"/>
            <a:ext cx="9557656" cy="458965"/>
            <a:chOff x="1317172" y="1398168"/>
            <a:chExt cx="9557656" cy="458965"/>
          </a:xfrm>
          <a:solidFill>
            <a:srgbClr val="26446F"/>
          </a:solidFill>
        </p:grpSpPr>
        <p:grpSp>
          <p:nvGrpSpPr>
            <p:cNvPr id="2" name="Group 1"/>
            <p:cNvGrpSpPr/>
            <p:nvPr/>
          </p:nvGrpSpPr>
          <p:grpSpPr>
            <a:xfrm>
              <a:off x="1317172" y="1398168"/>
              <a:ext cx="9557656" cy="458965"/>
              <a:chOff x="1317172" y="1398168"/>
              <a:chExt cx="9557656" cy="458965"/>
            </a:xfrm>
            <a:grpFill/>
          </p:grpSpPr>
          <p:sp>
            <p:nvSpPr>
              <p:cNvPr id="10" name="Right Arrow 9"/>
              <p:cNvSpPr/>
              <p:nvPr/>
            </p:nvSpPr>
            <p:spPr>
              <a:xfrm>
                <a:off x="1317172" y="1398168"/>
                <a:ext cx="9557656" cy="458965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 smtClean="0"/>
                  <a:t>High consistency</a:t>
                </a:r>
                <a:endParaRPr lang="sv-SE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623203" y="1398168"/>
                <a:ext cx="1918670" cy="4589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/>
                  <a:t>Easier</a:t>
                </a:r>
                <a:endParaRPr lang="sv-SE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50126" y="1398168"/>
                <a:ext cx="1918670" cy="4589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/>
                  <a:t>Harder</a:t>
                </a:r>
                <a:endParaRPr lang="sv-SE" dirty="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4258807" y="1398168"/>
              <a:ext cx="3674381" cy="4589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Concurrency control</a:t>
              </a:r>
              <a:endParaRPr lang="sv-SE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17170" y="1998710"/>
            <a:ext cx="9557656" cy="459761"/>
            <a:chOff x="1317170" y="1998710"/>
            <a:chExt cx="9557656" cy="459761"/>
          </a:xfrm>
          <a:solidFill>
            <a:srgbClr val="26446F"/>
          </a:solidFill>
        </p:grpSpPr>
        <p:grpSp>
          <p:nvGrpSpPr>
            <p:cNvPr id="3" name="Group 2"/>
            <p:cNvGrpSpPr/>
            <p:nvPr/>
          </p:nvGrpSpPr>
          <p:grpSpPr>
            <a:xfrm>
              <a:off x="1317170" y="1998710"/>
              <a:ext cx="9557656" cy="459761"/>
              <a:chOff x="1317170" y="1998710"/>
              <a:chExt cx="9557656" cy="459761"/>
            </a:xfrm>
            <a:grpFill/>
          </p:grpSpPr>
          <p:sp>
            <p:nvSpPr>
              <p:cNvPr id="12" name="Left Arrow 11"/>
              <p:cNvSpPr/>
              <p:nvPr/>
            </p:nvSpPr>
            <p:spPr>
              <a:xfrm>
                <a:off x="1317170" y="1999506"/>
                <a:ext cx="9557656" cy="458965"/>
              </a:xfrm>
              <a:prstGeom prst="leftArrow">
                <a:avLst>
                  <a:gd name="adj1" fmla="val 100000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 smtClean="0"/>
                  <a:t>High availability</a:t>
                </a:r>
                <a:endParaRPr lang="sv-SE" b="1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0126" y="1999505"/>
                <a:ext cx="1918670" cy="4589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/>
                  <a:t>Easier</a:t>
                </a:r>
                <a:endParaRPr lang="sv-SE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23203" y="1998710"/>
                <a:ext cx="1918670" cy="4589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/>
                  <a:t>Harder</a:t>
                </a:r>
                <a:endParaRPr lang="sv-SE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258806" y="1998710"/>
              <a:ext cx="3674381" cy="4589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High Availability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0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oger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obster Tw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1163</Words>
  <Application>Microsoft Office PowerPoint</Application>
  <PresentationFormat>Widescreen</PresentationFormat>
  <Paragraphs>361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Lobster Two</vt:lpstr>
      <vt:lpstr>Ravie</vt:lpstr>
      <vt:lpstr>Office Theme</vt:lpstr>
      <vt:lpstr>1_Office Theme</vt:lpstr>
      <vt:lpstr>Composing Software</vt:lpstr>
      <vt:lpstr>Background</vt:lpstr>
      <vt:lpstr>Agenda</vt:lpstr>
      <vt:lpstr>PowerPoint Presentation</vt:lpstr>
      <vt:lpstr>PowerPoint Presentation</vt:lpstr>
      <vt:lpstr>PowerPoint Presentation</vt:lpstr>
      <vt:lpstr>PowerPoint Presentation</vt:lpstr>
      <vt:lpstr>Properties to explore</vt:lpstr>
      <vt:lpstr>PowerPoint Presentation</vt:lpstr>
      <vt:lpstr>PowerPoint Presentation</vt:lpstr>
      <vt:lpstr>Elasticity through magic</vt:lpstr>
      <vt:lpstr>PowerPoint Presentation</vt:lpstr>
      <vt:lpstr>PowerPoint Presentation</vt:lpstr>
      <vt:lpstr>PowerPoint Presentation</vt:lpstr>
      <vt:lpstr>Why is this a problem?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 Discovery &amp; Cluster Membership</vt:lpstr>
      <vt:lpstr>PowerPoint Presentation</vt:lpstr>
      <vt:lpstr>Options</vt:lpstr>
      <vt:lpstr>Cluster Singletons</vt:lpstr>
      <vt:lpstr>PowerPoint Presentation</vt:lpstr>
      <vt:lpstr>Options</vt:lpstr>
      <vt:lpstr>Can we have the best of both worlds?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331</cp:revision>
  <dcterms:created xsi:type="dcterms:W3CDTF">2016-11-05T07:11:57Z</dcterms:created>
  <dcterms:modified xsi:type="dcterms:W3CDTF">2017-05-08T14:55:59Z</dcterms:modified>
</cp:coreProperties>
</file>