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3"/>
    <p:sldMasterId id="2147484500" r:id="rId4"/>
  </p:sldMasterIdLst>
  <p:notesMasterIdLst>
    <p:notesMasterId r:id="rId39"/>
  </p:notesMasterIdLst>
  <p:sldIdLst>
    <p:sldId id="504" r:id="rId5"/>
    <p:sldId id="390" r:id="rId6"/>
    <p:sldId id="516" r:id="rId7"/>
    <p:sldId id="521" r:id="rId8"/>
    <p:sldId id="520" r:id="rId9"/>
    <p:sldId id="518" r:id="rId10"/>
    <p:sldId id="396" r:id="rId11"/>
    <p:sldId id="517" r:id="rId12"/>
    <p:sldId id="441" r:id="rId13"/>
    <p:sldId id="472" r:id="rId14"/>
    <p:sldId id="480" r:id="rId15"/>
    <p:sldId id="479" r:id="rId16"/>
    <p:sldId id="424" r:id="rId17"/>
    <p:sldId id="484" r:id="rId18"/>
    <p:sldId id="514" r:id="rId19"/>
    <p:sldId id="519" r:id="rId20"/>
    <p:sldId id="466" r:id="rId21"/>
    <p:sldId id="399" r:id="rId22"/>
    <p:sldId id="407" r:id="rId23"/>
    <p:sldId id="485" r:id="rId24"/>
    <p:sldId id="486" r:id="rId25"/>
    <p:sldId id="411" r:id="rId26"/>
    <p:sldId id="412" r:id="rId27"/>
    <p:sldId id="413" r:id="rId28"/>
    <p:sldId id="415" r:id="rId29"/>
    <p:sldId id="414" r:id="rId30"/>
    <p:sldId id="416" r:id="rId31"/>
    <p:sldId id="417" r:id="rId32"/>
    <p:sldId id="419" r:id="rId33"/>
    <p:sldId id="422" r:id="rId34"/>
    <p:sldId id="495" r:id="rId35"/>
    <p:sldId id="437" r:id="rId36"/>
    <p:sldId id="489" r:id="rId37"/>
    <p:sldId id="506" r:id="rId3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390"/>
            <p14:sldId id="516"/>
            <p14:sldId id="521"/>
            <p14:sldId id="520"/>
            <p14:sldId id="518"/>
            <p14:sldId id="396"/>
            <p14:sldId id="517"/>
            <p14:sldId id="441"/>
            <p14:sldId id="472"/>
            <p14:sldId id="480"/>
            <p14:sldId id="479"/>
            <p14:sldId id="424"/>
            <p14:sldId id="484"/>
          </p14:sldIdLst>
        </p14:section>
        <p14:section name="Scale up and out" id="{307DBCE6-4D40-47B6-A174-75894B34C3F2}">
          <p14:sldIdLst>
            <p14:sldId id="514"/>
            <p14:sldId id="519"/>
            <p14:sldId id="466"/>
          </p14:sldIdLst>
        </p14:section>
        <p14:section name="Actor Model" id="{EEAE6BED-8263-47E4-86C7-7A1F7A938589}">
          <p14:sldIdLst>
            <p14:sldId id="399"/>
          </p14:sldIdLst>
        </p14:section>
        <p14:section name="Akka.Actor" id="{5718D987-D45B-491C-92C9-68A0F28A087A}">
          <p14:sldIdLst>
            <p14:sldId id="407"/>
            <p14:sldId id="485"/>
          </p14:sldIdLst>
        </p14:section>
        <p14:section name="Akka.Remote" id="{C76322DD-898C-42D2-912A-1CC3F5EA9E60}">
          <p14:sldIdLst/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9"/>
          </p14:sldIdLst>
        </p14:section>
        <p14:section name="Fault handling" id="{5F01528B-050A-4246-9AC6-A873B25C41F9}">
          <p14:sldIdLst>
            <p14:sldId id="422"/>
            <p14:sldId id="495"/>
            <p14:sldId id="437"/>
          </p14:sldIdLst>
        </p14:section>
        <p14:section name="End" id="{FBBC86C7-49BC-474A-BC50-DE3F35C37856}">
          <p14:sldIdLst>
            <p14:sldId id="489"/>
            <p14:sldId id="506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28B"/>
    <a:srgbClr val="00B0F0"/>
    <a:srgbClr val="1F4E79"/>
    <a:srgbClr val="282828"/>
    <a:srgbClr val="FFE699"/>
    <a:srgbClr val="58EC9F"/>
    <a:srgbClr val="2E5579"/>
    <a:srgbClr val="FF4909"/>
    <a:srgbClr val="FFA484"/>
    <a:srgbClr val="CD8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82" autoAdjust="0"/>
    <p:restoredTop sz="90104" autoAdjust="0"/>
  </p:normalViewPr>
  <p:slideViewPr>
    <p:cSldViewPr snapToGrid="0">
      <p:cViewPr>
        <p:scale>
          <a:sx n="124" d="100"/>
          <a:sy n="124" d="100"/>
        </p:scale>
        <p:origin x="-3619" y="-300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8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713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05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noFill/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798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65860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8879721" y="4252465"/>
            <a:ext cx="3071622" cy="2397639"/>
            <a:chOff x="1395811" y="4294303"/>
            <a:chExt cx="3071622" cy="2397639"/>
          </a:xfrm>
        </p:grpSpPr>
        <p:sp>
          <p:nvSpPr>
            <p:cNvPr id="46" name="Oval 45"/>
            <p:cNvSpPr/>
            <p:nvPr/>
          </p:nvSpPr>
          <p:spPr>
            <a:xfrm>
              <a:off x="1395811" y="5597660"/>
              <a:ext cx="3071622" cy="1094282"/>
            </a:xfrm>
            <a:prstGeom prst="ellipse">
              <a:avLst/>
            </a:prstGeom>
            <a:solidFill>
              <a:sysClr val="windowText" lastClr="000000">
                <a:alpha val="27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softEdge rad="317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752" y="4294303"/>
              <a:ext cx="1457070" cy="1883827"/>
            </a:xfrm>
            <a:prstGeom prst="rect">
              <a:avLst/>
            </a:prstGeom>
          </p:spPr>
        </p:pic>
      </p:grpSp>
      <p:sp>
        <p:nvSpPr>
          <p:cNvPr id="49" name="TextBox 48"/>
          <p:cNvSpPr txBox="1"/>
          <p:nvPr/>
        </p:nvSpPr>
        <p:spPr>
          <a:xfrm>
            <a:off x="1853376" y="4455563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Scale up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4671698" y="579860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33" name="Octagon 132"/>
          <p:cNvSpPr/>
          <p:nvPr/>
        </p:nvSpPr>
        <p:spPr>
          <a:xfrm>
            <a:off x="4934661" y="853645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Octagon 16"/>
          <p:cNvSpPr/>
          <p:nvPr/>
        </p:nvSpPr>
        <p:spPr>
          <a:xfrm>
            <a:off x="5176309" y="853645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5" name="Oval 134"/>
          <p:cNvSpPr/>
          <p:nvPr/>
        </p:nvSpPr>
        <p:spPr>
          <a:xfrm>
            <a:off x="5176309" y="1062791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8" name="Rounded Rectangle 127"/>
          <p:cNvSpPr/>
          <p:nvPr/>
        </p:nvSpPr>
        <p:spPr>
          <a:xfrm>
            <a:off x="5265415" y="1176571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129" name="Rounded Rectangle 128"/>
          <p:cNvSpPr/>
          <p:nvPr/>
        </p:nvSpPr>
        <p:spPr>
          <a:xfrm>
            <a:off x="6007032" y="1176571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265415" y="1918520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007032" y="1918520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cxnSp>
        <p:nvCxnSpPr>
          <p:cNvPr id="58" name="Straight Connector 57"/>
          <p:cNvCxnSpPr>
            <a:stCxn id="85" idx="4"/>
            <a:endCxn id="77" idx="0"/>
          </p:cNvCxnSpPr>
          <p:nvPr/>
        </p:nvCxnSpPr>
        <p:spPr>
          <a:xfrm flipH="1">
            <a:off x="5583138" y="1652922"/>
            <a:ext cx="7932" cy="42985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85" idx="5"/>
            <a:endCxn id="78" idx="1"/>
          </p:cNvCxnSpPr>
          <p:nvPr/>
        </p:nvCxnSpPr>
        <p:spPr>
          <a:xfrm>
            <a:off x="5691621" y="1611273"/>
            <a:ext cx="557587" cy="53163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440938" y="2082775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78" name="Oval 77"/>
          <p:cNvSpPr/>
          <p:nvPr/>
        </p:nvSpPr>
        <p:spPr>
          <a:xfrm>
            <a:off x="6207559" y="2101256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84" name="Straight Connector 83"/>
          <p:cNvCxnSpPr>
            <a:stCxn id="88" idx="2"/>
            <a:endCxn id="85" idx="6"/>
          </p:cNvCxnSpPr>
          <p:nvPr/>
        </p:nvCxnSpPr>
        <p:spPr>
          <a:xfrm flipH="1" flipV="1">
            <a:off x="5733270" y="1510722"/>
            <a:ext cx="329299" cy="1241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448870" y="136852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86" name="Straight Connector 85"/>
          <p:cNvCxnSpPr>
            <a:stCxn id="88" idx="7"/>
            <a:endCxn id="87" idx="3"/>
          </p:cNvCxnSpPr>
          <p:nvPr/>
        </p:nvCxnSpPr>
        <p:spPr>
          <a:xfrm flipV="1">
            <a:off x="6305320" y="1502465"/>
            <a:ext cx="63116" cy="3185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326787" y="125971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87"/>
          <p:cNvSpPr/>
          <p:nvPr/>
        </p:nvSpPr>
        <p:spPr>
          <a:xfrm>
            <a:off x="6062569" y="1492671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69144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853376" y="4455563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Scale out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296785" y="579860"/>
            <a:ext cx="9328642" cy="2613088"/>
            <a:chOff x="1299223" y="3898196"/>
            <a:chExt cx="9328642" cy="2613088"/>
          </a:xfrm>
        </p:grpSpPr>
        <p:grpSp>
          <p:nvGrpSpPr>
            <p:cNvPr id="50" name="Group 49"/>
            <p:cNvGrpSpPr/>
            <p:nvPr/>
          </p:nvGrpSpPr>
          <p:grpSpPr>
            <a:xfrm>
              <a:off x="8014776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141" name="Freeform 14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rgbClr val="FFC02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2" name="Octagon 14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37" name="Rounded Rectangle 13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39" name="Rounded Rectangle 13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40" name="Rounded Rectangle 13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4674136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131" name="Freeform 13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rgbClr val="FFC02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2" name="Octagon 13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27" name="Rounded Rectangle 12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28" name="Rounded Rectangle 12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2" name="Group 51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95" name="Freeform 94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rgbClr val="FFC02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6" name="Octagon 95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7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91" name="Rounded Rectangle 90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92" name="Rounded Rectangle 91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93" name="Rounded Rectangle 92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3" name="Group 52"/>
            <p:cNvGrpSpPr/>
            <p:nvPr/>
          </p:nvGrpSpPr>
          <p:grpSpPr>
            <a:xfrm>
              <a:off x="2093627" y="4578050"/>
              <a:ext cx="7738794" cy="1133888"/>
              <a:chOff x="2093627" y="4578050"/>
              <a:chExt cx="7738794" cy="1133888"/>
            </a:xfrm>
          </p:grpSpPr>
          <p:cxnSp>
            <p:nvCxnSpPr>
              <p:cNvPr id="54" name="Straight Connector 53"/>
              <p:cNvCxnSpPr>
                <a:stCxn id="78" idx="2"/>
                <a:endCxn id="77" idx="6"/>
              </p:cNvCxnSpPr>
              <p:nvPr/>
            </p:nvCxnSpPr>
            <p:spPr>
              <a:xfrm flipH="1">
                <a:off x="6494397" y="4827955"/>
                <a:ext cx="2315824" cy="733837"/>
              </a:xfrm>
              <a:prstGeom prst="line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6" idx="2"/>
                <a:endCxn id="75" idx="6"/>
              </p:cNvCxnSpPr>
              <p:nvPr/>
            </p:nvCxnSpPr>
            <p:spPr>
              <a:xfrm flipH="1" flipV="1">
                <a:off x="3114983" y="4824906"/>
                <a:ext cx="2328393" cy="718405"/>
              </a:xfrm>
              <a:prstGeom prst="line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76" idx="2"/>
                <a:endCxn id="74" idx="6"/>
              </p:cNvCxnSpPr>
              <p:nvPr/>
            </p:nvCxnSpPr>
            <p:spPr>
              <a:xfrm flipH="1">
                <a:off x="3106672" y="5543311"/>
                <a:ext cx="2336704" cy="26427"/>
              </a:xfrm>
              <a:prstGeom prst="line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84" idx="4"/>
                <a:endCxn id="76" idx="0"/>
              </p:cNvCxnSpPr>
              <p:nvPr/>
            </p:nvCxnSpPr>
            <p:spPr>
              <a:xfrm flipH="1">
                <a:off x="5585576" y="4971258"/>
                <a:ext cx="7932" cy="429853"/>
              </a:xfrm>
              <a:prstGeom prst="line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75" idx="2"/>
                <a:endCxn id="88" idx="6"/>
              </p:cNvCxnSpPr>
              <p:nvPr/>
            </p:nvCxnSpPr>
            <p:spPr>
              <a:xfrm flipH="1">
                <a:off x="2378027" y="4824906"/>
                <a:ext cx="452556" cy="19056"/>
              </a:xfrm>
              <a:prstGeom prst="line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75" idx="3"/>
                <a:endCxn id="73" idx="7"/>
              </p:cNvCxnSpPr>
              <p:nvPr/>
            </p:nvCxnSpPr>
            <p:spPr>
              <a:xfrm flipH="1">
                <a:off x="2338223" y="4925457"/>
                <a:ext cx="534009" cy="530516"/>
              </a:xfrm>
              <a:prstGeom prst="line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78" idx="4"/>
                <a:endCxn id="79" idx="0"/>
              </p:cNvCxnSpPr>
              <p:nvPr/>
            </p:nvCxnSpPr>
            <p:spPr>
              <a:xfrm flipH="1">
                <a:off x="8938543" y="4970155"/>
                <a:ext cx="13878" cy="449437"/>
              </a:xfrm>
              <a:prstGeom prst="line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8" idx="5"/>
                <a:endCxn id="80" idx="1"/>
              </p:cNvCxnSpPr>
              <p:nvPr/>
            </p:nvCxnSpPr>
            <p:spPr>
              <a:xfrm>
                <a:off x="9052972" y="4928506"/>
                <a:ext cx="536698" cy="527467"/>
              </a:xfrm>
              <a:prstGeom prst="line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84" idx="5"/>
                <a:endCxn id="77" idx="1"/>
              </p:cNvCxnSpPr>
              <p:nvPr/>
            </p:nvCxnSpPr>
            <p:spPr>
              <a:xfrm>
                <a:off x="5694059" y="4929609"/>
                <a:ext cx="557587" cy="531632"/>
              </a:xfrm>
              <a:prstGeom prst="line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78" idx="6"/>
                <a:endCxn id="81" idx="2"/>
              </p:cNvCxnSpPr>
              <p:nvPr/>
            </p:nvCxnSpPr>
            <p:spPr>
              <a:xfrm>
                <a:off x="9094621" y="4827955"/>
                <a:ext cx="453400" cy="11646"/>
              </a:xfrm>
              <a:prstGeom prst="line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2095472" y="5414324"/>
                <a:ext cx="284400" cy="284400"/>
              </a:xfrm>
              <a:prstGeom prst="ellipse">
                <a:avLst/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sv-SE" sz="1100" b="1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822272" y="5427538"/>
                <a:ext cx="284400" cy="284400"/>
              </a:xfrm>
              <a:prstGeom prst="ellipse">
                <a:avLst/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sv-SE" sz="1100" b="1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830583" y="4682706"/>
                <a:ext cx="284400" cy="284400"/>
              </a:xfrm>
              <a:prstGeom prst="ellipse">
                <a:avLst/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sv-SE" sz="1100" b="1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443376" y="5401111"/>
                <a:ext cx="284400" cy="284400"/>
              </a:xfrm>
              <a:prstGeom prst="ellipse">
                <a:avLst/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sv-SE" sz="1100" b="1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209997" y="5419592"/>
                <a:ext cx="284400" cy="284400"/>
              </a:xfrm>
              <a:prstGeom prst="ellipse">
                <a:avLst/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sv-SE" sz="1100" b="1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810221" y="4685755"/>
                <a:ext cx="284400" cy="284400"/>
              </a:xfrm>
              <a:prstGeom prst="ellipse">
                <a:avLst/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sv-SE" sz="1100" b="1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8796343" y="5419592"/>
                <a:ext cx="284400" cy="284400"/>
              </a:xfrm>
              <a:prstGeom prst="ellipse">
                <a:avLst/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sv-SE" sz="1100" b="1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9548021" y="5414324"/>
                <a:ext cx="284400" cy="284400"/>
              </a:xfrm>
              <a:prstGeom prst="ellipse">
                <a:avLst/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sv-SE" sz="1100" b="1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9548021" y="4697401"/>
                <a:ext cx="284400" cy="284400"/>
              </a:xfrm>
              <a:prstGeom prst="ellipse">
                <a:avLst/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sv-SE" sz="1100" b="1" dirty="0"/>
              </a:p>
            </p:txBody>
          </p:sp>
          <p:cxnSp>
            <p:nvCxnSpPr>
              <p:cNvPr id="82" name="Straight Connector 81"/>
              <p:cNvCxnSpPr>
                <a:stCxn id="87" idx="2"/>
                <a:endCxn id="84" idx="6"/>
              </p:cNvCxnSpPr>
              <p:nvPr/>
            </p:nvCxnSpPr>
            <p:spPr>
              <a:xfrm flipH="1" flipV="1">
                <a:off x="5735708" y="4829058"/>
                <a:ext cx="329299" cy="124149"/>
              </a:xfrm>
              <a:prstGeom prst="line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5451308" y="4686858"/>
                <a:ext cx="284400" cy="284400"/>
              </a:xfrm>
              <a:prstGeom prst="ellipse">
                <a:avLst/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sv-SE" sz="1100" b="1" dirty="0"/>
              </a:p>
            </p:txBody>
          </p:sp>
          <p:cxnSp>
            <p:nvCxnSpPr>
              <p:cNvPr id="85" name="Straight Connector 84"/>
              <p:cNvCxnSpPr>
                <a:stCxn id="87" idx="7"/>
                <a:endCxn id="86" idx="3"/>
              </p:cNvCxnSpPr>
              <p:nvPr/>
            </p:nvCxnSpPr>
            <p:spPr>
              <a:xfrm flipV="1">
                <a:off x="6307758" y="4820801"/>
                <a:ext cx="63116" cy="31855"/>
              </a:xfrm>
              <a:prstGeom prst="line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6329225" y="4578050"/>
                <a:ext cx="284400" cy="284400"/>
              </a:xfrm>
              <a:prstGeom prst="ellipse">
                <a:avLst/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sv-SE" sz="1100" b="1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6065007" y="4811007"/>
                <a:ext cx="284400" cy="284400"/>
              </a:xfrm>
              <a:prstGeom prst="ellipse">
                <a:avLst/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sv-SE" sz="1100" b="1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093627" y="4701762"/>
                <a:ext cx="284400" cy="284400"/>
              </a:xfrm>
              <a:prstGeom prst="ellipse">
                <a:avLst/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sv-SE" sz="1100" b="1" dirty="0"/>
              </a:p>
            </p:txBody>
          </p:sp>
        </p:grp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748" y="3915216"/>
            <a:ext cx="1804572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3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53" y="63799"/>
            <a:ext cx="1804572" cy="285927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300106" y="4015724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09696" y="4016945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69056" y="4016945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88547" y="4696799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1"/>
            <a:ext cx="12192000" cy="1497204"/>
          </a:xfrm>
          <a:prstGeom prst="roundRect">
            <a:avLst>
              <a:gd name="adj" fmla="val 0"/>
            </a:avLst>
          </a:prstGeom>
          <a:solidFill>
            <a:srgbClr val="1F4E79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Multiplex</a:t>
            </a:r>
            <a:r>
              <a:rPr lang="sv-SE" b="1" dirty="0"/>
              <a:t> </a:t>
            </a:r>
            <a:r>
              <a:rPr lang="sv-SE" b="1" dirty="0" err="1"/>
              <a:t>Scheduling</a:t>
            </a:r>
            <a:endParaRPr lang="sv-SE" b="1" dirty="0"/>
          </a:p>
        </p:txBody>
      </p:sp>
      <p:sp>
        <p:nvSpPr>
          <p:cNvPr id="23" name="Rectangle 22"/>
          <p:cNvSpPr/>
          <p:nvPr/>
        </p:nvSpPr>
        <p:spPr>
          <a:xfrm>
            <a:off x="0" y="5261739"/>
            <a:ext cx="12192000" cy="1605988"/>
          </a:xfrm>
          <a:prstGeom prst="rect">
            <a:avLst/>
          </a:prstGeom>
          <a:solidFill>
            <a:srgbClr val="1F4E7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652978" y="2175769"/>
            <a:ext cx="10886044" cy="2600889"/>
            <a:chOff x="684352" y="2385945"/>
            <a:chExt cx="10886044" cy="2600889"/>
          </a:xfrm>
        </p:grpSpPr>
        <p:sp>
          <p:nvSpPr>
            <p:cNvPr id="19" name="Rounded Rectangle 18"/>
            <p:cNvSpPr/>
            <p:nvPr/>
          </p:nvSpPr>
          <p:spPr>
            <a:xfrm rot="16200000">
              <a:off x="-173855" y="3253406"/>
              <a:ext cx="2182849" cy="466435"/>
            </a:xfrm>
            <a:prstGeom prst="roundRect">
              <a:avLst/>
            </a:prstGeom>
            <a:solidFill>
              <a:srgbClr val="FF493E"/>
            </a:solidFill>
            <a:ln w="85725" cap="rnd">
              <a:solidFill>
                <a:srgbClr val="8C4A4A">
                  <a:alpha val="41000"/>
                </a:srgbClr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sv-SE" b="1" dirty="0" err="1" smtClean="0"/>
                <a:t>Thread</a:t>
              </a:r>
              <a:r>
                <a:rPr lang="sv-SE" b="1" dirty="0" smtClean="0"/>
                <a:t> Pool</a:t>
              </a:r>
              <a:endParaRPr lang="sv-SE" b="1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150786" y="4356052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150786" y="3450365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50787" y="2537355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53276" y="2387876"/>
              <a:ext cx="868218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35493" y="2387876"/>
              <a:ext cx="842819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618973" y="2387876"/>
              <a:ext cx="868218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53275" y="3286978"/>
              <a:ext cx="1457035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89709" y="3291956"/>
              <a:ext cx="868218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453276" y="4206573"/>
              <a:ext cx="868218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53112" y="4206573"/>
              <a:ext cx="3110346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221871" y="3286978"/>
              <a:ext cx="1874978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820035" y="2388288"/>
              <a:ext cx="1793416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140671" y="2395199"/>
              <a:ext cx="1259049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506745" y="3291956"/>
              <a:ext cx="1148157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02096" y="2385945"/>
              <a:ext cx="2179317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930164" y="4206573"/>
              <a:ext cx="2787994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144079" y="3286978"/>
              <a:ext cx="1637334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1150785" y="4941115"/>
              <a:ext cx="10419609" cy="45719"/>
            </a:xfrm>
            <a:prstGeom prst="rightArrow">
              <a:avLst/>
            </a:prstGeom>
            <a:ln w="31750" cap="rnd">
              <a:solidFill>
                <a:schemeClr val="bg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1068333" y="4681308"/>
              <a:ext cx="5020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100" b="1" dirty="0" err="1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Time</a:t>
              </a:r>
              <a:endParaRPr lang="sv-SE" sz="1100" b="1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48206" y="3220599"/>
            <a:ext cx="3998037" cy="2498452"/>
            <a:chOff x="3786485" y="3048004"/>
            <a:chExt cx="3998037" cy="2498452"/>
          </a:xfrm>
        </p:grpSpPr>
        <p:sp>
          <p:nvSpPr>
            <p:cNvPr id="41" name="Oval 40"/>
            <p:cNvSpPr/>
            <p:nvPr/>
          </p:nvSpPr>
          <p:spPr>
            <a:xfrm rot="3733843">
              <a:off x="5581679" y="3090736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786485" y="4314147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23"/>
            <p:cNvSpPr/>
            <p:nvPr/>
          </p:nvSpPr>
          <p:spPr>
            <a:xfrm rot="21349167">
              <a:off x="5706221" y="4466605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22"/>
            <p:cNvSpPr/>
            <p:nvPr/>
          </p:nvSpPr>
          <p:spPr>
            <a:xfrm rot="3537645">
              <a:off x="5088475" y="408181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072613" y="3193497"/>
              <a:ext cx="1525175" cy="1738645"/>
            </a:xfrm>
            <a:custGeom>
              <a:avLst/>
              <a:gdLst>
                <a:gd name="connsiteX0" fmla="*/ 857743 w 1525175"/>
                <a:gd name="connsiteY0" fmla="*/ 147 h 1738645"/>
                <a:gd name="connsiteX1" fmla="*/ 1153111 w 1525175"/>
                <a:gd name="connsiteY1" fmla="*/ 79870 h 1738645"/>
                <a:gd name="connsiteX2" fmla="*/ 1272290 w 1525175"/>
                <a:gd name="connsiteY2" fmla="*/ 154703 h 1738645"/>
                <a:gd name="connsiteX3" fmla="*/ 1462210 w 1525175"/>
                <a:gd name="connsiteY3" fmla="*/ 809599 h 1738645"/>
                <a:gd name="connsiteX4" fmla="*/ 1257758 w 1525175"/>
                <a:gd name="connsiteY4" fmla="*/ 1087292 h 1738645"/>
                <a:gd name="connsiteX5" fmla="*/ 1090648 w 1525175"/>
                <a:gd name="connsiteY5" fmla="*/ 1570083 h 1738645"/>
                <a:gd name="connsiteX6" fmla="*/ 368793 w 1525175"/>
                <a:gd name="connsiteY6" fmla="*/ 1618265 h 1738645"/>
                <a:gd name="connsiteX7" fmla="*/ 260749 w 1525175"/>
                <a:gd name="connsiteY7" fmla="*/ 1552808 h 1738645"/>
                <a:gd name="connsiteX8" fmla="*/ 68590 w 1525175"/>
                <a:gd name="connsiteY8" fmla="*/ 855409 h 1738645"/>
                <a:gd name="connsiteX9" fmla="*/ 324475 w 1525175"/>
                <a:gd name="connsiteY9" fmla="*/ 505737 h 1738645"/>
                <a:gd name="connsiteX10" fmla="*/ 446000 w 1525175"/>
                <a:gd name="connsiteY10" fmla="*/ 232456 h 1738645"/>
                <a:gd name="connsiteX11" fmla="*/ 857743 w 1525175"/>
                <a:gd name="connsiteY11" fmla="*/ 147 h 173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5175" h="1738645">
                  <a:moveTo>
                    <a:pt x="857743" y="147"/>
                  </a:moveTo>
                  <a:cubicBezTo>
                    <a:pt x="957268" y="-2201"/>
                    <a:pt x="1059989" y="23453"/>
                    <a:pt x="1153111" y="79870"/>
                  </a:cubicBezTo>
                  <a:lnTo>
                    <a:pt x="1272290" y="154703"/>
                  </a:lnTo>
                  <a:cubicBezTo>
                    <a:pt x="1490597" y="331529"/>
                    <a:pt x="1604411" y="574883"/>
                    <a:pt x="1462210" y="809599"/>
                  </a:cubicBezTo>
                  <a:cubicBezTo>
                    <a:pt x="1372918" y="943038"/>
                    <a:pt x="1325909" y="994728"/>
                    <a:pt x="1257758" y="1087292"/>
                  </a:cubicBezTo>
                  <a:cubicBezTo>
                    <a:pt x="1128679" y="1271175"/>
                    <a:pt x="1170393" y="1446611"/>
                    <a:pt x="1090648" y="1570083"/>
                  </a:cubicBezTo>
                  <a:cubicBezTo>
                    <a:pt x="948448" y="1804800"/>
                    <a:pt x="617120" y="1768711"/>
                    <a:pt x="368793" y="1618265"/>
                  </a:cubicBezTo>
                  <a:lnTo>
                    <a:pt x="260749" y="1552808"/>
                  </a:lnTo>
                  <a:cubicBezTo>
                    <a:pt x="12422" y="1402362"/>
                    <a:pt x="-73610" y="1090126"/>
                    <a:pt x="68590" y="855409"/>
                  </a:cubicBezTo>
                  <a:lnTo>
                    <a:pt x="324475" y="505737"/>
                  </a:lnTo>
                  <a:cubicBezTo>
                    <a:pt x="382447" y="401938"/>
                    <a:pt x="388028" y="336255"/>
                    <a:pt x="446000" y="232456"/>
                  </a:cubicBezTo>
                  <a:cubicBezTo>
                    <a:pt x="534875" y="85758"/>
                    <a:pt x="691869" y="4060"/>
                    <a:pt x="857743" y="147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 rot="4451302">
              <a:off x="5641249" y="3138032"/>
              <a:ext cx="163822" cy="114745"/>
            </a:xfrm>
            <a:prstGeom prst="ellipse">
              <a:avLst/>
            </a:pr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rot="2436239">
              <a:off x="6025315" y="3590970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 rot="2436239">
              <a:off x="5653787" y="3338581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002127" y="3536128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 rot="1201861">
              <a:off x="5767369" y="3767226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 rot="1955068">
              <a:off x="5843045" y="3809517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9"/>
            <p:cNvSpPr/>
            <p:nvPr/>
          </p:nvSpPr>
          <p:spPr>
            <a:xfrm rot="1892648">
              <a:off x="5712775" y="3737157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2436239">
              <a:off x="6124556" y="3653229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2436239">
              <a:off x="6142266" y="3658775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 rot="1917027">
              <a:off x="5832477" y="3664262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36239">
              <a:off x="5868262" y="3672040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0"/>
            <p:cNvSpPr/>
            <p:nvPr/>
          </p:nvSpPr>
          <p:spPr>
            <a:xfrm rot="1529767">
              <a:off x="5282806" y="3937574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170433">
              <a:off x="5550025" y="4336021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723612">
              <a:off x="6156647" y="42249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191"/>
            <p:cNvSpPr/>
            <p:nvPr/>
          </p:nvSpPr>
          <p:spPr>
            <a:xfrm rot="21115235">
              <a:off x="6384421" y="342327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192"/>
            <p:cNvSpPr/>
            <p:nvPr/>
          </p:nvSpPr>
          <p:spPr>
            <a:xfrm rot="15561527">
              <a:off x="6456513" y="3462160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3544470">
              <a:off x="6290208" y="3538477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21130243">
              <a:off x="5643654" y="3169503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21130243" flipH="1">
              <a:off x="5725402" y="315493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3904390">
              <a:off x="6438005" y="346129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/>
            <p:cNvSpPr/>
            <p:nvPr/>
          </p:nvSpPr>
          <p:spPr>
            <a:xfrm rot="3904390" flipH="1">
              <a:off x="6475964" y="353514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21108796">
              <a:off x="5659380" y="3316242"/>
              <a:ext cx="358154" cy="31563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2436239">
              <a:off x="5784768" y="3435624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2436239">
              <a:off x="5806402" y="3446750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718165">
              <a:off x="5433386" y="3194754"/>
              <a:ext cx="1066517" cy="936419"/>
            </a:xfrm>
            <a:custGeom>
              <a:avLst/>
              <a:gdLst>
                <a:gd name="connsiteX0" fmla="*/ 237060 w 1066517"/>
                <a:gd name="connsiteY0" fmla="*/ 593835 h 1015949"/>
                <a:gd name="connsiteX1" fmla="*/ 533259 w 1066517"/>
                <a:gd name="connsiteY1" fmla="*/ 853284 h 1015949"/>
                <a:gd name="connsiteX2" fmla="*/ 829458 w 1066517"/>
                <a:gd name="connsiteY2" fmla="*/ 593835 h 1015949"/>
                <a:gd name="connsiteX3" fmla="*/ 533259 w 1066517"/>
                <a:gd name="connsiteY3" fmla="*/ 710343 h 1015949"/>
                <a:gd name="connsiteX4" fmla="*/ 237060 w 1066517"/>
                <a:gd name="connsiteY4" fmla="*/ 593835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237060" y="593835"/>
                  </a:moveTo>
                  <a:cubicBezTo>
                    <a:pt x="237060" y="737125"/>
                    <a:pt x="369673" y="853284"/>
                    <a:pt x="533259" y="853284"/>
                  </a:cubicBezTo>
                  <a:cubicBezTo>
                    <a:pt x="696845" y="853284"/>
                    <a:pt x="829458" y="737125"/>
                    <a:pt x="829458" y="593835"/>
                  </a:cubicBezTo>
                  <a:cubicBezTo>
                    <a:pt x="754252" y="667942"/>
                    <a:pt x="646457" y="710343"/>
                    <a:pt x="533259" y="710343"/>
                  </a:cubicBezTo>
                  <a:cubicBezTo>
                    <a:pt x="420061" y="710343"/>
                    <a:pt x="312266" y="667943"/>
                    <a:pt x="237060" y="593835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3327734">
              <a:off x="6359478" y="4039592"/>
              <a:ext cx="1066517" cy="917633"/>
            </a:xfrm>
            <a:custGeom>
              <a:avLst/>
              <a:gdLst>
                <a:gd name="connsiteX0" fmla="*/ 533258 w 1066517"/>
                <a:gd name="connsiteY0" fmla="*/ 598141 h 1015949"/>
                <a:gd name="connsiteX1" fmla="*/ 237059 w 1066517"/>
                <a:gd name="connsiteY1" fmla="*/ 784197 h 1015949"/>
                <a:gd name="connsiteX2" fmla="*/ 533258 w 1066517"/>
                <a:gd name="connsiteY2" fmla="*/ 700646 h 1015949"/>
                <a:gd name="connsiteX3" fmla="*/ 829457 w 1066517"/>
                <a:gd name="connsiteY3" fmla="*/ 784197 h 1015949"/>
                <a:gd name="connsiteX4" fmla="*/ 533258 w 1066517"/>
                <a:gd name="connsiteY4" fmla="*/ 598141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533258" y="598141"/>
                  </a:moveTo>
                  <a:cubicBezTo>
                    <a:pt x="369672" y="598141"/>
                    <a:pt x="237059" y="681441"/>
                    <a:pt x="237059" y="784197"/>
                  </a:cubicBezTo>
                  <a:cubicBezTo>
                    <a:pt x="312265" y="731052"/>
                    <a:pt x="420060" y="700646"/>
                    <a:pt x="533258" y="700646"/>
                  </a:cubicBezTo>
                  <a:cubicBezTo>
                    <a:pt x="646456" y="700646"/>
                    <a:pt x="754251" y="731053"/>
                    <a:pt x="829457" y="784197"/>
                  </a:cubicBezTo>
                  <a:cubicBezTo>
                    <a:pt x="829457" y="681441"/>
                    <a:pt x="696844" y="598141"/>
                    <a:pt x="533258" y="598141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493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17440842">
              <a:off x="5211849" y="3706114"/>
              <a:ext cx="400288" cy="18024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Microservices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8"/>
            <a:ext cx="10515600" cy="4704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b="1" dirty="0" smtClean="0"/>
              <a:t>Important aspects when building microservices:</a:t>
            </a:r>
          </a:p>
          <a:p>
            <a:pPr marL="0" indent="0">
              <a:buNone/>
            </a:pPr>
            <a:endParaRPr lang="sv-SE" sz="2400" b="1" dirty="0"/>
          </a:p>
          <a:p>
            <a:r>
              <a:rPr lang="sv-SE" sz="2400" b="1" dirty="0"/>
              <a:t>Platform </a:t>
            </a:r>
            <a:r>
              <a:rPr lang="sv-SE" sz="2400" b="1" dirty="0" smtClean="0"/>
              <a:t>independent</a:t>
            </a:r>
          </a:p>
          <a:p>
            <a:r>
              <a:rPr lang="sv-SE" sz="2400" b="1" strike="sngStrike" dirty="0" smtClean="0"/>
              <a:t>How to deal with versions?</a:t>
            </a:r>
          </a:p>
          <a:p>
            <a:r>
              <a:rPr lang="sv-SE" sz="2400" b="1" dirty="0"/>
              <a:t>How do you handle errors?</a:t>
            </a:r>
          </a:p>
          <a:p>
            <a:r>
              <a:rPr lang="sv-SE" sz="2400" b="1" dirty="0" smtClean="0"/>
              <a:t>How do you scale up?</a:t>
            </a:r>
          </a:p>
          <a:p>
            <a:r>
              <a:rPr lang="sv-SE" sz="2400" b="1" dirty="0" smtClean="0"/>
              <a:t>How do you scale out?</a:t>
            </a:r>
          </a:p>
          <a:p>
            <a:r>
              <a:rPr lang="sv-SE" sz="2400" b="1" dirty="0" smtClean="0"/>
              <a:t>How do services find eachother?</a:t>
            </a:r>
          </a:p>
          <a:p>
            <a:r>
              <a:rPr lang="sv-SE" sz="2400" b="1" dirty="0" smtClean="0"/>
              <a:t>Throughput, Latency</a:t>
            </a:r>
          </a:p>
          <a:p>
            <a:pPr marL="0" indent="0">
              <a:buNone/>
            </a:pPr>
            <a:endParaRPr lang="sv-SE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/>
          <p:cNvSpPr/>
          <p:nvPr/>
        </p:nvSpPr>
        <p:spPr>
          <a:xfrm>
            <a:off x="-692324" y="448727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 flipH="1">
            <a:off x="645926" y="3297721"/>
            <a:ext cx="1772796" cy="1818215"/>
            <a:chOff x="4518271" y="2540845"/>
            <a:chExt cx="1772796" cy="1818215"/>
          </a:xfrm>
        </p:grpSpPr>
        <p:sp>
          <p:nvSpPr>
            <p:cNvPr id="53" name="Oval 52"/>
            <p:cNvSpPr/>
            <p:nvPr/>
          </p:nvSpPr>
          <p:spPr>
            <a:xfrm rot="5197285">
              <a:off x="5005289" y="3195066"/>
              <a:ext cx="243421" cy="629621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23"/>
            <p:cNvSpPr/>
            <p:nvPr/>
          </p:nvSpPr>
          <p:spPr>
            <a:xfrm rot="21147307">
              <a:off x="5870521" y="377106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22"/>
            <p:cNvSpPr/>
            <p:nvPr/>
          </p:nvSpPr>
          <p:spPr>
            <a:xfrm rot="772141">
              <a:off x="5152619" y="3716552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12828">
              <a:off x="5097564" y="2548641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ounded Rectangle 8"/>
            <p:cNvSpPr/>
            <p:nvPr/>
          </p:nvSpPr>
          <p:spPr>
            <a:xfrm rot="72546">
              <a:off x="5046498" y="2540845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912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636239">
              <a:off x="5634891" y="279969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 rot="636239">
              <a:off x="5215389" y="275092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587388" y="2763797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200362" y="2743736"/>
              <a:ext cx="344971" cy="31440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636239">
              <a:off x="5264318" y="2870008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636239">
              <a:off x="5667564" y="2890865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 rot="21322659">
              <a:off x="5446167" y="315105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 rot="21322659">
              <a:off x="5543873" y="315864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9"/>
            <p:cNvSpPr/>
            <p:nvPr/>
          </p:nvSpPr>
          <p:spPr>
            <a:xfrm rot="92648">
              <a:off x="5383723" y="311209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117027">
              <a:off x="5442389" y="3038559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636239">
              <a:off x="5279258" y="2886923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636239">
              <a:off x="5676316" y="2904909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 rot="636239">
              <a:off x="5466007" y="3058646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21329767">
              <a:off x="5181744" y="3400605"/>
              <a:ext cx="731914" cy="72608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20970433">
              <a:off x="5478052" y="3817896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21105931">
              <a:off x="5195471" y="3474767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21105931">
              <a:off x="5203638" y="3560008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0305931">
              <a:off x="5189646" y="3475186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3105931">
              <a:off x="4423570" y="3347959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Isosceles Triangle 76"/>
            <p:cNvSpPr/>
            <p:nvPr/>
          </p:nvSpPr>
          <p:spPr>
            <a:xfrm rot="3105931">
              <a:off x="4389056" y="3417989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 rot="13905931">
              <a:off x="4455518" y="3363460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rot="9334309">
              <a:off x="5673927" y="34513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191"/>
            <p:cNvSpPr/>
            <p:nvPr/>
          </p:nvSpPr>
          <p:spPr>
            <a:xfrm rot="19877948">
              <a:off x="5898142" y="254592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192"/>
            <p:cNvSpPr/>
            <p:nvPr/>
          </p:nvSpPr>
          <p:spPr>
            <a:xfrm rot="14324240">
              <a:off x="5973510" y="2589915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 rot="2307183">
              <a:off x="5832779" y="2692914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rot="2805894">
              <a:off x="5947786" y="260127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rot="2805894" flipH="1">
              <a:off x="6007022" y="265945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427315"/>
            <a:ext cx="10515600" cy="3749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2701" y="3477600"/>
            <a:ext cx="5638860" cy="1701873"/>
            <a:chOff x="2362701" y="2396288"/>
            <a:chExt cx="5638860" cy="1701873"/>
          </a:xfrm>
        </p:grpSpPr>
        <p:cxnSp>
          <p:nvCxnSpPr>
            <p:cNvPr id="5" name="Elbow Connector 4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262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20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8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515163" y="3248905"/>
              <a:ext cx="1000895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97726" y="2444882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97726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7726" y="3657605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2362701" y="2990445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8839822" y="3569196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4501295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41259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40" name="Oval Callout 39"/>
          <p:cNvSpPr/>
          <p:nvPr/>
        </p:nvSpPr>
        <p:spPr>
          <a:xfrm>
            <a:off x="10002793" y="2659371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71549" y="2303263"/>
            <a:ext cx="7937244" cy="4028570"/>
            <a:chOff x="1471549" y="2280403"/>
            <a:chExt cx="7937244" cy="4028570"/>
          </a:xfrm>
        </p:grpSpPr>
        <p:sp>
          <p:nvSpPr>
            <p:cNvPr id="4" name="Rounded Rectangle 3"/>
            <p:cNvSpPr/>
            <p:nvPr/>
          </p:nvSpPr>
          <p:spPr>
            <a:xfrm>
              <a:off x="4054763" y="3660840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70174" y="5027261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4763" y="2280403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12" name="Elbow Connector 11"/>
            <p:cNvCxnSpPr>
              <a:stCxn id="8" idx="3"/>
              <a:endCxn id="11" idx="1"/>
            </p:cNvCxnSpPr>
            <p:nvPr/>
          </p:nvCxnSpPr>
          <p:spPr>
            <a:xfrm>
              <a:off x="3152738" y="4296985"/>
              <a:ext cx="1163897" cy="1364989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3"/>
              <a:endCxn id="9" idx="1"/>
            </p:cNvCxnSpPr>
            <p:nvPr/>
          </p:nvCxnSpPr>
          <p:spPr>
            <a:xfrm flipV="1">
              <a:off x="3152738" y="2923880"/>
              <a:ext cx="1163897" cy="1373105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>
              <a:off x="3152737" y="4296984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71549" y="4302088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8144571" y="23361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44572" y="2752764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144571" y="31631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0" name="Elbow Connector 19"/>
            <p:cNvCxnSpPr>
              <a:stCxn id="16" idx="3"/>
              <a:endCxn id="19" idx="1"/>
            </p:cNvCxnSpPr>
            <p:nvPr/>
          </p:nvCxnSpPr>
          <p:spPr>
            <a:xfrm>
              <a:off x="6980674" y="2921907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6" idx="3"/>
              <a:endCxn id="17" idx="1"/>
            </p:cNvCxnSpPr>
            <p:nvPr/>
          </p:nvCxnSpPr>
          <p:spPr>
            <a:xfrm flipV="1">
              <a:off x="6980674" y="2510380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8" idx="1"/>
            </p:cNvCxnSpPr>
            <p:nvPr/>
          </p:nvCxnSpPr>
          <p:spPr>
            <a:xfrm>
              <a:off x="6980673" y="2921906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299485" y="2927010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147959" y="37092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47960" y="4125869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147959" y="4536236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8" name="Elbow Connector 27"/>
            <p:cNvCxnSpPr>
              <a:stCxn id="24" idx="3"/>
              <a:endCxn id="27" idx="1"/>
            </p:cNvCxnSpPr>
            <p:nvPr/>
          </p:nvCxnSpPr>
          <p:spPr>
            <a:xfrm>
              <a:off x="6984062" y="4295012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3"/>
              <a:endCxn id="25" idx="1"/>
            </p:cNvCxnSpPr>
            <p:nvPr/>
          </p:nvCxnSpPr>
          <p:spPr>
            <a:xfrm flipV="1">
              <a:off x="6984062" y="3883485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26" idx="1"/>
            </p:cNvCxnSpPr>
            <p:nvPr/>
          </p:nvCxnSpPr>
          <p:spPr>
            <a:xfrm>
              <a:off x="6984061" y="4295011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302873" y="4300115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8144571" y="507620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144572" y="54928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44571" y="590319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36" name="Elbow Connector 35"/>
            <p:cNvCxnSpPr>
              <a:stCxn id="32" idx="3"/>
              <a:endCxn id="35" idx="1"/>
            </p:cNvCxnSpPr>
            <p:nvPr/>
          </p:nvCxnSpPr>
          <p:spPr>
            <a:xfrm>
              <a:off x="6980674" y="5661974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2" idx="3"/>
              <a:endCxn id="33" idx="1"/>
            </p:cNvCxnSpPr>
            <p:nvPr/>
          </p:nvCxnSpPr>
          <p:spPr>
            <a:xfrm flipV="1">
              <a:off x="6980674" y="5250447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  <a:endCxn id="34" idx="1"/>
            </p:cNvCxnSpPr>
            <p:nvPr/>
          </p:nvCxnSpPr>
          <p:spPr>
            <a:xfrm>
              <a:off x="6980673" y="5661973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299485" y="5667077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Callout 40"/>
            <p:cNvSpPr/>
            <p:nvPr/>
          </p:nvSpPr>
          <p:spPr>
            <a:xfrm>
              <a:off x="1577241" y="2686218"/>
              <a:ext cx="1575495" cy="607669"/>
            </a:xfrm>
            <a:prstGeom prst="wedgeEllipseCallout">
              <a:avLst>
                <a:gd name="adj1" fmla="val 61545"/>
                <a:gd name="adj2" fmla="val -60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39700">
              <a:solidFill>
                <a:srgbClr val="FFE699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>
                  <a:solidFill>
                    <a:schemeClr val="bg1"/>
                  </a:solidFill>
                </a:rPr>
                <a:t>Scale</a:t>
              </a:r>
              <a:r>
                <a:rPr lang="sv-SE" sz="1600" dirty="0">
                  <a:solidFill>
                    <a:schemeClr val="bg1"/>
                  </a:solidFill>
                </a:rPr>
                <a:t> </a:t>
              </a:r>
              <a:r>
                <a:rPr lang="sv-SE" sz="1600" dirty="0" err="1">
                  <a:solidFill>
                    <a:schemeClr val="bg1"/>
                  </a:solidFill>
                </a:rPr>
                <a:t>out</a:t>
              </a:r>
              <a:r>
                <a:rPr lang="sv-SE" sz="1600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16635" y="27496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16636" y="4127842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16635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997824" y="274766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001212" y="4120765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97824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69888" y="41227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Y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2" name="Oval Callout 21"/>
          <p:cNvSpPr/>
          <p:nvPr/>
        </p:nvSpPr>
        <p:spPr>
          <a:xfrm>
            <a:off x="5940477" y="2100593"/>
            <a:ext cx="2792261" cy="1129381"/>
          </a:xfrm>
          <a:prstGeom prst="wedgeEllipseCallout">
            <a:avLst>
              <a:gd name="adj1" fmla="val -44753"/>
              <a:gd name="adj2" fmla="val 58876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58279" y="3773462"/>
            <a:ext cx="6167436" cy="1119113"/>
            <a:chOff x="358279" y="3767747"/>
            <a:chExt cx="6167436" cy="1119113"/>
          </a:xfrm>
        </p:grpSpPr>
        <p:sp>
          <p:nvSpPr>
            <p:cNvPr id="24" name="Rounded Rectangle 23"/>
            <p:cNvSpPr/>
            <p:nvPr/>
          </p:nvSpPr>
          <p:spPr>
            <a:xfrm>
              <a:off x="358279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05136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51993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98850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45604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17044" y="407055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40303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50" name="Oval Callout 49"/>
          <p:cNvSpPr/>
          <p:nvPr/>
        </p:nvSpPr>
        <p:spPr>
          <a:xfrm>
            <a:off x="4274456" y="2127469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</a:rPr>
              <a:t>Maps hash of 123 to routee1</a:t>
            </a:r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8279" y="2495644"/>
            <a:ext cx="11042275" cy="3745126"/>
            <a:chOff x="358279" y="2095594"/>
            <a:chExt cx="11042275" cy="3745126"/>
          </a:xfrm>
        </p:grpSpPr>
        <p:grpSp>
          <p:nvGrpSpPr>
            <p:cNvPr id="13" name="Group 12"/>
            <p:cNvGrpSpPr/>
            <p:nvPr/>
          </p:nvGrpSpPr>
          <p:grpSpPr>
            <a:xfrm>
              <a:off x="9273775" y="2642849"/>
              <a:ext cx="618093" cy="2654354"/>
              <a:chOff x="9454230" y="2476589"/>
              <a:chExt cx="437638" cy="2654354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9454230" y="2476589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454230" y="3744514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9455312" y="5123628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4798291" y="3939980"/>
              <a:ext cx="3399539" cy="103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>
              <a:off x="4798291" y="3939980"/>
              <a:ext cx="3391304" cy="1286674"/>
            </a:xfrm>
            <a:prstGeom prst="bentConnector3">
              <a:avLst>
                <a:gd name="adj1" fmla="val 3463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8355149" y="473562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355833" y="3401455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355149" y="2095594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89040" y="209761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393293" y="2186531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393293" y="252829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393292" y="288027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237807" y="2186752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37807" y="2528513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237807" y="2880695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393292" y="3486749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393292" y="382851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385952" y="4182208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95458" y="483054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395458" y="517230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93292" y="5510214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991883" y="240042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991883" y="366663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991882" y="503843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48" name="Elbow Connector 47"/>
            <p:cNvCxnSpPr/>
            <p:nvPr/>
          </p:nvCxnSpPr>
          <p:spPr>
            <a:xfrm flipV="1">
              <a:off x="4798291" y="2650164"/>
              <a:ext cx="2274085" cy="1289816"/>
            </a:xfrm>
            <a:prstGeom prst="bentConnector3">
              <a:avLst>
                <a:gd name="adj1" fmla="val 51244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117044" y="3676219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358279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1505136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2651993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46232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46232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47634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3798850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47634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45604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214456" cy="202580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009439"/>
            <a:ext cx="10515600" cy="25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Next Generation </a:t>
            </a:r>
            <a:r>
              <a:rPr lang="sv-SE" b="1" dirty="0" smtClean="0"/>
              <a:t>Actor Model:</a:t>
            </a:r>
          </a:p>
          <a:p>
            <a:r>
              <a:rPr lang="sv-SE" sz="2400" b="1" dirty="0" smtClean="0"/>
              <a:t>Built on </a:t>
            </a:r>
            <a:r>
              <a:rPr lang="sv-SE" sz="2400" b="1" dirty="0" smtClean="0"/>
              <a:t>standards</a:t>
            </a:r>
            <a:endParaRPr lang="sv-SE" sz="2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sv-SE" sz="2400" b="1" dirty="0" smtClean="0"/>
              <a:t>Platform </a:t>
            </a:r>
            <a:r>
              <a:rPr lang="sv-SE" sz="2400" b="1" dirty="0" smtClean="0"/>
              <a:t>independent</a:t>
            </a:r>
          </a:p>
          <a:p>
            <a:r>
              <a:rPr lang="sv-SE" sz="2400" b="1" dirty="0" smtClean="0"/>
              <a:t>Actors </a:t>
            </a:r>
            <a:r>
              <a:rPr lang="sv-SE" sz="2400" b="1" dirty="0" smtClean="0"/>
              <a:t>and Virtual </a:t>
            </a:r>
            <a:r>
              <a:rPr lang="sv-SE" sz="2400" b="1" dirty="0" smtClean="0"/>
              <a:t>Actors</a:t>
            </a:r>
          </a:p>
          <a:p>
            <a:r>
              <a:rPr lang="sv-SE" sz="2400" b="1" dirty="0" smtClean="0"/>
              <a:t>Ultra fast</a:t>
            </a:r>
            <a:endParaRPr lang="sv-SE" sz="2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77183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What is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Proto.Actor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279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2299062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>
                <a:solidFill>
                  <a:schemeClr val="tx1"/>
                </a:solidFill>
              </a:rPr>
              <a:t> 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Fault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tolerance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–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fail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gracefully</a:t>
            </a:r>
            <a:endParaRPr lang="sv-SE" sz="4000" b="1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55" y="182129"/>
            <a:ext cx="3212262" cy="12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214456" cy="202580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009439"/>
            <a:ext cx="10515600" cy="25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Next Generation </a:t>
            </a:r>
            <a:r>
              <a:rPr lang="sv-SE" b="1" dirty="0" smtClean="0"/>
              <a:t>Actor Model:</a:t>
            </a:r>
          </a:p>
          <a:p>
            <a:r>
              <a:rPr lang="sv-SE" sz="2400" b="1" dirty="0" smtClean="0"/>
              <a:t>Built on standards </a:t>
            </a:r>
            <a:r>
              <a:rPr lang="sv-SE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Protobuf, HTTP/2 Streams, Consul</a:t>
            </a:r>
          </a:p>
          <a:p>
            <a:r>
              <a:rPr lang="sv-SE" sz="2400" b="1" dirty="0" smtClean="0"/>
              <a:t>Platform independent </a:t>
            </a:r>
            <a:r>
              <a:rPr lang="sv-SE" sz="2400" dirty="0" smtClean="0">
                <a:solidFill>
                  <a:srgbClr val="FFE699"/>
                </a:solidFill>
              </a:rPr>
              <a:t>– C#, Go, Python, Javascript, Kotlin</a:t>
            </a:r>
          </a:p>
          <a:p>
            <a:r>
              <a:rPr lang="sv-SE" sz="2400" b="1" dirty="0" smtClean="0"/>
              <a:t>Actors and Virtual Actors </a:t>
            </a:r>
            <a:r>
              <a:rPr lang="sv-SE" sz="2400" dirty="0" smtClean="0">
                <a:solidFill>
                  <a:srgbClr val="FFE699"/>
                </a:solidFill>
              </a:rPr>
              <a:t>– Akka, Microsoft Orleans</a:t>
            </a:r>
          </a:p>
          <a:p>
            <a:r>
              <a:rPr lang="sv-SE" sz="2400" b="1" dirty="0" smtClean="0"/>
              <a:t>Ultra fast </a:t>
            </a:r>
            <a:r>
              <a:rPr lang="sv-SE" sz="2400" dirty="0" smtClean="0">
                <a:solidFill>
                  <a:srgbClr val="FFE699"/>
                </a:solidFill>
              </a:rPr>
              <a:t>– 65 times faster than Akka.NET over network</a:t>
            </a:r>
            <a:r>
              <a:rPr lang="sv-SE" sz="2400" b="1" dirty="0" smtClean="0">
                <a:solidFill>
                  <a:srgbClr val="FFE699"/>
                </a:solidFill>
              </a:rPr>
              <a:t> 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77183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What is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Proto.Actor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91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901439" cy="2017951"/>
          </a:xfrm>
          <a:prstGeom prst="rect">
            <a:avLst/>
          </a:prstGeom>
        </p:spPr>
      </p:pic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901439" cy="2017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796483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 smtClean="0">
                <a:solidFill>
                  <a:srgbClr val="FFE699"/>
                </a:solidFill>
              </a:rPr>
              <a:t>consistency</a:t>
            </a:r>
            <a:r>
              <a:rPr lang="sv-SE" sz="2400" b="1" i="1" dirty="0" smtClean="0">
                <a:solidFill>
                  <a:srgbClr val="FFE699"/>
                </a:solidFill>
              </a:rPr>
              <a:t> in </a:t>
            </a:r>
            <a:r>
              <a:rPr lang="sv-SE" sz="2400" b="1" i="1" dirty="0">
                <a:solidFill>
                  <a:srgbClr val="FFE699"/>
                </a:solidFill>
              </a:rPr>
              <a:t>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449805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/</a:t>
              </a:r>
              <a:endParaRPr lang="sv-SE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  <a:r>
                <a:rPr lang="sv-SE" sz="1400" b="1" dirty="0" smtClean="0"/>
                <a:t>c1</a:t>
              </a:r>
              <a:endParaRPr lang="sv-SE" sz="14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DB5151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0318" y="5366639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79782" y="4443574"/>
            <a:ext cx="942422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Fault tolerance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1250718" y="4365932"/>
            <a:ext cx="806623" cy="683742"/>
          </a:xfrm>
          <a:custGeom>
            <a:avLst/>
            <a:gdLst>
              <a:gd name="connsiteX0" fmla="*/ 341871 w 806623"/>
              <a:gd name="connsiteY0" fmla="*/ 0 h 683742"/>
              <a:gd name="connsiteX1" fmla="*/ 676796 w 806623"/>
              <a:gd name="connsiteY1" fmla="*/ 272972 h 683742"/>
              <a:gd name="connsiteX2" fmla="*/ 679304 w 806623"/>
              <a:gd name="connsiteY2" fmla="*/ 297850 h 683742"/>
              <a:gd name="connsiteX3" fmla="*/ 683741 w 806623"/>
              <a:gd name="connsiteY3" fmla="*/ 296954 h 683742"/>
              <a:gd name="connsiteX4" fmla="*/ 806623 w 806623"/>
              <a:gd name="connsiteY4" fmla="*/ 419836 h 683742"/>
              <a:gd name="connsiteX5" fmla="*/ 683741 w 806623"/>
              <a:gd name="connsiteY5" fmla="*/ 542718 h 683742"/>
              <a:gd name="connsiteX6" fmla="*/ 635910 w 806623"/>
              <a:gd name="connsiteY6" fmla="*/ 533062 h 683742"/>
              <a:gd name="connsiteX7" fmla="*/ 628165 w 806623"/>
              <a:gd name="connsiteY7" fmla="*/ 527840 h 683742"/>
              <a:gd name="connsiteX8" fmla="*/ 625356 w 806623"/>
              <a:gd name="connsiteY8" fmla="*/ 533015 h 683742"/>
              <a:gd name="connsiteX9" fmla="*/ 341871 w 806623"/>
              <a:gd name="connsiteY9" fmla="*/ 683742 h 683742"/>
              <a:gd name="connsiteX10" fmla="*/ 0 w 806623"/>
              <a:gd name="connsiteY10" fmla="*/ 341871 h 683742"/>
              <a:gd name="connsiteX11" fmla="*/ 341871 w 806623"/>
              <a:gd name="connsiteY11" fmla="*/ 0 h 68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6623" h="683742">
                <a:moveTo>
                  <a:pt x="341871" y="0"/>
                </a:moveTo>
                <a:cubicBezTo>
                  <a:pt x="507080" y="0"/>
                  <a:pt x="644918" y="117187"/>
                  <a:pt x="676796" y="272972"/>
                </a:cubicBezTo>
                <a:lnTo>
                  <a:pt x="679304" y="297850"/>
                </a:lnTo>
                <a:lnTo>
                  <a:pt x="683741" y="296954"/>
                </a:lnTo>
                <a:cubicBezTo>
                  <a:pt x="751607" y="296954"/>
                  <a:pt x="806623" y="351970"/>
                  <a:pt x="806623" y="419836"/>
                </a:cubicBezTo>
                <a:cubicBezTo>
                  <a:pt x="806623" y="487702"/>
                  <a:pt x="751607" y="542718"/>
                  <a:pt x="683741" y="542718"/>
                </a:cubicBezTo>
                <a:cubicBezTo>
                  <a:pt x="666775" y="542718"/>
                  <a:pt x="650611" y="539280"/>
                  <a:pt x="635910" y="533062"/>
                </a:cubicBezTo>
                <a:lnTo>
                  <a:pt x="628165" y="527840"/>
                </a:lnTo>
                <a:lnTo>
                  <a:pt x="625356" y="533015"/>
                </a:lnTo>
                <a:cubicBezTo>
                  <a:pt x="563919" y="623953"/>
                  <a:pt x="459877" y="683742"/>
                  <a:pt x="341871" y="683742"/>
                </a:cubicBezTo>
                <a:cubicBezTo>
                  <a:pt x="153061" y="683742"/>
                  <a:pt x="0" y="530681"/>
                  <a:pt x="0" y="341871"/>
                </a:cubicBezTo>
                <a:cubicBezTo>
                  <a:pt x="0" y="153061"/>
                  <a:pt x="153061" y="0"/>
                  <a:pt x="341871" y="0"/>
                </a:cubicBezTo>
                <a:close/>
              </a:path>
            </a:pathLst>
          </a:custGeom>
          <a:solidFill>
            <a:srgbClr val="C0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9" y="4267611"/>
            <a:ext cx="1767993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OneForOne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AllForOne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Props1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16227</TotalTime>
  <Words>616</Words>
  <Application>Microsoft Office PowerPoint</Application>
  <PresentationFormat>Widescreen</PresentationFormat>
  <Paragraphs>273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Black</vt:lpstr>
      <vt:lpstr>Calibri</vt:lpstr>
      <vt:lpstr>Calibri Light</vt:lpstr>
      <vt:lpstr>Courier New</vt:lpstr>
      <vt:lpstr>Ravie</vt:lpstr>
      <vt:lpstr>Roboto</vt:lpstr>
      <vt:lpstr>Office Theme</vt:lpstr>
      <vt:lpstr>2_Office Theme</vt:lpstr>
      <vt:lpstr>PowerPoint Presentation</vt:lpstr>
      <vt:lpstr>Microservices</vt:lpstr>
      <vt:lpstr>PowerPoint Presentation</vt:lpstr>
      <vt:lpstr>PowerPoint Presentation</vt:lpstr>
      <vt:lpstr>Actor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Moore’s Law</vt:lpstr>
      <vt:lpstr>PowerPoint Presentation</vt:lpstr>
      <vt:lpstr>PowerPoint Presentation</vt:lpstr>
      <vt:lpstr>PowerPoint Presentation</vt:lpstr>
      <vt:lpstr>Multiplex Scheduling</vt:lpstr>
      <vt:lpstr>”actor” package</vt:lpstr>
      <vt:lpstr>”remote” package</vt:lpstr>
      <vt:lpstr>”router” package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Demo – Use routers</vt:lpstr>
      <vt:lpstr>PowerPoint Presentation</vt:lpstr>
      <vt:lpstr>PowerPoint Presentation</vt:lpstr>
      <vt:lpstr>Supervision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1959</cp:revision>
  <dcterms:created xsi:type="dcterms:W3CDTF">2014-06-11T19:04:29Z</dcterms:created>
  <dcterms:modified xsi:type="dcterms:W3CDTF">2017-03-19T09:13:56Z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