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52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505" r:id="rId36"/>
    <p:sldId id="506" r:id="rId37"/>
    <p:sldId id="472" r:id="rId38"/>
    <p:sldId id="480" r:id="rId39"/>
    <p:sldId id="479" r:id="rId40"/>
    <p:sldId id="424" r:id="rId41"/>
    <p:sldId id="437" r:id="rId42"/>
    <p:sldId id="441" r:id="rId43"/>
    <p:sldId id="512" r:id="rId44"/>
    <p:sldId id="513" r:id="rId45"/>
    <p:sldId id="508" r:id="rId46"/>
    <p:sldId id="509" r:id="rId47"/>
    <p:sldId id="510" r:id="rId48"/>
    <p:sldId id="511" r:id="rId49"/>
    <p:sldId id="489" r:id="rId50"/>
    <p:sldId id="507" r:id="rId5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505"/>
            <p14:sldId id="506"/>
            <p14:sldId id="472"/>
            <p14:sldId id="480"/>
            <p14:sldId id="479"/>
            <p14:sldId id="424"/>
            <p14:sldId id="437"/>
            <p14:sldId id="441"/>
            <p14:sldId id="512"/>
            <p14:sldId id="513"/>
            <p14:sldId id="508"/>
            <p14:sldId id="509"/>
            <p14:sldId id="510"/>
            <p14:sldId id="511"/>
          </p14:sldIdLst>
        </p14:section>
        <p14:section name="End" id="{FBBC86C7-49BC-474A-BC50-DE3F35C37856}">
          <p14:sldIdLst>
            <p14:sldId id="489"/>
            <p14:sldId id="507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493E"/>
    <a:srgbClr val="2F3133"/>
    <a:srgbClr val="444474"/>
    <a:srgbClr val="FFC021"/>
    <a:srgbClr val="BF2C78"/>
    <a:srgbClr val="FFE699"/>
    <a:srgbClr val="9E857A"/>
    <a:srgbClr val="6D4E4B"/>
    <a:srgbClr val="455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2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9" y="3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85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90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lang="en-US" sz="3200" b="1" dirty="0" err="1" smtClean="0">
                <a:solidFill>
                  <a:prstClr val="white"/>
                </a:solidFill>
                <a:latin typeface="Calibri" panose="020F0502020204030204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41" y="2461057"/>
            <a:ext cx="673600" cy="106729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0" y="342588"/>
            <a:ext cx="2730962" cy="10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" y="2786671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”An </a:t>
            </a:r>
            <a:r>
              <a:rPr lang="sv-SE" sz="2400" b="1" i="1" dirty="0" err="1">
                <a:solidFill>
                  <a:srgbClr val="FF493E"/>
                </a:solidFill>
              </a:rPr>
              <a:t>island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 smtClean="0">
                <a:solidFill>
                  <a:srgbClr val="FF493E"/>
                </a:solidFill>
              </a:rPr>
              <a:t>consistency</a:t>
            </a:r>
            <a:r>
              <a:rPr lang="sv-SE" sz="2400" b="1" i="1" dirty="0" smtClean="0">
                <a:solidFill>
                  <a:srgbClr val="FF493E"/>
                </a:solidFill>
              </a:rPr>
              <a:t> in </a:t>
            </a:r>
            <a:r>
              <a:rPr lang="sv-SE" sz="2400" b="1" i="1" dirty="0">
                <a:solidFill>
                  <a:srgbClr val="FF493E"/>
                </a:solidFill>
              </a:rPr>
              <a:t>a </a:t>
            </a:r>
            <a:r>
              <a:rPr lang="sv-SE" sz="2400" b="1" i="1" dirty="0" err="1">
                <a:solidFill>
                  <a:srgbClr val="FF493E"/>
                </a:solidFill>
              </a:rPr>
              <a:t>sea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concurrency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Shared</a:t>
            </a:r>
            <a:r>
              <a:rPr lang="sv-SE" sz="2400" b="1" i="1" dirty="0">
                <a:solidFill>
                  <a:srgbClr val="FF493E"/>
                </a:solidFill>
              </a:rPr>
              <a:t>  </a:t>
            </a:r>
            <a:r>
              <a:rPr lang="sv-SE" sz="2400" b="1" i="1" dirty="0" err="1">
                <a:solidFill>
                  <a:srgbClr val="FF493E"/>
                </a:solidFill>
              </a:rPr>
              <a:t>nothing</a:t>
            </a:r>
            <a:r>
              <a:rPr lang="sv-SE" sz="2400" b="1" i="1" dirty="0">
                <a:solidFill>
                  <a:srgbClr val="FF493E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Location</a:t>
            </a:r>
            <a:r>
              <a:rPr lang="sv-SE" sz="2400" b="1" i="1" dirty="0">
                <a:solidFill>
                  <a:srgbClr val="FF493E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493E"/>
                </a:solidFill>
              </a:rPr>
              <a:t>Distributable</a:t>
            </a:r>
            <a:r>
              <a:rPr lang="sv-SE" sz="2400" b="1" i="1" dirty="0">
                <a:solidFill>
                  <a:srgbClr val="FF493E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" y="3423226"/>
            <a:ext cx="18045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309005" y="3348004"/>
            <a:ext cx="3071622" cy="2397639"/>
            <a:chOff x="1395811" y="4294303"/>
            <a:chExt cx="3071622" cy="2397639"/>
          </a:xfrm>
        </p:grpSpPr>
        <p:sp>
          <p:nvSpPr>
            <p:cNvPr id="41" name="Oval 40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>
                <a:solidFill>
                  <a:schemeClr val="bg1"/>
                </a:solidFill>
              </a:rPr>
              <a:t>A router </a:t>
            </a:r>
            <a:r>
              <a:rPr lang="sv-SE" b="1" dirty="0" err="1" smtClean="0">
                <a:solidFill>
                  <a:schemeClr val="bg1"/>
                </a:solidFill>
              </a:rPr>
              <a:t>delegates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other</a:t>
            </a:r>
            <a:r>
              <a:rPr lang="sv-SE" b="1" dirty="0" smtClean="0">
                <a:solidFill>
                  <a:schemeClr val="bg1"/>
                </a:solidFill>
              </a:rPr>
              <a:t> ”</a:t>
            </a:r>
            <a:r>
              <a:rPr lang="sv-SE" b="1" dirty="0" err="1" smtClean="0">
                <a:solidFill>
                  <a:schemeClr val="bg1"/>
                </a:solidFill>
              </a:rPr>
              <a:t>routee</a:t>
            </a:r>
            <a:r>
              <a:rPr lang="sv-SE" b="1" dirty="0" smtClean="0">
                <a:solidFill>
                  <a:schemeClr val="bg1"/>
                </a:solidFill>
              </a:rPr>
              <a:t>” </a:t>
            </a:r>
            <a:r>
              <a:rPr lang="sv-SE" b="1" dirty="0" err="1" smtClean="0">
                <a:solidFill>
                  <a:schemeClr val="bg1"/>
                </a:solidFill>
              </a:rPr>
              <a:t>actors</a:t>
            </a: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>
                <a:solidFill>
                  <a:schemeClr val="bg1"/>
                </a:solidFill>
              </a:rPr>
              <a:t>Group </a:t>
            </a:r>
            <a:r>
              <a:rPr lang="sv-SE" b="1" i="1" dirty="0" smtClean="0">
                <a:solidFill>
                  <a:schemeClr val="bg1"/>
                </a:solidFill>
              </a:rPr>
              <a:t>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your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existing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 smtClean="0">
                <a:solidFill>
                  <a:schemeClr val="bg1"/>
                </a:solidFill>
              </a:rPr>
              <a:t>Pool 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a </a:t>
            </a:r>
            <a:r>
              <a:rPr lang="sv-SE" b="1" dirty="0" err="1" smtClean="0">
                <a:solidFill>
                  <a:schemeClr val="bg1"/>
                </a:solidFill>
              </a:rPr>
              <a:t>dedicated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smtClean="0">
                <a:solidFill>
                  <a:schemeClr val="bg1"/>
                </a:solidFill>
              </a:rPr>
              <a:t>pool </a:t>
            </a:r>
            <a:r>
              <a:rPr lang="sv-SE" b="1" u="sng" dirty="0" err="1" smtClean="0">
                <a:solidFill>
                  <a:schemeClr val="bg1"/>
                </a:solidFill>
              </a:rPr>
              <a:t>of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endPara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kumimoji="0" lang="sv-S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c1</a:t>
              </a:r>
              <a:endPara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300" b="1" i="0" u="none" strike="noStrike" kern="1200" cap="none" spc="-1000" normalizeH="0" baseline="0" noProof="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Fault tolerance</a:t>
            </a:r>
            <a:endParaRPr kumimoji="0" lang="sv-SE" sz="10300" b="1" i="0" u="none" strike="noStrike" kern="1200" cap="none" spc="-1000" normalizeH="0" baseline="0" noProof="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300" b="1" i="0" u="none" strike="noStrike" kern="1200" cap="none" spc="-1000" normalizeH="0" baseline="0" noProof="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Bulkheads</a:t>
            </a:r>
            <a:endParaRPr kumimoji="0" lang="sv-SE" sz="10300" b="1" i="0" u="none" strike="noStrike" kern="1200" cap="none" spc="-1000" normalizeH="0" baseline="0" noProof="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obster Two" panose="02000506000000020003" pitchFamily="50" charset="0"/>
                <a:ea typeface="+mn-ea"/>
                <a:cs typeface="+mn-cs"/>
              </a:rPr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child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parent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Attempts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Delay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bg1"/>
                </a:solidFill>
              </a:rPr>
              <a:t>We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can</a:t>
            </a:r>
            <a:r>
              <a:rPr lang="sv-SE" sz="2800" b="1" dirty="0" smtClean="0">
                <a:solidFill>
                  <a:schemeClr val="bg1"/>
                </a:solidFill>
              </a:rPr>
              <a:t> no </a:t>
            </a:r>
            <a:r>
              <a:rPr lang="sv-SE" sz="2800" b="1" dirty="0" err="1" smtClean="0">
                <a:solidFill>
                  <a:schemeClr val="bg1"/>
                </a:solidFill>
              </a:rPr>
              <a:t>longer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build</a:t>
            </a:r>
            <a:r>
              <a:rPr lang="sv-SE" sz="2800" b="1" dirty="0" smtClean="0">
                <a:solidFill>
                  <a:schemeClr val="bg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bg1"/>
                </a:solidFill>
              </a:rPr>
            </a:br>
            <a:r>
              <a:rPr lang="sv-SE" sz="1600" b="1" dirty="0" err="1" smtClean="0">
                <a:solidFill>
                  <a:schemeClr val="bg1"/>
                </a:solidFill>
              </a:rPr>
              <a:t>Instead</a:t>
            </a:r>
            <a:r>
              <a:rPr lang="sv-SE" sz="1600" b="1" dirty="0" smtClean="0">
                <a:solidFill>
                  <a:schemeClr val="bg1"/>
                </a:solidFill>
              </a:rPr>
              <a:t>, </a:t>
            </a:r>
            <a:r>
              <a:rPr lang="sv-SE" sz="1600" b="1" dirty="0" err="1" smtClean="0">
                <a:solidFill>
                  <a:schemeClr val="bg1"/>
                </a:solidFill>
              </a:rPr>
              <a:t>we</a:t>
            </a:r>
            <a:r>
              <a:rPr lang="sv-SE" sz="1600" b="1" dirty="0" smtClean="0">
                <a:solidFill>
                  <a:schemeClr val="bg1"/>
                </a:solidFill>
              </a:rPr>
              <a:t> stack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dirty="0" err="1" smtClean="0">
                <a:solidFill>
                  <a:schemeClr val="bg1"/>
                </a:solidFill>
              </a:rPr>
              <a:t>next</a:t>
            </a:r>
            <a:r>
              <a:rPr lang="sv-SE" sz="1600" b="1" dirty="0" smtClean="0">
                <a:solidFill>
                  <a:schemeClr val="bg1"/>
                </a:solidFill>
              </a:rPr>
              <a:t> to </a:t>
            </a:r>
            <a:r>
              <a:rPr lang="sv-SE" sz="1600" b="1" dirty="0" err="1" smtClean="0">
                <a:solidFill>
                  <a:schemeClr val="bg1"/>
                </a:solidFill>
              </a:rPr>
              <a:t>eachother</a:t>
            </a:r>
            <a:r>
              <a:rPr lang="sv-SE" sz="1600" b="1" dirty="0" smtClean="0">
                <a:solidFill>
                  <a:schemeClr val="bg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r>
              <a:rPr lang="sv-SE" sz="1600" b="1" i="1" dirty="0" err="1" smtClean="0">
                <a:solidFill>
                  <a:schemeClr val="bg1"/>
                </a:solidFill>
              </a:rPr>
              <a:t>cores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endParaRPr lang="sv-S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7"/>
            <a:chOff x="219790" y="3457774"/>
            <a:chExt cx="4838766" cy="1207367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59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698792" y="3487288"/>
              <a:ext cx="608735" cy="460454"/>
              <a:chOff x="-2744948" y="4297608"/>
              <a:chExt cx="880533" cy="666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-2744948" y="4297610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-2733660" y="4488615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000">
                <a:off x="-2733660" y="4297608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Query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5812" y="4204688"/>
              <a:ext cx="608734" cy="460453"/>
              <a:chOff x="-3764276" y="5335321"/>
              <a:chExt cx="880533" cy="666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3764276" y="5335321"/>
                <a:ext cx="880533" cy="666043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-3752988" y="5526330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-3752988" y="5335321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Result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3100"/>
                <a:gd name="adj2" fmla="val 18646890"/>
                <a:gd name="adj3" fmla="val 1031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 Up</a:t>
            </a:r>
            <a:endParaRPr kumimoji="0" lang="sv-S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80"/>
            <a:chOff x="-1204869" y="4990642"/>
            <a:chExt cx="7433229" cy="1202180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50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73350" y="5008224"/>
              <a:ext cx="608735" cy="460453"/>
              <a:chOff x="-4806844" y="6497634"/>
              <a:chExt cx="880533" cy="6660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-4806844" y="6497634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>
                <a:off x="-4795556" y="6688643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0800000">
                <a:off x="-4795556" y="6497634"/>
                <a:ext cx="857955" cy="475035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Query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545" y="5732368"/>
              <a:ext cx="608735" cy="460454"/>
              <a:chOff x="-5847612" y="7545111"/>
              <a:chExt cx="880533" cy="666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-5847612" y="7545112"/>
                <a:ext cx="880533" cy="666044"/>
              </a:xfrm>
              <a:prstGeom prst="roundRect">
                <a:avLst>
                  <a:gd name="adj" fmla="val 9887"/>
                </a:avLst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-5836324" y="7736121"/>
                <a:ext cx="857955" cy="475036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-5836324" y="7545111"/>
                <a:ext cx="857955" cy="475033"/>
              </a:xfrm>
              <a:prstGeom prst="triangle">
                <a:avLst/>
              </a:prstGeom>
              <a:solidFill>
                <a:srgbClr val="00B0F0"/>
              </a:solidFill>
              <a:ln w="38100" cap="rnd">
                <a:solidFill>
                  <a:srgbClr val="1F4E7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DB Error</a:t>
              </a: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triangle" w="med" len="lg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 Down</a:t>
            </a:r>
            <a:endParaRPr kumimoji="0" lang="sv-S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obster Two" panose="02000506000000020003" pitchFamily="50" charset="0"/>
                <a:ea typeface="+mn-ea"/>
                <a:cs typeface="+mn-cs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41468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obster Two" panose="02000506000000020003" pitchFamily="50" charset="0"/>
                <a:ea typeface="+mn-ea"/>
                <a:cs typeface="+mn-cs"/>
              </a:rPr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0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1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433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24345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82327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989123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943772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612344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 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987234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Grain Id: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Names:</a:t>
            </a:r>
            <a:b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Names:</a:t>
            </a:r>
            <a:b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Actors: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 : User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44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lang="en-US" sz="3200" b="1" dirty="0" err="1" smtClean="0">
                <a:solidFill>
                  <a:prstClr val="white"/>
                </a:solidFill>
                <a:latin typeface="Calibri" panose="020F0502020204030204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15889</TotalTime>
  <Words>714</Words>
  <Application>Microsoft Office PowerPoint</Application>
  <PresentationFormat>Widescreen</PresentationFormat>
  <Paragraphs>337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Courier New</vt:lpstr>
      <vt:lpstr>Lobster Two</vt:lpstr>
      <vt:lpstr>Ravie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1841</cp:revision>
  <dcterms:created xsi:type="dcterms:W3CDTF">2014-06-11T19:04:29Z</dcterms:created>
  <dcterms:modified xsi:type="dcterms:W3CDTF">2017-04-06T10:50:58Z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