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9" r:id="rId3"/>
    <p:sldId id="256" r:id="rId4"/>
    <p:sldId id="270" r:id="rId5"/>
    <p:sldId id="257" r:id="rId6"/>
    <p:sldId id="260" r:id="rId7"/>
    <p:sldId id="258" r:id="rId8"/>
    <p:sldId id="259" r:id="rId9"/>
    <p:sldId id="263" r:id="rId10"/>
    <p:sldId id="265" r:id="rId11"/>
    <p:sldId id="268" r:id="rId12"/>
    <p:sldId id="266" r:id="rId1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0000"/>
    <a:srgbClr val="8E0000"/>
    <a:srgbClr val="760096"/>
    <a:srgbClr val="313D4D"/>
    <a:srgbClr val="FF0066"/>
    <a:srgbClr val="E20000"/>
    <a:srgbClr val="5B9BD5"/>
    <a:srgbClr val="9DC3E6"/>
    <a:srgbClr val="D8F3FE"/>
    <a:srgbClr val="5D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2016-12-13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116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2016-12-13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432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2016-12-13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076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2016-12-13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201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2016-12-13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141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2016-12-13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063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2016-12-13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148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2016-12-13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529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2016-12-13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370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2016-12-13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345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2016-12-13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221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49802-C406-439E-BB08-4E127FE88810}" type="datetimeFigureOut">
              <a:rPr lang="sv-SE" smtClean="0"/>
              <a:t>2016-12-13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404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sz="4400" b="1" dirty="0" smtClean="0">
                <a:solidFill>
                  <a:schemeClr val="bg1"/>
                </a:solidFill>
              </a:rPr>
              <a:t>Platform agnostic distributed systems</a:t>
            </a:r>
            <a:endParaRPr lang="sv-SE" sz="44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Building fast data applications without framework lock-in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1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210571" y="132594"/>
            <a:ext cx="3892004" cy="53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Partition to State affinity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This is conceptually the same thing as </a:t>
            </a:r>
            <a:br>
              <a:rPr lang="sv-SE" sz="1600" dirty="0" smtClean="0">
                <a:solidFill>
                  <a:schemeClr val="tx1"/>
                </a:solidFill>
              </a:rPr>
            </a:br>
            <a:r>
              <a:rPr lang="sv-SE" sz="1600" b="1" dirty="0" smtClean="0">
                <a:solidFill>
                  <a:schemeClr val="tx1"/>
                </a:solidFill>
              </a:rPr>
              <a:t>Akka Cluster Sharding</a:t>
            </a:r>
            <a:r>
              <a:rPr lang="sv-SE" sz="1600" b="1" dirty="0">
                <a:solidFill>
                  <a:schemeClr val="tx1"/>
                </a:solidFill>
              </a:rPr>
              <a:t> </a:t>
            </a:r>
            <a:r>
              <a:rPr lang="sv-SE" sz="1600" dirty="0" smtClean="0">
                <a:solidFill>
                  <a:schemeClr val="tx1"/>
                </a:solidFill>
              </a:rPr>
              <a:t>and similar to </a:t>
            </a:r>
            <a:r>
              <a:rPr lang="sv-SE" sz="1600" b="1" dirty="0" smtClean="0">
                <a:solidFill>
                  <a:schemeClr val="tx1"/>
                </a:solidFill>
              </a:rPr>
              <a:t>MsOrleans</a:t>
            </a:r>
            <a:r>
              <a:rPr lang="sv-SE" sz="1600" dirty="0" smtClean="0">
                <a:solidFill>
                  <a:schemeClr val="tx1"/>
                </a:solidFill>
              </a:rPr>
              <a:t> in the sense that developers do not need to care where objects are placed.</a:t>
            </a:r>
          </a:p>
          <a:p>
            <a:r>
              <a:rPr lang="sv-SE" sz="1600" dirty="0">
                <a:solidFill>
                  <a:schemeClr val="tx1"/>
                </a:solidFill>
              </a:rPr>
              <a:t>Although in a more coarse grained way, data </a:t>
            </a:r>
            <a:r>
              <a:rPr lang="sv-SE" sz="1600" dirty="0" smtClean="0">
                <a:solidFill>
                  <a:schemeClr val="tx1"/>
                </a:solidFill>
              </a:rPr>
              <a:t>islands optimizing for data locality </a:t>
            </a:r>
            <a:r>
              <a:rPr lang="sv-SE" sz="1600" dirty="0">
                <a:solidFill>
                  <a:schemeClr val="tx1"/>
                </a:solidFill>
              </a:rPr>
              <a:t>instead of individual actors</a:t>
            </a:r>
            <a:r>
              <a:rPr lang="sv-SE" sz="1600" dirty="0" smtClean="0">
                <a:solidFill>
                  <a:schemeClr val="tx1"/>
                </a:solidFill>
              </a:rPr>
              <a:t>.</a:t>
            </a:r>
            <a:endParaRPr lang="sv-SE" sz="1600" b="1" dirty="0">
              <a:solidFill>
                <a:schemeClr val="tx1"/>
              </a:solidFill>
            </a:endParaRPr>
          </a:p>
          <a:p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737441" y="2079782"/>
            <a:ext cx="2939497" cy="114402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Oval 6"/>
          <p:cNvSpPr/>
          <p:nvPr/>
        </p:nvSpPr>
        <p:spPr>
          <a:xfrm>
            <a:off x="8701999" y="207978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11045" y="232721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7011047" y="266442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23" name="Oval 22"/>
          <p:cNvSpPr/>
          <p:nvPr/>
        </p:nvSpPr>
        <p:spPr>
          <a:xfrm>
            <a:off x="7747321" y="2174458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12645" y="1"/>
            <a:ext cx="7649951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4" name="Group 33"/>
          <p:cNvGrpSpPr/>
          <p:nvPr/>
        </p:nvGrpSpPr>
        <p:grpSpPr>
          <a:xfrm>
            <a:off x="4212647" y="2238899"/>
            <a:ext cx="6831314" cy="1152500"/>
            <a:chOff x="4213703" y="2241027"/>
            <a:chExt cx="6831314" cy="1152500"/>
          </a:xfrm>
          <a:solidFill>
            <a:schemeClr val="accent1"/>
          </a:solidFill>
        </p:grpSpPr>
        <p:grpSp>
          <p:nvGrpSpPr>
            <p:cNvPr id="53" name="Group 52"/>
            <p:cNvGrpSpPr/>
            <p:nvPr/>
          </p:nvGrpSpPr>
          <p:grpSpPr>
            <a:xfrm>
              <a:off x="4620146" y="2387078"/>
              <a:ext cx="5870241" cy="822660"/>
              <a:chOff x="1217380" y="2432829"/>
              <a:chExt cx="14736343" cy="822660"/>
            </a:xfrm>
            <a:grpFill/>
          </p:grpSpPr>
          <p:cxnSp>
            <p:nvCxnSpPr>
              <p:cNvPr id="54" name="Curved Connector 53"/>
              <p:cNvCxnSpPr/>
              <p:nvPr/>
            </p:nvCxnSpPr>
            <p:spPr>
              <a:xfrm flipV="1">
                <a:off x="6231248" y="2437009"/>
                <a:ext cx="1038735" cy="818298"/>
              </a:xfrm>
              <a:prstGeom prst="curvedConnector3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269983" y="2432829"/>
                <a:ext cx="8683740" cy="0"/>
              </a:xfrm>
              <a:prstGeom prst="lin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217380" y="3248426"/>
                <a:ext cx="5006167" cy="7063"/>
              </a:xfrm>
              <a:prstGeom prst="lin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4213703" y="3011822"/>
              <a:ext cx="557419" cy="381705"/>
              <a:chOff x="4875433" y="2174458"/>
              <a:chExt cx="697076" cy="477338"/>
            </a:xfrm>
            <a:grpFill/>
          </p:grpSpPr>
          <p:sp>
            <p:nvSpPr>
              <p:cNvPr id="61" name="Rectangle 60"/>
              <p:cNvSpPr/>
              <p:nvPr/>
            </p:nvSpPr>
            <p:spPr>
              <a:xfrm>
                <a:off x="4875433" y="2174458"/>
                <a:ext cx="697076" cy="477338"/>
              </a:xfrm>
              <a:prstGeom prst="rect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 rot="10800000">
                <a:off x="4941114" y="2174458"/>
                <a:ext cx="569677" cy="282168"/>
              </a:xfrm>
              <a:prstGeom prst="triangl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10466802" y="224102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Oval 62"/>
            <p:cNvSpPr/>
            <p:nvPr/>
          </p:nvSpPr>
          <p:spPr>
            <a:xfrm>
              <a:off x="10169238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Oval 64"/>
            <p:cNvSpPr/>
            <p:nvPr/>
          </p:nvSpPr>
          <p:spPr>
            <a:xfrm>
              <a:off x="10752917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66" name="Straight Connector 65"/>
            <p:cNvCxnSpPr>
              <a:stCxn id="63" idx="7"/>
              <a:endCxn id="9" idx="3"/>
            </p:cNvCxnSpPr>
            <p:nvPr/>
          </p:nvCxnSpPr>
          <p:spPr>
            <a:xfrm flipV="1">
              <a:off x="10418561" y="2490350"/>
              <a:ext cx="91018" cy="138794"/>
            </a:xfrm>
            <a:prstGeom prst="line">
              <a:avLst/>
            </a:prstGeom>
            <a:grpFill/>
            <a:ln w="508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5" idx="1"/>
              <a:endCxn id="9" idx="5"/>
            </p:cNvCxnSpPr>
            <p:nvPr/>
          </p:nvCxnSpPr>
          <p:spPr>
            <a:xfrm flipH="1" flipV="1">
              <a:off x="10716125" y="2490350"/>
              <a:ext cx="79569" cy="138794"/>
            </a:xfrm>
            <a:prstGeom prst="line">
              <a:avLst/>
            </a:prstGeom>
            <a:grpFill/>
            <a:ln w="508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30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210571" y="132594"/>
            <a:ext cx="3892004" cy="53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Chose your own abstraction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Unlike opinionated, prepackaged frameworks, you are now free to chose your own abstractions.</a:t>
            </a:r>
          </a:p>
          <a:p>
            <a:r>
              <a:rPr lang="sv-SE" sz="1600" dirty="0" smtClean="0">
                <a:solidFill>
                  <a:schemeClr val="tx1"/>
                </a:solidFill>
              </a:rPr>
              <a:t>Use Actors, Reactive Extensions, DataFlow, or just simple objects.</a:t>
            </a:r>
          </a:p>
          <a:p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737441" y="2079782"/>
            <a:ext cx="2939497" cy="114402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Oval 6"/>
          <p:cNvSpPr/>
          <p:nvPr/>
        </p:nvSpPr>
        <p:spPr>
          <a:xfrm>
            <a:off x="8701999" y="207978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11045" y="232721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7011047" y="266442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23" name="Oval 22"/>
          <p:cNvSpPr/>
          <p:nvPr/>
        </p:nvSpPr>
        <p:spPr>
          <a:xfrm>
            <a:off x="7747321" y="2174458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37315" y="58961"/>
            <a:ext cx="7649951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4" name="Group 33"/>
          <p:cNvGrpSpPr/>
          <p:nvPr/>
        </p:nvGrpSpPr>
        <p:grpSpPr>
          <a:xfrm>
            <a:off x="4212647" y="2238899"/>
            <a:ext cx="6831314" cy="1152500"/>
            <a:chOff x="4213703" y="2241027"/>
            <a:chExt cx="6831314" cy="1152500"/>
          </a:xfrm>
          <a:solidFill>
            <a:schemeClr val="accent1"/>
          </a:solidFill>
        </p:grpSpPr>
        <p:grpSp>
          <p:nvGrpSpPr>
            <p:cNvPr id="53" name="Group 52"/>
            <p:cNvGrpSpPr/>
            <p:nvPr/>
          </p:nvGrpSpPr>
          <p:grpSpPr>
            <a:xfrm>
              <a:off x="4620146" y="2387078"/>
              <a:ext cx="5870241" cy="822660"/>
              <a:chOff x="1217380" y="2432829"/>
              <a:chExt cx="14736343" cy="822660"/>
            </a:xfrm>
            <a:grpFill/>
          </p:grpSpPr>
          <p:cxnSp>
            <p:nvCxnSpPr>
              <p:cNvPr id="54" name="Curved Connector 53"/>
              <p:cNvCxnSpPr/>
              <p:nvPr/>
            </p:nvCxnSpPr>
            <p:spPr>
              <a:xfrm flipV="1">
                <a:off x="6231248" y="2437009"/>
                <a:ext cx="1038735" cy="818298"/>
              </a:xfrm>
              <a:prstGeom prst="curvedConnector3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7262243" y="2432829"/>
                <a:ext cx="8691480" cy="1063"/>
              </a:xfrm>
              <a:prstGeom prst="lin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217380" y="3248426"/>
                <a:ext cx="5006167" cy="7063"/>
              </a:xfrm>
              <a:prstGeom prst="lin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4213703" y="3011822"/>
              <a:ext cx="557419" cy="381705"/>
              <a:chOff x="4875433" y="2174458"/>
              <a:chExt cx="697076" cy="477338"/>
            </a:xfrm>
            <a:grpFill/>
          </p:grpSpPr>
          <p:sp>
            <p:nvSpPr>
              <p:cNvPr id="61" name="Rectangle 60"/>
              <p:cNvSpPr/>
              <p:nvPr/>
            </p:nvSpPr>
            <p:spPr>
              <a:xfrm>
                <a:off x="4875433" y="2174458"/>
                <a:ext cx="697076" cy="477338"/>
              </a:xfrm>
              <a:prstGeom prst="rect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 rot="10800000">
                <a:off x="4941114" y="2174458"/>
                <a:ext cx="569677" cy="282168"/>
              </a:xfrm>
              <a:prstGeom prst="triangl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10466802" y="224102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Oval 62"/>
            <p:cNvSpPr/>
            <p:nvPr/>
          </p:nvSpPr>
          <p:spPr>
            <a:xfrm>
              <a:off x="10169238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Oval 64"/>
            <p:cNvSpPr/>
            <p:nvPr/>
          </p:nvSpPr>
          <p:spPr>
            <a:xfrm>
              <a:off x="10752917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66" name="Straight Connector 65"/>
            <p:cNvCxnSpPr>
              <a:stCxn id="63" idx="7"/>
              <a:endCxn id="9" idx="3"/>
            </p:cNvCxnSpPr>
            <p:nvPr/>
          </p:nvCxnSpPr>
          <p:spPr>
            <a:xfrm flipV="1">
              <a:off x="10418561" y="2490350"/>
              <a:ext cx="91018" cy="138794"/>
            </a:xfrm>
            <a:prstGeom prst="line">
              <a:avLst/>
            </a:prstGeom>
            <a:grpFill/>
            <a:ln w="508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5" idx="1"/>
              <a:endCxn id="9" idx="5"/>
            </p:cNvCxnSpPr>
            <p:nvPr/>
          </p:nvCxnSpPr>
          <p:spPr>
            <a:xfrm flipH="1" flipV="1">
              <a:off x="10716125" y="2490350"/>
              <a:ext cx="79569" cy="138794"/>
            </a:xfrm>
            <a:prstGeom prst="line">
              <a:avLst/>
            </a:prstGeom>
            <a:grpFill/>
            <a:ln w="508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ular Callout 21"/>
          <p:cNvSpPr/>
          <p:nvPr/>
        </p:nvSpPr>
        <p:spPr>
          <a:xfrm>
            <a:off x="9347199" y="958409"/>
            <a:ext cx="2613349" cy="857221"/>
          </a:xfrm>
          <a:prstGeom prst="wedgeRoundRectCallout">
            <a:avLst>
              <a:gd name="adj1" fmla="val -6912"/>
              <a:gd name="adj2" fmla="val 8691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4" name="Group 23"/>
          <p:cNvGrpSpPr/>
          <p:nvPr/>
        </p:nvGrpSpPr>
        <p:grpSpPr>
          <a:xfrm>
            <a:off x="10128873" y="1168835"/>
            <a:ext cx="1654514" cy="585735"/>
            <a:chOff x="10168182" y="428380"/>
            <a:chExt cx="1654514" cy="58573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8182" y="459326"/>
              <a:ext cx="442508" cy="44250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1708" y="428380"/>
              <a:ext cx="585735" cy="585735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11397514" y="459327"/>
              <a:ext cx="425182" cy="375426"/>
            </a:xfrm>
            <a:prstGeom prst="rect">
              <a:avLst/>
            </a:prstGeom>
            <a:solidFill>
              <a:srgbClr val="760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 smtClean="0"/>
                <a:t>TPL</a:t>
              </a:r>
              <a:endParaRPr lang="sv-SE" sz="1200" b="1" dirty="0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211" y="1225299"/>
            <a:ext cx="449605" cy="3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8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" name="Rounded Rectangle 4"/>
          <p:cNvSpPr/>
          <p:nvPr/>
        </p:nvSpPr>
        <p:spPr>
          <a:xfrm>
            <a:off x="8701997" y="2079782"/>
            <a:ext cx="2974941" cy="114402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Oval 6"/>
          <p:cNvSpPr/>
          <p:nvPr/>
        </p:nvSpPr>
        <p:spPr>
          <a:xfrm>
            <a:off x="8701999" y="207978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465746" y="2238899"/>
            <a:ext cx="292100" cy="292100"/>
          </a:xfrm>
          <a:prstGeom prst="ellipse">
            <a:avLst/>
          </a:prstGeom>
          <a:solidFill>
            <a:schemeClr val="accent1"/>
          </a:solidFill>
          <a:ln w="508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Oval 62"/>
          <p:cNvSpPr/>
          <p:nvPr/>
        </p:nvSpPr>
        <p:spPr>
          <a:xfrm>
            <a:off x="10168182" y="2584239"/>
            <a:ext cx="292100" cy="292100"/>
          </a:xfrm>
          <a:prstGeom prst="ellipse">
            <a:avLst/>
          </a:prstGeom>
          <a:solidFill>
            <a:schemeClr val="accent1"/>
          </a:solidFill>
          <a:ln w="508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Oval 64"/>
          <p:cNvSpPr/>
          <p:nvPr/>
        </p:nvSpPr>
        <p:spPr>
          <a:xfrm>
            <a:off x="10751861" y="2584239"/>
            <a:ext cx="292100" cy="292100"/>
          </a:xfrm>
          <a:prstGeom prst="ellipse">
            <a:avLst/>
          </a:prstGeom>
          <a:solidFill>
            <a:schemeClr val="accent1"/>
          </a:solidFill>
          <a:ln w="508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6" name="Straight Connector 65"/>
          <p:cNvCxnSpPr>
            <a:stCxn id="63" idx="7"/>
            <a:endCxn id="9" idx="3"/>
          </p:cNvCxnSpPr>
          <p:nvPr/>
        </p:nvCxnSpPr>
        <p:spPr>
          <a:xfrm flipV="1">
            <a:off x="10417505" y="2488222"/>
            <a:ext cx="91018" cy="138794"/>
          </a:xfrm>
          <a:prstGeom prst="line">
            <a:avLst/>
          </a:prstGeom>
          <a:solidFill>
            <a:schemeClr val="accent1"/>
          </a:solidFill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5" idx="1"/>
            <a:endCxn id="9" idx="5"/>
          </p:cNvCxnSpPr>
          <p:nvPr/>
        </p:nvCxnSpPr>
        <p:spPr>
          <a:xfrm flipH="1" flipV="1">
            <a:off x="10715069" y="2488222"/>
            <a:ext cx="79569" cy="138794"/>
          </a:xfrm>
          <a:prstGeom prst="line">
            <a:avLst/>
          </a:prstGeom>
          <a:solidFill>
            <a:schemeClr val="accent1"/>
          </a:solidFill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10571" y="132594"/>
            <a:ext cx="5181382" cy="53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>
                <a:solidFill>
                  <a:schemeClr val="tx1"/>
                </a:solidFill>
              </a:rPr>
              <a:t>Summarising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Platform agnostic, can be </a:t>
            </a:r>
            <a:r>
              <a:rPr lang="sv-SE" sz="1600" dirty="0" smtClean="0">
                <a:solidFill>
                  <a:schemeClr val="tx1"/>
                </a:solidFill>
              </a:rPr>
              <a:t>polyglot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 smtClean="0">
                <a:solidFill>
                  <a:schemeClr val="tx1"/>
                </a:solidFill>
              </a:rPr>
              <a:t>Abstraction agnostic, pick the right tool for you</a:t>
            </a:r>
            <a:endParaRPr lang="sv-S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Message order guarantee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Message delivery guarantee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Automatic placement of </a:t>
            </a:r>
            <a:r>
              <a:rPr lang="sv-SE" sz="1600" dirty="0" smtClean="0">
                <a:solidFill>
                  <a:schemeClr val="tx1"/>
                </a:solidFill>
              </a:rPr>
              <a:t>actors/channels/objects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 smtClean="0">
                <a:solidFill>
                  <a:schemeClr val="tx1"/>
                </a:solidFill>
              </a:rPr>
              <a:t>High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 smtClean="0">
                <a:solidFill>
                  <a:schemeClr val="tx1"/>
                </a:solidFill>
              </a:rPr>
              <a:t>Horizontal Scaling</a:t>
            </a:r>
            <a:endParaRPr lang="sv-S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smtClean="0">
                <a:solidFill>
                  <a:schemeClr val="tx1"/>
                </a:solidFill>
              </a:rPr>
              <a:t>High </a:t>
            </a:r>
            <a:r>
              <a:rPr lang="sv-SE" sz="1600" dirty="0">
                <a:solidFill>
                  <a:schemeClr val="tx1"/>
                </a:solidFill>
              </a:rPr>
              <a:t>throughput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Low latency</a:t>
            </a:r>
          </a:p>
        </p:txBody>
      </p:sp>
      <p:sp>
        <p:nvSpPr>
          <p:cNvPr id="11" name="Line Callout 2 (No Border) 10"/>
          <p:cNvSpPr/>
          <p:nvPr/>
        </p:nvSpPr>
        <p:spPr>
          <a:xfrm>
            <a:off x="10082764" y="426306"/>
            <a:ext cx="1931572" cy="434648"/>
          </a:xfrm>
          <a:prstGeom prst="callout2">
            <a:avLst>
              <a:gd name="adj1" fmla="val 62626"/>
              <a:gd name="adj2" fmla="val 2947"/>
              <a:gd name="adj3" fmla="val 63750"/>
              <a:gd name="adj4" fmla="val -7201"/>
              <a:gd name="adj5" fmla="val 99000"/>
              <a:gd name="adj6" fmla="val -24148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Platform agnostic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7" name="Line Callout 2 (No Border) 56"/>
          <p:cNvSpPr/>
          <p:nvPr/>
        </p:nvSpPr>
        <p:spPr>
          <a:xfrm>
            <a:off x="10004612" y="1350946"/>
            <a:ext cx="2239546" cy="434648"/>
          </a:xfrm>
          <a:prstGeom prst="callout2">
            <a:avLst>
              <a:gd name="adj1" fmla="val 59251"/>
              <a:gd name="adj2" fmla="val 3080"/>
              <a:gd name="adj3" fmla="val 59250"/>
              <a:gd name="adj4" fmla="val -4989"/>
              <a:gd name="adj5" fmla="val 202501"/>
              <a:gd name="adj6" fmla="val 21269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Abstraction agnostic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8" name="Line Callout 2 (No Border) 57"/>
          <p:cNvSpPr/>
          <p:nvPr/>
        </p:nvSpPr>
        <p:spPr>
          <a:xfrm>
            <a:off x="2464479" y="4429568"/>
            <a:ext cx="3278289" cy="434648"/>
          </a:xfrm>
          <a:prstGeom prst="callout2">
            <a:avLst>
              <a:gd name="adj1" fmla="val 59251"/>
              <a:gd name="adj2" fmla="val 98886"/>
              <a:gd name="adj3" fmla="val 61500"/>
              <a:gd name="adj4" fmla="val 108147"/>
              <a:gd name="adj5" fmla="val -5626"/>
              <a:gd name="adj6" fmla="val 120293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Message order,</a:t>
            </a:r>
          </a:p>
          <a:p>
            <a:pPr algn="ctr"/>
            <a:r>
              <a:rPr lang="sv-SE" b="1" dirty="0" smtClean="0">
                <a:solidFill>
                  <a:schemeClr val="tx1"/>
                </a:solidFill>
              </a:rPr>
              <a:t>Message delivery guarantees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9" name="Line Callout 2 (No Border) 58"/>
          <p:cNvSpPr/>
          <p:nvPr/>
        </p:nvSpPr>
        <p:spPr>
          <a:xfrm>
            <a:off x="4256287" y="5978659"/>
            <a:ext cx="2171574" cy="434648"/>
          </a:xfrm>
          <a:prstGeom prst="callout2">
            <a:avLst>
              <a:gd name="adj1" fmla="val 59251"/>
              <a:gd name="adj2" fmla="val 98886"/>
              <a:gd name="adj3" fmla="val 61500"/>
              <a:gd name="adj4" fmla="val 108147"/>
              <a:gd name="adj5" fmla="val -33751"/>
              <a:gd name="adj6" fmla="val 128687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High Availability,</a:t>
            </a:r>
          </a:p>
          <a:p>
            <a:pPr algn="ctr"/>
            <a:r>
              <a:rPr lang="sv-SE" b="1" dirty="0" smtClean="0">
                <a:solidFill>
                  <a:schemeClr val="tx1"/>
                </a:solidFill>
              </a:rPr>
              <a:t>Horizontal Scaling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64" name="Line Callout 2 (No Border) 63"/>
          <p:cNvSpPr/>
          <p:nvPr/>
        </p:nvSpPr>
        <p:spPr>
          <a:xfrm>
            <a:off x="9846024" y="3330054"/>
            <a:ext cx="2239546" cy="434648"/>
          </a:xfrm>
          <a:prstGeom prst="callout2">
            <a:avLst>
              <a:gd name="adj1" fmla="val 59251"/>
              <a:gd name="adj2" fmla="val 3080"/>
              <a:gd name="adj3" fmla="val 59250"/>
              <a:gd name="adj4" fmla="val -4989"/>
              <a:gd name="adj5" fmla="val -97877"/>
              <a:gd name="adj6" fmla="val 145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Automatic placement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68" name="Line Callout 2 (No Border) 67"/>
          <p:cNvSpPr/>
          <p:nvPr/>
        </p:nvSpPr>
        <p:spPr>
          <a:xfrm>
            <a:off x="8083719" y="6209638"/>
            <a:ext cx="3278289" cy="434648"/>
          </a:xfrm>
          <a:prstGeom prst="callout2">
            <a:avLst>
              <a:gd name="adj1" fmla="val 55876"/>
              <a:gd name="adj2" fmla="val 16103"/>
              <a:gd name="adj3" fmla="val 55875"/>
              <a:gd name="adj4" fmla="val 12089"/>
              <a:gd name="adj5" fmla="val -1"/>
              <a:gd name="adj6" fmla="val 469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Excellent performance</a:t>
            </a:r>
            <a:endParaRPr lang="sv-SE" b="1" dirty="0">
              <a:solidFill>
                <a:schemeClr val="tx1"/>
              </a:solidFill>
            </a:endParaRPr>
          </a:p>
        </p:txBody>
      </p:sp>
      <p:cxnSp>
        <p:nvCxnSpPr>
          <p:cNvPr id="50" name="Curved Connector 49"/>
          <p:cNvCxnSpPr>
            <a:stCxn id="16" idx="7"/>
            <a:endCxn id="23" idx="2"/>
          </p:cNvCxnSpPr>
          <p:nvPr/>
        </p:nvCxnSpPr>
        <p:spPr>
          <a:xfrm rot="5400000" flipH="1" flipV="1">
            <a:off x="7103200" y="2326897"/>
            <a:ext cx="319222" cy="96902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7011045" y="232721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7011047" y="266442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23" name="Oval 22"/>
          <p:cNvSpPr/>
          <p:nvPr/>
        </p:nvSpPr>
        <p:spPr>
          <a:xfrm>
            <a:off x="7747321" y="2174458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8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7" grpId="0" animBg="1"/>
      <p:bldP spid="58" grpId="0" animBg="1"/>
      <p:bldP spid="59" grpId="0" animBg="1"/>
      <p:bldP spid="64" grpId="0" animBg="1"/>
      <p:bldP spid="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17172" y="2600845"/>
            <a:ext cx="9557656" cy="1399591"/>
            <a:chOff x="1137831" y="2026256"/>
            <a:chExt cx="9557656" cy="1399591"/>
          </a:xfrm>
        </p:grpSpPr>
        <p:sp>
          <p:nvSpPr>
            <p:cNvPr id="4" name="Rectangle 3"/>
            <p:cNvSpPr/>
            <p:nvPr/>
          </p:nvSpPr>
          <p:spPr>
            <a:xfrm>
              <a:off x="1137831" y="2026256"/>
              <a:ext cx="2584579" cy="13995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No state</a:t>
              </a:r>
            </a:p>
            <a:p>
              <a:pPr algn="ctr"/>
              <a:r>
                <a:rPr lang="sv-SE" dirty="0" smtClean="0"/>
                <a:t>Easy to scale out</a:t>
              </a:r>
              <a:endParaRPr lang="sv-SE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110908" y="2026256"/>
              <a:ext cx="2584579" cy="1399591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Long term state</a:t>
              </a:r>
            </a:p>
            <a:p>
              <a:pPr algn="ctr"/>
              <a:r>
                <a:rPr lang="sv-SE" dirty="0" smtClean="0"/>
                <a:t>Harder to scale out</a:t>
              </a:r>
              <a:endParaRPr lang="sv-SE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624369" y="2026256"/>
              <a:ext cx="2584579" cy="13995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Short term state</a:t>
              </a:r>
            </a:p>
            <a:p>
              <a:pPr algn="ctr"/>
              <a:r>
                <a:rPr lang="sv-SE" dirty="0" smtClean="0"/>
                <a:t>Easy to scale out</a:t>
              </a:r>
              <a:endParaRPr lang="sv-SE" dirty="0"/>
            </a:p>
          </p:txBody>
        </p:sp>
      </p:grpSp>
      <p:sp>
        <p:nvSpPr>
          <p:cNvPr id="7" name="Line Callout 2 (No Border) 6"/>
          <p:cNvSpPr/>
          <p:nvPr/>
        </p:nvSpPr>
        <p:spPr>
          <a:xfrm>
            <a:off x="3405539" y="4621463"/>
            <a:ext cx="5380919" cy="434648"/>
          </a:xfrm>
          <a:prstGeom prst="callout2">
            <a:avLst>
              <a:gd name="adj1" fmla="val 59251"/>
              <a:gd name="adj2" fmla="val 98886"/>
              <a:gd name="adj3" fmla="val 61500"/>
              <a:gd name="adj4" fmla="val 104702"/>
              <a:gd name="adj5" fmla="val -117921"/>
              <a:gd name="adj6" fmla="val 107543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smtClean="0">
                <a:solidFill>
                  <a:schemeClr val="tx1"/>
                </a:solidFill>
              </a:rPr>
              <a:t>State needs to move around when nodes fail.</a:t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Everyone need to agree on what node owns the state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317172" y="1398168"/>
            <a:ext cx="9557656" cy="458965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Consistency</a:t>
            </a:r>
            <a:endParaRPr lang="sv-SE" dirty="0"/>
          </a:p>
        </p:txBody>
      </p:sp>
      <p:sp>
        <p:nvSpPr>
          <p:cNvPr id="12" name="Left Arrow 11"/>
          <p:cNvSpPr/>
          <p:nvPr/>
        </p:nvSpPr>
        <p:spPr>
          <a:xfrm>
            <a:off x="1317170" y="1999506"/>
            <a:ext cx="9557656" cy="45896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Availability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4802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771046" y="1320541"/>
            <a:ext cx="219076" cy="3830329"/>
            <a:chOff x="7572374" y="1181099"/>
            <a:chExt cx="219076" cy="3830329"/>
          </a:xfrm>
        </p:grpSpPr>
        <p:grpSp>
          <p:nvGrpSpPr>
            <p:cNvPr id="13" name="Group 12"/>
            <p:cNvGrpSpPr/>
            <p:nvPr/>
          </p:nvGrpSpPr>
          <p:grpSpPr>
            <a:xfrm>
              <a:off x="7572375" y="1181099"/>
              <a:ext cx="219075" cy="952500"/>
              <a:chOff x="7572375" y="1181099"/>
              <a:chExt cx="219075" cy="9525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3" name="Curved Connector 2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urved Connector 16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24" name="Curved Connector 23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urved Connector 24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/>
            <p:cNvGrpSpPr/>
            <p:nvPr/>
          </p:nvGrpSpPr>
          <p:grpSpPr>
            <a:xfrm>
              <a:off x="7572375" y="2149003"/>
              <a:ext cx="219075" cy="952500"/>
              <a:chOff x="7572375" y="1181099"/>
              <a:chExt cx="219075" cy="95250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36" name="Curved Connector 35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urved Connector 36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34" name="Curved Connector 33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urved Connector 34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37"/>
            <p:cNvGrpSpPr/>
            <p:nvPr/>
          </p:nvGrpSpPr>
          <p:grpSpPr>
            <a:xfrm>
              <a:off x="7572375" y="3101503"/>
              <a:ext cx="219075" cy="952500"/>
              <a:chOff x="7572375" y="1181099"/>
              <a:chExt cx="219075" cy="95250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43" name="Curved Connector 42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urved Connector 43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41" name="Curved Connector 40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urved Connector 41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" name="Group 51"/>
            <p:cNvGrpSpPr/>
            <p:nvPr/>
          </p:nvGrpSpPr>
          <p:grpSpPr>
            <a:xfrm>
              <a:off x="7572374" y="4058928"/>
              <a:ext cx="219075" cy="952500"/>
              <a:chOff x="7572375" y="1181099"/>
              <a:chExt cx="219075" cy="95250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57" name="Curved Connector 56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55" name="Curved Connector 54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urved Connector 55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4" idx="6"/>
            <a:endCxn id="7" idx="2"/>
          </p:cNvCxnSpPr>
          <p:nvPr/>
        </p:nvCxnSpPr>
        <p:spPr>
          <a:xfrm>
            <a:off x="5963434" y="3308547"/>
            <a:ext cx="2739322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4" idx="7"/>
            <a:endCxn id="8" idx="2"/>
          </p:cNvCxnSpPr>
          <p:nvPr/>
        </p:nvCxnSpPr>
        <p:spPr>
          <a:xfrm rot="5400000" flipH="1" flipV="1">
            <a:off x="6637503" y="838821"/>
            <a:ext cx="1223645" cy="290686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4" idx="5"/>
            <a:endCxn id="10" idx="2"/>
          </p:cNvCxnSpPr>
          <p:nvPr/>
        </p:nvCxnSpPr>
        <p:spPr>
          <a:xfrm rot="16200000" flipH="1">
            <a:off x="6637502" y="2871413"/>
            <a:ext cx="1223646" cy="290686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4219933" y="293960"/>
            <a:ext cx="7329869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31833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49864" y="400967"/>
              <a:ext cx="10767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210571" y="132595"/>
            <a:ext cx="3955572" cy="2375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The problem: Distributed </a:t>
            </a:r>
            <a:r>
              <a:rPr lang="sv-SE" sz="1600" b="1" dirty="0">
                <a:solidFill>
                  <a:schemeClr val="tx1"/>
                </a:solidFill>
              </a:rPr>
              <a:t>monolith</a:t>
            </a:r>
          </a:p>
          <a:p>
            <a:endParaRPr lang="sv-SE" sz="1600" b="1" dirty="0">
              <a:solidFill>
                <a:schemeClr val="tx1"/>
              </a:solidFill>
            </a:endParaRPr>
          </a:p>
          <a:p>
            <a:r>
              <a:rPr lang="sv-SE" sz="1600" dirty="0">
                <a:solidFill>
                  <a:schemeClr val="tx1"/>
                </a:solidFill>
              </a:rPr>
              <a:t>All </a:t>
            </a:r>
            <a:r>
              <a:rPr lang="sv-SE" sz="1600" dirty="0" smtClean="0">
                <a:solidFill>
                  <a:schemeClr val="tx1"/>
                </a:solidFill>
              </a:rPr>
              <a:t>components </a:t>
            </a:r>
            <a:r>
              <a:rPr lang="sv-SE" sz="1600" dirty="0">
                <a:solidFill>
                  <a:schemeClr val="tx1"/>
                </a:solidFill>
              </a:rPr>
              <a:t>are bound to the same stack and framework.</a:t>
            </a:r>
          </a:p>
          <a:p>
            <a:r>
              <a:rPr lang="sv-SE" sz="1600" dirty="0">
                <a:solidFill>
                  <a:schemeClr val="tx1"/>
                </a:solidFill>
              </a:rPr>
              <a:t>One tightly coupled blob of code distributed across machines</a:t>
            </a:r>
            <a:r>
              <a:rPr lang="sv-SE" sz="1600" dirty="0" smtClean="0">
                <a:solidFill>
                  <a:schemeClr val="tx1"/>
                </a:solidFill>
              </a:rPr>
              <a:t>.</a:t>
            </a:r>
            <a:endParaRPr lang="sv-SE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72431" y="961007"/>
            <a:ext cx="101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Network</a:t>
            </a:r>
            <a:endParaRPr lang="sv-SE" dirty="0"/>
          </a:p>
        </p:txBody>
      </p:sp>
      <p:sp>
        <p:nvSpPr>
          <p:cNvPr id="45" name="Line Callout 2 (No Border) 44"/>
          <p:cNvSpPr/>
          <p:nvPr/>
        </p:nvSpPr>
        <p:spPr>
          <a:xfrm>
            <a:off x="2065352" y="3923304"/>
            <a:ext cx="2586518" cy="434648"/>
          </a:xfrm>
          <a:prstGeom prst="callout2">
            <a:avLst>
              <a:gd name="adj1" fmla="val 59251"/>
              <a:gd name="adj2" fmla="val 98886"/>
              <a:gd name="adj3" fmla="val 61500"/>
              <a:gd name="adj4" fmla="val 108147"/>
              <a:gd name="adj5" fmla="val -5626"/>
              <a:gd name="adj6" fmla="val 12029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Whatever you have here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46" name="Line Callout 2 (No Border) 45"/>
          <p:cNvSpPr/>
          <p:nvPr/>
        </p:nvSpPr>
        <p:spPr>
          <a:xfrm>
            <a:off x="6471138" y="5508678"/>
            <a:ext cx="2018137" cy="434648"/>
          </a:xfrm>
          <a:prstGeom prst="callout2">
            <a:avLst>
              <a:gd name="adj1" fmla="val 59251"/>
              <a:gd name="adj2" fmla="val 98886"/>
              <a:gd name="adj3" fmla="val 61500"/>
              <a:gd name="adj4" fmla="val 108147"/>
              <a:gd name="adj5" fmla="val -5626"/>
              <a:gd name="adj6" fmla="val 12029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Must also be here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94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4" idx="6"/>
            <a:endCxn id="7" idx="2"/>
          </p:cNvCxnSpPr>
          <p:nvPr/>
        </p:nvCxnSpPr>
        <p:spPr>
          <a:xfrm>
            <a:off x="5963434" y="3308547"/>
            <a:ext cx="2739322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4" idx="7"/>
            <a:endCxn id="8" idx="2"/>
          </p:cNvCxnSpPr>
          <p:nvPr/>
        </p:nvCxnSpPr>
        <p:spPr>
          <a:xfrm rot="5400000" flipH="1" flipV="1">
            <a:off x="6637503" y="838821"/>
            <a:ext cx="1223645" cy="290686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4" idx="5"/>
            <a:endCxn id="10" idx="2"/>
          </p:cNvCxnSpPr>
          <p:nvPr/>
        </p:nvCxnSpPr>
        <p:spPr>
          <a:xfrm rot="16200000" flipH="1">
            <a:off x="6637502" y="2871413"/>
            <a:ext cx="1223646" cy="290686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4219933" y="293960"/>
            <a:ext cx="7329869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31833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49864" y="400967"/>
              <a:ext cx="10767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210571" y="132595"/>
            <a:ext cx="3955572" cy="2375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>
                <a:solidFill>
                  <a:schemeClr val="tx1"/>
                </a:solidFill>
              </a:rPr>
              <a:t>Framework specific protocols</a:t>
            </a:r>
          </a:p>
          <a:p>
            <a:endParaRPr lang="sv-SE" sz="1600" b="1" dirty="0">
              <a:solidFill>
                <a:schemeClr val="tx1"/>
              </a:solidFill>
            </a:endParaRPr>
          </a:p>
          <a:p>
            <a:r>
              <a:rPr lang="sv-SE" sz="1600" dirty="0">
                <a:solidFill>
                  <a:schemeClr val="tx1"/>
                </a:solidFill>
              </a:rPr>
              <a:t>For example, all of the major Actor Model frameworks and languages have their own specific homegrown protocols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r>
              <a:rPr lang="sv-SE" sz="1600" b="1" dirty="0">
                <a:solidFill>
                  <a:schemeClr val="tx1"/>
                </a:solidFill>
              </a:rPr>
              <a:t>Erlang OTP, Akka, Akka.NET, MsOrleans, </a:t>
            </a:r>
            <a:r>
              <a:rPr lang="sv-SE" sz="1600" dirty="0">
                <a:solidFill>
                  <a:schemeClr val="tx1"/>
                </a:solidFill>
              </a:rPr>
              <a:t>none of them can talk to eachother using their own cluster protocols.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endParaRPr lang="sv-SE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72431" y="961007"/>
            <a:ext cx="101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Network</a:t>
            </a:r>
            <a:endParaRPr lang="sv-SE" dirty="0"/>
          </a:p>
        </p:txBody>
      </p:sp>
      <p:sp>
        <p:nvSpPr>
          <p:cNvPr id="47" name="Line Callout 2 (No Border) 46"/>
          <p:cNvSpPr/>
          <p:nvPr/>
        </p:nvSpPr>
        <p:spPr>
          <a:xfrm>
            <a:off x="2556026" y="4490021"/>
            <a:ext cx="3905318" cy="1223648"/>
          </a:xfrm>
          <a:prstGeom prst="callout2">
            <a:avLst>
              <a:gd name="adj1" fmla="val 59251"/>
              <a:gd name="adj2" fmla="val 98886"/>
              <a:gd name="adj3" fmla="val 59480"/>
              <a:gd name="adj4" fmla="val 108147"/>
              <a:gd name="adj5" fmla="val 52021"/>
              <a:gd name="adj6" fmla="val 13257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b="1" dirty="0">
                <a:solidFill>
                  <a:schemeClr val="tx1"/>
                </a:solidFill>
              </a:rPr>
              <a:t>Homegrown, </a:t>
            </a:r>
          </a:p>
          <a:p>
            <a:r>
              <a:rPr lang="sv-SE" sz="2400" b="1" dirty="0">
                <a:solidFill>
                  <a:schemeClr val="tx1"/>
                </a:solidFill>
              </a:rPr>
              <a:t>non standard, </a:t>
            </a:r>
            <a:r>
              <a:rPr lang="sv-SE" sz="2400" b="1" dirty="0" smtClean="0">
                <a:solidFill>
                  <a:schemeClr val="tx1"/>
                </a:solidFill>
              </a:rPr>
              <a:t/>
            </a:r>
            <a:br>
              <a:rPr lang="sv-SE" sz="2400" b="1" dirty="0" smtClean="0">
                <a:solidFill>
                  <a:schemeClr val="tx1"/>
                </a:solidFill>
              </a:rPr>
            </a:br>
            <a:r>
              <a:rPr lang="sv-SE" sz="2400" b="1" dirty="0" smtClean="0">
                <a:solidFill>
                  <a:schemeClr val="tx1"/>
                </a:solidFill>
              </a:rPr>
              <a:t>framework </a:t>
            </a:r>
            <a:r>
              <a:rPr lang="sv-SE" sz="2400" b="1" dirty="0">
                <a:solidFill>
                  <a:schemeClr val="tx1"/>
                </a:solidFill>
              </a:rPr>
              <a:t>specific protocol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771046" y="1320541"/>
            <a:ext cx="219076" cy="3830329"/>
            <a:chOff x="7572374" y="1181099"/>
            <a:chExt cx="219076" cy="3830329"/>
          </a:xfrm>
        </p:grpSpPr>
        <p:grpSp>
          <p:nvGrpSpPr>
            <p:cNvPr id="13" name="Group 12"/>
            <p:cNvGrpSpPr/>
            <p:nvPr/>
          </p:nvGrpSpPr>
          <p:grpSpPr>
            <a:xfrm>
              <a:off x="7572375" y="1181099"/>
              <a:ext cx="219075" cy="952500"/>
              <a:chOff x="7572375" y="1181099"/>
              <a:chExt cx="219075" cy="9525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3" name="Curved Connector 2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urved Connector 16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24" name="Curved Connector 23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urved Connector 24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/>
            <p:cNvGrpSpPr/>
            <p:nvPr/>
          </p:nvGrpSpPr>
          <p:grpSpPr>
            <a:xfrm>
              <a:off x="7572375" y="2149003"/>
              <a:ext cx="219075" cy="952500"/>
              <a:chOff x="7572375" y="1181099"/>
              <a:chExt cx="219075" cy="95250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36" name="Curved Connector 35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urved Connector 36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34" name="Curved Connector 33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urved Connector 34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37"/>
            <p:cNvGrpSpPr/>
            <p:nvPr/>
          </p:nvGrpSpPr>
          <p:grpSpPr>
            <a:xfrm>
              <a:off x="7572375" y="3101503"/>
              <a:ext cx="219075" cy="952500"/>
              <a:chOff x="7572375" y="1181099"/>
              <a:chExt cx="219075" cy="95250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43" name="Curved Connector 42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urved Connector 43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41" name="Curved Connector 40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urved Connector 41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" name="Group 51"/>
            <p:cNvGrpSpPr/>
            <p:nvPr/>
          </p:nvGrpSpPr>
          <p:grpSpPr>
            <a:xfrm>
              <a:off x="7572374" y="4058928"/>
              <a:ext cx="219075" cy="952500"/>
              <a:chOff x="7572375" y="1181099"/>
              <a:chExt cx="219075" cy="95250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57" name="Curved Connector 56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55" name="Curved Connector 54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urved Connector 55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97043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stCxn id="16" idx="6"/>
            <a:endCxn id="23" idx="2"/>
          </p:cNvCxnSpPr>
          <p:nvPr/>
        </p:nvCxnSpPr>
        <p:spPr>
          <a:xfrm>
            <a:off x="6918110" y="3308547"/>
            <a:ext cx="82996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519034" y="1602165"/>
            <a:ext cx="1150782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519035" y="3707622"/>
            <a:ext cx="1150780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748078" y="1203089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48078" y="2831209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748078" y="4459327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570" y="132594"/>
            <a:ext cx="4209845" cy="278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Embracing The Unix Philosophy</a:t>
            </a:r>
          </a:p>
          <a:p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What if we instead shrink the responsibility of the cluster?</a:t>
            </a:r>
          </a:p>
          <a:p>
            <a:r>
              <a:rPr lang="sv-SE" sz="1600" dirty="0" smtClean="0">
                <a:solidFill>
                  <a:schemeClr val="tx1"/>
                </a:solidFill>
              </a:rPr>
              <a:t/>
            </a:r>
            <a:br>
              <a:rPr lang="sv-SE" sz="1600" dirty="0" smtClean="0">
                <a:solidFill>
                  <a:schemeClr val="tx1"/>
                </a:solidFill>
              </a:rPr>
            </a:br>
            <a:r>
              <a:rPr lang="sv-SE" sz="1600" dirty="0" smtClean="0">
                <a:solidFill>
                  <a:schemeClr val="tx1"/>
                </a:solidFill>
              </a:rPr>
              <a:t>Instead of encapsulating everything, including business logic, we can limit the scope to data transport and cluster semantics only.</a:t>
            </a:r>
            <a:endParaRPr lang="sv-S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6" idx="6"/>
            <a:endCxn id="23" idx="2"/>
          </p:cNvCxnSpPr>
          <p:nvPr/>
        </p:nvCxnSpPr>
        <p:spPr>
          <a:xfrm>
            <a:off x="6918110" y="3308547"/>
            <a:ext cx="82996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519034" y="1602165"/>
            <a:ext cx="1150782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519035" y="3707622"/>
            <a:ext cx="1150780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748078" y="120308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48078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748078" y="4459327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570" y="132594"/>
            <a:ext cx="4234293" cy="573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Cluster consumer</a:t>
            </a:r>
          </a:p>
          <a:p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The cluster mechanism is separated from the components.</a:t>
            </a:r>
            <a:br>
              <a:rPr lang="sv-SE" sz="1600" dirty="0" smtClean="0">
                <a:solidFill>
                  <a:schemeClr val="tx1"/>
                </a:solidFill>
              </a:rPr>
            </a:br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The Components only need to agree on the protocols and contracts of the cluster, or use a prebuilt tool for this purpose, e.g. </a:t>
            </a:r>
            <a:r>
              <a:rPr lang="sv-SE" sz="1600" b="1" dirty="0" smtClean="0">
                <a:solidFill>
                  <a:schemeClr val="tx1"/>
                </a:solidFill>
              </a:rPr>
              <a:t>Apache Kafka</a:t>
            </a:r>
            <a:r>
              <a:rPr lang="sv-SE" sz="16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336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6" idx="6"/>
            <a:endCxn id="23" idx="2"/>
          </p:cNvCxnSpPr>
          <p:nvPr/>
        </p:nvCxnSpPr>
        <p:spPr>
          <a:xfrm>
            <a:off x="6918110" y="3308547"/>
            <a:ext cx="82996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519034" y="1602165"/>
            <a:ext cx="1150782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519035" y="3707622"/>
            <a:ext cx="1150780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571" y="132594"/>
            <a:ext cx="3835737" cy="278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Elasticity by partitions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We start out by having a much higher number of partitions than consumers.</a:t>
            </a:r>
            <a:endParaRPr lang="sv-SE" sz="16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12030" y="1178751"/>
            <a:ext cx="917625" cy="1006556"/>
            <a:chOff x="6971244" y="1178751"/>
            <a:chExt cx="958411" cy="10065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" name="Rounded Rectangle 1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100" dirty="0" smtClean="0"/>
                <a:t>partition1</a:t>
              </a:r>
              <a:endParaRPr lang="sv-SE" sz="11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100" dirty="0" smtClean="0"/>
                <a:t>partition2</a:t>
              </a:r>
              <a:endParaRPr lang="sv-SE" sz="11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971244" y="1859132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100" dirty="0" smtClean="0"/>
                <a:t>partition3</a:t>
              </a:r>
              <a:endParaRPr lang="sv-SE" sz="1100" dirty="0"/>
            </a:p>
          </p:txBody>
        </p:sp>
      </p:grpSp>
      <p:sp>
        <p:nvSpPr>
          <p:cNvPr id="17" name="Oval 16"/>
          <p:cNvSpPr/>
          <p:nvPr/>
        </p:nvSpPr>
        <p:spPr>
          <a:xfrm>
            <a:off x="7748078" y="120308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012030" y="2805268"/>
            <a:ext cx="917625" cy="1006556"/>
            <a:chOff x="6971244" y="1178751"/>
            <a:chExt cx="958411" cy="10065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7" name="Rounded Rectangle 36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100" dirty="0" smtClean="0"/>
                <a:t>partition4</a:t>
              </a:r>
              <a:endParaRPr lang="sv-SE" sz="11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100" dirty="0" smtClean="0"/>
                <a:t>partition5</a:t>
              </a:r>
              <a:endParaRPr lang="sv-SE" sz="11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971244" y="1859132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100" dirty="0" smtClean="0"/>
                <a:t>partition6</a:t>
              </a:r>
              <a:endParaRPr lang="sv-SE" sz="11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061955" y="4435421"/>
            <a:ext cx="917625" cy="1006556"/>
            <a:chOff x="6971244" y="1178751"/>
            <a:chExt cx="958411" cy="10065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1" name="Rounded Rectangle 40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100" dirty="0" smtClean="0"/>
                <a:t>partition7</a:t>
              </a:r>
              <a:endParaRPr lang="sv-SE" sz="11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100" dirty="0" smtClean="0"/>
                <a:t>partition8</a:t>
              </a:r>
              <a:endParaRPr lang="sv-SE" sz="11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971244" y="1859132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100" dirty="0" smtClean="0"/>
                <a:t>partition9</a:t>
              </a:r>
              <a:endParaRPr lang="sv-SE" sz="1100" dirty="0"/>
            </a:p>
          </p:txBody>
        </p:sp>
      </p:grpSp>
      <p:sp>
        <p:nvSpPr>
          <p:cNvPr id="26" name="Oval 25"/>
          <p:cNvSpPr/>
          <p:nvPr/>
        </p:nvSpPr>
        <p:spPr>
          <a:xfrm>
            <a:off x="7748078" y="4459327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48078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16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12030" y="1036272"/>
            <a:ext cx="917624" cy="663385"/>
            <a:chOff x="6971245" y="1178751"/>
            <a:chExt cx="958410" cy="66338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" name="Rounded Rectangle 1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100" dirty="0" smtClean="0"/>
                <a:t>partition1</a:t>
              </a:r>
              <a:endParaRPr lang="sv-SE" sz="11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100" dirty="0" smtClean="0"/>
                <a:t>partition2</a:t>
              </a:r>
              <a:endParaRPr lang="sv-SE" sz="11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747322" y="766280"/>
            <a:ext cx="2098702" cy="1144025"/>
            <a:chOff x="7747322" y="766280"/>
            <a:chExt cx="2098702" cy="1144025"/>
          </a:xfrm>
        </p:grpSpPr>
        <p:sp>
          <p:nvSpPr>
            <p:cNvPr id="8" name="Oval 7"/>
            <p:cNvSpPr/>
            <p:nvPr/>
          </p:nvSpPr>
          <p:spPr>
            <a:xfrm>
              <a:off x="8701999" y="766280"/>
              <a:ext cx="1144025" cy="114402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bg1"/>
                  </a:solidFill>
                </a:rPr>
                <a:t>worker1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7747322" y="860954"/>
              <a:ext cx="954676" cy="95467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v-SE" sz="1200" b="1" dirty="0" smtClean="0">
                  <a:solidFill>
                    <a:schemeClr val="bg1"/>
                  </a:solidFill>
                </a:rPr>
                <a:t>consumer</a:t>
              </a:r>
              <a:endParaRPr lang="sv-SE" sz="8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061955" y="4798834"/>
            <a:ext cx="917625" cy="1006556"/>
            <a:chOff x="6971244" y="1178751"/>
            <a:chExt cx="958411" cy="10065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1" name="Rounded Rectangle 40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100" dirty="0" smtClean="0"/>
                <a:t>partition3</a:t>
              </a:r>
              <a:endParaRPr lang="sv-SE" sz="11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100" dirty="0" smtClean="0"/>
                <a:t>partition6</a:t>
              </a:r>
              <a:endParaRPr lang="sv-SE" sz="11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971244" y="1859132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100" dirty="0" smtClean="0"/>
                <a:t>partition9</a:t>
              </a:r>
              <a:endParaRPr lang="sv-SE" sz="11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747322" y="4706788"/>
            <a:ext cx="2098702" cy="1144025"/>
            <a:chOff x="7747322" y="4706788"/>
            <a:chExt cx="2098702" cy="1144025"/>
          </a:xfrm>
        </p:grpSpPr>
        <p:sp>
          <p:nvSpPr>
            <p:cNvPr id="10" name="Oval 9"/>
            <p:cNvSpPr/>
            <p:nvPr/>
          </p:nvSpPr>
          <p:spPr>
            <a:xfrm>
              <a:off x="8701999" y="4706788"/>
              <a:ext cx="1144025" cy="114402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bg1"/>
                  </a:solidFill>
                </a:rPr>
                <a:t>worker4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7747322" y="4801462"/>
              <a:ext cx="954676" cy="95467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v-SE" sz="1200" b="1" dirty="0" smtClean="0">
                  <a:solidFill>
                    <a:schemeClr val="bg1"/>
                  </a:solidFill>
                </a:rPr>
                <a:t>consumer</a:t>
              </a:r>
              <a:endParaRPr lang="sv-SE" sz="800" b="1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Curved Connector 43"/>
          <p:cNvCxnSpPr>
            <a:stCxn id="16" idx="7"/>
            <a:endCxn id="23" idx="2"/>
          </p:cNvCxnSpPr>
          <p:nvPr/>
        </p:nvCxnSpPr>
        <p:spPr>
          <a:xfrm rot="5400000" flipH="1" flipV="1">
            <a:off x="7103200" y="2326897"/>
            <a:ext cx="319222" cy="96902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7011045" y="2327214"/>
            <a:ext cx="917625" cy="663385"/>
            <a:chOff x="6971243" y="1178751"/>
            <a:chExt cx="958411" cy="66338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7" name="Rounded Rectangle 36"/>
            <p:cNvSpPr/>
            <p:nvPr/>
          </p:nvSpPr>
          <p:spPr>
            <a:xfrm>
              <a:off x="6971243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100" dirty="0" smtClean="0"/>
                <a:t>partition4</a:t>
              </a:r>
              <a:endParaRPr lang="sv-SE" sz="11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100" dirty="0" smtClean="0"/>
                <a:t>partition5</a:t>
              </a:r>
              <a:endParaRPr lang="sv-SE" sz="11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747321" y="2079783"/>
            <a:ext cx="2098703" cy="1144025"/>
            <a:chOff x="7747321" y="2085530"/>
            <a:chExt cx="2098703" cy="1144025"/>
          </a:xfrm>
        </p:grpSpPr>
        <p:sp>
          <p:nvSpPr>
            <p:cNvPr id="7" name="Oval 6"/>
            <p:cNvSpPr/>
            <p:nvPr/>
          </p:nvSpPr>
          <p:spPr>
            <a:xfrm>
              <a:off x="8701999" y="2085530"/>
              <a:ext cx="1144025" cy="114402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bg1"/>
                  </a:solidFill>
                </a:rPr>
                <a:t>worker2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7747321" y="2180205"/>
              <a:ext cx="954676" cy="95467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v-SE" sz="1200" b="1" dirty="0" smtClean="0">
                  <a:solidFill>
                    <a:schemeClr val="bg1"/>
                  </a:solidFill>
                </a:rPr>
                <a:t>consumer</a:t>
              </a:r>
              <a:endParaRPr lang="sv-SE" sz="800" b="1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7011045" y="3639071"/>
            <a:ext cx="917625" cy="663385"/>
            <a:chOff x="6971243" y="1178751"/>
            <a:chExt cx="958411" cy="66338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6" name="Rounded Rectangle 45"/>
            <p:cNvSpPr/>
            <p:nvPr/>
          </p:nvSpPr>
          <p:spPr>
            <a:xfrm>
              <a:off x="6971243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100" dirty="0" smtClean="0"/>
                <a:t>partition7</a:t>
              </a:r>
              <a:endParaRPr lang="sv-SE" sz="11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100" dirty="0" smtClean="0"/>
                <a:t>partition8</a:t>
              </a:r>
              <a:endParaRPr lang="sv-SE" sz="11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749866" y="3393286"/>
            <a:ext cx="2098703" cy="1144025"/>
            <a:chOff x="7749866" y="3412009"/>
            <a:chExt cx="2098703" cy="1144025"/>
          </a:xfrm>
        </p:grpSpPr>
        <p:sp>
          <p:nvSpPr>
            <p:cNvPr id="32" name="Oval 31"/>
            <p:cNvSpPr/>
            <p:nvPr/>
          </p:nvSpPr>
          <p:spPr>
            <a:xfrm>
              <a:off x="8704544" y="3412009"/>
              <a:ext cx="1144025" cy="114402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bg1"/>
                  </a:solidFill>
                </a:rPr>
                <a:t>worker3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7749866" y="3506684"/>
              <a:ext cx="954676" cy="95467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v-SE" sz="1200" b="1" dirty="0" smtClean="0">
                  <a:solidFill>
                    <a:schemeClr val="bg1"/>
                  </a:solidFill>
                </a:rPr>
                <a:t>consumer</a:t>
              </a:r>
              <a:endParaRPr lang="sv-SE" sz="8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210571" y="132594"/>
            <a:ext cx="3892004" cy="278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Elasticity by partitions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Once a consumer is added, the partitions are rebalanced across the avaiable consumers.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This allows consumers to scale up to the same number as the avaiable partitions.</a:t>
            </a:r>
            <a:endParaRPr lang="sv-S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210571" y="132594"/>
            <a:ext cx="3892004" cy="53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Partition to State affinity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By partitioning events based on some form of unique identifier, e.g. CustomerId, Region or similar, we can make sure all events that belong together end up on the same partition.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Once the events are assigned to a specific partition, it’s easy to build a stateful system behind the worker consuming this partition.</a:t>
            </a:r>
            <a:endParaRPr lang="sv-SE" sz="1600" b="1" dirty="0">
              <a:solidFill>
                <a:schemeClr val="tx1"/>
              </a:solidFill>
            </a:endParaRPr>
          </a:p>
          <a:p>
            <a:endParaRPr lang="sv-SE" sz="1600" b="1" dirty="0">
              <a:solidFill>
                <a:schemeClr val="tx1"/>
              </a:solidFill>
            </a:endParaRPr>
          </a:p>
        </p:txBody>
      </p:sp>
      <p:cxnSp>
        <p:nvCxnSpPr>
          <p:cNvPr id="75" name="Curved Connector 74"/>
          <p:cNvCxnSpPr/>
          <p:nvPr/>
        </p:nvCxnSpPr>
        <p:spPr>
          <a:xfrm rot="5400000" flipH="1" flipV="1">
            <a:off x="7103200" y="2326897"/>
            <a:ext cx="319222" cy="96902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102575" y="1"/>
            <a:ext cx="636168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ounded Rectangle 4"/>
          <p:cNvSpPr/>
          <p:nvPr/>
        </p:nvSpPr>
        <p:spPr>
          <a:xfrm>
            <a:off x="8716341" y="2079782"/>
            <a:ext cx="2960597" cy="1144026"/>
          </a:xfrm>
          <a:prstGeom prst="roundRect">
            <a:avLst>
              <a:gd name="adj" fmla="val 50000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              Stateful</a:t>
            </a:r>
            <a:endParaRPr lang="sv-SE" b="1" dirty="0"/>
          </a:p>
        </p:txBody>
      </p:sp>
      <p:sp>
        <p:nvSpPr>
          <p:cNvPr id="7" name="Oval 6"/>
          <p:cNvSpPr/>
          <p:nvPr/>
        </p:nvSpPr>
        <p:spPr>
          <a:xfrm>
            <a:off x="8701999" y="207978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011045" y="2327214"/>
            <a:ext cx="917625" cy="663385"/>
            <a:chOff x="6971243" y="1178751"/>
            <a:chExt cx="958411" cy="66338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7" name="Rounded Rectangle 36"/>
            <p:cNvSpPr/>
            <p:nvPr/>
          </p:nvSpPr>
          <p:spPr>
            <a:xfrm>
              <a:off x="6971243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23" name="Oval 22"/>
          <p:cNvSpPr/>
          <p:nvPr/>
        </p:nvSpPr>
        <p:spPr>
          <a:xfrm>
            <a:off x="7747321" y="2174458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0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507</Words>
  <Application>Microsoft Office PowerPoint</Application>
  <PresentationFormat>Widescreen</PresentationFormat>
  <Paragraphs>218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Platform agnostic distributed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171</cp:revision>
  <dcterms:created xsi:type="dcterms:W3CDTF">2016-11-05T07:11:57Z</dcterms:created>
  <dcterms:modified xsi:type="dcterms:W3CDTF">2016-12-13T11:53:43Z</dcterms:modified>
</cp:coreProperties>
</file>