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2"/>
  </p:notesMasterIdLst>
  <p:sldIdLst>
    <p:sldId id="335" r:id="rId2"/>
    <p:sldId id="275" r:id="rId3"/>
    <p:sldId id="282" r:id="rId4"/>
    <p:sldId id="308" r:id="rId5"/>
    <p:sldId id="299" r:id="rId6"/>
    <p:sldId id="283" r:id="rId7"/>
    <p:sldId id="284" r:id="rId8"/>
    <p:sldId id="292" r:id="rId9"/>
    <p:sldId id="290" r:id="rId10"/>
    <p:sldId id="286" r:id="rId11"/>
    <p:sldId id="289" r:id="rId12"/>
    <p:sldId id="293" r:id="rId13"/>
    <p:sldId id="294" r:id="rId14"/>
    <p:sldId id="291" r:id="rId15"/>
    <p:sldId id="267" r:id="rId16"/>
    <p:sldId id="317" r:id="rId17"/>
    <p:sldId id="300" r:id="rId18"/>
    <p:sldId id="307" r:id="rId19"/>
    <p:sldId id="303" r:id="rId20"/>
    <p:sldId id="319" r:id="rId21"/>
    <p:sldId id="295" r:id="rId22"/>
    <p:sldId id="304" r:id="rId23"/>
    <p:sldId id="332" r:id="rId24"/>
    <p:sldId id="301" r:id="rId25"/>
    <p:sldId id="324" r:id="rId26"/>
    <p:sldId id="322" r:id="rId27"/>
    <p:sldId id="337" r:id="rId28"/>
    <p:sldId id="336" r:id="rId29"/>
    <p:sldId id="313" r:id="rId30"/>
    <p:sldId id="323" r:id="rId31"/>
    <p:sldId id="338" r:id="rId32"/>
    <p:sldId id="340" r:id="rId33"/>
    <p:sldId id="341" r:id="rId34"/>
    <p:sldId id="347" r:id="rId35"/>
    <p:sldId id="343" r:id="rId36"/>
    <p:sldId id="344" r:id="rId37"/>
    <p:sldId id="333" r:id="rId38"/>
    <p:sldId id="334" r:id="rId39"/>
    <p:sldId id="345" r:id="rId40"/>
    <p:sldId id="346" r:id="rId4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FFF"/>
    <a:srgbClr val="102B3E"/>
    <a:srgbClr val="F16364"/>
    <a:srgbClr val="0E475F"/>
    <a:srgbClr val="DD5893"/>
    <a:srgbClr val="E88744"/>
    <a:srgbClr val="1D9F58"/>
    <a:srgbClr val="3DB5BE"/>
    <a:srgbClr val="176C4C"/>
    <a:srgbClr val="236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BCFE-A15E-4826-A1A9-85B6ADAEE4E9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3D060-EEDD-4A82-A1F5-9405439E6F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664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49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8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866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02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43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44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22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190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529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8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2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9369-8C67-4597-BFA9-A9E18CC8059E}" type="datetimeFigureOut">
              <a:rPr lang="sv-SE" smtClean="0"/>
              <a:t>2017-02-27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130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Why Techsson wants Docker</a:t>
            </a:r>
            <a:endParaRPr lang="sv-SE" sz="6000" b="1" dirty="0">
              <a:solidFill>
                <a:srgbClr val="F16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Shared Servers, Noisy Neighbours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grpSp>
        <p:nvGrpSpPr>
          <p:cNvPr id="5" name="Group 4"/>
          <p:cNvGrpSpPr/>
          <p:nvPr/>
        </p:nvGrpSpPr>
        <p:grpSpPr>
          <a:xfrm>
            <a:off x="8371901" y="3093464"/>
            <a:ext cx="2136637" cy="2236016"/>
            <a:chOff x="8371901" y="3093464"/>
            <a:chExt cx="2136637" cy="2236016"/>
          </a:xfrm>
        </p:grpSpPr>
        <p:sp>
          <p:nvSpPr>
            <p:cNvPr id="40" name="Oval Callout 39"/>
            <p:cNvSpPr/>
            <p:nvPr/>
          </p:nvSpPr>
          <p:spPr>
            <a:xfrm>
              <a:off x="8371901" y="3093464"/>
              <a:ext cx="2136637" cy="2236016"/>
            </a:xfrm>
            <a:prstGeom prst="wedgeEllipseCallout">
              <a:avLst>
                <a:gd name="adj1" fmla="val -104662"/>
                <a:gd name="adj2" fmla="val 267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32" name="Picture 8" descr="http://www.memes.at/faces/cryin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5371" y="3515187"/>
              <a:ext cx="1440332" cy="1400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ounded Rectangle 14"/>
          <p:cNvSpPr/>
          <p:nvPr/>
        </p:nvSpPr>
        <p:spPr>
          <a:xfrm>
            <a:off x="5101643" y="3318733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16" name="Rounded Rectangle 15"/>
          <p:cNvSpPr/>
          <p:nvPr/>
        </p:nvSpPr>
        <p:spPr>
          <a:xfrm>
            <a:off x="5101643" y="3988982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Gaming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5101642" y="4659231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Campaigns</a:t>
            </a:r>
            <a:endParaRPr lang="sv-SE" dirty="0"/>
          </a:p>
        </p:txBody>
      </p:sp>
      <p:sp>
        <p:nvSpPr>
          <p:cNvPr id="18" name="Rounded Rectangle 17"/>
          <p:cNvSpPr/>
          <p:nvPr/>
        </p:nvSpPr>
        <p:spPr>
          <a:xfrm>
            <a:off x="5101641" y="53294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19" name="Isosceles Triangle 2"/>
          <p:cNvSpPr/>
          <p:nvPr/>
        </p:nvSpPr>
        <p:spPr>
          <a:xfrm rot="10299074">
            <a:off x="6453592" y="4772952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7"/>
          <p:cNvSpPr/>
          <p:nvPr/>
        </p:nvSpPr>
        <p:spPr>
          <a:xfrm rot="18900000">
            <a:off x="6477488" y="4102025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Hexagon 8"/>
          <p:cNvSpPr/>
          <p:nvPr/>
        </p:nvSpPr>
        <p:spPr>
          <a:xfrm rot="16200000">
            <a:off x="6469856" y="3391246"/>
            <a:ext cx="307154" cy="43643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Heart 11"/>
          <p:cNvSpPr/>
          <p:nvPr/>
        </p:nvSpPr>
        <p:spPr>
          <a:xfrm rot="14287302">
            <a:off x="6480934" y="5471492"/>
            <a:ext cx="371230" cy="28454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1683462" y="2491456"/>
            <a:ext cx="2136637" cy="2236016"/>
            <a:chOff x="1683462" y="2491456"/>
            <a:chExt cx="2136637" cy="2236016"/>
          </a:xfrm>
        </p:grpSpPr>
        <p:sp>
          <p:nvSpPr>
            <p:cNvPr id="3" name="Oval Callout 2"/>
            <p:cNvSpPr/>
            <p:nvPr/>
          </p:nvSpPr>
          <p:spPr>
            <a:xfrm>
              <a:off x="1683462" y="2491456"/>
              <a:ext cx="2136637" cy="2236016"/>
            </a:xfrm>
            <a:prstGeom prst="wedgeEllipseCallout">
              <a:avLst>
                <a:gd name="adj1" fmla="val 104982"/>
                <a:gd name="adj2" fmla="val -56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30" name="Picture 6" descr="http://www.pngall.com/wp-content/uploads/2016/05/Trollface-P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507" y="2849103"/>
              <a:ext cx="1666545" cy="1520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45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Single point of failure…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83462" y="2491456"/>
            <a:ext cx="2136637" cy="2236016"/>
            <a:chOff x="1683462" y="2491456"/>
            <a:chExt cx="2136637" cy="2236016"/>
          </a:xfrm>
        </p:grpSpPr>
        <p:sp>
          <p:nvSpPr>
            <p:cNvPr id="26" name="Oval Callout 25"/>
            <p:cNvSpPr/>
            <p:nvPr/>
          </p:nvSpPr>
          <p:spPr>
            <a:xfrm>
              <a:off x="1683462" y="2491456"/>
              <a:ext cx="2136637" cy="2236016"/>
            </a:xfrm>
            <a:prstGeom prst="wedgeEllipseCallout">
              <a:avLst>
                <a:gd name="adj1" fmla="val 104982"/>
                <a:gd name="adj2" fmla="val -56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074" name="Picture 2" descr="http://cliparts.co/cliparts/ki8/ozr/ki8ozrke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008" y="2837351"/>
              <a:ext cx="1269543" cy="1544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5101641" y="3318733"/>
            <a:ext cx="1988719" cy="2592210"/>
            <a:chOff x="1834579" y="3318733"/>
            <a:chExt cx="1988719" cy="2592210"/>
          </a:xfrm>
        </p:grpSpPr>
        <p:sp>
          <p:nvSpPr>
            <p:cNvPr id="12" name="Rounded Rectangle 11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17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964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…Same issue with deployment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grpSp>
        <p:nvGrpSpPr>
          <p:cNvPr id="10" name="Group 9"/>
          <p:cNvGrpSpPr/>
          <p:nvPr/>
        </p:nvGrpSpPr>
        <p:grpSpPr>
          <a:xfrm>
            <a:off x="5101641" y="3318733"/>
            <a:ext cx="1988719" cy="2592210"/>
            <a:chOff x="1834579" y="3318733"/>
            <a:chExt cx="1988719" cy="2592210"/>
          </a:xfrm>
        </p:grpSpPr>
        <p:sp>
          <p:nvSpPr>
            <p:cNvPr id="11" name="Rounded Rectangle 10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16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25" name="Oval Callout 24"/>
          <p:cNvSpPr/>
          <p:nvPr/>
        </p:nvSpPr>
        <p:spPr>
          <a:xfrm>
            <a:off x="1683462" y="2491456"/>
            <a:ext cx="2136637" cy="2236016"/>
          </a:xfrm>
          <a:prstGeom prst="wedgeEllipseCallout">
            <a:avLst>
              <a:gd name="adj1" fmla="val 104982"/>
              <a:gd name="adj2" fmla="val -568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>
                <a:solidFill>
                  <a:srgbClr val="102B3E"/>
                </a:solidFill>
              </a:rPr>
              <a:t>Down during deployment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5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Challenges!</a:t>
            </a:r>
            <a:endParaRPr lang="sv-SE" sz="6000" b="1" dirty="0">
              <a:solidFill>
                <a:srgbClr val="F163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104" y="2903666"/>
            <a:ext cx="4478957" cy="3117489"/>
          </a:xfrm>
        </p:spPr>
        <p:txBody>
          <a:bodyPr/>
          <a:lstStyle/>
          <a:p>
            <a:r>
              <a:rPr lang="sv-SE" dirty="0">
                <a:solidFill>
                  <a:srgbClr val="FFFFFF"/>
                </a:solidFill>
              </a:rPr>
              <a:t>Scalability, Elasticity</a:t>
            </a:r>
          </a:p>
          <a:p>
            <a:r>
              <a:rPr lang="sv-SE" dirty="0">
                <a:solidFill>
                  <a:srgbClr val="FFFFFF"/>
                </a:solidFill>
              </a:rPr>
              <a:t>Isolation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Availability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5003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bg1"/>
                </a:solidFill>
              </a:rPr>
              <a:t>The Current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Adopting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8135" y="3900196"/>
            <a:ext cx="2841610" cy="2554115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  <p:sp>
        <p:nvSpPr>
          <p:cNvPr id="36" name="Rounded Rectangle 35"/>
          <p:cNvSpPr/>
          <p:nvPr/>
        </p:nvSpPr>
        <p:spPr>
          <a:xfrm>
            <a:off x="1834581" y="4368499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45" name="Rounded Rectangle 44"/>
          <p:cNvSpPr/>
          <p:nvPr/>
        </p:nvSpPr>
        <p:spPr>
          <a:xfrm>
            <a:off x="1834581" y="5038748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46" name="Rounded Rectangle 45"/>
          <p:cNvSpPr/>
          <p:nvPr/>
        </p:nvSpPr>
        <p:spPr>
          <a:xfrm>
            <a:off x="1834580" y="5708997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27" name="Freeform 26"/>
          <p:cNvSpPr/>
          <p:nvPr/>
        </p:nvSpPr>
        <p:spPr>
          <a:xfrm>
            <a:off x="3144063" y="4494630"/>
            <a:ext cx="452823" cy="329198"/>
          </a:xfrm>
          <a:custGeom>
            <a:avLst/>
            <a:gdLst>
              <a:gd name="connsiteX0" fmla="*/ 90296 w 452823"/>
              <a:gd name="connsiteY0" fmla="*/ 18 h 329198"/>
              <a:gd name="connsiteX1" fmla="*/ 116317 w 452823"/>
              <a:gd name="connsiteY1" fmla="*/ 3364 h 329198"/>
              <a:gd name="connsiteX2" fmla="*/ 128535 w 452823"/>
              <a:gd name="connsiteY2" fmla="*/ 7139 h 329198"/>
              <a:gd name="connsiteX3" fmla="*/ 128535 w 452823"/>
              <a:gd name="connsiteY3" fmla="*/ 5976 h 329198"/>
              <a:gd name="connsiteX4" fmla="*/ 129055 w 452823"/>
              <a:gd name="connsiteY4" fmla="*/ 6177 h 329198"/>
              <a:gd name="connsiteX5" fmla="*/ 211628 w 452823"/>
              <a:gd name="connsiteY5" fmla="*/ 38172 h 329198"/>
              <a:gd name="connsiteX6" fmla="*/ 302499 w 452823"/>
              <a:gd name="connsiteY6" fmla="*/ 3923 h 329198"/>
              <a:gd name="connsiteX7" fmla="*/ 309265 w 452823"/>
              <a:gd name="connsiteY7" fmla="*/ 4282 h 329198"/>
              <a:gd name="connsiteX8" fmla="*/ 309265 w 452823"/>
              <a:gd name="connsiteY8" fmla="*/ 3923 h 329198"/>
              <a:gd name="connsiteX9" fmla="*/ 318725 w 452823"/>
              <a:gd name="connsiteY9" fmla="*/ 4249 h 329198"/>
              <a:gd name="connsiteX10" fmla="*/ 398520 w 452823"/>
              <a:gd name="connsiteY10" fmla="*/ 27907 h 329198"/>
              <a:gd name="connsiteX11" fmla="*/ 369277 w 452823"/>
              <a:gd name="connsiteY11" fmla="*/ 326177 h 329198"/>
              <a:gd name="connsiteX12" fmla="*/ 313044 w 452823"/>
              <a:gd name="connsiteY12" fmla="*/ 328069 h 329198"/>
              <a:gd name="connsiteX13" fmla="*/ 309265 w 452823"/>
              <a:gd name="connsiteY13" fmla="*/ 327405 h 329198"/>
              <a:gd name="connsiteX14" fmla="*/ 309265 w 452823"/>
              <a:gd name="connsiteY14" fmla="*/ 327763 h 329198"/>
              <a:gd name="connsiteX15" fmla="*/ 297140 w 452823"/>
              <a:gd name="connsiteY15" fmla="*/ 324485 h 329198"/>
              <a:gd name="connsiteX16" fmla="*/ 217261 w 452823"/>
              <a:gd name="connsiteY16" fmla="*/ 300567 h 329198"/>
              <a:gd name="connsiteX17" fmla="*/ 146477 w 452823"/>
              <a:gd name="connsiteY17" fmla="*/ 317166 h 329198"/>
              <a:gd name="connsiteX18" fmla="*/ 128535 w 452823"/>
              <a:gd name="connsiteY18" fmla="*/ 320748 h 329198"/>
              <a:gd name="connsiteX19" fmla="*/ 128535 w 452823"/>
              <a:gd name="connsiteY19" fmla="*/ 321911 h 329198"/>
              <a:gd name="connsiteX20" fmla="*/ 127146 w 452823"/>
              <a:gd name="connsiteY20" fmla="*/ 322134 h 329198"/>
              <a:gd name="connsiteX21" fmla="*/ 52182 w 452823"/>
              <a:gd name="connsiteY21" fmla="*/ 305208 h 329198"/>
              <a:gd name="connsiteX22" fmla="*/ 22367 w 452823"/>
              <a:gd name="connsiteY22" fmla="*/ 37997 h 329198"/>
              <a:gd name="connsiteX23" fmla="*/ 90296 w 452823"/>
              <a:gd name="connsiteY23" fmla="*/ 18 h 32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2823" h="329198">
                <a:moveTo>
                  <a:pt x="90296" y="18"/>
                </a:moveTo>
                <a:cubicBezTo>
                  <a:pt x="99051" y="-169"/>
                  <a:pt x="107713" y="1132"/>
                  <a:pt x="116317" y="3364"/>
                </a:cubicBezTo>
                <a:lnTo>
                  <a:pt x="128535" y="7139"/>
                </a:lnTo>
                <a:lnTo>
                  <a:pt x="128535" y="5976"/>
                </a:lnTo>
                <a:lnTo>
                  <a:pt x="129055" y="6177"/>
                </a:lnTo>
                <a:cubicBezTo>
                  <a:pt x="156521" y="18270"/>
                  <a:pt x="183458" y="40805"/>
                  <a:pt x="211628" y="38172"/>
                </a:cubicBezTo>
                <a:cubicBezTo>
                  <a:pt x="251491" y="41057"/>
                  <a:pt x="267066" y="5975"/>
                  <a:pt x="302499" y="3923"/>
                </a:cubicBezTo>
                <a:lnTo>
                  <a:pt x="309265" y="4282"/>
                </a:lnTo>
                <a:lnTo>
                  <a:pt x="309265" y="3923"/>
                </a:lnTo>
                <a:lnTo>
                  <a:pt x="318725" y="4249"/>
                </a:lnTo>
                <a:cubicBezTo>
                  <a:pt x="339978" y="6421"/>
                  <a:pt x="365679" y="13370"/>
                  <a:pt x="398520" y="27907"/>
                </a:cubicBezTo>
                <a:cubicBezTo>
                  <a:pt x="507910" y="104840"/>
                  <a:pt x="427763" y="306007"/>
                  <a:pt x="369277" y="326177"/>
                </a:cubicBezTo>
                <a:cubicBezTo>
                  <a:pt x="346883" y="329725"/>
                  <a:pt x="328889" y="329859"/>
                  <a:pt x="313044" y="328069"/>
                </a:cubicBezTo>
                <a:lnTo>
                  <a:pt x="309265" y="327405"/>
                </a:lnTo>
                <a:lnTo>
                  <a:pt x="309265" y="327763"/>
                </a:lnTo>
                <a:lnTo>
                  <a:pt x="297140" y="324485"/>
                </a:lnTo>
                <a:cubicBezTo>
                  <a:pt x="273973" y="316129"/>
                  <a:pt x="254966" y="300400"/>
                  <a:pt x="217261" y="300567"/>
                </a:cubicBezTo>
                <a:cubicBezTo>
                  <a:pt x="195191" y="298827"/>
                  <a:pt x="171538" y="310473"/>
                  <a:pt x="146477" y="317166"/>
                </a:cubicBezTo>
                <a:lnTo>
                  <a:pt x="128535" y="320748"/>
                </a:lnTo>
                <a:lnTo>
                  <a:pt x="128535" y="321911"/>
                </a:lnTo>
                <a:lnTo>
                  <a:pt x="127146" y="322134"/>
                </a:lnTo>
                <a:cubicBezTo>
                  <a:pt x="103083" y="324437"/>
                  <a:pt x="78064" y="321374"/>
                  <a:pt x="52182" y="305208"/>
                </a:cubicBezTo>
                <a:cubicBezTo>
                  <a:pt x="8628" y="266831"/>
                  <a:pt x="-23525" y="130994"/>
                  <a:pt x="22367" y="37997"/>
                </a:cubicBezTo>
                <a:cubicBezTo>
                  <a:pt x="45945" y="10246"/>
                  <a:pt x="68410" y="484"/>
                  <a:pt x="90296" y="18"/>
                </a:cubicBezTo>
                <a:close/>
              </a:path>
            </a:pathLst>
          </a:custGeom>
          <a:solidFill>
            <a:srgbClr val="DD5893"/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87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Adopting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8135" y="3900196"/>
            <a:ext cx="2841610" cy="2554115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  <p:sp>
        <p:nvSpPr>
          <p:cNvPr id="36" name="Rounded Rectangle 35"/>
          <p:cNvSpPr/>
          <p:nvPr/>
        </p:nvSpPr>
        <p:spPr>
          <a:xfrm>
            <a:off x="1834581" y="4368499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45" name="Rounded Rectangle 44"/>
          <p:cNvSpPr/>
          <p:nvPr/>
        </p:nvSpPr>
        <p:spPr>
          <a:xfrm>
            <a:off x="1834581" y="5038748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46" name="Rounded Rectangle 45"/>
          <p:cNvSpPr/>
          <p:nvPr/>
        </p:nvSpPr>
        <p:spPr>
          <a:xfrm>
            <a:off x="1834580" y="5708997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grpSp>
        <p:nvGrpSpPr>
          <p:cNvPr id="81" name="Group 80"/>
          <p:cNvGrpSpPr/>
          <p:nvPr/>
        </p:nvGrpSpPr>
        <p:grpSpPr>
          <a:xfrm>
            <a:off x="3823298" y="3288145"/>
            <a:ext cx="3693507" cy="2742170"/>
            <a:chOff x="3823298" y="3288145"/>
            <a:chExt cx="3693507" cy="2742170"/>
          </a:xfrm>
        </p:grpSpPr>
        <p:sp>
          <p:nvSpPr>
            <p:cNvPr id="47" name="Trapezoid 46"/>
            <p:cNvSpPr/>
            <p:nvPr/>
          </p:nvSpPr>
          <p:spPr>
            <a:xfrm rot="16200000">
              <a:off x="2878713" y="4232730"/>
              <a:ext cx="2742170" cy="852999"/>
            </a:xfrm>
            <a:prstGeom prst="trapezoid">
              <a:avLst>
                <a:gd name="adj" fmla="val 126802"/>
              </a:avLst>
            </a:prstGeom>
            <a:solidFill>
              <a:srgbClr val="0E475F"/>
            </a:solidFill>
            <a:ln w="1270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675195" y="3288145"/>
              <a:ext cx="2841610" cy="2742170"/>
              <a:chOff x="4675195" y="2878042"/>
              <a:chExt cx="2841610" cy="274217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675195" y="2878042"/>
                <a:ext cx="2841610" cy="2742170"/>
              </a:xfrm>
              <a:prstGeom prst="rect">
                <a:avLst/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sv-SE" b="1" dirty="0" smtClean="0"/>
                  <a:t>Bounded Contexts</a:t>
                </a:r>
                <a:endParaRPr lang="sv-SE" b="1" dirty="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5101643" y="3318733"/>
                <a:ext cx="1988717" cy="581463"/>
                <a:chOff x="5101643" y="3318733"/>
                <a:chExt cx="1988717" cy="581463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5101643" y="3318733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Login</a:t>
                  </a:r>
                  <a:endParaRPr lang="sv-SE" dirty="0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6381209" y="3386832"/>
                  <a:ext cx="174546" cy="438366"/>
                </a:xfrm>
                <a:custGeom>
                  <a:avLst/>
                  <a:gdLst>
                    <a:gd name="connsiteX0" fmla="*/ 431979 w 614916"/>
                    <a:gd name="connsiteY0" fmla="*/ 85 h 1544342"/>
                    <a:gd name="connsiteX1" fmla="*/ 556463 w 614916"/>
                    <a:gd name="connsiteY1" fmla="*/ 16091 h 1544342"/>
                    <a:gd name="connsiteX2" fmla="*/ 614916 w 614916"/>
                    <a:gd name="connsiteY2" fmla="*/ 34153 h 1544342"/>
                    <a:gd name="connsiteX3" fmla="*/ 614916 w 614916"/>
                    <a:gd name="connsiteY3" fmla="*/ 1540032 h 1544342"/>
                    <a:gd name="connsiteX4" fmla="*/ 608271 w 614916"/>
                    <a:gd name="connsiteY4" fmla="*/ 1541097 h 1544342"/>
                    <a:gd name="connsiteX5" fmla="*/ 249640 w 614916"/>
                    <a:gd name="connsiteY5" fmla="*/ 1460124 h 1544342"/>
                    <a:gd name="connsiteX6" fmla="*/ 107004 w 614916"/>
                    <a:gd name="connsiteY6" fmla="*/ 181777 h 1544342"/>
                    <a:gd name="connsiteX7" fmla="*/ 431979 w 614916"/>
                    <a:gd name="connsiteY7" fmla="*/ 85 h 154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916" h="1544342">
                      <a:moveTo>
                        <a:pt x="431979" y="85"/>
                      </a:moveTo>
                      <a:cubicBezTo>
                        <a:pt x="473862" y="-808"/>
                        <a:pt x="515301" y="5415"/>
                        <a:pt x="556463" y="16091"/>
                      </a:cubicBezTo>
                      <a:lnTo>
                        <a:pt x="614916" y="34153"/>
                      </a:lnTo>
                      <a:lnTo>
                        <a:pt x="614916" y="1540032"/>
                      </a:lnTo>
                      <a:lnTo>
                        <a:pt x="608271" y="1541097"/>
                      </a:lnTo>
                      <a:cubicBezTo>
                        <a:pt x="493152" y="1552113"/>
                        <a:pt x="373460" y="1537460"/>
                        <a:pt x="249640" y="1460124"/>
                      </a:cubicBezTo>
                      <a:cubicBezTo>
                        <a:pt x="41278" y="1276526"/>
                        <a:pt x="-112543" y="626678"/>
                        <a:pt x="107004" y="181777"/>
                      </a:cubicBezTo>
                      <a:cubicBezTo>
                        <a:pt x="219802" y="49016"/>
                        <a:pt x="327274" y="2316"/>
                        <a:pt x="431979" y="85"/>
                      </a:cubicBez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5101643" y="3988982"/>
                <a:ext cx="1988717" cy="581463"/>
                <a:chOff x="5101643" y="3988982"/>
                <a:chExt cx="1988717" cy="58146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101643" y="3988982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Registration</a:t>
                  </a:r>
                  <a:endParaRPr lang="sv-SE" dirty="0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>
                  <a:off x="6555755" y="4059832"/>
                  <a:ext cx="245424" cy="439762"/>
                </a:xfrm>
                <a:custGeom>
                  <a:avLst/>
                  <a:gdLst>
                    <a:gd name="connsiteX0" fmla="*/ 1036823 w 1077146"/>
                    <a:gd name="connsiteY0" fmla="*/ 0 h 1549261"/>
                    <a:gd name="connsiteX1" fmla="*/ 1077146 w 1077146"/>
                    <a:gd name="connsiteY1" fmla="*/ 1715 h 1549261"/>
                    <a:gd name="connsiteX2" fmla="*/ 1077146 w 1077146"/>
                    <a:gd name="connsiteY2" fmla="*/ 1549261 h 1549261"/>
                    <a:gd name="connsiteX3" fmla="*/ 1004878 w 1077146"/>
                    <a:gd name="connsiteY3" fmla="*/ 1533577 h 1549261"/>
                    <a:gd name="connsiteX4" fmla="*/ 528801 w 1077146"/>
                    <a:gd name="connsiteY4" fmla="*/ 1419154 h 1549261"/>
                    <a:gd name="connsiteX5" fmla="*/ 106934 w 1077146"/>
                    <a:gd name="connsiteY5" fmla="*/ 1498565 h 1549261"/>
                    <a:gd name="connsiteX6" fmla="*/ 0 w 1077146"/>
                    <a:gd name="connsiteY6" fmla="*/ 1515701 h 1549261"/>
                    <a:gd name="connsiteX7" fmla="*/ 0 w 1077146"/>
                    <a:gd name="connsiteY7" fmla="*/ 9822 h 1549261"/>
                    <a:gd name="connsiteX8" fmla="*/ 3100 w 1077146"/>
                    <a:gd name="connsiteY8" fmla="*/ 10780 h 1549261"/>
                    <a:gd name="connsiteX9" fmla="*/ 495231 w 1077146"/>
                    <a:gd name="connsiteY9" fmla="*/ 163848 h 1549261"/>
                    <a:gd name="connsiteX10" fmla="*/ 1036823 w 1077146"/>
                    <a:gd name="connsiteY10" fmla="*/ 0 h 154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77146" h="1549261">
                      <a:moveTo>
                        <a:pt x="1036823" y="0"/>
                      </a:moveTo>
                      <a:lnTo>
                        <a:pt x="1077146" y="1715"/>
                      </a:lnTo>
                      <a:lnTo>
                        <a:pt x="1077146" y="1549261"/>
                      </a:lnTo>
                      <a:lnTo>
                        <a:pt x="1004878" y="1533577"/>
                      </a:lnTo>
                      <a:cubicBezTo>
                        <a:pt x="866808" y="1493602"/>
                        <a:pt x="753524" y="1418353"/>
                        <a:pt x="528801" y="1419154"/>
                      </a:cubicBezTo>
                      <a:cubicBezTo>
                        <a:pt x="397270" y="1410828"/>
                        <a:pt x="256297" y="1466545"/>
                        <a:pt x="106934" y="1498565"/>
                      </a:cubicBezTo>
                      <a:lnTo>
                        <a:pt x="0" y="1515701"/>
                      </a:lnTo>
                      <a:lnTo>
                        <a:pt x="0" y="9822"/>
                      </a:lnTo>
                      <a:lnTo>
                        <a:pt x="3100" y="10780"/>
                      </a:lnTo>
                      <a:cubicBezTo>
                        <a:pt x="166794" y="68635"/>
                        <a:pt x="327341" y="176444"/>
                        <a:pt x="495231" y="163848"/>
                      </a:cubicBezTo>
                      <a:cubicBezTo>
                        <a:pt x="732812" y="177648"/>
                        <a:pt x="825641" y="9816"/>
                        <a:pt x="1036823" y="0"/>
                      </a:cubicBez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5101642" y="4659231"/>
                <a:ext cx="1988717" cy="581463"/>
                <a:chOff x="5101642" y="4659231"/>
                <a:chExt cx="1988717" cy="58146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5101642" y="4659231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Customer Data</a:t>
                  </a:r>
                  <a:endParaRPr lang="sv-SE" dirty="0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6801179" y="4729106"/>
                  <a:ext cx="194946" cy="441711"/>
                </a:xfrm>
                <a:custGeom>
                  <a:avLst/>
                  <a:gdLst>
                    <a:gd name="connsiteX0" fmla="*/ 0 w 556062"/>
                    <a:gd name="connsiteY0" fmla="*/ 0 h 1556126"/>
                    <a:gd name="connsiteX1" fmla="*/ 36642 w 556062"/>
                    <a:gd name="connsiteY1" fmla="*/ 1559 h 1556126"/>
                    <a:gd name="connsiteX2" fmla="*/ 345721 w 556062"/>
                    <a:gd name="connsiteY2" fmla="*/ 114741 h 1556126"/>
                    <a:gd name="connsiteX3" fmla="*/ 232450 w 556062"/>
                    <a:gd name="connsiteY3" fmla="*/ 1541674 h 1556126"/>
                    <a:gd name="connsiteX4" fmla="*/ 14638 w 556062"/>
                    <a:gd name="connsiteY4" fmla="*/ 1550723 h 1556126"/>
                    <a:gd name="connsiteX5" fmla="*/ 0 w 556062"/>
                    <a:gd name="connsiteY5" fmla="*/ 1547546 h 1556126"/>
                    <a:gd name="connsiteX6" fmla="*/ 0 w 556062"/>
                    <a:gd name="connsiteY6" fmla="*/ 0 h 1556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6062" h="1556126">
                      <a:moveTo>
                        <a:pt x="0" y="0"/>
                      </a:moveTo>
                      <a:lnTo>
                        <a:pt x="36642" y="1559"/>
                      </a:lnTo>
                      <a:cubicBezTo>
                        <a:pt x="118964" y="11951"/>
                        <a:pt x="218516" y="45193"/>
                        <a:pt x="345721" y="114741"/>
                      </a:cubicBezTo>
                      <a:cubicBezTo>
                        <a:pt x="769436" y="482789"/>
                        <a:pt x="458995" y="1445179"/>
                        <a:pt x="232450" y="1541674"/>
                      </a:cubicBezTo>
                      <a:cubicBezTo>
                        <a:pt x="145709" y="1558647"/>
                        <a:pt x="76011" y="1559288"/>
                        <a:pt x="14638" y="1550723"/>
                      </a:cubicBezTo>
                      <a:lnTo>
                        <a:pt x="0" y="15475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3144063" y="4494630"/>
            <a:ext cx="452823" cy="329198"/>
            <a:chOff x="8281429" y="3923410"/>
            <a:chExt cx="614916" cy="447038"/>
          </a:xfrm>
        </p:grpSpPr>
        <p:sp>
          <p:nvSpPr>
            <p:cNvPr id="22" name="Freeform 21"/>
            <p:cNvSpPr/>
            <p:nvPr/>
          </p:nvSpPr>
          <p:spPr>
            <a:xfrm>
              <a:off x="8281429" y="3923410"/>
              <a:ext cx="174546" cy="438366"/>
            </a:xfrm>
            <a:custGeom>
              <a:avLst/>
              <a:gdLst>
                <a:gd name="connsiteX0" fmla="*/ 431979 w 614916"/>
                <a:gd name="connsiteY0" fmla="*/ 85 h 1544342"/>
                <a:gd name="connsiteX1" fmla="*/ 556463 w 614916"/>
                <a:gd name="connsiteY1" fmla="*/ 16091 h 1544342"/>
                <a:gd name="connsiteX2" fmla="*/ 614916 w 614916"/>
                <a:gd name="connsiteY2" fmla="*/ 34153 h 1544342"/>
                <a:gd name="connsiteX3" fmla="*/ 614916 w 614916"/>
                <a:gd name="connsiteY3" fmla="*/ 1540032 h 1544342"/>
                <a:gd name="connsiteX4" fmla="*/ 608271 w 614916"/>
                <a:gd name="connsiteY4" fmla="*/ 1541097 h 1544342"/>
                <a:gd name="connsiteX5" fmla="*/ 249640 w 614916"/>
                <a:gd name="connsiteY5" fmla="*/ 1460124 h 1544342"/>
                <a:gd name="connsiteX6" fmla="*/ 107004 w 614916"/>
                <a:gd name="connsiteY6" fmla="*/ 181777 h 1544342"/>
                <a:gd name="connsiteX7" fmla="*/ 431979 w 614916"/>
                <a:gd name="connsiteY7" fmla="*/ 85 h 154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916" h="1544342">
                  <a:moveTo>
                    <a:pt x="431979" y="85"/>
                  </a:moveTo>
                  <a:cubicBezTo>
                    <a:pt x="473862" y="-808"/>
                    <a:pt x="515301" y="5415"/>
                    <a:pt x="556463" y="16091"/>
                  </a:cubicBezTo>
                  <a:lnTo>
                    <a:pt x="614916" y="34153"/>
                  </a:lnTo>
                  <a:lnTo>
                    <a:pt x="614916" y="1540032"/>
                  </a:lnTo>
                  <a:lnTo>
                    <a:pt x="608271" y="1541097"/>
                  </a:lnTo>
                  <a:cubicBezTo>
                    <a:pt x="493152" y="1552113"/>
                    <a:pt x="373460" y="1537460"/>
                    <a:pt x="249640" y="1460124"/>
                  </a:cubicBezTo>
                  <a:cubicBezTo>
                    <a:pt x="41278" y="1276526"/>
                    <a:pt x="-112543" y="626678"/>
                    <a:pt x="107004" y="181777"/>
                  </a:cubicBezTo>
                  <a:cubicBezTo>
                    <a:pt x="219802" y="49016"/>
                    <a:pt x="327274" y="2316"/>
                    <a:pt x="431979" y="85"/>
                  </a:cubicBezTo>
                  <a:close/>
                </a:path>
              </a:pathLst>
            </a:custGeom>
            <a:solidFill>
              <a:srgbClr val="DD5893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455975" y="3928737"/>
              <a:ext cx="245424" cy="439762"/>
            </a:xfrm>
            <a:custGeom>
              <a:avLst/>
              <a:gdLst>
                <a:gd name="connsiteX0" fmla="*/ 1036823 w 1077146"/>
                <a:gd name="connsiteY0" fmla="*/ 0 h 1549261"/>
                <a:gd name="connsiteX1" fmla="*/ 1077146 w 1077146"/>
                <a:gd name="connsiteY1" fmla="*/ 1715 h 1549261"/>
                <a:gd name="connsiteX2" fmla="*/ 1077146 w 1077146"/>
                <a:gd name="connsiteY2" fmla="*/ 1549261 h 1549261"/>
                <a:gd name="connsiteX3" fmla="*/ 1004878 w 1077146"/>
                <a:gd name="connsiteY3" fmla="*/ 1533577 h 1549261"/>
                <a:gd name="connsiteX4" fmla="*/ 528801 w 1077146"/>
                <a:gd name="connsiteY4" fmla="*/ 1419154 h 1549261"/>
                <a:gd name="connsiteX5" fmla="*/ 106934 w 1077146"/>
                <a:gd name="connsiteY5" fmla="*/ 1498565 h 1549261"/>
                <a:gd name="connsiteX6" fmla="*/ 0 w 1077146"/>
                <a:gd name="connsiteY6" fmla="*/ 1515701 h 1549261"/>
                <a:gd name="connsiteX7" fmla="*/ 0 w 1077146"/>
                <a:gd name="connsiteY7" fmla="*/ 9822 h 1549261"/>
                <a:gd name="connsiteX8" fmla="*/ 3100 w 1077146"/>
                <a:gd name="connsiteY8" fmla="*/ 10780 h 1549261"/>
                <a:gd name="connsiteX9" fmla="*/ 495231 w 1077146"/>
                <a:gd name="connsiteY9" fmla="*/ 163848 h 1549261"/>
                <a:gd name="connsiteX10" fmla="*/ 1036823 w 1077146"/>
                <a:gd name="connsiteY10" fmla="*/ 0 h 154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146" h="1549261">
                  <a:moveTo>
                    <a:pt x="1036823" y="0"/>
                  </a:moveTo>
                  <a:lnTo>
                    <a:pt x="1077146" y="1715"/>
                  </a:lnTo>
                  <a:lnTo>
                    <a:pt x="1077146" y="1549261"/>
                  </a:lnTo>
                  <a:lnTo>
                    <a:pt x="1004878" y="1533577"/>
                  </a:lnTo>
                  <a:cubicBezTo>
                    <a:pt x="866808" y="1493602"/>
                    <a:pt x="753524" y="1418353"/>
                    <a:pt x="528801" y="1419154"/>
                  </a:cubicBezTo>
                  <a:cubicBezTo>
                    <a:pt x="397270" y="1410828"/>
                    <a:pt x="256297" y="1466545"/>
                    <a:pt x="106934" y="1498565"/>
                  </a:cubicBezTo>
                  <a:lnTo>
                    <a:pt x="0" y="1515701"/>
                  </a:lnTo>
                  <a:lnTo>
                    <a:pt x="0" y="9822"/>
                  </a:lnTo>
                  <a:lnTo>
                    <a:pt x="3100" y="10780"/>
                  </a:lnTo>
                  <a:cubicBezTo>
                    <a:pt x="166794" y="68635"/>
                    <a:pt x="327341" y="176444"/>
                    <a:pt x="495231" y="163848"/>
                  </a:cubicBezTo>
                  <a:cubicBezTo>
                    <a:pt x="732812" y="177648"/>
                    <a:pt x="825641" y="9816"/>
                    <a:pt x="1036823" y="0"/>
                  </a:cubicBezTo>
                  <a:close/>
                </a:path>
              </a:pathLst>
            </a:custGeom>
            <a:solidFill>
              <a:srgbClr val="3DB5BE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701399" y="3928737"/>
              <a:ext cx="194946" cy="441711"/>
            </a:xfrm>
            <a:custGeom>
              <a:avLst/>
              <a:gdLst>
                <a:gd name="connsiteX0" fmla="*/ 0 w 556062"/>
                <a:gd name="connsiteY0" fmla="*/ 0 h 1556126"/>
                <a:gd name="connsiteX1" fmla="*/ 36642 w 556062"/>
                <a:gd name="connsiteY1" fmla="*/ 1559 h 1556126"/>
                <a:gd name="connsiteX2" fmla="*/ 345721 w 556062"/>
                <a:gd name="connsiteY2" fmla="*/ 114741 h 1556126"/>
                <a:gd name="connsiteX3" fmla="*/ 232450 w 556062"/>
                <a:gd name="connsiteY3" fmla="*/ 1541674 h 1556126"/>
                <a:gd name="connsiteX4" fmla="*/ 14638 w 556062"/>
                <a:gd name="connsiteY4" fmla="*/ 1550723 h 1556126"/>
                <a:gd name="connsiteX5" fmla="*/ 0 w 556062"/>
                <a:gd name="connsiteY5" fmla="*/ 1547546 h 1556126"/>
                <a:gd name="connsiteX6" fmla="*/ 0 w 556062"/>
                <a:gd name="connsiteY6" fmla="*/ 0 h 1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062" h="1556126">
                  <a:moveTo>
                    <a:pt x="0" y="0"/>
                  </a:moveTo>
                  <a:lnTo>
                    <a:pt x="36642" y="1559"/>
                  </a:lnTo>
                  <a:cubicBezTo>
                    <a:pt x="118964" y="11951"/>
                    <a:pt x="218516" y="45193"/>
                    <a:pt x="345721" y="114741"/>
                  </a:cubicBezTo>
                  <a:cubicBezTo>
                    <a:pt x="769436" y="482789"/>
                    <a:pt x="458995" y="1445179"/>
                    <a:pt x="232450" y="1541674"/>
                  </a:cubicBezTo>
                  <a:cubicBezTo>
                    <a:pt x="145709" y="1558647"/>
                    <a:pt x="76011" y="1559288"/>
                    <a:pt x="14638" y="1550723"/>
                  </a:cubicBezTo>
                  <a:lnTo>
                    <a:pt x="0" y="1547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F58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353875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388" y="2411296"/>
            <a:ext cx="53605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smtClean="0">
                <a:solidFill>
                  <a:srgbClr val="102B3E"/>
                </a:solidFill>
              </a:rPr>
              <a:t>A microservice architecture puts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e</a:t>
            </a:r>
            <a:r>
              <a:rPr lang="sv-SE" sz="2400" i="1" dirty="0" smtClean="0">
                <a:solidFill>
                  <a:srgbClr val="102B3E"/>
                </a:solidFill>
              </a:rPr>
              <a:t>ach element of functionality into a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s</a:t>
            </a:r>
            <a:r>
              <a:rPr lang="sv-SE" sz="2400" i="1" dirty="0" smtClean="0">
                <a:solidFill>
                  <a:srgbClr val="102B3E"/>
                </a:solidFill>
              </a:rPr>
              <a:t>eparate service… </a:t>
            </a:r>
          </a:p>
          <a:p>
            <a:endParaRPr lang="sv-SE" sz="2400" i="1" dirty="0" smtClean="0">
              <a:solidFill>
                <a:srgbClr val="102B3E"/>
              </a:solidFill>
            </a:endParaRPr>
          </a:p>
          <a:p>
            <a:endParaRPr lang="sv-SE" sz="2400" i="1" dirty="0">
              <a:solidFill>
                <a:srgbClr val="102B3E"/>
              </a:solidFill>
            </a:endParaRPr>
          </a:p>
          <a:p>
            <a:r>
              <a:rPr lang="sv-SE" sz="2400" i="1" dirty="0" smtClean="0">
                <a:solidFill>
                  <a:srgbClr val="102B3E"/>
                </a:solidFill>
              </a:rPr>
              <a:t>…and scales by distributing these services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a</a:t>
            </a:r>
            <a:r>
              <a:rPr lang="sv-SE" sz="2400" i="1" dirty="0" smtClean="0">
                <a:solidFill>
                  <a:srgbClr val="102B3E"/>
                </a:solidFill>
              </a:rPr>
              <a:t>cross servers, replicating as needed</a:t>
            </a:r>
            <a:endParaRPr lang="sv-SE" sz="2400" i="1" dirty="0">
              <a:solidFill>
                <a:srgbClr val="102B3E"/>
              </a:solidFill>
            </a:endParaRPr>
          </a:p>
        </p:txBody>
      </p:sp>
      <p:sp>
        <p:nvSpPr>
          <p:cNvPr id="48" name="Cube 47"/>
          <p:cNvSpPr/>
          <p:nvPr/>
        </p:nvSpPr>
        <p:spPr>
          <a:xfrm>
            <a:off x="6856015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Cube 38"/>
          <p:cNvSpPr/>
          <p:nvPr/>
        </p:nvSpPr>
        <p:spPr>
          <a:xfrm>
            <a:off x="8278331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Cube 29"/>
          <p:cNvSpPr/>
          <p:nvPr/>
        </p:nvSpPr>
        <p:spPr>
          <a:xfrm>
            <a:off x="6856015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Cube 20"/>
          <p:cNvSpPr/>
          <p:nvPr/>
        </p:nvSpPr>
        <p:spPr>
          <a:xfrm>
            <a:off x="8278331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6900943" y="2322770"/>
            <a:ext cx="561967" cy="560055"/>
            <a:chOff x="6980639" y="2453042"/>
            <a:chExt cx="893249" cy="890209"/>
          </a:xfrm>
        </p:grpSpPr>
        <p:sp>
          <p:nvSpPr>
            <p:cNvPr id="59" name="Rectangle 58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648927" y="2322770"/>
            <a:ext cx="561967" cy="560055"/>
            <a:chOff x="6980639" y="2453042"/>
            <a:chExt cx="893249" cy="890209"/>
          </a:xfrm>
        </p:grpSpPr>
        <p:sp>
          <p:nvSpPr>
            <p:cNvPr id="63" name="Rectangle 62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287585" y="2992280"/>
            <a:ext cx="561967" cy="560055"/>
            <a:chOff x="6980639" y="2453042"/>
            <a:chExt cx="893249" cy="890209"/>
          </a:xfrm>
        </p:grpSpPr>
        <p:sp>
          <p:nvSpPr>
            <p:cNvPr id="66" name="Rectangle 65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8" name="Isosceles Triangle 2"/>
          <p:cNvSpPr/>
          <p:nvPr/>
        </p:nvSpPr>
        <p:spPr>
          <a:xfrm rot="10299074">
            <a:off x="7757133" y="2455539"/>
            <a:ext cx="345554" cy="315260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Hexagon 8"/>
          <p:cNvSpPr/>
          <p:nvPr/>
        </p:nvSpPr>
        <p:spPr>
          <a:xfrm rot="16200000">
            <a:off x="7432718" y="3084402"/>
            <a:ext cx="276641" cy="38074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Heart 11"/>
          <p:cNvSpPr/>
          <p:nvPr/>
        </p:nvSpPr>
        <p:spPr>
          <a:xfrm rot="14287302">
            <a:off x="7002546" y="2476996"/>
            <a:ext cx="358760" cy="274989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85" name="Group 84"/>
          <p:cNvGrpSpPr/>
          <p:nvPr/>
        </p:nvGrpSpPr>
        <p:grpSpPr>
          <a:xfrm>
            <a:off x="6966170" y="3999783"/>
            <a:ext cx="954363" cy="951995"/>
            <a:chOff x="6966170" y="3999783"/>
            <a:chExt cx="954363" cy="951995"/>
          </a:xfrm>
        </p:grpSpPr>
        <p:grpSp>
          <p:nvGrpSpPr>
            <p:cNvPr id="69" name="Group 6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8" name="Group 87"/>
          <p:cNvGrpSpPr/>
          <p:nvPr/>
        </p:nvGrpSpPr>
        <p:grpSpPr>
          <a:xfrm>
            <a:off x="8379167" y="3999783"/>
            <a:ext cx="954363" cy="951995"/>
            <a:chOff x="6966170" y="3999783"/>
            <a:chExt cx="954363" cy="951995"/>
          </a:xfrm>
        </p:grpSpPr>
        <p:grpSp>
          <p:nvGrpSpPr>
            <p:cNvPr id="89" name="Group 8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8375809" y="5348161"/>
            <a:ext cx="954363" cy="951995"/>
            <a:chOff x="6966170" y="3999783"/>
            <a:chExt cx="954363" cy="951995"/>
          </a:xfrm>
        </p:grpSpPr>
        <p:grpSp>
          <p:nvGrpSpPr>
            <p:cNvPr id="102" name="Group 101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6960959" y="5350967"/>
            <a:ext cx="954363" cy="951995"/>
            <a:chOff x="6966170" y="3999783"/>
            <a:chExt cx="954363" cy="951995"/>
          </a:xfrm>
        </p:grpSpPr>
        <p:grpSp>
          <p:nvGrpSpPr>
            <p:cNvPr id="115" name="Group 114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9" name="TextBox 138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i="1" dirty="0"/>
              <a:t>-</a:t>
            </a:r>
            <a:r>
              <a:rPr lang="sv-SE" sz="2400" b="1" i="1" dirty="0" smtClean="0"/>
              <a:t>Martin Fowler, James Lewis</a:t>
            </a:r>
            <a:endParaRPr lang="sv-SE" b="1" i="1" dirty="0"/>
          </a:p>
        </p:txBody>
      </p:sp>
    </p:spTree>
    <p:extLst>
      <p:ext uri="{BB962C8B-B14F-4D97-AF65-F5344CB8AC3E}">
        <p14:creationId xmlns:p14="http://schemas.microsoft.com/office/powerpoint/2010/main" val="30646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9" name="Oval Callout 138"/>
          <p:cNvSpPr/>
          <p:nvPr/>
        </p:nvSpPr>
        <p:spPr>
          <a:xfrm>
            <a:off x="4394137" y="2141780"/>
            <a:ext cx="2136637" cy="2236016"/>
          </a:xfrm>
          <a:prstGeom prst="wedgeEllipseCallout">
            <a:avLst>
              <a:gd name="adj1" fmla="val 66750"/>
              <a:gd name="adj2" fmla="val 36147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Where are you guys!?</a:t>
            </a:r>
            <a:endParaRPr lang="sv-SE" sz="2000" b="1" dirty="0">
              <a:solidFill>
                <a:srgbClr val="102B3E"/>
              </a:solidFill>
            </a:endParaRPr>
          </a:p>
        </p:txBody>
      </p:sp>
      <p:sp>
        <p:nvSpPr>
          <p:cNvPr id="140" name="Oval Callout 139"/>
          <p:cNvSpPr/>
          <p:nvPr/>
        </p:nvSpPr>
        <p:spPr>
          <a:xfrm>
            <a:off x="9825945" y="4377796"/>
            <a:ext cx="2136637" cy="2236016"/>
          </a:xfrm>
          <a:prstGeom prst="wedgeEllipseCallout">
            <a:avLst>
              <a:gd name="adj1" fmla="val -66774"/>
              <a:gd name="adj2" fmla="val 3976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I’m over here!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Microservices</a:t>
            </a:r>
          </a:p>
        </p:txBody>
      </p:sp>
      <p:sp>
        <p:nvSpPr>
          <p:cNvPr id="38" name="Heart 11"/>
          <p:cNvSpPr/>
          <p:nvPr/>
        </p:nvSpPr>
        <p:spPr>
          <a:xfrm rot="14287302">
            <a:off x="3481579" y="4853894"/>
            <a:ext cx="441283" cy="338244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Isosceles Triangle 2"/>
          <p:cNvSpPr/>
          <p:nvPr/>
        </p:nvSpPr>
        <p:spPr>
          <a:xfrm rot="10299074">
            <a:off x="9461814" y="4847425"/>
            <a:ext cx="415731" cy="379285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3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68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">
        <p:fade/>
      </p:transition>
    </mc:Choice>
    <mc:Fallback xmlns="">
      <p:transition spd="med"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-0.28672 0.113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36" y="5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4531 -0.0854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 b="1">
                <a:solidFill>
                  <a:srgbClr val="F1636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>
                <a:solidFill>
                  <a:schemeClr val="bg1"/>
                </a:solidFill>
              </a:rPr>
              <a:t>The Past</a:t>
            </a:r>
          </a:p>
        </p:txBody>
      </p:sp>
    </p:spTree>
    <p:extLst>
      <p:ext uri="{BB962C8B-B14F-4D97-AF65-F5344CB8AC3E}">
        <p14:creationId xmlns:p14="http://schemas.microsoft.com/office/powerpoint/2010/main" val="28174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Publish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”I am A”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12137" y="2824921"/>
            <a:ext cx="1992085" cy="1793407"/>
            <a:chOff x="7512137" y="2824921"/>
            <a:chExt cx="1992085" cy="1793407"/>
          </a:xfrm>
        </p:grpSpPr>
        <p:cxnSp>
          <p:nvCxnSpPr>
            <p:cNvPr id="25" name="Curved Connector 24"/>
            <p:cNvCxnSpPr>
              <a:endCxn id="8" idx="3"/>
            </p:cNvCxnSpPr>
            <p:nvPr/>
          </p:nvCxnSpPr>
          <p:spPr>
            <a:xfrm rot="16200000" flipV="1">
              <a:off x="7325837" y="3011222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512137" y="3587174"/>
              <a:ext cx="1992085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Publish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”I am B”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38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900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Lookup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”Where is B?”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70527" y="4897970"/>
            <a:ext cx="2841610" cy="278194"/>
            <a:chOff x="4670527" y="5044913"/>
            <a:chExt cx="2841610" cy="27819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670527" y="5184010"/>
              <a:ext cx="2841610" cy="0"/>
            </a:xfrm>
            <a:prstGeom prst="line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615084" y="5044913"/>
              <a:ext cx="952496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Call</a:t>
              </a:r>
              <a:endParaRPr lang="sv-SE" b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8738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2" name="Rounded Rectangle 21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A3</a:t>
              </a:r>
              <a:endParaRPr lang="sv-SE" dirty="0"/>
            </a:p>
          </p:txBody>
        </p:sp>
        <p:sp>
          <p:nvSpPr>
            <p:cNvPr id="23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50" y="4018829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A2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72949" y="3287719"/>
            <a:ext cx="1988717" cy="581463"/>
            <a:chOff x="2255363" y="4893279"/>
            <a:chExt cx="1988717" cy="581463"/>
          </a:xfrm>
        </p:grpSpPr>
        <p:sp>
          <p:nvSpPr>
            <p:cNvPr id="28" name="Rounded Rectangle 27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A1</a:t>
              </a:r>
              <a:endParaRPr lang="sv-SE" dirty="0"/>
            </a:p>
          </p:txBody>
        </p:sp>
        <p:sp>
          <p:nvSpPr>
            <p:cNvPr id="32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27002" y="4018829"/>
            <a:ext cx="1988717" cy="581463"/>
            <a:chOff x="7938583" y="4893279"/>
            <a:chExt cx="1988717" cy="581463"/>
          </a:xfrm>
        </p:grpSpPr>
        <p:sp>
          <p:nvSpPr>
            <p:cNvPr id="34" name="Rounded Rectangle 33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B2</a:t>
              </a:r>
              <a:endParaRPr lang="sv-SE" dirty="0"/>
            </a:p>
          </p:txBody>
        </p:sp>
        <p:sp>
          <p:nvSpPr>
            <p:cNvPr id="35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27001" y="3287719"/>
            <a:ext cx="1988717" cy="581463"/>
            <a:chOff x="793858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B1</a:t>
              </a:r>
              <a:endParaRPr lang="sv-SE" dirty="0"/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B3</a:t>
              </a:r>
              <a:endParaRPr lang="sv-SE" dirty="0"/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43" name="Straight Connector 42"/>
          <p:cNvCxnSpPr>
            <a:stCxn id="28" idx="3"/>
          </p:cNvCxnSpPr>
          <p:nvPr/>
        </p:nvCxnSpPr>
        <p:spPr>
          <a:xfrm>
            <a:off x="4061666" y="3578451"/>
            <a:ext cx="1052483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3"/>
          </p:cNvCxnSpPr>
          <p:nvPr/>
        </p:nvCxnSpPr>
        <p:spPr>
          <a:xfrm flipV="1">
            <a:off x="4061667" y="4291312"/>
            <a:ext cx="1052482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3"/>
          </p:cNvCxnSpPr>
          <p:nvPr/>
        </p:nvCxnSpPr>
        <p:spPr>
          <a:xfrm flipV="1">
            <a:off x="4061666" y="4291312"/>
            <a:ext cx="1052483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1"/>
          </p:cNvCxnSpPr>
          <p:nvPr/>
        </p:nvCxnSpPr>
        <p:spPr>
          <a:xfrm flipH="1">
            <a:off x="7102866" y="3578451"/>
            <a:ext cx="1024135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4" idx="1"/>
          </p:cNvCxnSpPr>
          <p:nvPr/>
        </p:nvCxnSpPr>
        <p:spPr>
          <a:xfrm flipH="1" flipV="1">
            <a:off x="7102866" y="4291312"/>
            <a:ext cx="1024136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0" idx="1"/>
          </p:cNvCxnSpPr>
          <p:nvPr/>
        </p:nvCxnSpPr>
        <p:spPr>
          <a:xfrm flipH="1" flipV="1">
            <a:off x="7102866" y="4291312"/>
            <a:ext cx="1024135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61665" y="2918908"/>
            <a:ext cx="91461" cy="278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60"/>
          <p:cNvSpPr/>
          <p:nvPr/>
        </p:nvSpPr>
        <p:spPr>
          <a:xfrm>
            <a:off x="8031963" y="2847471"/>
            <a:ext cx="91461" cy="278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ounded Rectangle 63"/>
          <p:cNvSpPr/>
          <p:nvPr/>
        </p:nvSpPr>
        <p:spPr>
          <a:xfrm>
            <a:off x="4670527" y="3725630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624870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urved Connector 80"/>
          <p:cNvCxnSpPr>
            <a:stCxn id="24" idx="2"/>
            <a:endCxn id="55" idx="0"/>
          </p:cNvCxnSpPr>
          <p:nvPr/>
        </p:nvCxnSpPr>
        <p:spPr>
          <a:xfrm rot="16200000" flipH="1">
            <a:off x="6584479" y="2673656"/>
            <a:ext cx="2763346" cy="3754150"/>
          </a:xfrm>
          <a:prstGeom prst="curvedConnector3">
            <a:avLst>
              <a:gd name="adj1" fmla="val 40349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24" idx="2"/>
            <a:endCxn id="60" idx="0"/>
          </p:cNvCxnSpPr>
          <p:nvPr/>
        </p:nvCxnSpPr>
        <p:spPr>
          <a:xfrm rot="5400000">
            <a:off x="2833546" y="2670439"/>
            <a:ext cx="2756912" cy="3754151"/>
          </a:xfrm>
          <a:prstGeom prst="curvedConnector3">
            <a:avLst>
              <a:gd name="adj1" fmla="val 40326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24" idx="2"/>
            <a:endCxn id="45" idx="0"/>
          </p:cNvCxnSpPr>
          <p:nvPr/>
        </p:nvCxnSpPr>
        <p:spPr>
          <a:xfrm rot="5400000">
            <a:off x="3768866" y="3612193"/>
            <a:ext cx="2763346" cy="1877076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4" idx="2"/>
            <a:endCxn id="50" idx="0"/>
          </p:cNvCxnSpPr>
          <p:nvPr/>
        </p:nvCxnSpPr>
        <p:spPr>
          <a:xfrm rot="16200000" flipH="1">
            <a:off x="5645941" y="3612193"/>
            <a:ext cx="2763346" cy="1877075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4" idx="2"/>
            <a:endCxn id="40" idx="0"/>
          </p:cNvCxnSpPr>
          <p:nvPr/>
        </p:nvCxnSpPr>
        <p:spPr>
          <a:xfrm rot="5400000">
            <a:off x="4710621" y="4547514"/>
            <a:ext cx="2756912" cy="1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Consul</a:t>
            </a:r>
            <a:endParaRPr lang="sv-SE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53" y="416370"/>
            <a:ext cx="1223071" cy="1223071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5397770" y="5925970"/>
            <a:ext cx="1382612" cy="550476"/>
            <a:chOff x="4670527" y="2259239"/>
            <a:chExt cx="2841610" cy="1131364"/>
          </a:xfrm>
        </p:grpSpPr>
        <p:sp>
          <p:nvSpPr>
            <p:cNvPr id="40" name="Rounded Rectangle 3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520695" y="5932404"/>
            <a:ext cx="1382612" cy="550476"/>
            <a:chOff x="4670527" y="2259239"/>
            <a:chExt cx="2841610" cy="1131364"/>
          </a:xfrm>
        </p:grpSpPr>
        <p:sp>
          <p:nvSpPr>
            <p:cNvPr id="45" name="Rounded Rectangle 44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7274846" y="5932404"/>
            <a:ext cx="1382612" cy="550476"/>
            <a:chOff x="4670527" y="2259239"/>
            <a:chExt cx="2841610" cy="1131364"/>
          </a:xfrm>
        </p:grpSpPr>
        <p:sp>
          <p:nvSpPr>
            <p:cNvPr id="50" name="Rounded Rectangle 4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9151921" y="5932404"/>
            <a:ext cx="1382612" cy="550476"/>
            <a:chOff x="4670527" y="2259239"/>
            <a:chExt cx="2841610" cy="1131364"/>
          </a:xfrm>
        </p:grpSpPr>
        <p:sp>
          <p:nvSpPr>
            <p:cNvPr id="55" name="Rounded Rectangle 54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643620" y="5925970"/>
            <a:ext cx="1382612" cy="550476"/>
            <a:chOff x="4670527" y="2259239"/>
            <a:chExt cx="2841610" cy="1131364"/>
          </a:xfrm>
        </p:grpSpPr>
        <p:sp>
          <p:nvSpPr>
            <p:cNvPr id="60" name="Rounded Rectangle 5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3595001" y="2196596"/>
            <a:ext cx="4988153" cy="2803534"/>
            <a:chOff x="3544773" y="2055813"/>
            <a:chExt cx="4988153" cy="2803534"/>
          </a:xfrm>
        </p:grpSpPr>
        <p:sp>
          <p:nvSpPr>
            <p:cNvPr id="75" name="Oval 74"/>
            <p:cNvSpPr/>
            <p:nvPr/>
          </p:nvSpPr>
          <p:spPr>
            <a:xfrm>
              <a:off x="3544773" y="2055813"/>
              <a:ext cx="4988153" cy="280353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347543" y="2477799"/>
              <a:ext cx="1382612" cy="550476"/>
              <a:chOff x="4670527" y="2259238"/>
              <a:chExt cx="2841610" cy="11313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670527" y="2259238"/>
                <a:ext cx="2841610" cy="1131363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4285321" y="3600754"/>
              <a:ext cx="1382612" cy="550476"/>
              <a:chOff x="4670527" y="2259239"/>
              <a:chExt cx="2841610" cy="1131364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670527" y="2259239"/>
                <a:ext cx="2841610" cy="1131364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412110" y="3600754"/>
              <a:ext cx="1382612" cy="550476"/>
              <a:chOff x="4670527" y="2259239"/>
              <a:chExt cx="2841610" cy="113136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670527" y="2259239"/>
                <a:ext cx="2841610" cy="1131364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cxnSp>
          <p:nvCxnSpPr>
            <p:cNvPr id="65" name="Straight Arrow Connector 64"/>
            <p:cNvCxnSpPr>
              <a:stCxn id="30" idx="3"/>
              <a:endCxn id="35" idx="1"/>
            </p:cNvCxnSpPr>
            <p:nvPr/>
          </p:nvCxnSpPr>
          <p:spPr>
            <a:xfrm>
              <a:off x="5667933" y="3875992"/>
              <a:ext cx="744177" cy="0"/>
            </a:xfrm>
            <a:prstGeom prst="straightConnector1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>
              <a:stCxn id="24" idx="1"/>
              <a:endCxn id="30" idx="0"/>
            </p:cNvCxnSpPr>
            <p:nvPr/>
          </p:nvCxnSpPr>
          <p:spPr>
            <a:xfrm rot="10800000" flipV="1">
              <a:off x="4976627" y="2753036"/>
              <a:ext cx="370916" cy="847717"/>
            </a:xfrm>
            <a:prstGeom prst="curvedConnector2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24" idx="3"/>
              <a:endCxn id="35" idx="0"/>
            </p:cNvCxnSpPr>
            <p:nvPr/>
          </p:nvCxnSpPr>
          <p:spPr>
            <a:xfrm>
              <a:off x="6730155" y="2753037"/>
              <a:ext cx="373261" cy="847717"/>
            </a:xfrm>
            <a:prstGeom prst="curvedConnector2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51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71257" y="2055813"/>
            <a:ext cx="5142722" cy="4068245"/>
          </a:xfrm>
        </p:spPr>
        <p:txBody>
          <a:bodyPr/>
          <a:lstStyle/>
          <a:p>
            <a:pPr marL="0" indent="0">
              <a:buNone/>
            </a:pPr>
            <a:endParaRPr lang="sv-SE" dirty="0" smtClean="0">
              <a:solidFill>
                <a:srgbClr val="102B3E"/>
              </a:solidFill>
            </a:endParaRPr>
          </a:p>
          <a:p>
            <a:pPr marL="0" indent="0">
              <a:buNone/>
            </a:pPr>
            <a:endParaRPr lang="sv-SE" dirty="0">
              <a:solidFill>
                <a:srgbClr val="102B3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01023" y="2664185"/>
            <a:ext cx="3179197" cy="3780158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sv-SE" sz="9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05364" y="3230825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</p:spTree>
    <p:extLst>
      <p:ext uri="{BB962C8B-B14F-4D97-AF65-F5344CB8AC3E}">
        <p14:creationId xmlns:p14="http://schemas.microsoft.com/office/powerpoint/2010/main" val="2072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71257" y="2055813"/>
            <a:ext cx="5142722" cy="4068245"/>
          </a:xfrm>
        </p:spPr>
        <p:txBody>
          <a:bodyPr/>
          <a:lstStyle/>
          <a:p>
            <a:pPr marL="0" indent="0">
              <a:buNone/>
            </a:pPr>
            <a:endParaRPr lang="sv-SE" dirty="0" smtClean="0">
              <a:solidFill>
                <a:srgbClr val="102B3E"/>
              </a:solidFill>
            </a:endParaRPr>
          </a:p>
          <a:p>
            <a:pPr marL="0" indent="0">
              <a:buNone/>
            </a:pPr>
            <a:endParaRPr lang="sv-SE" dirty="0">
              <a:solidFill>
                <a:srgbClr val="102B3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8" name="Rectangle 7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</a:t>
              </a:r>
              <a:endParaRPr lang="sv-SE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Customer Data</a:t>
              </a:r>
            </a:p>
          </p:txBody>
        </p:sp>
        <p:sp>
          <p:nvSpPr>
            <p:cNvPr id="13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39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6" name="Rectangle 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</a:t>
              </a:r>
              <a:endParaRPr lang="sv-SE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Customer Data</a:t>
              </a:r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44" name="Oval Callout 43"/>
          <p:cNvSpPr/>
          <p:nvPr/>
        </p:nvSpPr>
        <p:spPr>
          <a:xfrm>
            <a:off x="1648964" y="2761893"/>
            <a:ext cx="2136637" cy="2236016"/>
          </a:xfrm>
          <a:prstGeom prst="wedgeEllipseCallout">
            <a:avLst>
              <a:gd name="adj1" fmla="val 104982"/>
              <a:gd name="adj2" fmla="val -568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Isolating services from eachother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Can we isolate using VMs?</a:t>
            </a:r>
            <a:endParaRPr lang="sv-SE" sz="6000" b="1" dirty="0">
              <a:solidFill>
                <a:srgbClr val="F16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783118" y="3692679"/>
            <a:ext cx="4155907" cy="2752383"/>
            <a:chOff x="6783118" y="3692679"/>
            <a:chExt cx="4155907" cy="2752383"/>
          </a:xfrm>
        </p:grpSpPr>
        <p:sp>
          <p:nvSpPr>
            <p:cNvPr id="51" name="Rectangle 50"/>
            <p:cNvSpPr/>
            <p:nvPr/>
          </p:nvSpPr>
          <p:spPr>
            <a:xfrm>
              <a:off x="6783119" y="5894586"/>
              <a:ext cx="4155906" cy="550476"/>
            </a:xfrm>
            <a:prstGeom prst="rect">
              <a:avLst/>
            </a:prstGeom>
            <a:solidFill>
              <a:srgbClr val="05C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sv-SE" b="1" dirty="0" smtClean="0"/>
                <a:t>Infrastructure</a:t>
              </a:r>
              <a:endParaRPr lang="sv-SE" b="1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783118" y="5344109"/>
              <a:ext cx="4155906" cy="550476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Host OS</a:t>
              </a:r>
              <a:endParaRPr lang="sv-SE" b="1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6791188" y="4243156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Bin/Libs</a:t>
              </a:r>
              <a:endParaRPr lang="sv-SE" b="1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791188" y="3692679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App A</a:t>
              </a:r>
              <a:endParaRPr lang="sv-SE" b="1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173800" y="4243156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Bin/Libs</a:t>
              </a:r>
              <a:endParaRPr lang="sv-SE" b="1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173800" y="3692679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App A</a:t>
              </a:r>
              <a:endParaRPr lang="sv-SE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556412" y="4243156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Bin/Libs</a:t>
              </a:r>
              <a:endParaRPr lang="sv-SE" b="1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9556412" y="3692679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App A</a:t>
              </a:r>
              <a:endParaRPr lang="sv-SE" b="1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6783118" y="4793632"/>
              <a:ext cx="4155906" cy="550476"/>
            </a:xfrm>
            <a:prstGeom prst="roundRect">
              <a:avLst>
                <a:gd name="adj" fmla="val 0"/>
              </a:avLst>
            </a:prstGeom>
            <a:solidFill>
              <a:srgbClr val="0E475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Container Engine</a:t>
              </a:r>
              <a:endParaRPr lang="sv-SE" b="1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244600" y="5344108"/>
            <a:ext cx="4155906" cy="550476"/>
          </a:xfrm>
          <a:prstGeom prst="rect">
            <a:avLst/>
          </a:prstGeom>
          <a:solidFill>
            <a:srgbClr val="F16364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Host OS</a:t>
            </a:r>
            <a:endParaRPr lang="sv-SE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248634" y="4793630"/>
            <a:ext cx="4155906" cy="550476"/>
          </a:xfrm>
          <a:prstGeom prst="roundRect">
            <a:avLst>
              <a:gd name="adj" fmla="val 0"/>
            </a:avLst>
          </a:prstGeom>
          <a:solidFill>
            <a:srgbClr val="0E475F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/>
              <a:t>Hypervisor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52669" y="1565239"/>
            <a:ext cx="1382612" cy="3228392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Guest OS</a:t>
            </a:r>
            <a:endParaRPr lang="sv-SE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2635281" y="1565239"/>
            <a:ext cx="1382612" cy="322839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/>
              <a:t>Guest </a:t>
            </a:r>
            <a:r>
              <a:rPr lang="sv-SE" b="1" dirty="0" smtClean="0"/>
              <a:t>OS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4017893" y="1565239"/>
            <a:ext cx="1382612" cy="3228392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/>
              <a:t>Guest </a:t>
            </a:r>
            <a:r>
              <a:rPr lang="sv-SE" b="1" dirty="0" smtClean="0"/>
              <a:t>OS</a:t>
            </a:r>
            <a:endParaRPr lang="sv-SE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1252669" y="1014762"/>
            <a:ext cx="1382612" cy="550476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Bin/Libs</a:t>
            </a:r>
            <a:endParaRPr lang="sv-SE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1252669" y="464285"/>
            <a:ext cx="1382612" cy="550476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App A</a:t>
            </a:r>
            <a:endParaRPr lang="sv-SE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635281" y="1014762"/>
            <a:ext cx="1382612" cy="550476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Bin/Libs</a:t>
            </a:r>
            <a:endParaRPr lang="sv-SE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2635281" y="464285"/>
            <a:ext cx="1382612" cy="550476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App A</a:t>
            </a:r>
            <a:endParaRPr lang="sv-SE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7893" y="1014762"/>
            <a:ext cx="1382612" cy="550476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Bin/Libs</a:t>
            </a:r>
            <a:endParaRPr lang="sv-SE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4017893" y="464285"/>
            <a:ext cx="1382612" cy="550476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App A</a:t>
            </a:r>
            <a:endParaRPr lang="sv-SE" b="1" dirty="0"/>
          </a:p>
        </p:txBody>
      </p:sp>
      <p:sp>
        <p:nvSpPr>
          <p:cNvPr id="63" name="Rectangle 62"/>
          <p:cNvSpPr/>
          <p:nvPr/>
        </p:nvSpPr>
        <p:spPr>
          <a:xfrm>
            <a:off x="1244599" y="5894586"/>
            <a:ext cx="4155906" cy="550476"/>
          </a:xfrm>
          <a:prstGeom prst="rect">
            <a:avLst/>
          </a:prstGeom>
          <a:solidFill>
            <a:srgbClr val="05CF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v-SE" b="1" dirty="0" smtClean="0"/>
              <a:t>Infrastructure</a:t>
            </a:r>
            <a:endParaRPr lang="sv-SE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480546" y="464286"/>
            <a:ext cx="2270024" cy="3228394"/>
            <a:chOff x="5480546" y="464286"/>
            <a:chExt cx="2270024" cy="3228394"/>
          </a:xfrm>
        </p:grpSpPr>
        <p:sp>
          <p:nvSpPr>
            <p:cNvPr id="2" name="Right Brace 1"/>
            <p:cNvSpPr/>
            <p:nvPr/>
          </p:nvSpPr>
          <p:spPr>
            <a:xfrm>
              <a:off x="5480546" y="464286"/>
              <a:ext cx="619336" cy="3228394"/>
            </a:xfrm>
            <a:prstGeom prst="rightBrace">
              <a:avLst>
                <a:gd name="adj1" fmla="val 69850"/>
                <a:gd name="adj2" fmla="val 50000"/>
              </a:avLst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349481" y="1893817"/>
              <a:ext cx="1401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 smtClean="0"/>
                <a:t>Waste / Cost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1463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16" b="17694"/>
          <a:stretch/>
        </p:blipFill>
        <p:spPr>
          <a:xfrm>
            <a:off x="1524510" y="3493467"/>
            <a:ext cx="2223208" cy="1138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2" t="11768" r="8647" b="8354"/>
          <a:stretch/>
        </p:blipFill>
        <p:spPr>
          <a:xfrm>
            <a:off x="3933138" y="3103319"/>
            <a:ext cx="1996919" cy="19190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77" y="3027806"/>
            <a:ext cx="2070043" cy="2070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79"/>
          <a:stretch/>
        </p:blipFill>
        <p:spPr>
          <a:xfrm>
            <a:off x="8370940" y="3085915"/>
            <a:ext cx="1942394" cy="19538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Cluster Schedulers</a:t>
            </a:r>
            <a:endParaRPr lang="sv-SE" sz="4400" b="1" dirty="0"/>
          </a:p>
        </p:txBody>
      </p:sp>
    </p:spTree>
    <p:extLst>
      <p:ext uri="{BB962C8B-B14F-4D97-AF65-F5344CB8AC3E}">
        <p14:creationId xmlns:p14="http://schemas.microsoft.com/office/powerpoint/2010/main" val="26853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One Brand, One System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1856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Bets10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5101641" y="3322548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The Monolith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1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6279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Why Cluster Schedulers?</a:t>
            </a:r>
            <a:endParaRPr lang="sv-SE" sz="4400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6" name="Rectangle 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2</a:t>
              </a:r>
              <a:endParaRPr lang="sv-SE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Registration</a:t>
              </a:r>
              <a:endParaRPr lang="sv-SE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Customer Data</a:t>
              </a:r>
              <a:endParaRPr lang="sv-SE" dirty="0"/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750" y="2664185"/>
            <a:ext cx="3179197" cy="3780158"/>
            <a:chOff x="4501023" y="2664185"/>
            <a:chExt cx="3179197" cy="3780158"/>
          </a:xfrm>
        </p:grpSpPr>
        <p:sp>
          <p:nvSpPr>
            <p:cNvPr id="14" name="Rectangle 13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1</a:t>
              </a:r>
              <a:endParaRPr lang="sv-SE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Registration</a:t>
              </a:r>
              <a:endParaRPr lang="sv-SE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20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84296" y="2664185"/>
            <a:ext cx="3179197" cy="3780158"/>
            <a:chOff x="4501023" y="2664185"/>
            <a:chExt cx="3179197" cy="3780158"/>
          </a:xfrm>
        </p:grpSpPr>
        <p:sp>
          <p:nvSpPr>
            <p:cNvPr id="26" name="Rectangle 2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3</a:t>
              </a:r>
              <a:endParaRPr lang="sv-SE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33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Isosceles Triangle 2"/>
          <p:cNvSpPr/>
          <p:nvPr/>
        </p:nvSpPr>
        <p:spPr>
          <a:xfrm rot="10299074">
            <a:off x="2945263" y="3728046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740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/>
              <a:t>Cluster </a:t>
            </a:r>
            <a:r>
              <a:rPr lang="sv-SE" sz="4400" b="1" dirty="0" smtClean="0"/>
              <a:t>Schedulers</a:t>
            </a:r>
            <a:endParaRPr lang="sv-SE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1321820" y="2664185"/>
            <a:ext cx="9537593" cy="3780158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/>
              <a:t>Shared pool of resources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308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1056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Login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962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27" name="Rounded Rectangle 26"/>
          <p:cNvSpPr/>
          <p:nvPr/>
        </p:nvSpPr>
        <p:spPr>
          <a:xfrm>
            <a:off x="50962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Customer Data</a:t>
            </a:r>
            <a:endParaRPr lang="sv-SE" dirty="0"/>
          </a:p>
        </p:txBody>
      </p:sp>
      <p:sp>
        <p:nvSpPr>
          <p:cNvPr id="38" name="Isosceles Triangle 2"/>
          <p:cNvSpPr/>
          <p:nvPr/>
        </p:nvSpPr>
        <p:spPr>
          <a:xfrm rot="10299074">
            <a:off x="65504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7"/>
          <p:cNvSpPr/>
          <p:nvPr/>
        </p:nvSpPr>
        <p:spPr>
          <a:xfrm rot="18900000">
            <a:off x="6574366" y="3708181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Heart 11"/>
          <p:cNvSpPr/>
          <p:nvPr/>
        </p:nvSpPr>
        <p:spPr>
          <a:xfrm rot="14287302">
            <a:off x="6597353" y="5354637"/>
            <a:ext cx="371230" cy="28454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16516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264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19170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Registration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9170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20" name="Isosceles Triangle 2"/>
          <p:cNvSpPr/>
          <p:nvPr/>
        </p:nvSpPr>
        <p:spPr>
          <a:xfrm rot="10299074">
            <a:off x="33712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8010074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8284828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Login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275454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31" name="Rounded Rectangle 30"/>
          <p:cNvSpPr/>
          <p:nvPr/>
        </p:nvSpPr>
        <p:spPr>
          <a:xfrm>
            <a:off x="8275455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33" name="Rectangle 7"/>
          <p:cNvSpPr/>
          <p:nvPr/>
        </p:nvSpPr>
        <p:spPr>
          <a:xfrm rot="18900000">
            <a:off x="9753560" y="3708181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Isosceles Triangle 2"/>
          <p:cNvSpPr/>
          <p:nvPr/>
        </p:nvSpPr>
        <p:spPr>
          <a:xfrm rot="10299074">
            <a:off x="3371270" y="3728047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223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/>
              <a:t>Service Discovery inside a cluster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1820" y="2664185"/>
            <a:ext cx="9537593" cy="3780158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/>
              <a:t>Shared pool of resources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308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1056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Login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962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27" name="Rounded Rectangle 26"/>
          <p:cNvSpPr/>
          <p:nvPr/>
        </p:nvSpPr>
        <p:spPr>
          <a:xfrm>
            <a:off x="50962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Customer Data</a:t>
            </a:r>
            <a:endParaRPr lang="sv-SE" dirty="0"/>
          </a:p>
        </p:txBody>
      </p:sp>
      <p:sp>
        <p:nvSpPr>
          <p:cNvPr id="38" name="Isosceles Triangle 2"/>
          <p:cNvSpPr/>
          <p:nvPr/>
        </p:nvSpPr>
        <p:spPr>
          <a:xfrm rot="10299074">
            <a:off x="65504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7"/>
          <p:cNvSpPr/>
          <p:nvPr/>
        </p:nvSpPr>
        <p:spPr>
          <a:xfrm rot="18900000">
            <a:off x="6574366" y="3708181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Heart 11"/>
          <p:cNvSpPr/>
          <p:nvPr/>
        </p:nvSpPr>
        <p:spPr>
          <a:xfrm rot="14287302">
            <a:off x="6597353" y="5354637"/>
            <a:ext cx="371230" cy="28454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16516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264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19170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Registration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9170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20" name="Isosceles Triangle 2"/>
          <p:cNvSpPr/>
          <p:nvPr/>
        </p:nvSpPr>
        <p:spPr>
          <a:xfrm rot="10299074">
            <a:off x="33712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8010074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8284828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Login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275454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31" name="Rounded Rectangle 30"/>
          <p:cNvSpPr/>
          <p:nvPr/>
        </p:nvSpPr>
        <p:spPr>
          <a:xfrm>
            <a:off x="8275455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33" name="Rectangle 7"/>
          <p:cNvSpPr/>
          <p:nvPr/>
        </p:nvSpPr>
        <p:spPr>
          <a:xfrm rot="18900000">
            <a:off x="9753560" y="3708181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Isosceles Triangle 2"/>
          <p:cNvSpPr/>
          <p:nvPr/>
        </p:nvSpPr>
        <p:spPr>
          <a:xfrm rot="10299074">
            <a:off x="3371270" y="3728047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ounded Rectangle 31"/>
          <p:cNvSpPr/>
          <p:nvPr/>
        </p:nvSpPr>
        <p:spPr>
          <a:xfrm>
            <a:off x="1321820" y="2111792"/>
            <a:ext cx="9537594" cy="550476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Service Discovery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94179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Hybrid Environment</a:t>
            </a:r>
            <a:endParaRPr lang="sv-SE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1321820" y="2664185"/>
            <a:ext cx="6422871" cy="3780158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/>
              <a:t>Shared pool of resources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308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1056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Login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962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27" name="Rounded Rectangle 26"/>
          <p:cNvSpPr/>
          <p:nvPr/>
        </p:nvSpPr>
        <p:spPr>
          <a:xfrm>
            <a:off x="50962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Customer Data</a:t>
            </a:r>
            <a:endParaRPr lang="sv-SE" dirty="0"/>
          </a:p>
        </p:txBody>
      </p:sp>
      <p:sp>
        <p:nvSpPr>
          <p:cNvPr id="38" name="Isosceles Triangle 2"/>
          <p:cNvSpPr/>
          <p:nvPr/>
        </p:nvSpPr>
        <p:spPr>
          <a:xfrm rot="10299074">
            <a:off x="65504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7"/>
          <p:cNvSpPr/>
          <p:nvPr/>
        </p:nvSpPr>
        <p:spPr>
          <a:xfrm rot="18900000">
            <a:off x="6574366" y="3708181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Heart 11"/>
          <p:cNvSpPr/>
          <p:nvPr/>
        </p:nvSpPr>
        <p:spPr>
          <a:xfrm rot="14287302">
            <a:off x="6597353" y="5354637"/>
            <a:ext cx="371230" cy="28454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16516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264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19170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Registration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9170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20" name="Isosceles Triangle 2"/>
          <p:cNvSpPr/>
          <p:nvPr/>
        </p:nvSpPr>
        <p:spPr>
          <a:xfrm rot="10299074">
            <a:off x="33712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Isosceles Triangle 2"/>
          <p:cNvSpPr/>
          <p:nvPr/>
        </p:nvSpPr>
        <p:spPr>
          <a:xfrm rot="10299074">
            <a:off x="3371270" y="3728047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ounded Rectangle 31"/>
          <p:cNvSpPr/>
          <p:nvPr/>
        </p:nvSpPr>
        <p:spPr>
          <a:xfrm>
            <a:off x="1321820" y="2111792"/>
            <a:ext cx="6422872" cy="550476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Service Discovery</a:t>
            </a:r>
            <a:endParaRPr lang="sv-SE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8084296" y="2664185"/>
            <a:ext cx="3179197" cy="3780158"/>
            <a:chOff x="4501023" y="2664185"/>
            <a:chExt cx="3179197" cy="3780158"/>
          </a:xfrm>
        </p:grpSpPr>
        <p:sp>
          <p:nvSpPr>
            <p:cNvPr id="26" name="Rectangle 2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3</a:t>
              </a:r>
              <a:endParaRPr lang="sv-SE" b="1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Legacy Service</a:t>
              </a:r>
              <a:endParaRPr lang="sv-SE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</p:grpSp>
      <p:sp>
        <p:nvSpPr>
          <p:cNvPr id="43" name="Oval 10"/>
          <p:cNvSpPr/>
          <p:nvPr/>
        </p:nvSpPr>
        <p:spPr>
          <a:xfrm rot="2188284">
            <a:off x="10224913" y="3706777"/>
            <a:ext cx="389922" cy="339731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ounded Rectangle 43"/>
          <p:cNvSpPr/>
          <p:nvPr/>
        </p:nvSpPr>
        <p:spPr>
          <a:xfrm>
            <a:off x="7744691" y="2111792"/>
            <a:ext cx="3518802" cy="550476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03786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Context Aware Services</a:t>
            </a:r>
            <a:endParaRPr lang="sv-SE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1321820" y="2664185"/>
            <a:ext cx="9537593" cy="3780158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/>
              <a:t>Shared pool of resources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308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1056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Login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962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27" name="Rounded Rectangle 26"/>
          <p:cNvSpPr/>
          <p:nvPr/>
        </p:nvSpPr>
        <p:spPr>
          <a:xfrm>
            <a:off x="50962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Customer Data</a:t>
            </a:r>
            <a:endParaRPr lang="sv-SE" dirty="0"/>
          </a:p>
        </p:txBody>
      </p:sp>
      <p:sp>
        <p:nvSpPr>
          <p:cNvPr id="38" name="Isosceles Triangle 2"/>
          <p:cNvSpPr/>
          <p:nvPr/>
        </p:nvSpPr>
        <p:spPr>
          <a:xfrm rot="10299074">
            <a:off x="65504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7"/>
          <p:cNvSpPr/>
          <p:nvPr/>
        </p:nvSpPr>
        <p:spPr>
          <a:xfrm rot="18900000">
            <a:off x="6574366" y="3708181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Heart 11"/>
          <p:cNvSpPr/>
          <p:nvPr/>
        </p:nvSpPr>
        <p:spPr>
          <a:xfrm rot="14287302">
            <a:off x="6597353" y="5354637"/>
            <a:ext cx="371230" cy="28454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16516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264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19170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Registration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9170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20" name="Isosceles Triangle 2"/>
          <p:cNvSpPr/>
          <p:nvPr/>
        </p:nvSpPr>
        <p:spPr>
          <a:xfrm rot="10299074">
            <a:off x="33712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8010074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8284828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Login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275454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31" name="Rounded Rectangle 30"/>
          <p:cNvSpPr/>
          <p:nvPr/>
        </p:nvSpPr>
        <p:spPr>
          <a:xfrm>
            <a:off x="8275455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33" name="Rectangle 7"/>
          <p:cNvSpPr/>
          <p:nvPr/>
        </p:nvSpPr>
        <p:spPr>
          <a:xfrm rot="18900000">
            <a:off x="9753560" y="3708181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Isosceles Triangle 2"/>
          <p:cNvSpPr/>
          <p:nvPr/>
        </p:nvSpPr>
        <p:spPr>
          <a:xfrm rot="10299074">
            <a:off x="3371270" y="3728047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>
            <a:off x="148636" y="1619926"/>
            <a:ext cx="2136637" cy="3047546"/>
          </a:xfrm>
          <a:custGeom>
            <a:avLst/>
            <a:gdLst>
              <a:gd name="connsiteX0" fmla="*/ 203557 w 2136637"/>
              <a:gd name="connsiteY0" fmla="*/ 0 h 3047546"/>
              <a:gd name="connsiteX1" fmla="*/ 1933080 w 2136637"/>
              <a:gd name="connsiteY1" fmla="*/ 0 h 3047546"/>
              <a:gd name="connsiteX2" fmla="*/ 2136637 w 2136637"/>
              <a:gd name="connsiteY2" fmla="*/ 203557 h 3047546"/>
              <a:gd name="connsiteX3" fmla="*/ 2136637 w 2136637"/>
              <a:gd name="connsiteY3" fmla="*/ 1017761 h 3047546"/>
              <a:gd name="connsiteX4" fmla="*/ 1933080 w 2136637"/>
              <a:gd name="connsiteY4" fmla="*/ 1221318 h 3047546"/>
              <a:gd name="connsiteX5" fmla="*/ 1553562 w 2136637"/>
              <a:gd name="connsiteY5" fmla="*/ 1221318 h 3047546"/>
              <a:gd name="connsiteX6" fmla="*/ 1861348 w 2136637"/>
              <a:gd name="connsiteY6" fmla="*/ 2073266 h 3047546"/>
              <a:gd name="connsiteX7" fmla="*/ 1389189 w 2136637"/>
              <a:gd name="connsiteY7" fmla="*/ 1221318 h 3047546"/>
              <a:gd name="connsiteX8" fmla="*/ 1080441 w 2136637"/>
              <a:gd name="connsiteY8" fmla="*/ 1221318 h 3047546"/>
              <a:gd name="connsiteX9" fmla="*/ 1823151 w 2136637"/>
              <a:gd name="connsiteY9" fmla="*/ 3047546 h 3047546"/>
              <a:gd name="connsiteX10" fmla="*/ 903535 w 2136637"/>
              <a:gd name="connsiteY10" fmla="*/ 1221318 h 3047546"/>
              <a:gd name="connsiteX11" fmla="*/ 203557 w 2136637"/>
              <a:gd name="connsiteY11" fmla="*/ 1221318 h 3047546"/>
              <a:gd name="connsiteX12" fmla="*/ 0 w 2136637"/>
              <a:gd name="connsiteY12" fmla="*/ 1017761 h 3047546"/>
              <a:gd name="connsiteX13" fmla="*/ 0 w 2136637"/>
              <a:gd name="connsiteY13" fmla="*/ 203557 h 3047546"/>
              <a:gd name="connsiteX14" fmla="*/ 203557 w 2136637"/>
              <a:gd name="connsiteY14" fmla="*/ 0 h 304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36637" h="3047546">
                <a:moveTo>
                  <a:pt x="203557" y="0"/>
                </a:moveTo>
                <a:lnTo>
                  <a:pt x="1933080" y="0"/>
                </a:lnTo>
                <a:cubicBezTo>
                  <a:pt x="2045501" y="0"/>
                  <a:pt x="2136637" y="91136"/>
                  <a:pt x="2136637" y="203557"/>
                </a:cubicBezTo>
                <a:lnTo>
                  <a:pt x="2136637" y="1017761"/>
                </a:lnTo>
                <a:cubicBezTo>
                  <a:pt x="2136637" y="1130182"/>
                  <a:pt x="2045501" y="1221318"/>
                  <a:pt x="1933080" y="1221318"/>
                </a:cubicBezTo>
                <a:lnTo>
                  <a:pt x="1553562" y="1221318"/>
                </a:lnTo>
                <a:lnTo>
                  <a:pt x="1861348" y="2073266"/>
                </a:lnTo>
                <a:lnTo>
                  <a:pt x="1389189" y="1221318"/>
                </a:lnTo>
                <a:lnTo>
                  <a:pt x="1080441" y="1221318"/>
                </a:lnTo>
                <a:lnTo>
                  <a:pt x="1823151" y="3047546"/>
                </a:lnTo>
                <a:lnTo>
                  <a:pt x="903535" y="1221318"/>
                </a:lnTo>
                <a:lnTo>
                  <a:pt x="203557" y="1221318"/>
                </a:lnTo>
                <a:cubicBezTo>
                  <a:pt x="91136" y="1221318"/>
                  <a:pt x="0" y="1130182"/>
                  <a:pt x="0" y="1017761"/>
                </a:cubicBezTo>
                <a:lnTo>
                  <a:pt x="0" y="203557"/>
                </a:lnTo>
                <a:cubicBezTo>
                  <a:pt x="0" y="91136"/>
                  <a:pt x="91136" y="0"/>
                  <a:pt x="203557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sv-SE" sz="1600" b="1" dirty="0">
              <a:solidFill>
                <a:srgbClr val="102B3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6553" y="1894114"/>
            <a:ext cx="1503044" cy="770071"/>
          </a:xfrm>
          <a:prstGeom prst="rect">
            <a:avLst/>
          </a:prstGeom>
          <a:noFill/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sv-SE" sz="1600" b="1" smtClean="0">
                <a:solidFill>
                  <a:srgbClr val="102B3E"/>
                </a:solidFill>
              </a:rPr>
              <a:t>Bets10 </a:t>
            </a:r>
            <a:r>
              <a:rPr lang="sv-SE" sz="1600" b="1" dirty="0" smtClean="0">
                <a:solidFill>
                  <a:srgbClr val="102B3E"/>
                </a:solidFill>
              </a:rPr>
              <a:t>– VIP</a:t>
            </a:r>
            <a:endParaRPr lang="sv-SE" sz="1600" b="1" dirty="0">
              <a:solidFill>
                <a:srgbClr val="102B3E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6863096" y="1745185"/>
            <a:ext cx="2623900" cy="2737985"/>
          </a:xfrm>
          <a:custGeom>
            <a:avLst/>
            <a:gdLst>
              <a:gd name="connsiteX0" fmla="*/ 664241 w 2623900"/>
              <a:gd name="connsiteY0" fmla="*/ 0 h 2737985"/>
              <a:gd name="connsiteX1" fmla="*/ 2446922 w 2623900"/>
              <a:gd name="connsiteY1" fmla="*/ 0 h 2737985"/>
              <a:gd name="connsiteX2" fmla="*/ 2623900 w 2623900"/>
              <a:gd name="connsiteY2" fmla="*/ 176978 h 2737985"/>
              <a:gd name="connsiteX3" fmla="*/ 2623900 w 2623900"/>
              <a:gd name="connsiteY3" fmla="*/ 884866 h 2737985"/>
              <a:gd name="connsiteX4" fmla="*/ 2446922 w 2623900"/>
              <a:gd name="connsiteY4" fmla="*/ 1061844 h 2737985"/>
              <a:gd name="connsiteX5" fmla="*/ 1295628 w 2623900"/>
              <a:gd name="connsiteY5" fmla="*/ 1061844 h 2737985"/>
              <a:gd name="connsiteX6" fmla="*/ 0 w 2623900"/>
              <a:gd name="connsiteY6" fmla="*/ 2737985 h 2737985"/>
              <a:gd name="connsiteX7" fmla="*/ 1011689 w 2623900"/>
              <a:gd name="connsiteY7" fmla="*/ 1061844 h 2737985"/>
              <a:gd name="connsiteX8" fmla="*/ 664241 w 2623900"/>
              <a:gd name="connsiteY8" fmla="*/ 1061844 h 2737985"/>
              <a:gd name="connsiteX9" fmla="*/ 487263 w 2623900"/>
              <a:gd name="connsiteY9" fmla="*/ 884866 h 2737985"/>
              <a:gd name="connsiteX10" fmla="*/ 487263 w 2623900"/>
              <a:gd name="connsiteY10" fmla="*/ 176978 h 2737985"/>
              <a:gd name="connsiteX11" fmla="*/ 664241 w 2623900"/>
              <a:gd name="connsiteY11" fmla="*/ 0 h 2737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23900" h="2737985">
                <a:moveTo>
                  <a:pt x="664241" y="0"/>
                </a:moveTo>
                <a:lnTo>
                  <a:pt x="2446922" y="0"/>
                </a:lnTo>
                <a:cubicBezTo>
                  <a:pt x="2544664" y="0"/>
                  <a:pt x="2623900" y="79236"/>
                  <a:pt x="2623900" y="176978"/>
                </a:cubicBezTo>
                <a:lnTo>
                  <a:pt x="2623900" y="884866"/>
                </a:lnTo>
                <a:cubicBezTo>
                  <a:pt x="2623900" y="982608"/>
                  <a:pt x="2544664" y="1061844"/>
                  <a:pt x="2446922" y="1061844"/>
                </a:cubicBezTo>
                <a:lnTo>
                  <a:pt x="1295628" y="1061844"/>
                </a:lnTo>
                <a:lnTo>
                  <a:pt x="0" y="2737985"/>
                </a:lnTo>
                <a:lnTo>
                  <a:pt x="1011689" y="1061844"/>
                </a:lnTo>
                <a:lnTo>
                  <a:pt x="664241" y="1061844"/>
                </a:lnTo>
                <a:cubicBezTo>
                  <a:pt x="566499" y="1061844"/>
                  <a:pt x="487263" y="982608"/>
                  <a:pt x="487263" y="884866"/>
                </a:cubicBezTo>
                <a:lnTo>
                  <a:pt x="487263" y="176978"/>
                </a:lnTo>
                <a:cubicBezTo>
                  <a:pt x="487263" y="79236"/>
                  <a:pt x="566499" y="0"/>
                  <a:pt x="664241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sv-SE" sz="1600" b="1" dirty="0">
              <a:solidFill>
                <a:srgbClr val="102B3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6160" y="1897161"/>
            <a:ext cx="1503044" cy="770071"/>
          </a:xfrm>
          <a:prstGeom prst="rect">
            <a:avLst/>
          </a:prstGeom>
          <a:noFill/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sv-SE" sz="1600" b="1" dirty="0" smtClean="0">
                <a:solidFill>
                  <a:srgbClr val="102B3E"/>
                </a:solidFill>
              </a:rPr>
              <a:t>Bets10 – Default</a:t>
            </a:r>
            <a:endParaRPr lang="sv-SE" sz="16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Aspects to consider</a:t>
            </a:r>
            <a:endParaRPr lang="sv-SE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29091" y="2364828"/>
            <a:ext cx="77839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Organizational decisions</a:t>
            </a:r>
            <a:endParaRPr lang="sv-S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Cluster Schedulers, Kubernetes, Mesos, Swarm, Cattle etc?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Containers for legacy apps, Windows Containers?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The </a:t>
            </a:r>
            <a:r>
              <a:rPr lang="sv-SE" sz="2400" dirty="0"/>
              <a:t>RFC process, can we do better?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Private Registry, access to Docker Hub</a:t>
            </a:r>
            <a:r>
              <a:rPr lang="sv-SE" sz="2400" dirty="0" smtClean="0"/>
              <a:t>?</a:t>
            </a:r>
            <a:endParaRPr lang="sv-S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36711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Aspects to consider</a:t>
            </a:r>
            <a:endParaRPr lang="sv-SE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29091" y="2364828"/>
            <a:ext cx="60608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Techops / Devops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Monitoring. Appdynamics vs Promethius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Filesystems</a:t>
            </a:r>
          </a:p>
        </p:txBody>
      </p:sp>
    </p:spTree>
    <p:extLst>
      <p:ext uri="{BB962C8B-B14F-4D97-AF65-F5344CB8AC3E}">
        <p14:creationId xmlns:p14="http://schemas.microsoft.com/office/powerpoint/2010/main" val="111084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Aspects to consider</a:t>
            </a:r>
            <a:endParaRPr lang="sv-SE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1396" y="2364828"/>
            <a:ext cx="109292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Architecture</a:t>
            </a:r>
          </a:p>
          <a:p>
            <a:endParaRPr lang="sv-S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Communication and discovery between container and non-container based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Context aware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Footprint. .NET gives huge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Automated development environments</a:t>
            </a:r>
          </a:p>
          <a:p>
            <a:endParaRPr lang="sv-S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 smtClean="0"/>
          </a:p>
          <a:p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62829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Way forward – Build a MVP</a:t>
            </a:r>
            <a:endParaRPr lang="sv-SE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73174" y="2356945"/>
            <a:ext cx="101899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 order to not take a bigger bite than we can handle.</a:t>
            </a:r>
          </a:p>
          <a:p>
            <a:r>
              <a:rPr lang="sv-SE" dirty="0" smtClean="0"/>
              <a:t>We suggest that we start small, let’s start with simple microservices in .NET core.</a:t>
            </a:r>
          </a:p>
          <a:p>
            <a:r>
              <a:rPr lang="sv-SE" dirty="0" smtClean="0"/>
              <a:t>Deploy them in containers, possibly using a low friction scheduler like Swarm or Cattle.</a:t>
            </a:r>
          </a:p>
          <a:p>
            <a:endParaRPr lang="sv-SE" dirty="0"/>
          </a:p>
          <a:p>
            <a:r>
              <a:rPr lang="sv-SE" dirty="0" smtClean="0"/>
              <a:t>This will give us some time to learn and familiarize with the ecosystem around Docker before we take</a:t>
            </a:r>
          </a:p>
          <a:p>
            <a:r>
              <a:rPr lang="sv-SE" dirty="0" smtClean="0"/>
              <a:t>And major strategical decissions.</a:t>
            </a:r>
          </a:p>
          <a:p>
            <a:endParaRPr lang="sv-SE" dirty="0"/>
          </a:p>
          <a:p>
            <a:r>
              <a:rPr lang="sv-SE" dirty="0" smtClean="0"/>
              <a:t>Once we have successfully hosted such services for e.g. 2 months in prod without container related issues, </a:t>
            </a:r>
          </a:p>
          <a:p>
            <a:r>
              <a:rPr lang="sv-SE" dirty="0" smtClean="0"/>
              <a:t>then we move on to the next step.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6925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Eyes on the future?</a:t>
            </a:r>
            <a:endParaRPr lang="sv-SE" sz="6000" b="1" dirty="0">
              <a:solidFill>
                <a:srgbClr val="F16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We </a:t>
            </a:r>
            <a:r>
              <a:rPr lang="sv-SE" b="1" dirty="0" smtClean="0">
                <a:solidFill>
                  <a:srgbClr val="FFFFFF"/>
                </a:solidFill>
              </a:rPr>
              <a:t>acquired more brands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1856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/>
              <a:t>Bets10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01641" y="3322548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The Monolith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1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94225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NordicBet</a:t>
            </a:r>
            <a:endParaRPr lang="sv-SE" dirty="0"/>
          </a:p>
        </p:txBody>
      </p:sp>
      <p:sp>
        <p:nvSpPr>
          <p:cNvPr id="21" name="Rectangle 20"/>
          <p:cNvSpPr/>
          <p:nvPr/>
        </p:nvSpPr>
        <p:spPr>
          <a:xfrm>
            <a:off x="1407138" y="2912803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Betsafe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8777803" y="3376519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  <p:sp>
        <p:nvSpPr>
          <p:cNvPr id="23" name="TextBox 22"/>
          <p:cNvSpPr txBox="1"/>
          <p:nvPr/>
        </p:nvSpPr>
        <p:spPr>
          <a:xfrm>
            <a:off x="2242686" y="3341757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</p:spTree>
    <p:extLst>
      <p:ext uri="{BB962C8B-B14F-4D97-AF65-F5344CB8AC3E}">
        <p14:creationId xmlns:p14="http://schemas.microsoft.com/office/powerpoint/2010/main" val="33806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Function as a Service</a:t>
            </a:r>
            <a:endParaRPr lang="sv-SE" sz="44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1850253" y="2088207"/>
            <a:ext cx="1498779" cy="4341304"/>
            <a:chOff x="1854918" y="1966909"/>
            <a:chExt cx="1498779" cy="4341304"/>
          </a:xfrm>
        </p:grpSpPr>
        <p:grpSp>
          <p:nvGrpSpPr>
            <p:cNvPr id="3" name="Group 2"/>
            <p:cNvGrpSpPr/>
            <p:nvPr/>
          </p:nvGrpSpPr>
          <p:grpSpPr>
            <a:xfrm>
              <a:off x="1854919" y="2526528"/>
              <a:ext cx="1498778" cy="3781685"/>
              <a:chOff x="1854919" y="2526528"/>
              <a:chExt cx="1498778" cy="378168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854923" y="2526528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Functions</a:t>
                </a:r>
                <a:endParaRPr lang="sv-SE" sz="1200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860302" y="3083491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Application</a:t>
                </a:r>
                <a:endParaRPr lang="sv-SE" sz="1200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854922" y="3640454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Runtime</a:t>
                </a:r>
                <a:endParaRPr lang="sv-SE" sz="1200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854921" y="4197417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-</a:t>
                </a:r>
                <a:endParaRPr lang="sv-SE" sz="12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854921" y="4754380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Operating System</a:t>
                </a:r>
                <a:endParaRPr lang="sv-SE" sz="1200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854920" y="5311343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Virtualization</a:t>
                </a:r>
                <a:endParaRPr lang="sv-SE" sz="1200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854919" y="5870962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Hardware</a:t>
                </a:r>
                <a:endParaRPr lang="sv-SE" sz="1200" dirty="0"/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1854918" y="1966909"/>
              <a:ext cx="1493395" cy="43725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000" b="1" dirty="0" smtClean="0">
                  <a:solidFill>
                    <a:schemeClr val="tx1"/>
                  </a:solidFill>
                </a:rPr>
                <a:t>IaaS</a:t>
              </a:r>
              <a:endParaRPr lang="sv-SE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93407" y="2088207"/>
            <a:ext cx="1498779" cy="4341304"/>
            <a:chOff x="1854918" y="1966909"/>
            <a:chExt cx="1498779" cy="4341304"/>
          </a:xfrm>
        </p:grpSpPr>
        <p:grpSp>
          <p:nvGrpSpPr>
            <p:cNvPr id="37" name="Group 36"/>
            <p:cNvGrpSpPr/>
            <p:nvPr/>
          </p:nvGrpSpPr>
          <p:grpSpPr>
            <a:xfrm>
              <a:off x="1854919" y="2526528"/>
              <a:ext cx="1498778" cy="3781685"/>
              <a:chOff x="1854919" y="2526528"/>
              <a:chExt cx="1498778" cy="3781685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854923" y="2526528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/>
                  <a:t>Functions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860302" y="3083491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Application</a:t>
                </a:r>
                <a:endParaRPr lang="sv-SE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854922" y="3640454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Runtime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1854921" y="4197417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Containers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1854921" y="4754380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Operating System</a:t>
                </a:r>
                <a:endParaRPr lang="sv-SE" sz="1200" dirty="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854920" y="5311343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Virtualization</a:t>
                </a:r>
                <a:endParaRPr lang="sv-SE" sz="1200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1854919" y="5870962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Hardware</a:t>
                </a:r>
                <a:endParaRPr lang="sv-SE" sz="1200" dirty="0"/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1854918" y="1966909"/>
              <a:ext cx="1493395" cy="43725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000" b="1" dirty="0" smtClean="0">
                  <a:solidFill>
                    <a:schemeClr val="tx1"/>
                  </a:solidFill>
                </a:rPr>
                <a:t>CaaS</a:t>
              </a:r>
              <a:endParaRPr lang="sv-SE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341945" y="2088207"/>
            <a:ext cx="1498779" cy="4341304"/>
            <a:chOff x="1854918" y="1966909"/>
            <a:chExt cx="1498779" cy="4341304"/>
          </a:xfrm>
        </p:grpSpPr>
        <p:grpSp>
          <p:nvGrpSpPr>
            <p:cNvPr id="47" name="Group 46"/>
            <p:cNvGrpSpPr/>
            <p:nvPr/>
          </p:nvGrpSpPr>
          <p:grpSpPr>
            <a:xfrm>
              <a:off x="1854919" y="2526528"/>
              <a:ext cx="1498778" cy="3781685"/>
              <a:chOff x="1854919" y="2526528"/>
              <a:chExt cx="1498778" cy="3781685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1854923" y="2526528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/>
                  <a:t>Functions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860302" y="3083491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Application</a:t>
                </a:r>
                <a:endParaRPr lang="sv-SE" sz="1200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1854922" y="3640454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Runtime</a:t>
                </a:r>
                <a:endParaRPr lang="sv-SE" sz="12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854921" y="4197417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Containers</a:t>
                </a:r>
                <a:endParaRPr lang="sv-SE" sz="1200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854921" y="4754380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Operating System</a:t>
                </a:r>
                <a:endParaRPr lang="sv-SE" sz="1200" dirty="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854920" y="5311343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Virtualization</a:t>
                </a:r>
                <a:endParaRPr lang="sv-SE" sz="1200" dirty="0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1854919" y="5870962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Hardware</a:t>
                </a:r>
                <a:endParaRPr lang="sv-SE" sz="1200" dirty="0"/>
              </a:p>
            </p:txBody>
          </p:sp>
        </p:grpSp>
        <p:sp>
          <p:nvSpPr>
            <p:cNvPr id="48" name="Rounded Rectangle 47"/>
            <p:cNvSpPr/>
            <p:nvPr/>
          </p:nvSpPr>
          <p:spPr>
            <a:xfrm>
              <a:off x="1854918" y="1966909"/>
              <a:ext cx="1493395" cy="43725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000" b="1" dirty="0" smtClean="0">
                  <a:solidFill>
                    <a:schemeClr val="tx1"/>
                  </a:solidFill>
                </a:rPr>
                <a:t>PaaS</a:t>
              </a:r>
              <a:endParaRPr lang="sv-SE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82405" y="2088207"/>
            <a:ext cx="1498779" cy="4341304"/>
            <a:chOff x="1854918" y="1966909"/>
            <a:chExt cx="1498779" cy="4341304"/>
          </a:xfrm>
        </p:grpSpPr>
        <p:grpSp>
          <p:nvGrpSpPr>
            <p:cNvPr id="57" name="Group 56"/>
            <p:cNvGrpSpPr/>
            <p:nvPr/>
          </p:nvGrpSpPr>
          <p:grpSpPr>
            <a:xfrm>
              <a:off x="1854919" y="2526528"/>
              <a:ext cx="1498778" cy="3781685"/>
              <a:chOff x="1854919" y="2526528"/>
              <a:chExt cx="1498778" cy="3781685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854923" y="2526528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/>
                  <a:t>Functions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860302" y="3083491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/>
                  <a:t>-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854922" y="3640454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Runtime</a:t>
                </a:r>
                <a:endParaRPr lang="sv-SE" sz="12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854921" y="4197417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Containers</a:t>
                </a:r>
                <a:endParaRPr lang="sv-SE" sz="1200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854921" y="4754380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Operating System</a:t>
                </a:r>
                <a:endParaRPr lang="sv-SE" sz="1200" dirty="0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854920" y="5311343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Virtualization</a:t>
                </a:r>
                <a:endParaRPr lang="sv-SE" sz="1200" dirty="0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854919" y="5870962"/>
                <a:ext cx="1493395" cy="437251"/>
              </a:xfrm>
              <a:prstGeom prst="roundRect">
                <a:avLst>
                  <a:gd name="adj" fmla="val 0"/>
                </a:avLst>
              </a:prstGeom>
              <a:solidFill>
                <a:srgbClr val="05CF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Hardware</a:t>
                </a:r>
                <a:endParaRPr lang="sv-SE" sz="1200" dirty="0"/>
              </a:p>
            </p:txBody>
          </p:sp>
        </p:grpSp>
        <p:sp>
          <p:nvSpPr>
            <p:cNvPr id="58" name="Rounded Rectangle 57"/>
            <p:cNvSpPr/>
            <p:nvPr/>
          </p:nvSpPr>
          <p:spPr>
            <a:xfrm>
              <a:off x="1854918" y="1966909"/>
              <a:ext cx="1493395" cy="43725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000" b="1" dirty="0" smtClean="0">
                  <a:solidFill>
                    <a:schemeClr val="tx1"/>
                  </a:solidFill>
                </a:rPr>
                <a:t>FaaS</a:t>
              </a:r>
              <a:endParaRPr lang="sv-SE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822870" y="2647826"/>
            <a:ext cx="1498774" cy="994214"/>
            <a:chOff x="1854923" y="2526528"/>
            <a:chExt cx="1498774" cy="994214"/>
          </a:xfrm>
        </p:grpSpPr>
        <p:sp>
          <p:nvSpPr>
            <p:cNvPr id="70" name="Rounded Rectangle 69"/>
            <p:cNvSpPr/>
            <p:nvPr/>
          </p:nvSpPr>
          <p:spPr>
            <a:xfrm>
              <a:off x="1854923" y="2526528"/>
              <a:ext cx="1493395" cy="437251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 smtClean="0"/>
                <a:t>Customer Managed</a:t>
              </a:r>
              <a:endParaRPr lang="sv-SE" sz="12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860302" y="3083491"/>
              <a:ext cx="1493395" cy="437251"/>
            </a:xfrm>
            <a:prstGeom prst="roundRect">
              <a:avLst>
                <a:gd name="adj" fmla="val 0"/>
              </a:avLst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Abstracted by Vendor</a:t>
              </a:r>
            </a:p>
          </p:txBody>
        </p:sp>
      </p:grpSp>
      <p:sp>
        <p:nvSpPr>
          <p:cNvPr id="89" name="Oval Callout 88"/>
          <p:cNvSpPr/>
          <p:nvPr/>
        </p:nvSpPr>
        <p:spPr>
          <a:xfrm>
            <a:off x="8709312" y="229001"/>
            <a:ext cx="2136637" cy="2236016"/>
          </a:xfrm>
          <a:prstGeom prst="wedgeEllipseCallout">
            <a:avLst>
              <a:gd name="adj1" fmla="val -68632"/>
              <a:gd name="adj2" fmla="val 63944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600" b="1" dirty="0" smtClean="0">
                <a:solidFill>
                  <a:srgbClr val="102B3E"/>
                </a:solidFill>
              </a:rPr>
              <a:t>This will become mainstream in a few years</a:t>
            </a:r>
            <a:endParaRPr lang="sv-SE" sz="16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7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the monolith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3757" y="2411296"/>
            <a:ext cx="4554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smtClean="0">
                <a:solidFill>
                  <a:srgbClr val="102B3E"/>
                </a:solidFill>
              </a:rPr>
              <a:t>A monolithic application puts all its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f</a:t>
            </a:r>
            <a:r>
              <a:rPr lang="sv-SE" sz="2400" i="1" dirty="0" smtClean="0">
                <a:solidFill>
                  <a:srgbClr val="102B3E"/>
                </a:solidFill>
              </a:rPr>
              <a:t>unctionality into a single process…</a:t>
            </a:r>
          </a:p>
          <a:p>
            <a:endParaRPr lang="sv-SE" sz="2400" i="1" dirty="0" smtClean="0">
              <a:solidFill>
                <a:srgbClr val="102B3E"/>
              </a:solidFill>
            </a:endParaRPr>
          </a:p>
          <a:p>
            <a:endParaRPr lang="sv-SE" sz="2400" i="1" dirty="0">
              <a:solidFill>
                <a:srgbClr val="102B3E"/>
              </a:solidFill>
            </a:endParaRPr>
          </a:p>
          <a:p>
            <a:r>
              <a:rPr lang="sv-SE" sz="2400" i="1" dirty="0" smtClean="0">
                <a:solidFill>
                  <a:srgbClr val="102B3E"/>
                </a:solidFill>
              </a:rPr>
              <a:t>…and scales by replicating the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m</a:t>
            </a:r>
            <a:r>
              <a:rPr lang="sv-SE" sz="2400" i="1" dirty="0" smtClean="0">
                <a:solidFill>
                  <a:srgbClr val="102B3E"/>
                </a:solidFill>
              </a:rPr>
              <a:t>onolith on multiple servers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980639" y="2453042"/>
            <a:ext cx="893249" cy="890209"/>
            <a:chOff x="4880236" y="1010093"/>
            <a:chExt cx="2853922" cy="2844209"/>
          </a:xfrm>
        </p:grpSpPr>
        <p:sp>
          <p:nvSpPr>
            <p:cNvPr id="14" name="Rectangle 13"/>
            <p:cNvSpPr/>
            <p:nvPr/>
          </p:nvSpPr>
          <p:spPr>
            <a:xfrm>
              <a:off x="4880236" y="1010093"/>
              <a:ext cx="2853922" cy="2844209"/>
            </a:xfrm>
            <a:prstGeom prst="rect">
              <a:avLst/>
            </a:prstGeom>
            <a:solidFill>
              <a:srgbClr val="FFFFFF"/>
            </a:solidFill>
            <a:ln w="4445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2427" y="1010093"/>
              <a:ext cx="2429540" cy="2844209"/>
            </a:xfrm>
            <a:prstGeom prst="rect">
              <a:avLst/>
            </a:prstGeom>
            <a:solidFill>
              <a:srgbClr val="FFFFFF"/>
            </a:solidFill>
            <a:ln w="4445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Isosceles Triangle 2"/>
            <p:cNvSpPr/>
            <p:nvPr/>
          </p:nvSpPr>
          <p:spPr>
            <a:xfrm rot="10299074">
              <a:off x="6352879" y="2916285"/>
              <a:ext cx="749669" cy="68394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7"/>
            <p:cNvSpPr/>
            <p:nvPr/>
          </p:nvSpPr>
          <p:spPr>
            <a:xfrm rot="18900000">
              <a:off x="6525932" y="1961027"/>
              <a:ext cx="656228" cy="671509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8"/>
            <p:cNvSpPr/>
            <p:nvPr/>
          </p:nvSpPr>
          <p:spPr>
            <a:xfrm rot="16200000">
              <a:off x="5422702" y="1499805"/>
              <a:ext cx="600556" cy="85333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0"/>
            <p:cNvSpPr/>
            <p:nvPr/>
          </p:nvSpPr>
          <p:spPr>
            <a:xfrm rot="2188284">
              <a:off x="5343035" y="2927222"/>
              <a:ext cx="759888" cy="662075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Heart 11"/>
            <p:cNvSpPr/>
            <p:nvPr/>
          </p:nvSpPr>
          <p:spPr>
            <a:xfrm rot="14287302">
              <a:off x="6065676" y="1233099"/>
              <a:ext cx="725837" cy="556353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856015" y="3795568"/>
            <a:ext cx="2680290" cy="2609669"/>
            <a:chOff x="6391867" y="4212629"/>
            <a:chExt cx="2680290" cy="2609669"/>
          </a:xfrm>
        </p:grpSpPr>
        <p:grpSp>
          <p:nvGrpSpPr>
            <p:cNvPr id="86" name="Group 85"/>
            <p:cNvGrpSpPr/>
            <p:nvPr/>
          </p:nvGrpSpPr>
          <p:grpSpPr>
            <a:xfrm>
              <a:off x="6391867" y="4212629"/>
              <a:ext cx="1257974" cy="1242978"/>
              <a:chOff x="7709188" y="4005294"/>
              <a:chExt cx="1257974" cy="1242978"/>
            </a:xfrm>
          </p:grpSpPr>
          <p:sp>
            <p:nvSpPr>
              <p:cNvPr id="85" name="Cube 84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4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8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87" name="Group 86"/>
            <p:cNvGrpSpPr/>
            <p:nvPr/>
          </p:nvGrpSpPr>
          <p:grpSpPr>
            <a:xfrm>
              <a:off x="7814183" y="4212629"/>
              <a:ext cx="1257974" cy="1242978"/>
              <a:chOff x="7709188" y="4005294"/>
              <a:chExt cx="1257974" cy="1242978"/>
            </a:xfrm>
          </p:grpSpPr>
          <p:sp>
            <p:nvSpPr>
              <p:cNvPr id="88" name="Cube 8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97" name="Group 96"/>
            <p:cNvGrpSpPr/>
            <p:nvPr/>
          </p:nvGrpSpPr>
          <p:grpSpPr>
            <a:xfrm>
              <a:off x="6391867" y="5579320"/>
              <a:ext cx="1257974" cy="1242978"/>
              <a:chOff x="7709188" y="4005294"/>
              <a:chExt cx="1257974" cy="1242978"/>
            </a:xfrm>
          </p:grpSpPr>
          <p:sp>
            <p:nvSpPr>
              <p:cNvPr id="98" name="Cube 9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7814183" y="5579320"/>
              <a:ext cx="1257974" cy="1242978"/>
              <a:chOff x="7709188" y="4005294"/>
              <a:chExt cx="1257974" cy="1242978"/>
            </a:xfrm>
          </p:grpSpPr>
          <p:sp>
            <p:nvSpPr>
              <p:cNvPr id="108" name="Cube 10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sp>
        <p:nvSpPr>
          <p:cNvPr id="118" name="TextBox 117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i="1" dirty="0"/>
              <a:t>-</a:t>
            </a:r>
            <a:r>
              <a:rPr lang="sv-SE" sz="2400" b="1" i="1" dirty="0" smtClean="0"/>
              <a:t>Martin Fowler, James Lewis</a:t>
            </a:r>
            <a:endParaRPr lang="sv-SE" b="1" i="1" dirty="0"/>
          </a:p>
        </p:txBody>
      </p:sp>
    </p:spTree>
    <p:extLst>
      <p:ext uri="{BB962C8B-B14F-4D97-AF65-F5344CB8AC3E}">
        <p14:creationId xmlns:p14="http://schemas.microsoft.com/office/powerpoint/2010/main" val="26983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by </a:t>
            </a:r>
            <a:r>
              <a:rPr lang="sv-SE" b="1" dirty="0" smtClean="0">
                <a:solidFill>
                  <a:srgbClr val="FFFFFF"/>
                </a:solidFill>
              </a:rPr>
              <a:t>Instance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2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5101641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C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7943251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3</a:t>
            </a:r>
            <a:endParaRPr lang="sv-SE" dirty="0"/>
          </a:p>
        </p:txBody>
      </p:sp>
      <p:sp>
        <p:nvSpPr>
          <p:cNvPr id="15" name="Rounded Rectangle 14"/>
          <p:cNvSpPr/>
          <p:nvPr/>
        </p:nvSpPr>
        <p:spPr>
          <a:xfrm>
            <a:off x="8369697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D</a:t>
            </a:r>
            <a:endParaRPr lang="sv-SE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7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18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19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20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22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701845" y="3930265"/>
            <a:ext cx="1322428" cy="1719349"/>
            <a:chOff x="8885218" y="3532723"/>
            <a:chExt cx="1052178" cy="1367985"/>
          </a:xfrm>
        </p:grpSpPr>
        <p:sp>
          <p:nvSpPr>
            <p:cNvPr id="24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1407138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1</a:t>
            </a:r>
            <a:endParaRPr lang="sv-SE" dirty="0"/>
          </a:p>
        </p:txBody>
      </p:sp>
      <p:sp>
        <p:nvSpPr>
          <p:cNvPr id="40" name="Rounded Rectangle 39"/>
          <p:cNvSpPr/>
          <p:nvPr/>
        </p:nvSpPr>
        <p:spPr>
          <a:xfrm>
            <a:off x="1833584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A, B</a:t>
            </a:r>
            <a:endParaRPr lang="sv-SE" dirty="0"/>
          </a:p>
        </p:txBody>
      </p:sp>
      <p:grpSp>
        <p:nvGrpSpPr>
          <p:cNvPr id="53" name="Group 52"/>
          <p:cNvGrpSpPr/>
          <p:nvPr/>
        </p:nvGrpSpPr>
        <p:grpSpPr>
          <a:xfrm>
            <a:off x="2166728" y="3843053"/>
            <a:ext cx="1322428" cy="1719349"/>
            <a:chOff x="8885218" y="3532723"/>
            <a:chExt cx="1052178" cy="1367985"/>
          </a:xfrm>
        </p:grpSpPr>
        <p:sp>
          <p:nvSpPr>
            <p:cNvPr id="54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29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Introducing SOA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0813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1</a:t>
            </a:r>
            <a:endParaRPr lang="sv-SE" dirty="0"/>
          </a:p>
        </p:txBody>
      </p:sp>
      <p:sp>
        <p:nvSpPr>
          <p:cNvPr id="20" name="Rectangle 19"/>
          <p:cNvSpPr/>
          <p:nvPr/>
        </p:nvSpPr>
        <p:spPr>
          <a:xfrm>
            <a:off x="4675193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2</a:t>
            </a:r>
            <a:endParaRPr lang="sv-SE" dirty="0"/>
          </a:p>
        </p:txBody>
      </p:sp>
      <p:sp>
        <p:nvSpPr>
          <p:cNvPr id="26" name="Rectangle 25"/>
          <p:cNvSpPr/>
          <p:nvPr/>
        </p:nvSpPr>
        <p:spPr>
          <a:xfrm>
            <a:off x="794225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3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1834579" y="3318733"/>
            <a:ext cx="1988719" cy="2592210"/>
            <a:chOff x="1834579" y="3318733"/>
            <a:chExt cx="1988719" cy="2592210"/>
          </a:xfrm>
        </p:grpSpPr>
        <p:sp>
          <p:nvSpPr>
            <p:cNvPr id="11" name="Rounded Rectangle 10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25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1640" y="3318733"/>
            <a:ext cx="1988719" cy="2592210"/>
            <a:chOff x="1834579" y="3318733"/>
            <a:chExt cx="1988719" cy="2592210"/>
          </a:xfrm>
        </p:grpSpPr>
        <p:sp>
          <p:nvSpPr>
            <p:cNvPr id="36" name="Rounded Rectangle 35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40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368700" y="3318733"/>
            <a:ext cx="1988719" cy="2592210"/>
            <a:chOff x="1834579" y="3318733"/>
            <a:chExt cx="1988719" cy="2592210"/>
          </a:xfrm>
        </p:grpSpPr>
        <p:sp>
          <p:nvSpPr>
            <p:cNvPr id="45" name="Rounded Rectangle 44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49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53" name="Oval Callout 52"/>
          <p:cNvSpPr/>
          <p:nvPr/>
        </p:nvSpPr>
        <p:spPr>
          <a:xfrm>
            <a:off x="7704432" y="2485189"/>
            <a:ext cx="2136637" cy="2236016"/>
          </a:xfrm>
          <a:prstGeom prst="wedgeEllipseCallout">
            <a:avLst>
              <a:gd name="adj1" fmla="val -84112"/>
              <a:gd name="adj2" fmla="val 1159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Still pretty darn big services</a:t>
            </a:r>
            <a:endParaRPr lang="sv-SE" sz="2000" b="1" dirty="0">
              <a:solidFill>
                <a:srgbClr val="102B3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243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>
                <a:solidFill>
                  <a:srgbClr val="F16364"/>
                </a:solidFill>
              </a:rPr>
              <a:t>Challenges?</a:t>
            </a:r>
          </a:p>
        </p:txBody>
      </p:sp>
    </p:spTree>
    <p:extLst>
      <p:ext uri="{BB962C8B-B14F-4D97-AF65-F5344CB8AC3E}">
        <p14:creationId xmlns:p14="http://schemas.microsoft.com/office/powerpoint/2010/main" val="26879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Point to point communication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447083" y="3057474"/>
            <a:ext cx="1988717" cy="2149007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Single</a:t>
            </a:r>
            <a:br>
              <a:rPr lang="sv-SE" b="1" dirty="0" smtClean="0"/>
            </a:br>
            <a:r>
              <a:rPr lang="sv-SE" b="1" dirty="0" smtClean="0"/>
              <a:t>Message</a:t>
            </a:r>
            <a:br>
              <a:rPr lang="sv-SE" b="1" dirty="0" smtClean="0"/>
            </a:br>
            <a:r>
              <a:rPr lang="sv-SE" b="1" dirty="0" smtClean="0"/>
              <a:t>Producer</a:t>
            </a:r>
            <a:endParaRPr lang="sv-SE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383045" y="3057473"/>
            <a:ext cx="1988717" cy="2149007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Single</a:t>
            </a:r>
            <a:br>
              <a:rPr lang="sv-SE" b="1" dirty="0" smtClean="0"/>
            </a:br>
            <a:r>
              <a:rPr lang="sv-SE" b="1" dirty="0" smtClean="0"/>
              <a:t>Message Consumer</a:t>
            </a:r>
            <a:endParaRPr lang="sv-SE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60641" y="4131976"/>
            <a:ext cx="1497563" cy="0"/>
          </a:xfrm>
          <a:prstGeom prst="straightConnector1">
            <a:avLst/>
          </a:prstGeom>
          <a:ln w="63500" cap="rnd">
            <a:solidFill>
              <a:srgbClr val="F1636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8684476" y="3013968"/>
            <a:ext cx="2136637" cy="2236016"/>
          </a:xfrm>
          <a:prstGeom prst="wedgeEllipseCallout">
            <a:avLst>
              <a:gd name="adj1" fmla="val -84112"/>
              <a:gd name="adj2" fmla="val 1159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No Redundancy</a:t>
            </a:r>
          </a:p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/>
            </a:r>
            <a:br>
              <a:rPr lang="sv-SE" sz="2000" b="1" dirty="0" smtClean="0">
                <a:solidFill>
                  <a:srgbClr val="102B3E"/>
                </a:solidFill>
              </a:rPr>
            </a:br>
            <a:r>
              <a:rPr lang="sv-SE" sz="2000" b="1" dirty="0" smtClean="0">
                <a:solidFill>
                  <a:srgbClr val="102B3E"/>
                </a:solidFill>
              </a:rPr>
              <a:t>Doesn’t Scale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9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2282</TotalTime>
  <Words>690</Words>
  <Application>Microsoft Office PowerPoint</Application>
  <PresentationFormat>Widescreen</PresentationFormat>
  <Paragraphs>305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Why Techsson wants Docker</vt:lpstr>
      <vt:lpstr>PowerPoint Presentation</vt:lpstr>
      <vt:lpstr>One Brand, One System</vt:lpstr>
      <vt:lpstr>We acquired more brands</vt:lpstr>
      <vt:lpstr>Scaling the monolith</vt:lpstr>
      <vt:lpstr>Scaling by Instance</vt:lpstr>
      <vt:lpstr>Introducing SOA</vt:lpstr>
      <vt:lpstr>Challenges?</vt:lpstr>
      <vt:lpstr>Point to point communication</vt:lpstr>
      <vt:lpstr>Shared Servers, Noisy Neighbours</vt:lpstr>
      <vt:lpstr>Single point of failure…</vt:lpstr>
      <vt:lpstr>…Same issue with deployment</vt:lpstr>
      <vt:lpstr>Challenges!</vt:lpstr>
      <vt:lpstr>The Current</vt:lpstr>
      <vt:lpstr>Adopting Microservices</vt:lpstr>
      <vt:lpstr>Adopting Microservices</vt:lpstr>
      <vt:lpstr>Scaling Microservices</vt:lpstr>
      <vt:lpstr>Scaling Microservices</vt:lpstr>
      <vt:lpstr>Scaling Microservices</vt:lpstr>
      <vt:lpstr>Service Discovery</vt:lpstr>
      <vt:lpstr>Service Discovery</vt:lpstr>
      <vt:lpstr>Service Discovery</vt:lpstr>
      <vt:lpstr>Consul</vt:lpstr>
      <vt:lpstr>PowerPoint Presentation</vt:lpstr>
      <vt:lpstr>PowerPoint Presentation</vt:lpstr>
      <vt:lpstr>PowerPoint Presentation</vt:lpstr>
      <vt:lpstr>Can we isolate using VMs?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Eyes on the future?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Betsson</dc:title>
  <dc:creator>Roger Johansson</dc:creator>
  <cp:lastModifiedBy>Roger Johansson</cp:lastModifiedBy>
  <cp:revision>563</cp:revision>
  <dcterms:created xsi:type="dcterms:W3CDTF">2016-09-30T19:43:44Z</dcterms:created>
  <dcterms:modified xsi:type="dcterms:W3CDTF">2017-02-27T07:50:32Z</dcterms:modified>
</cp:coreProperties>
</file>