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4" r:id="rId3"/>
    <p:sldId id="274" r:id="rId4"/>
    <p:sldId id="279" r:id="rId5"/>
    <p:sldId id="266" r:id="rId6"/>
    <p:sldId id="263" r:id="rId7"/>
    <p:sldId id="285" r:id="rId8"/>
    <p:sldId id="276" r:id="rId9"/>
    <p:sldId id="275" r:id="rId10"/>
    <p:sldId id="264" r:id="rId11"/>
    <p:sldId id="277" r:id="rId12"/>
    <p:sldId id="296" r:id="rId13"/>
    <p:sldId id="298" r:id="rId14"/>
    <p:sldId id="297" r:id="rId15"/>
    <p:sldId id="265" r:id="rId16"/>
    <p:sldId id="267" r:id="rId17"/>
    <p:sldId id="290" r:id="rId18"/>
    <p:sldId id="289" r:id="rId19"/>
    <p:sldId id="256" r:id="rId20"/>
    <p:sldId id="282" r:id="rId21"/>
    <p:sldId id="259" r:id="rId22"/>
    <p:sldId id="261" r:id="rId23"/>
    <p:sldId id="272" r:id="rId24"/>
    <p:sldId id="273" r:id="rId25"/>
    <p:sldId id="271" r:id="rId26"/>
    <p:sldId id="286" r:id="rId27"/>
    <p:sldId id="287" r:id="rId28"/>
    <p:sldId id="288" r:id="rId29"/>
    <p:sldId id="293" r:id="rId30"/>
    <p:sldId id="269" r:id="rId31"/>
    <p:sldId id="281" r:id="rId32"/>
    <p:sldId id="291" r:id="rId33"/>
    <p:sldId id="295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D2535"/>
    <a:srgbClr val="0F2A3D"/>
    <a:srgbClr val="0B1E2B"/>
    <a:srgbClr val="102B3E"/>
    <a:srgbClr val="194461"/>
    <a:srgbClr val="05CFFF"/>
    <a:srgbClr val="1D9F58"/>
    <a:srgbClr val="091823"/>
    <a:srgbClr val="3DB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4" y="-92865"/>
            <a:ext cx="12319687" cy="693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843" y="1814324"/>
            <a:ext cx="6211908" cy="1475013"/>
          </a:xfrm>
          <a:effectLst/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845" y="3289338"/>
            <a:ext cx="621190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9198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4872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9198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672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584"/>
            <a:ext cx="11029615" cy="39682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3854" y="6351555"/>
            <a:ext cx="284479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6" y="6351554"/>
            <a:ext cx="39541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7" y="3206356"/>
            <a:ext cx="492992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266" y="4703863"/>
            <a:ext cx="492992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38052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38052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4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4503" r="-404" b="40947"/>
          <a:stretch/>
        </p:blipFill>
        <p:spPr>
          <a:xfrm>
            <a:off x="0" y="5177480"/>
            <a:ext cx="12270259" cy="1680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07143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707143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0098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396658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00984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529158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3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70703"/>
            <a:ext cx="8835081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4" r="27867"/>
          <a:stretch/>
        </p:blipFill>
        <p:spPr>
          <a:xfrm>
            <a:off x="8835081" y="599725"/>
            <a:ext cx="3356919" cy="6258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6314485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6314485"/>
            <a:ext cx="116419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262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148281"/>
            <a:ext cx="11029616" cy="926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891160"/>
            <a:ext cx="11029616" cy="39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3216" y="635155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808" y="6351555"/>
            <a:ext cx="387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611" y="2901720"/>
            <a:ext cx="9223898" cy="1475013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/>
              <a:t>Millions of Transactions per Second on a Single Machine</a:t>
            </a:r>
            <a:br>
              <a:rPr lang="en-US" sz="2000" b="1" i="1" dirty="0"/>
            </a:br>
            <a:r>
              <a:rPr lang="en-US" sz="2000" b="1" i="1" dirty="0"/>
              <a:t>Case for a Virtualized Database and Scale-In</a:t>
            </a:r>
            <a:endParaRPr lang="sv-SE"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64" y="4376733"/>
            <a:ext cx="5038491" cy="590321"/>
          </a:xfrm>
        </p:spPr>
        <p:txBody>
          <a:bodyPr/>
          <a:lstStyle/>
          <a:p>
            <a:r>
              <a:rPr lang="en-US" dirty="0"/>
              <a:t>Roger Johansson</a:t>
            </a:r>
          </a:p>
        </p:txBody>
      </p:sp>
    </p:spTree>
    <p:extLst>
      <p:ext uri="{BB962C8B-B14F-4D97-AF65-F5344CB8AC3E}">
        <p14:creationId xmlns:p14="http://schemas.microsoft.com/office/powerpoint/2010/main" val="57815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EF-30F9-4C3F-AC3C-1E9ABC2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Demo People App</a:t>
            </a:r>
          </a:p>
        </p:txBody>
      </p:sp>
    </p:spTree>
    <p:extLst>
      <p:ext uri="{BB962C8B-B14F-4D97-AF65-F5344CB8AC3E}">
        <p14:creationId xmlns:p14="http://schemas.microsoft.com/office/powerpoint/2010/main" val="70525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  <a:ln>
            <a:solidFill>
              <a:srgbClr val="102B3E"/>
            </a:solidFill>
            <a:prstDash val="solid"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F7ECC0-D87D-4A13-A0ED-F8BA5CF0CEF7}"/>
              </a:ext>
            </a:extLst>
          </p:cNvPr>
          <p:cNvSpPr/>
          <p:nvPr/>
        </p:nvSpPr>
        <p:spPr>
          <a:xfrm>
            <a:off x="-1" y="614149"/>
            <a:ext cx="9451075" cy="1915691"/>
          </a:xfrm>
          <a:custGeom>
            <a:avLst/>
            <a:gdLst>
              <a:gd name="connsiteX0" fmla="*/ 0 w 9451075"/>
              <a:gd name="connsiteY0" fmla="*/ 0 h 1915691"/>
              <a:gd name="connsiteX1" fmla="*/ 9451075 w 9451075"/>
              <a:gd name="connsiteY1" fmla="*/ 0 h 1915691"/>
              <a:gd name="connsiteX2" fmla="*/ 9451075 w 9451075"/>
              <a:gd name="connsiteY2" fmla="*/ 1915691 h 1915691"/>
              <a:gd name="connsiteX3" fmla="*/ 0 w 9451075"/>
              <a:gd name="connsiteY3" fmla="*/ 1915691 h 1915691"/>
              <a:gd name="connsiteX4" fmla="*/ 0 w 9451075"/>
              <a:gd name="connsiteY4" fmla="*/ 0 h 1915691"/>
              <a:gd name="connsiteX5" fmla="*/ 61416 w 9451075"/>
              <a:gd name="connsiteY5" fmla="*/ 432179 h 1915691"/>
              <a:gd name="connsiteX6" fmla="*/ 61416 w 9451075"/>
              <a:gd name="connsiteY6" fmla="*/ 1849272 h 1915691"/>
              <a:gd name="connsiteX7" fmla="*/ 2611272 w 9451075"/>
              <a:gd name="connsiteY7" fmla="*/ 1849272 h 1915691"/>
              <a:gd name="connsiteX8" fmla="*/ 2611272 w 9451075"/>
              <a:gd name="connsiteY8" fmla="*/ 432179 h 1915691"/>
              <a:gd name="connsiteX9" fmla="*/ 61416 w 9451075"/>
              <a:gd name="connsiteY9" fmla="*/ 432179 h 191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1075" h="1915691">
                <a:moveTo>
                  <a:pt x="0" y="0"/>
                </a:moveTo>
                <a:lnTo>
                  <a:pt x="9451075" y="0"/>
                </a:lnTo>
                <a:lnTo>
                  <a:pt x="9451075" y="1915691"/>
                </a:lnTo>
                <a:lnTo>
                  <a:pt x="0" y="1915691"/>
                </a:lnTo>
                <a:lnTo>
                  <a:pt x="0" y="0"/>
                </a:lnTo>
                <a:close/>
                <a:moveTo>
                  <a:pt x="61416" y="432179"/>
                </a:moveTo>
                <a:lnTo>
                  <a:pt x="61416" y="1849272"/>
                </a:lnTo>
                <a:lnTo>
                  <a:pt x="2611272" y="1849272"/>
                </a:lnTo>
                <a:lnTo>
                  <a:pt x="2611272" y="432179"/>
                </a:lnTo>
                <a:lnTo>
                  <a:pt x="61416" y="432179"/>
                </a:lnTo>
                <a:close/>
              </a:path>
            </a:pathLst>
          </a:custGeom>
          <a:solidFill>
            <a:srgbClr val="3DB5BE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20D27-91C6-4C15-B46B-433F05A3DF8F}"/>
              </a:ext>
            </a:extLst>
          </p:cNvPr>
          <p:cNvSpPr/>
          <p:nvPr/>
        </p:nvSpPr>
        <p:spPr>
          <a:xfrm>
            <a:off x="0" y="0"/>
            <a:ext cx="12192000" cy="238836"/>
          </a:xfrm>
          <a:prstGeom prst="rect">
            <a:avLst/>
          </a:prstGeom>
          <a:solidFill>
            <a:srgbClr val="FF434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E17DE-BBF4-4F79-A2D9-712A54641946}"/>
              </a:ext>
            </a:extLst>
          </p:cNvPr>
          <p:cNvSpPr/>
          <p:nvPr/>
        </p:nvSpPr>
        <p:spPr>
          <a:xfrm>
            <a:off x="-1" y="3182112"/>
            <a:ext cx="9451074" cy="2215578"/>
          </a:xfrm>
          <a:prstGeom prst="rect">
            <a:avLst/>
          </a:prstGeom>
          <a:solidFill>
            <a:srgbClr val="1D9F58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CFB04-7F0E-4713-9D7F-6779DD0B446B}"/>
              </a:ext>
            </a:extLst>
          </p:cNvPr>
          <p:cNvSpPr/>
          <p:nvPr/>
        </p:nvSpPr>
        <p:spPr>
          <a:xfrm>
            <a:off x="1" y="2529840"/>
            <a:ext cx="9451074" cy="65227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5E65B-BB34-4E95-8C0F-61F66A6DF9EA}"/>
              </a:ext>
            </a:extLst>
          </p:cNvPr>
          <p:cNvSpPr/>
          <p:nvPr/>
        </p:nvSpPr>
        <p:spPr>
          <a:xfrm>
            <a:off x="-1" y="5397690"/>
            <a:ext cx="9451074" cy="1475522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597435-85AF-40A1-9BF8-31E48CD7F01A}"/>
              </a:ext>
            </a:extLst>
          </p:cNvPr>
          <p:cNvSpPr/>
          <p:nvPr/>
        </p:nvSpPr>
        <p:spPr>
          <a:xfrm>
            <a:off x="61415" y="1046328"/>
            <a:ext cx="2549856" cy="1417093"/>
          </a:xfrm>
          <a:custGeom>
            <a:avLst/>
            <a:gdLst>
              <a:gd name="connsiteX0" fmla="*/ 0 w 2549856"/>
              <a:gd name="connsiteY0" fmla="*/ 0 h 1417093"/>
              <a:gd name="connsiteX1" fmla="*/ 2549856 w 2549856"/>
              <a:gd name="connsiteY1" fmla="*/ 0 h 1417093"/>
              <a:gd name="connsiteX2" fmla="*/ 2549856 w 2549856"/>
              <a:gd name="connsiteY2" fmla="*/ 1417093 h 1417093"/>
              <a:gd name="connsiteX3" fmla="*/ 0 w 2549856"/>
              <a:gd name="connsiteY3" fmla="*/ 1417093 h 1417093"/>
              <a:gd name="connsiteX4" fmla="*/ 0 w 2549856"/>
              <a:gd name="connsiteY4" fmla="*/ 0 h 14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856" h="1417093">
                <a:moveTo>
                  <a:pt x="0" y="0"/>
                </a:moveTo>
                <a:lnTo>
                  <a:pt x="2549856" y="0"/>
                </a:lnTo>
                <a:lnTo>
                  <a:pt x="2549856" y="1417093"/>
                </a:lnTo>
                <a:lnTo>
                  <a:pt x="0" y="1417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575BB-CAFC-4737-B395-62E41C5BC6E4}"/>
              </a:ext>
            </a:extLst>
          </p:cNvPr>
          <p:cNvSpPr/>
          <p:nvPr/>
        </p:nvSpPr>
        <p:spPr>
          <a:xfrm>
            <a:off x="9451075" y="614149"/>
            <a:ext cx="2740924" cy="6243851"/>
          </a:xfrm>
          <a:prstGeom prst="rect">
            <a:avLst/>
          </a:prstGeom>
          <a:solidFill>
            <a:srgbClr val="DD589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17756-9936-4CBA-9EDC-3B4661BAA70C}"/>
              </a:ext>
            </a:extLst>
          </p:cNvPr>
          <p:cNvSpPr/>
          <p:nvPr/>
        </p:nvSpPr>
        <p:spPr>
          <a:xfrm>
            <a:off x="-1" y="238836"/>
            <a:ext cx="12192000" cy="375313"/>
          </a:xfrm>
          <a:prstGeom prst="rect">
            <a:avLst/>
          </a:prstGeom>
          <a:solidFill>
            <a:srgbClr val="7030A0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166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277697C-E122-4C15-A66C-A20F45A0CCF9}"/>
              </a:ext>
            </a:extLst>
          </p:cNvPr>
          <p:cNvGrpSpPr/>
          <p:nvPr/>
        </p:nvGrpSpPr>
        <p:grpSpPr>
          <a:xfrm>
            <a:off x="580030" y="3245807"/>
            <a:ext cx="3233462" cy="1148517"/>
            <a:chOff x="580030" y="3245807"/>
            <a:chExt cx="3233462" cy="11485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115348-61A6-492F-9306-5C7B3979CD00}"/>
                </a:ext>
              </a:extLst>
            </p:cNvPr>
            <p:cNvGrpSpPr/>
            <p:nvPr/>
          </p:nvGrpSpPr>
          <p:grpSpPr>
            <a:xfrm>
              <a:off x="1566140" y="3245807"/>
              <a:ext cx="2247352" cy="1148517"/>
              <a:chOff x="1566140" y="3245807"/>
              <a:chExt cx="2247352" cy="114851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533887-7578-423A-A0CD-3E505E4CB4B0}"/>
                  </a:ext>
                </a:extLst>
              </p:cNvPr>
              <p:cNvSpPr/>
              <p:nvPr/>
            </p:nvSpPr>
            <p:spPr>
              <a:xfrm>
                <a:off x="1566140" y="3245807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1B1F47A-7DD0-466A-B7AA-7C66F8F09911}"/>
                  </a:ext>
                </a:extLst>
              </p:cNvPr>
              <p:cNvGrpSpPr/>
              <p:nvPr/>
            </p:nvGrpSpPr>
            <p:grpSpPr>
              <a:xfrm>
                <a:off x="1566141" y="3248531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299AE4F-FA60-40A0-A497-9DA66AF46722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7" name="Rectangle: Top Corners Rounded 79">
                  <a:extLst>
                    <a:ext uri="{FF2B5EF4-FFF2-40B4-BE49-F238E27FC236}">
                      <a16:creationId xmlns:a16="http://schemas.microsoft.com/office/drawing/2014/main" id="{6AA105A2-7D13-4B4D-95E4-0E045A09751C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User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CCF9BF-9EFC-4554-8D4A-1918172562DB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0FDBF4-3EDF-4F56-B016-ADE2691D410C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43E9D-BA5B-4858-B683-7B21EBD52572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123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319A44D-21FE-48C9-AA02-F328496F9B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5285FFB-DC99-4CAF-899C-36F33E94E5CF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2FAB27-EC7B-426F-9E35-B98C506B348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0" y="3818704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99CE32-EE96-4333-822D-698D425D7937}"/>
              </a:ext>
            </a:extLst>
          </p:cNvPr>
          <p:cNvGrpSpPr/>
          <p:nvPr/>
        </p:nvGrpSpPr>
        <p:grpSpPr>
          <a:xfrm>
            <a:off x="7690423" y="628013"/>
            <a:ext cx="3233463" cy="1145793"/>
            <a:chOff x="5158763" y="928263"/>
            <a:chExt cx="3233463" cy="11457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C92652-BB3C-45F6-A707-9EBF44DD5BD0}"/>
                </a:ext>
              </a:extLst>
            </p:cNvPr>
            <p:cNvGrpSpPr/>
            <p:nvPr/>
          </p:nvGrpSpPr>
          <p:grpSpPr>
            <a:xfrm>
              <a:off x="6144874" y="928263"/>
              <a:ext cx="2247352" cy="1145793"/>
              <a:chOff x="6144874" y="928263"/>
              <a:chExt cx="2247352" cy="114579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E11390-BFED-48C5-8E9F-549782C16A1A}"/>
                  </a:ext>
                </a:extLst>
              </p:cNvPr>
              <p:cNvSpPr/>
              <p:nvPr/>
            </p:nvSpPr>
            <p:spPr>
              <a:xfrm>
                <a:off x="6144874" y="928263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14CD04B-66C7-4843-9086-4DDE29D9D49E}"/>
                  </a:ext>
                </a:extLst>
              </p:cNvPr>
              <p:cNvGrpSpPr/>
              <p:nvPr/>
            </p:nvGrpSpPr>
            <p:grpSpPr>
              <a:xfrm>
                <a:off x="6144875" y="928263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CE111A-59C9-45FD-B079-3E5D8D41BB38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27" name="Rectangle: Top Corners Rounded 79">
                  <a:extLst>
                    <a:ext uri="{FF2B5EF4-FFF2-40B4-BE49-F238E27FC236}">
                      <a16:creationId xmlns:a16="http://schemas.microsoft.com/office/drawing/2014/main" id="{35B5AB60-17C0-4F70-BD90-18B22012F2AA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Profile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926CFB7-59CC-48F7-9E58-2887C3A041EA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204D863-736A-4E81-BAC3-15E96F1050AE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17004E6-6B74-405E-B706-5EA2C9CC1B85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789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8D0DA1-1833-48A0-9F0A-CA7AF86831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A122DC5-1A03-48D8-81BA-36E20180817A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6570D8-5A9F-48C5-8207-A0B7C8080C2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63" y="1489721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00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F9CF4-1468-4A33-8DD3-D098DB82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Data Flow Programming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69BF2E9-97DC-4DCB-A063-3A1A67CAD2C8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95B4-BED2-4AA9-8121-1C6B6A1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8" y="420622"/>
            <a:ext cx="4152900" cy="2324100"/>
          </a:xfrm>
          <a:prstGeom prst="rect">
            <a:avLst/>
          </a:prstGeom>
          <a:ln w="63500">
            <a:solidFill>
              <a:srgbClr val="19446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7041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90222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273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79593" y="978259"/>
            <a:ext cx="2333447" cy="761768"/>
            <a:chOff x="1758200" y="2599960"/>
            <a:chExt cx="2997692" cy="7617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4902"/>
              <a:ext cx="1498847" cy="386826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v-SE" sz="6000" b="1" i="1" dirty="0">
                <a:latin typeface="Lobster Two" panose="02000506000000020003" pitchFamily="50" charset="0"/>
              </a:rPr>
              <a:t>Millions </a:t>
            </a:r>
            <a:r>
              <a:rPr lang="sv-SE" sz="6000" b="1" i="1" dirty="0" err="1">
                <a:latin typeface="Lobster Two" panose="02000506000000020003" pitchFamily="50" charset="0"/>
              </a:rPr>
              <a:t>of</a:t>
            </a:r>
            <a:r>
              <a:rPr lang="sv-SE" sz="6000" b="1" i="1" dirty="0">
                <a:latin typeface="Lobster Two" panose="02000506000000020003" pitchFamily="50" charset="0"/>
              </a:rPr>
              <a:t> operations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281049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O/R mapper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531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Lazy Load</a:t>
            </a:r>
            <a:br>
              <a:rPr lang="sv-SE" sz="2400" dirty="0"/>
            </a:br>
            <a:r>
              <a:rPr lang="sv-SE" sz="2400" dirty="0"/>
              <a:t>Execute SQL Query per traversed relation</a:t>
            </a:r>
          </a:p>
          <a:p>
            <a:endParaRPr lang="sv-SE" sz="2400" dirty="0"/>
          </a:p>
          <a:p>
            <a:r>
              <a:rPr lang="sv-SE" sz="2400" b="1" dirty="0"/>
              <a:t>Eager Load</a:t>
            </a:r>
          </a:p>
          <a:p>
            <a:r>
              <a:rPr lang="sv-SE" sz="2400" dirty="0"/>
              <a:t>Carefully defining load boundaries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C6C765-59DE-45B2-83DF-BD0C20F85651}"/>
              </a:ext>
            </a:extLst>
          </p:cNvPr>
          <p:cNvSpPr/>
          <p:nvPr/>
        </p:nvSpPr>
        <p:spPr>
          <a:xfrm>
            <a:off x="7791154" y="3623679"/>
            <a:ext cx="2543787" cy="1251858"/>
          </a:xfrm>
          <a:prstGeom prst="wedgeRoundRectCallout">
            <a:avLst>
              <a:gd name="adj1" fmla="val -74476"/>
              <a:gd name="adj2" fmla="val -2169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Ripple load,</a:t>
            </a:r>
          </a:p>
          <a:p>
            <a:r>
              <a:rPr lang="sv-SE" b="1" dirty="0">
                <a:solidFill>
                  <a:schemeClr val="bg1"/>
                </a:solidFill>
              </a:rPr>
              <a:t>Hundreds/Thousands of queries per view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AE43C428-93ED-4845-8325-052247958D0B}"/>
              </a:ext>
            </a:extLst>
          </p:cNvPr>
          <p:cNvSpPr/>
          <p:nvPr/>
        </p:nvSpPr>
        <p:spPr>
          <a:xfrm>
            <a:off x="7791153" y="4936742"/>
            <a:ext cx="2543787" cy="1251858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Hard to maintain, inefficient joined queries</a:t>
            </a:r>
          </a:p>
        </p:txBody>
      </p:sp>
    </p:spTree>
    <p:extLst>
      <p:ext uri="{BB962C8B-B14F-4D97-AF65-F5344CB8AC3E}">
        <p14:creationId xmlns:p14="http://schemas.microsoft.com/office/powerpoint/2010/main" val="8317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Starcounter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84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Chasing Pointers</a:t>
            </a:r>
            <a:br>
              <a:rPr lang="sv-SE" sz="2400" dirty="0"/>
            </a:br>
            <a:r>
              <a:rPr lang="sv-SE" sz="2400" dirty="0"/>
              <a:t>Traversing relations are simple pointer traversals</a:t>
            </a:r>
          </a:p>
        </p:txBody>
      </p:sp>
    </p:spTree>
    <p:extLst>
      <p:ext uri="{BB962C8B-B14F-4D97-AF65-F5344CB8AC3E}">
        <p14:creationId xmlns:p14="http://schemas.microsoft.com/office/powerpoint/2010/main" val="400690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91C8CAA-CA54-4A71-B855-F9C4E736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476"/>
            <a:ext cx="12192000" cy="72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B89E52-ADF9-475E-8889-AF00256AA803}"/>
              </a:ext>
            </a:extLst>
          </p:cNvPr>
          <p:cNvGrpSpPr/>
          <p:nvPr/>
        </p:nvGrpSpPr>
        <p:grpSpPr>
          <a:xfrm>
            <a:off x="1254710" y="1123950"/>
            <a:ext cx="4267201" cy="5019675"/>
            <a:chOff x="1254710" y="1123950"/>
            <a:chExt cx="4267201" cy="501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68D60A-8836-44AF-ACCA-8B6D5232ED3C}"/>
                </a:ext>
              </a:extLst>
            </p:cNvPr>
            <p:cNvSpPr/>
            <p:nvPr/>
          </p:nvSpPr>
          <p:spPr>
            <a:xfrm>
              <a:off x="1254710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Current</a:t>
              </a: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3551CB4F-69A2-4318-99F2-3C1490ECA205}"/>
                </a:ext>
              </a:extLst>
            </p:cNvPr>
            <p:cNvSpPr/>
            <p:nvPr/>
          </p:nvSpPr>
          <p:spPr>
            <a:xfrm>
              <a:off x="1569036" y="2899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9467BF-ACC1-4B76-B881-4B61CD8D080D}"/>
                </a:ext>
              </a:extLst>
            </p:cNvPr>
            <p:cNvSpPr/>
            <p:nvPr/>
          </p:nvSpPr>
          <p:spPr>
            <a:xfrm>
              <a:off x="1569036" y="2395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DE38DC2E-34EA-46E1-82BF-DAAFA687F0B1}"/>
                </a:ext>
              </a:extLst>
            </p:cNvPr>
            <p:cNvSpPr/>
            <p:nvPr/>
          </p:nvSpPr>
          <p:spPr>
            <a:xfrm>
              <a:off x="1569036" y="3396764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FCDBD641-CD4B-4221-8243-E416FE0B77F2}"/>
                </a:ext>
              </a:extLst>
            </p:cNvPr>
            <p:cNvSpPr/>
            <p:nvPr/>
          </p:nvSpPr>
          <p:spPr>
            <a:xfrm>
              <a:off x="156903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D6D4AFB3-42CB-428F-82BA-A3D79BDEF7F7}"/>
                </a:ext>
              </a:extLst>
            </p:cNvPr>
            <p:cNvSpPr/>
            <p:nvPr/>
          </p:nvSpPr>
          <p:spPr>
            <a:xfrm>
              <a:off x="1569036" y="3903858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20C91D-15A9-468F-A7CA-150C7AE5AA4A}"/>
              </a:ext>
            </a:extLst>
          </p:cNvPr>
          <p:cNvGrpSpPr/>
          <p:nvPr/>
        </p:nvGrpSpPr>
        <p:grpSpPr>
          <a:xfrm>
            <a:off x="6670088" y="1123950"/>
            <a:ext cx="4267201" cy="5019675"/>
            <a:chOff x="6670088" y="1123950"/>
            <a:chExt cx="4267201" cy="5019675"/>
          </a:xfrm>
        </p:grpSpPr>
        <p:sp>
          <p:nvSpPr>
            <p:cNvPr id="12" name="Starcounter">
              <a:extLst>
                <a:ext uri="{FF2B5EF4-FFF2-40B4-BE49-F238E27FC236}">
                  <a16:creationId xmlns:a16="http://schemas.microsoft.com/office/drawing/2014/main" id="{32D7A90D-1519-4A26-B76E-3657FF2D2CD4}"/>
                </a:ext>
              </a:extLst>
            </p:cNvPr>
            <p:cNvSpPr/>
            <p:nvPr/>
          </p:nvSpPr>
          <p:spPr>
            <a:xfrm>
              <a:off x="6670088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Future</a:t>
              </a: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CEA45130-818D-43D7-9B5F-D5643E6743CB}"/>
                </a:ext>
              </a:extLst>
            </p:cNvPr>
            <p:cNvSpPr/>
            <p:nvPr/>
          </p:nvSpPr>
          <p:spPr>
            <a:xfrm>
              <a:off x="6984316" y="289821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5164BAB0-2C2C-4C6E-88F5-E895F15311FA}"/>
                </a:ext>
              </a:extLst>
            </p:cNvPr>
            <p:cNvSpPr/>
            <p:nvPr/>
          </p:nvSpPr>
          <p:spPr>
            <a:xfrm>
              <a:off x="6984316" y="239829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36" name="Rounded Rectangle 17">
              <a:extLst>
                <a:ext uri="{FF2B5EF4-FFF2-40B4-BE49-F238E27FC236}">
                  <a16:creationId xmlns:a16="http://schemas.microsoft.com/office/drawing/2014/main" id="{357C67EC-37CF-465D-B40E-A272D1048D5E}"/>
                </a:ext>
              </a:extLst>
            </p:cNvPr>
            <p:cNvSpPr/>
            <p:nvPr/>
          </p:nvSpPr>
          <p:spPr>
            <a:xfrm>
              <a:off x="6984316" y="339812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Non Volatile Memory</a:t>
              </a:r>
            </a:p>
          </p:txBody>
        </p:sp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D9AEFE80-BC92-43D1-BCC6-7B3A71E9C8C7}"/>
                </a:ext>
              </a:extLst>
            </p:cNvPr>
            <p:cNvSpPr/>
            <p:nvPr/>
          </p:nvSpPr>
          <p:spPr>
            <a:xfrm>
              <a:off x="698431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214C2952-123A-4015-9C1B-377AC9F2CE25}"/>
                </a:ext>
              </a:extLst>
            </p:cNvPr>
            <p:cNvSpPr/>
            <p:nvPr/>
          </p:nvSpPr>
          <p:spPr>
            <a:xfrm>
              <a:off x="6984316" y="389804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39" name="Rounded Rectangle 17">
              <a:extLst>
                <a:ext uri="{FF2B5EF4-FFF2-40B4-BE49-F238E27FC236}">
                  <a16:creationId xmlns:a16="http://schemas.microsoft.com/office/drawing/2014/main" id="{CD4FD275-B60A-45D5-8DDF-0433E831D516}"/>
                </a:ext>
              </a:extLst>
            </p:cNvPr>
            <p:cNvSpPr/>
            <p:nvPr/>
          </p:nvSpPr>
          <p:spPr>
            <a:xfrm>
              <a:off x="6984316" y="4397955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48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CD60A8E-F236-45A8-BB08-3A2A2360EB8E}"/>
              </a:ext>
            </a:extLst>
          </p:cNvPr>
          <p:cNvSpPr/>
          <p:nvPr/>
        </p:nvSpPr>
        <p:spPr>
          <a:xfrm>
            <a:off x="6169877" y="2078432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DRAM</a:t>
            </a:r>
            <a:endParaRPr lang="sv-SE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E782FBB0-D05D-444E-A564-AEBCA08D1DB1}"/>
              </a:ext>
            </a:extLst>
          </p:cNvPr>
          <p:cNvSpPr/>
          <p:nvPr/>
        </p:nvSpPr>
        <p:spPr>
          <a:xfrm>
            <a:off x="6169877" y="4893774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Non Volatile Memory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E985814-6038-4EDB-ACA8-008F3A799DE2}"/>
              </a:ext>
            </a:extLst>
          </p:cNvPr>
          <p:cNvSpPr/>
          <p:nvPr/>
        </p:nvSpPr>
        <p:spPr>
          <a:xfrm>
            <a:off x="3684896" y="4209602"/>
            <a:ext cx="2458534" cy="118817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Main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update</a:t>
            </a:r>
            <a:r>
              <a:rPr lang="sv-SE" dirty="0"/>
              <a:t>)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BEBA904-F534-46F8-B386-30E1D48BDF06}"/>
              </a:ext>
            </a:extLst>
          </p:cNvPr>
          <p:cNvSpPr/>
          <p:nvPr/>
        </p:nvSpPr>
        <p:spPr>
          <a:xfrm>
            <a:off x="3684896" y="2078432"/>
            <a:ext cx="2458534" cy="118817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Delta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incremental</a:t>
            </a:r>
            <a:r>
              <a:rPr lang="sv-SE" dirty="0"/>
              <a:t> </a:t>
            </a:r>
            <a:r>
              <a:rPr lang="sv-SE" dirty="0" err="1"/>
              <a:t>updates</a:t>
            </a:r>
            <a:r>
              <a:rPr lang="sv-SE" dirty="0"/>
              <a:t>)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FF4A0F5F-274A-424B-8CBA-2088329CE6D7}"/>
              </a:ext>
            </a:extLst>
          </p:cNvPr>
          <p:cNvSpPr/>
          <p:nvPr/>
        </p:nvSpPr>
        <p:spPr>
          <a:xfrm>
            <a:off x="6682608" y="2435227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 w="25400">
            <a:solidFill>
              <a:srgbClr val="102B3E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5F5B7510-1950-45BD-AE6B-0E5F9F96B9E8}"/>
              </a:ext>
            </a:extLst>
          </p:cNvPr>
          <p:cNvSpPr/>
          <p:nvPr/>
        </p:nvSpPr>
        <p:spPr>
          <a:xfrm>
            <a:off x="6945571" y="2709012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F25A4-215F-4072-A158-CD8F9440452C}"/>
              </a:ext>
            </a:extLst>
          </p:cNvPr>
          <p:cNvSpPr/>
          <p:nvPr/>
        </p:nvSpPr>
        <p:spPr>
          <a:xfrm>
            <a:off x="7187219" y="2918158"/>
            <a:ext cx="178213" cy="178213"/>
          </a:xfrm>
          <a:prstGeom prst="ellipse">
            <a:avLst/>
          </a:pr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ctagon 16">
            <a:extLst>
              <a:ext uri="{FF2B5EF4-FFF2-40B4-BE49-F238E27FC236}">
                <a16:creationId xmlns:a16="http://schemas.microsoft.com/office/drawing/2014/main" id="{03F9EC34-AC26-4481-808A-201575031D2F}"/>
              </a:ext>
            </a:extLst>
          </p:cNvPr>
          <p:cNvSpPr/>
          <p:nvPr/>
        </p:nvSpPr>
        <p:spPr>
          <a:xfrm>
            <a:off x="7187219" y="2709012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447FF-A36E-4D7F-8052-8228854C6396}"/>
              </a:ext>
            </a:extLst>
          </p:cNvPr>
          <p:cNvSpPr txBox="1"/>
          <p:nvPr/>
        </p:nvSpPr>
        <p:spPr>
          <a:xfrm>
            <a:off x="7544158" y="34789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CPU</a:t>
            </a:r>
            <a:endParaRPr lang="sv-SE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FBF0E8-CD18-42C0-818B-361173CC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 err="1"/>
              <a:t>Starcounter</a:t>
            </a:r>
            <a:r>
              <a:rPr lang="sv-SE" b="1" dirty="0"/>
              <a:t> on the CPUs </a:t>
            </a:r>
            <a:r>
              <a:rPr lang="sv-SE" b="1" dirty="0" err="1"/>
              <a:t>of</a:t>
            </a:r>
            <a:r>
              <a:rPr lang="sv-SE" b="1" dirty="0"/>
              <a:t> 2018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CDD7FE-24D5-451D-A8E4-8F5F805571AD}"/>
              </a:ext>
            </a:extLst>
          </p:cNvPr>
          <p:cNvCxnSpPr>
            <a:cxnSpLocks/>
          </p:cNvCxnSpPr>
          <p:nvPr/>
        </p:nvCxnSpPr>
        <p:spPr>
          <a:xfrm flipV="1">
            <a:off x="1310663" y="2893325"/>
            <a:ext cx="2367409" cy="3945"/>
          </a:xfrm>
          <a:prstGeom prst="straightConnector1">
            <a:avLst/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B06D-56F1-4438-BD4C-E8E39E00F0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0663" y="2897270"/>
            <a:ext cx="2374233" cy="1906418"/>
          </a:xfrm>
          <a:prstGeom prst="bentConnector3">
            <a:avLst>
              <a:gd name="adj1" fmla="val 50000"/>
            </a:avLst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5AE84-14C4-4123-A75E-0403CEAE676F}"/>
              </a:ext>
            </a:extLst>
          </p:cNvPr>
          <p:cNvSpPr txBox="1"/>
          <p:nvPr/>
        </p:nvSpPr>
        <p:spPr>
          <a:xfrm>
            <a:off x="1533684" y="2716989"/>
            <a:ext cx="663771" cy="369332"/>
          </a:xfrm>
          <a:prstGeom prst="rect">
            <a:avLst/>
          </a:prstGeom>
          <a:solidFill>
            <a:srgbClr val="102B3E"/>
          </a:solidFill>
        </p:spPr>
        <p:txBody>
          <a:bodyPr wrap="none" rtlCol="0">
            <a:spAutoFit/>
          </a:bodyPr>
          <a:lstStyle/>
          <a:p>
            <a:r>
              <a:rPr lang="sv-SE" b="1" dirty="0"/>
              <a:t>Read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30F127-29B4-4BC9-B993-02E42E484306}"/>
              </a:ext>
            </a:extLst>
          </p:cNvPr>
          <p:cNvGrpSpPr/>
          <p:nvPr/>
        </p:nvGrpSpPr>
        <p:grpSpPr>
          <a:xfrm>
            <a:off x="1310663" y="2213100"/>
            <a:ext cx="2374233" cy="369332"/>
            <a:chOff x="1310663" y="4863649"/>
            <a:chExt cx="2374233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88E0C-D4C2-4AB8-A1F7-4CEA022D42B2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3" y="5048315"/>
              <a:ext cx="2374233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02597B-D6ED-4005-BCFC-902FFF14E543}"/>
                </a:ext>
              </a:extLst>
            </p:cNvPr>
            <p:cNvSpPr txBox="1"/>
            <p:nvPr/>
          </p:nvSpPr>
          <p:spPr>
            <a:xfrm>
              <a:off x="1532528" y="4863649"/>
              <a:ext cx="718979" cy="369332"/>
            </a:xfrm>
            <a:prstGeom prst="rect">
              <a:avLst/>
            </a:prstGeom>
            <a:solidFill>
              <a:srgbClr val="102B3E"/>
            </a:solidFill>
          </p:spPr>
          <p:txBody>
            <a:bodyPr wrap="none" rtlCol="0">
              <a:spAutoFit/>
            </a:bodyPr>
            <a:lstStyle/>
            <a:p>
              <a:r>
                <a:rPr lang="sv-SE" b="1" dirty="0" err="1"/>
                <a:t>Write</a:t>
              </a:r>
              <a:endParaRPr lang="sv-SE" b="1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249005-DE29-48DA-9B16-0FBA8A796C44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914163" y="3266604"/>
            <a:ext cx="0" cy="942998"/>
          </a:xfrm>
          <a:prstGeom prst="straightConnector1">
            <a:avLst/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90E305-1FED-42AE-8DA6-92874E7E03A8}"/>
              </a:ext>
            </a:extLst>
          </p:cNvPr>
          <p:cNvSpPr txBox="1"/>
          <p:nvPr/>
        </p:nvSpPr>
        <p:spPr>
          <a:xfrm>
            <a:off x="4512643" y="3553437"/>
            <a:ext cx="803040" cy="369332"/>
          </a:xfrm>
          <a:prstGeom prst="rect">
            <a:avLst/>
          </a:prstGeom>
          <a:solidFill>
            <a:srgbClr val="102B3E"/>
          </a:solidFill>
        </p:spPr>
        <p:txBody>
          <a:bodyPr wrap="none" rtlCol="0">
            <a:spAutoFit/>
          </a:bodyPr>
          <a:lstStyle/>
          <a:p>
            <a:r>
              <a:rPr lang="sv-SE" b="1" dirty="0" err="1"/>
              <a:t>Merge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666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counter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9" name="Comm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4276726" y="2555791"/>
            <a:ext cx="3638548" cy="86474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Communication</a:t>
            </a:r>
            <a:br>
              <a:rPr lang="sv-SE" b="1" dirty="0"/>
            </a:br>
            <a:r>
              <a:rPr lang="sv-SE" dirty="0"/>
              <a:t>Palindrom - REST, Web Sockets</a:t>
            </a:r>
          </a:p>
        </p:txBody>
      </p:sp>
      <p:sp>
        <p:nvSpPr>
          <p:cNvPr id="12" name="Front">
            <a:extLst>
              <a:ext uri="{FF2B5EF4-FFF2-40B4-BE49-F238E27FC236}">
                <a16:creationId xmlns:a16="http://schemas.microsoft.com/office/drawing/2014/main" id="{CECD1383-D962-431D-BE01-658B2DF8D677}"/>
              </a:ext>
            </a:extLst>
          </p:cNvPr>
          <p:cNvSpPr/>
          <p:nvPr/>
        </p:nvSpPr>
        <p:spPr>
          <a:xfrm>
            <a:off x="4276726" y="1548258"/>
            <a:ext cx="3638548" cy="86474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br>
              <a:rPr lang="sv-SE" b="1" dirty="0"/>
            </a:br>
            <a:r>
              <a:rPr lang="sv-SE" dirty="0"/>
              <a:t>React, Polymer</a:t>
            </a:r>
          </a:p>
        </p:txBody>
      </p:sp>
      <p:sp>
        <p:nvSpPr>
          <p:cNvPr id="14" name="App">
            <a:extLst>
              <a:ext uri="{FF2B5EF4-FFF2-40B4-BE49-F238E27FC236}">
                <a16:creationId xmlns:a16="http://schemas.microsoft.com/office/drawing/2014/main" id="{39790D43-A79B-4BC1-A6F0-5B9734705242}"/>
              </a:ext>
            </a:extLst>
          </p:cNvPr>
          <p:cNvSpPr/>
          <p:nvPr/>
        </p:nvSpPr>
        <p:spPr>
          <a:xfrm>
            <a:off x="4276726" y="3563324"/>
            <a:ext cx="3638548" cy="86474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br>
              <a:rPr lang="sv-SE" b="1" dirty="0"/>
            </a:br>
            <a:r>
              <a:rPr lang="sv-SE" dirty="0"/>
              <a:t>View Models, Entities, App Logic</a:t>
            </a:r>
          </a:p>
        </p:txBody>
      </p:sp>
      <p:sp>
        <p:nvSpPr>
          <p:cNvPr id="15" name="Platform">
            <a:extLst>
              <a:ext uri="{FF2B5EF4-FFF2-40B4-BE49-F238E27FC236}">
                <a16:creationId xmlns:a16="http://schemas.microsoft.com/office/drawing/2014/main" id="{CF97119C-40D4-41FA-B7F6-9A0DA530A733}"/>
              </a:ext>
            </a:extLst>
          </p:cNvPr>
          <p:cNvSpPr/>
          <p:nvPr/>
        </p:nvSpPr>
        <p:spPr>
          <a:xfrm>
            <a:off x="4276726" y="4570857"/>
            <a:ext cx="3638548" cy="86474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  <a:p>
            <a:pPr algn="ctr"/>
            <a:r>
              <a:rPr lang="sv-SE" dirty="0"/>
              <a:t>Mapping, Persistence, Queries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counter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Front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App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Platform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254710" y="4410952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254710" y="2388978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Comm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670087" y="2388978"/>
            <a:ext cx="4267202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ividend">
  <a:themeElements>
    <a:clrScheme name="IMC Summit">
      <a:dk1>
        <a:srgbClr val="000000"/>
      </a:dk1>
      <a:lt1>
        <a:srgbClr val="FFFFFF"/>
      </a:lt1>
      <a:dk2>
        <a:srgbClr val="262626"/>
      </a:dk2>
      <a:lt2>
        <a:srgbClr val="F3EEDF"/>
      </a:lt2>
      <a:accent1>
        <a:srgbClr val="D71A16"/>
      </a:accent1>
      <a:accent2>
        <a:srgbClr val="52AEC2"/>
      </a:accent2>
      <a:accent3>
        <a:srgbClr val="EFAD16"/>
      </a:accent3>
      <a:accent4>
        <a:srgbClr val="E0BD77"/>
      </a:accent4>
      <a:accent5>
        <a:srgbClr val="713516"/>
      </a:accent5>
      <a:accent6>
        <a:srgbClr val="7F8C49"/>
      </a:accent6>
      <a:hlink>
        <a:srgbClr val="65ACB2"/>
      </a:hlink>
      <a:folHlink>
        <a:srgbClr val="97927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574</Words>
  <Application>Microsoft Office PowerPoint</Application>
  <PresentationFormat>Widescreen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Brush Script MT</vt:lpstr>
      <vt:lpstr>Calibri</vt:lpstr>
      <vt:lpstr>Cambria</vt:lpstr>
      <vt:lpstr>Comic Sans MS</vt:lpstr>
      <vt:lpstr>Consolas</vt:lpstr>
      <vt:lpstr>Gill Sans MT</vt:lpstr>
      <vt:lpstr>Lobster Two</vt:lpstr>
      <vt:lpstr>Wingdings 2</vt:lpstr>
      <vt:lpstr>Office Theme</vt:lpstr>
      <vt:lpstr>Dividend</vt:lpstr>
      <vt:lpstr>Millions of Transactions per Second on a Single Machine Case for a Virtualized Database and Scale-In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Demo People App</vt:lpstr>
      <vt:lpstr>PowerPoint Presentation</vt:lpstr>
      <vt:lpstr>PowerPoint Presentation</vt:lpstr>
      <vt:lpstr>PowerPoint Presentation</vt:lpstr>
      <vt:lpstr>PowerPoint Presentation</vt:lpstr>
      <vt:lpstr>Data Flow Programming</vt:lpstr>
      <vt:lpstr>PowerPoint Presentation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Millions of operations per second</vt:lpstr>
      <vt:lpstr>O/R mapper – Object Graphs</vt:lpstr>
      <vt:lpstr>Starcounter – Object Graphs</vt:lpstr>
      <vt:lpstr>PowerPoint Presentation</vt:lpstr>
      <vt:lpstr>The Future of Hardware</vt:lpstr>
      <vt:lpstr>PowerPoint Presentation</vt:lpstr>
      <vt:lpstr>PowerPoint Presentation</vt:lpstr>
      <vt:lpstr>Starcounter on the CPUs of 2018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412</cp:revision>
  <dcterms:created xsi:type="dcterms:W3CDTF">2017-09-21T13:47:56Z</dcterms:created>
  <dcterms:modified xsi:type="dcterms:W3CDTF">2017-10-19T08:35:19Z</dcterms:modified>
</cp:coreProperties>
</file>