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0"/>
  </p:notesMasterIdLst>
  <p:sldIdLst>
    <p:sldId id="504" r:id="rId6"/>
    <p:sldId id="508" r:id="rId7"/>
    <p:sldId id="509" r:id="rId8"/>
    <p:sldId id="390" r:id="rId9"/>
    <p:sldId id="381" r:id="rId10"/>
    <p:sldId id="484" r:id="rId11"/>
    <p:sldId id="458" r:id="rId12"/>
    <p:sldId id="476" r:id="rId13"/>
    <p:sldId id="456" r:id="rId14"/>
    <p:sldId id="475" r:id="rId15"/>
    <p:sldId id="461" r:id="rId16"/>
    <p:sldId id="481" r:id="rId17"/>
    <p:sldId id="468" r:id="rId18"/>
    <p:sldId id="463" r:id="rId19"/>
    <p:sldId id="464" r:id="rId20"/>
    <p:sldId id="465" r:id="rId21"/>
    <p:sldId id="466" r:id="rId22"/>
    <p:sldId id="396" r:id="rId23"/>
    <p:sldId id="399" r:id="rId24"/>
    <p:sldId id="407" r:id="rId25"/>
    <p:sldId id="403" r:id="rId26"/>
    <p:sldId id="48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507" r:id="rId47"/>
    <p:sldId id="489" r:id="rId48"/>
    <p:sldId id="506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08"/>
            <p14:sldId id="509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507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9"/>
    <a:srgbClr val="FFCC29"/>
    <a:srgbClr val="9B00D2"/>
    <a:srgbClr val="FFA484"/>
    <a:srgbClr val="CD80E9"/>
    <a:srgbClr val="282828"/>
    <a:srgbClr val="1F4E79"/>
    <a:srgbClr val="2DA6B0"/>
    <a:srgbClr val="59B7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69" d="100"/>
          <a:sy n="69" d="100"/>
        </p:scale>
        <p:origin x="50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smtClean="0"/>
              <a:t>Standard </a:t>
            </a:r>
            <a:r>
              <a:rPr lang="sv-SE" sz="4800" b="1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Message queues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207" name="Group 206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208" name="Group 207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9" name="Freeform 208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Moon 219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Moon 220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240" name="Oval 239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235" name="Oval 234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237" name="Freeform 236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237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" name="Group 226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231" name="Freeform 230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233" name="Snip Diagonal Corner Rectangle 232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Snip Diagonal Corner Rectangle 233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8" name="Freeform 227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160" name="Group 159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161" name="Group 16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Isosceles Triangle 19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2" name="Freeform 16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Moon 17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Moon 17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193" name="Oval 19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188" name="Oval 18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184" name="Freeform 18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186" name="Snip Diagonal Corner Rectangle 18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Snip Diagonal Corner Rectangle 18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1" name="Freeform 18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dist="50800" dir="5580000">
                <a:schemeClr val="tx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2037" y="2936562"/>
            <a:ext cx="1813837" cy="2843364"/>
            <a:chOff x="4725602" y="2714514"/>
            <a:chExt cx="1813837" cy="2843364"/>
          </a:xfrm>
        </p:grpSpPr>
        <p:grpSp>
          <p:nvGrpSpPr>
            <p:cNvPr id="31" name="Group 3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63" name="Oval 6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58" name="Oval 5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54" name="Freeform 5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56" name="Snip Diagonal Corner Rectangle 5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Snip Diagonal Corner Rectangle 5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Freeform 5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gRPC,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b="1" dirty="0" smtClean="0">
                <a:solidFill>
                  <a:srgbClr val="CD80E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b="1" dirty="0" smtClean="0">
                <a:solidFill>
                  <a:srgbClr val="FFA484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65 times faster than Akka.NET over network 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/>
              <a:t>”An </a:t>
            </a:r>
            <a:r>
              <a:rPr lang="sv-SE" sz="2400" b="1" i="1" dirty="0" err="1"/>
              <a:t>island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 smtClean="0"/>
              <a:t>consistency</a:t>
            </a:r>
            <a:r>
              <a:rPr lang="sv-SE" sz="2400" b="1" i="1" dirty="0" smtClean="0"/>
              <a:t> in </a:t>
            </a:r>
            <a:r>
              <a:rPr lang="sv-SE" sz="2400" b="1" i="1" dirty="0"/>
              <a:t>a </a:t>
            </a:r>
            <a:r>
              <a:rPr lang="sv-SE" sz="2400" b="1" i="1" dirty="0" err="1"/>
              <a:t>sea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/>
              <a:t>concurrency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Shared</a:t>
            </a:r>
            <a:r>
              <a:rPr lang="sv-SE" sz="2400" b="1" i="1" dirty="0"/>
              <a:t>  </a:t>
            </a:r>
            <a:r>
              <a:rPr lang="sv-SE" sz="2400" b="1" i="1" dirty="0" err="1"/>
              <a:t>nothing</a:t>
            </a:r>
            <a:r>
              <a:rPr lang="sv-SE" sz="2400" b="1" i="1" dirty="0"/>
              <a:t>”, ”Black box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Location</a:t>
            </a:r>
            <a:r>
              <a:rPr lang="sv-SE" sz="2400" b="1" i="1" dirty="0"/>
              <a:t> transparent”, ”</a:t>
            </a:r>
            <a:r>
              <a:rPr lang="sv-SE" sz="2400" b="1" i="1" dirty="0" err="1"/>
              <a:t>Distributable</a:t>
            </a:r>
            <a:r>
              <a:rPr lang="sv-SE" sz="2400" b="1" i="1" dirty="0"/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3831704"/>
            <a:chOff x="0" y="792481"/>
            <a:chExt cx="12192000" cy="3352800"/>
          </a:xfrm>
        </p:grpSpPr>
        <p:sp>
          <p:nvSpPr>
            <p:cNvPr id="6" name="Rectangle 5"/>
            <p:cNvSpPr/>
            <p:nvPr/>
          </p:nvSpPr>
          <p:spPr>
            <a:xfrm>
              <a:off x="0" y="792481"/>
              <a:ext cx="12192000" cy="3352800"/>
            </a:xfrm>
            <a:prstGeom prst="rect">
              <a:avLst/>
            </a:prstGeom>
            <a:solidFill>
              <a:schemeClr val="tx1"/>
            </a:solidFill>
            <a:ln w="85725" cap="rnd"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b="1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72" y="1078042"/>
              <a:ext cx="7673856" cy="2724219"/>
            </a:xfrm>
            <a:prstGeom prst="rect">
              <a:avLst/>
            </a:prstGeom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43742" y="4081707"/>
            <a:ext cx="10515600" cy="2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modern, open source remote procedure call </a:t>
            </a:r>
            <a:r>
              <a:rPr lang="en-US" sz="2400" dirty="0" smtClean="0"/>
              <a:t>framework </a:t>
            </a:r>
            <a:r>
              <a:rPr lang="en-US" sz="2400" dirty="0"/>
              <a:t>that can run anywhere.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enables client and server applications to communicate transparently, and makes it easier to build connected systems.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6814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15978</TotalTime>
  <Words>749</Words>
  <Application>Microsoft Office PowerPoint</Application>
  <PresentationFormat>Widescreen</PresentationFormat>
  <Paragraphs>311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PowerPoint Presentation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1880</cp:revision>
  <dcterms:created xsi:type="dcterms:W3CDTF">2014-06-11T19:04:29Z</dcterms:created>
  <dcterms:modified xsi:type="dcterms:W3CDTF">2017-03-18T19:20:45Z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