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76" r:id="rId5"/>
    <p:sldMasterId id="2147484488" r:id="rId6"/>
  </p:sldMasterIdLst>
  <p:notesMasterIdLst>
    <p:notesMasterId r:id="rId63"/>
  </p:notesMasterIdLst>
  <p:sldIdLst>
    <p:sldId id="488" r:id="rId7"/>
    <p:sldId id="390" r:id="rId8"/>
    <p:sldId id="381" r:id="rId9"/>
    <p:sldId id="484" r:id="rId10"/>
    <p:sldId id="458" r:id="rId11"/>
    <p:sldId id="476" r:id="rId12"/>
    <p:sldId id="456" r:id="rId13"/>
    <p:sldId id="475" r:id="rId14"/>
    <p:sldId id="461" r:id="rId15"/>
    <p:sldId id="481" r:id="rId16"/>
    <p:sldId id="468" r:id="rId17"/>
    <p:sldId id="463" r:id="rId18"/>
    <p:sldId id="464" r:id="rId19"/>
    <p:sldId id="465" r:id="rId20"/>
    <p:sldId id="466" r:id="rId21"/>
    <p:sldId id="396" r:id="rId22"/>
    <p:sldId id="399" r:id="rId23"/>
    <p:sldId id="402" r:id="rId24"/>
    <p:sldId id="407" r:id="rId25"/>
    <p:sldId id="403" r:id="rId26"/>
    <p:sldId id="485" r:id="rId27"/>
    <p:sldId id="404" r:id="rId28"/>
    <p:sldId id="405" r:id="rId29"/>
    <p:sldId id="406" r:id="rId30"/>
    <p:sldId id="409" r:id="rId31"/>
    <p:sldId id="486" r:id="rId32"/>
    <p:sldId id="411" r:id="rId33"/>
    <p:sldId id="412" r:id="rId34"/>
    <p:sldId id="413" r:id="rId35"/>
    <p:sldId id="415" r:id="rId36"/>
    <p:sldId id="414" r:id="rId37"/>
    <p:sldId id="416" r:id="rId38"/>
    <p:sldId id="417" r:id="rId39"/>
    <p:sldId id="496" r:id="rId40"/>
    <p:sldId id="418" r:id="rId41"/>
    <p:sldId id="419" r:id="rId42"/>
    <p:sldId id="499" r:id="rId43"/>
    <p:sldId id="422" r:id="rId44"/>
    <p:sldId id="495" r:id="rId45"/>
    <p:sldId id="472" r:id="rId46"/>
    <p:sldId id="480" r:id="rId47"/>
    <p:sldId id="479" r:id="rId48"/>
    <p:sldId id="424" r:id="rId49"/>
    <p:sldId id="437" r:id="rId50"/>
    <p:sldId id="355" r:id="rId51"/>
    <p:sldId id="441" r:id="rId52"/>
    <p:sldId id="444" r:id="rId53"/>
    <p:sldId id="420" r:id="rId54"/>
    <p:sldId id="421" r:id="rId55"/>
    <p:sldId id="445" r:id="rId56"/>
    <p:sldId id="491" r:id="rId57"/>
    <p:sldId id="492" r:id="rId58"/>
    <p:sldId id="493" r:id="rId59"/>
    <p:sldId id="494" r:id="rId60"/>
    <p:sldId id="489" r:id="rId61"/>
    <p:sldId id="500" r:id="rId6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rt" id="{479DF580-2350-4205-909F-330A04EE41E6}">
          <p14:sldIdLst>
            <p14:sldId id="488"/>
            <p14:sldId id="390"/>
            <p14:sldId id="381"/>
            <p14:sldId id="484"/>
          </p14:sldIdLst>
        </p14:section>
        <p14:section name="Scale up and out" id="{307DBCE6-4D40-47B6-A174-75894B34C3F2}">
          <p14:sldIdLst>
            <p14:sldId id="458"/>
            <p14:sldId id="476"/>
            <p14:sldId id="456"/>
            <p14:sldId id="475"/>
            <p14:sldId id="461"/>
            <p14:sldId id="481"/>
            <p14:sldId id="468"/>
            <p14:sldId id="463"/>
            <p14:sldId id="464"/>
            <p14:sldId id="465"/>
            <p14:sldId id="466"/>
          </p14:sldIdLst>
        </p14:section>
        <p14:section name="Actor Model" id="{EEAE6BED-8263-47E4-86C7-7A1F7A938589}">
          <p14:sldIdLst>
            <p14:sldId id="396"/>
            <p14:sldId id="399"/>
            <p14:sldId id="402"/>
          </p14:sldIdLst>
        </p14:section>
        <p14:section name="Akka.Actor" id="{5718D987-D45B-491C-92C9-68A0F28A087A}">
          <p14:sldIdLst>
            <p14:sldId id="407"/>
            <p14:sldId id="403"/>
            <p14:sldId id="485"/>
          </p14:sldIdLst>
        </p14:section>
        <p14:section name="Akka.Remote" id="{C76322DD-898C-42D2-912A-1CC3F5EA9E60}">
          <p14:sldIdLst>
            <p14:sldId id="404"/>
            <p14:sldId id="405"/>
            <p14:sldId id="406"/>
            <p14:sldId id="409"/>
          </p14:sldIdLst>
        </p14:section>
        <p14:section name="Routing" id="{F9AEF9BA-142B-48D8-B667-9BF719E4721C}">
          <p14:sldIdLst>
            <p14:sldId id="486"/>
            <p14:sldId id="411"/>
            <p14:sldId id="412"/>
            <p14:sldId id="413"/>
            <p14:sldId id="415"/>
            <p14:sldId id="414"/>
            <p14:sldId id="416"/>
            <p14:sldId id="417"/>
            <p14:sldId id="496"/>
            <p14:sldId id="418"/>
            <p14:sldId id="419"/>
            <p14:sldId id="499"/>
          </p14:sldIdLst>
        </p14:section>
        <p14:section name="Fault handling" id="{5F01528B-050A-4246-9AC6-A873B25C41F9}">
          <p14:sldIdLst>
            <p14:sldId id="422"/>
            <p14:sldId id="495"/>
            <p14:sldId id="472"/>
            <p14:sldId id="480"/>
            <p14:sldId id="479"/>
            <p14:sldId id="424"/>
            <p14:sldId id="437"/>
            <p14:sldId id="355"/>
            <p14:sldId id="441"/>
            <p14:sldId id="444"/>
          </p14:sldIdLst>
        </p14:section>
        <p14:section name="Become" id="{79C3EBA3-0CD2-4188-B4B3-6156DCEA625E}">
          <p14:sldIdLst>
            <p14:sldId id="420"/>
            <p14:sldId id="421"/>
          </p14:sldIdLst>
        </p14:section>
        <p14:section name="Other features" id="{9101867D-1192-401A-845B-7F7573A755FD}">
          <p14:sldIdLst>
            <p14:sldId id="445"/>
          </p14:sldIdLst>
        </p14:section>
        <p14:section name="End" id="{FBBC86C7-49BC-474A-BC50-DE3F35C37856}">
          <p14:sldIdLst>
            <p14:sldId id="491"/>
            <p14:sldId id="492"/>
            <p14:sldId id="493"/>
            <p14:sldId id="494"/>
            <p14:sldId id="489"/>
            <p14:sldId id="500"/>
          </p14:sldIdLst>
        </p14:section>
        <p14:section name="Default Section" id="{7A03A1F1-B5DF-48E0-A578-0C0CCA1E5767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614" userDrawn="1">
          <p15:clr>
            <a:srgbClr val="A4A3A4"/>
          </p15:clr>
        </p15:guide>
        <p15:guide id="2" pos="3749" userDrawn="1">
          <p15:clr>
            <a:srgbClr val="A4A3A4"/>
          </p15:clr>
        </p15:guide>
        <p15:guide id="3" pos="5813" userDrawn="1">
          <p15:clr>
            <a:srgbClr val="A4A3A4"/>
          </p15:clr>
        </p15:guide>
        <p15:guide id="4" orient="horz" pos="1911" userDrawn="1">
          <p15:clr>
            <a:srgbClr val="A4A3A4"/>
          </p15:clr>
        </p15:guide>
        <p15:guide id="5" pos="3114" userDrawn="1">
          <p15:clr>
            <a:srgbClr val="A4A3A4"/>
          </p15:clr>
        </p15:guide>
        <p15:guide id="6" pos="5087" userDrawn="1">
          <p15:clr>
            <a:srgbClr val="A4A3A4"/>
          </p15:clr>
        </p15:guide>
        <p15:guide id="7" pos="2389" userDrawn="1">
          <p15:clr>
            <a:srgbClr val="A4A3A4"/>
          </p15:clr>
        </p15:guide>
        <p15:guide id="8" pos="1776" userDrawn="1">
          <p15:clr>
            <a:srgbClr val="A4A3A4"/>
          </p15:clr>
        </p15:guide>
        <p15:guide id="9" pos="107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FC8F9"/>
    <a:srgbClr val="0E1C22"/>
    <a:srgbClr val="E95959"/>
    <a:srgbClr val="FF9201"/>
    <a:srgbClr val="4D73B1"/>
    <a:srgbClr val="485970"/>
    <a:srgbClr val="EA8600"/>
    <a:srgbClr val="333F50"/>
    <a:srgbClr val="323B48"/>
    <a:srgbClr val="2E2E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140" autoAdjust="0"/>
    <p:restoredTop sz="90104" autoAdjust="0"/>
  </p:normalViewPr>
  <p:slideViewPr>
    <p:cSldViewPr snapToGrid="0">
      <p:cViewPr varScale="1">
        <p:scale>
          <a:sx n="103" d="100"/>
          <a:sy n="103" d="100"/>
        </p:scale>
        <p:origin x="138" y="144"/>
      </p:cViewPr>
      <p:guideLst>
        <p:guide orient="horz" pos="2614"/>
        <p:guide pos="3749"/>
        <p:guide pos="5813"/>
        <p:guide orient="horz" pos="1911"/>
        <p:guide pos="3114"/>
        <p:guide pos="5087"/>
        <p:guide pos="2389"/>
        <p:guide pos="1776"/>
        <p:guide pos="1073"/>
      </p:guideLst>
    </p:cSldViewPr>
  </p:slideViewPr>
  <p:outlineViewPr>
    <p:cViewPr>
      <p:scale>
        <a:sx n="33" d="100"/>
        <a:sy n="33" d="100"/>
      </p:scale>
      <p:origin x="0" y="-2901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86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slide" Target="slides/slide44.xml"/><Relationship Id="rId55" Type="http://schemas.openxmlformats.org/officeDocument/2006/relationships/slide" Target="slides/slide49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slide" Target="slides/slide47.xml"/><Relationship Id="rId58" Type="http://schemas.openxmlformats.org/officeDocument/2006/relationships/slide" Target="slides/slide52.xml"/><Relationship Id="rId66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slide" Target="slides/slide51.xml"/><Relationship Id="rId61" Type="http://schemas.openxmlformats.org/officeDocument/2006/relationships/slide" Target="slides/slide55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slide" Target="slides/slide46.xml"/><Relationship Id="rId60" Type="http://schemas.openxmlformats.org/officeDocument/2006/relationships/slide" Target="slides/slide54.xml"/><Relationship Id="rId65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slide" Target="slides/slide50.xml"/><Relationship Id="rId64" Type="http://schemas.openxmlformats.org/officeDocument/2006/relationships/presProps" Target="presProps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3" Type="http://schemas.openxmlformats.org/officeDocument/2006/relationships/customXml" Target="../customXml/item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59" Type="http://schemas.openxmlformats.org/officeDocument/2006/relationships/slide" Target="slides/slide53.xml"/><Relationship Id="rId67" Type="http://schemas.openxmlformats.org/officeDocument/2006/relationships/tableStyles" Target="tableStyles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54" Type="http://schemas.openxmlformats.org/officeDocument/2006/relationships/slide" Target="slides/slide48.xml"/><Relationship Id="rId62" Type="http://schemas.openxmlformats.org/officeDocument/2006/relationships/slide" Target="slides/slide56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076cc895179c80c0/Documents/Book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sv-SE" dirty="0" smtClean="0"/>
              <a:t>MHZ and </a:t>
            </a:r>
            <a:r>
              <a:rPr lang="sv-SE" dirty="0" err="1"/>
              <a:t>Cores</a:t>
            </a:r>
            <a:r>
              <a:rPr lang="sv-SE" dirty="0"/>
              <a:t> per </a:t>
            </a:r>
            <a:r>
              <a:rPr lang="sv-SE" dirty="0" err="1" smtClean="0"/>
              <a:t>year</a:t>
            </a:r>
            <a:endParaRPr lang="sv-SE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sv-SE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Mhz</c:v>
                </c:pt>
              </c:strCache>
            </c:strRef>
          </c:tx>
          <c:spPr>
            <a:ln w="34925" cap="rnd">
              <a:solidFill>
                <a:srgbClr val="43BFF7"/>
              </a:solidFill>
              <a:round/>
            </a:ln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rgbClr val="43BFF7"/>
                </a:solidFill>
                <a:round/>
              </a:ln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sv-SE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1995</c:v>
                </c:pt>
                <c:pt idx="1">
                  <c:v>1997</c:v>
                </c:pt>
                <c:pt idx="2">
                  <c:v>1998</c:v>
                </c:pt>
                <c:pt idx="3">
                  <c:v>1999</c:v>
                </c:pt>
                <c:pt idx="4">
                  <c:v>2000</c:v>
                </c:pt>
                <c:pt idx="5">
                  <c:v>2001</c:v>
                </c:pt>
                <c:pt idx="6">
                  <c:v>2002</c:v>
                </c:pt>
                <c:pt idx="7">
                  <c:v>2003</c:v>
                </c:pt>
                <c:pt idx="8">
                  <c:v>2004</c:v>
                </c:pt>
                <c:pt idx="9">
                  <c:v>2005</c:v>
                </c:pt>
                <c:pt idx="10">
                  <c:v>2006</c:v>
                </c:pt>
                <c:pt idx="11">
                  <c:v>2007</c:v>
                </c:pt>
                <c:pt idx="12">
                  <c:v>2008</c:v>
                </c:pt>
                <c:pt idx="13">
                  <c:v>2009</c:v>
                </c:pt>
                <c:pt idx="14">
                  <c:v>2010</c:v>
                </c:pt>
                <c:pt idx="15">
                  <c:v>2011</c:v>
                </c:pt>
                <c:pt idx="16">
                  <c:v>2012</c:v>
                </c:pt>
                <c:pt idx="17">
                  <c:v>2013</c:v>
                </c:pt>
                <c:pt idx="18">
                  <c:v>2014</c:v>
                </c:pt>
                <c:pt idx="19">
                  <c:v>2015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  <c:pt idx="3">
                  <c:v>500</c:v>
                </c:pt>
                <c:pt idx="4">
                  <c:v>1000</c:v>
                </c:pt>
                <c:pt idx="5">
                  <c:v>1800</c:v>
                </c:pt>
                <c:pt idx="6">
                  <c:v>2530</c:v>
                </c:pt>
                <c:pt idx="7">
                  <c:v>3200</c:v>
                </c:pt>
                <c:pt idx="8">
                  <c:v>3600</c:v>
                </c:pt>
                <c:pt idx="9">
                  <c:v>2200</c:v>
                </c:pt>
                <c:pt idx="10">
                  <c:v>2930</c:v>
                </c:pt>
                <c:pt idx="11">
                  <c:v>3000</c:v>
                </c:pt>
                <c:pt idx="12">
                  <c:v>3200</c:v>
                </c:pt>
                <c:pt idx="13">
                  <c:v>3330</c:v>
                </c:pt>
                <c:pt idx="14">
                  <c:v>3330</c:v>
                </c:pt>
                <c:pt idx="15">
                  <c:v>3150</c:v>
                </c:pt>
                <c:pt idx="16">
                  <c:v>3200</c:v>
                </c:pt>
                <c:pt idx="17">
                  <c:v>3150</c:v>
                </c:pt>
                <c:pt idx="18">
                  <c:v>3150</c:v>
                </c:pt>
                <c:pt idx="19">
                  <c:v>3150</c:v>
                </c:pt>
              </c:numCache>
            </c:numRef>
          </c:y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290760712"/>
        <c:axId val="290758360"/>
      </c:scatterChart>
      <c:scatterChart>
        <c:scatterStyle val="lineMarker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Cores</c:v>
                </c:pt>
              </c:strCache>
            </c:strRef>
          </c:tx>
          <c:spPr>
            <a:ln w="34925" cap="rnd">
              <a:solidFill>
                <a:srgbClr val="DB5151"/>
              </a:solidFill>
              <a:round/>
            </a:ln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rgbClr val="DB5151"/>
                </a:solidFill>
                <a:round/>
              </a:ln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sv-SE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1995</c:v>
                </c:pt>
                <c:pt idx="1">
                  <c:v>1997</c:v>
                </c:pt>
                <c:pt idx="2">
                  <c:v>1998</c:v>
                </c:pt>
                <c:pt idx="3">
                  <c:v>1999</c:v>
                </c:pt>
                <c:pt idx="4">
                  <c:v>2000</c:v>
                </c:pt>
                <c:pt idx="5">
                  <c:v>2001</c:v>
                </c:pt>
                <c:pt idx="6">
                  <c:v>2002</c:v>
                </c:pt>
                <c:pt idx="7">
                  <c:v>2003</c:v>
                </c:pt>
                <c:pt idx="8">
                  <c:v>2004</c:v>
                </c:pt>
                <c:pt idx="9">
                  <c:v>2005</c:v>
                </c:pt>
                <c:pt idx="10">
                  <c:v>2006</c:v>
                </c:pt>
                <c:pt idx="11">
                  <c:v>2007</c:v>
                </c:pt>
                <c:pt idx="12">
                  <c:v>2008</c:v>
                </c:pt>
                <c:pt idx="13">
                  <c:v>2009</c:v>
                </c:pt>
                <c:pt idx="14">
                  <c:v>2010</c:v>
                </c:pt>
                <c:pt idx="15">
                  <c:v>2011</c:v>
                </c:pt>
                <c:pt idx="16">
                  <c:v>2012</c:v>
                </c:pt>
                <c:pt idx="17">
                  <c:v>2013</c:v>
                </c:pt>
                <c:pt idx="18">
                  <c:v>2014</c:v>
                </c:pt>
                <c:pt idx="19">
                  <c:v>2015</c:v>
                </c:pt>
              </c:numCache>
            </c:numRef>
          </c:xVal>
          <c:yVal>
            <c:numRef>
              <c:f>Sheet1!$C$2:$C$21</c:f>
              <c:numCache>
                <c:formatCode>General</c:formatCode>
                <c:ptCount val="20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2</c:v>
                </c:pt>
                <c:pt idx="10">
                  <c:v>2</c:v>
                </c:pt>
                <c:pt idx="11">
                  <c:v>4</c:v>
                </c:pt>
                <c:pt idx="12">
                  <c:v>4</c:v>
                </c:pt>
                <c:pt idx="13">
                  <c:v>8</c:v>
                </c:pt>
                <c:pt idx="14">
                  <c:v>8</c:v>
                </c:pt>
                <c:pt idx="15">
                  <c:v>16</c:v>
                </c:pt>
                <c:pt idx="16">
                  <c:v>16</c:v>
                </c:pt>
                <c:pt idx="17">
                  <c:v>32</c:v>
                </c:pt>
                <c:pt idx="18">
                  <c:v>32</c:v>
                </c:pt>
                <c:pt idx="19">
                  <c:v>64</c:v>
                </c:pt>
              </c:numCache>
            </c:numRef>
          </c:y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290760320"/>
        <c:axId val="290761496"/>
      </c:scatterChart>
      <c:valAx>
        <c:axId val="2907607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290758360"/>
        <c:crosses val="autoZero"/>
        <c:crossBetween val="midCat"/>
        <c:majorUnit val="1"/>
      </c:valAx>
      <c:valAx>
        <c:axId val="290758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290760712"/>
        <c:crosses val="autoZero"/>
        <c:crossBetween val="midCat"/>
      </c:valAx>
      <c:valAx>
        <c:axId val="290761496"/>
        <c:scaling>
          <c:orientation val="minMax"/>
        </c:scaling>
        <c:delete val="0"/>
        <c:axPos val="r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290760320"/>
        <c:crosses val="max"/>
        <c:crossBetween val="midCat"/>
      </c:valAx>
      <c:valAx>
        <c:axId val="290760320"/>
        <c:scaling>
          <c:orientation val="minMax"/>
          <c:max val="2016"/>
          <c:min val="1994"/>
        </c:scaling>
        <c:delete val="1"/>
        <c:axPos val="b"/>
        <c:numFmt formatCode="General" sourceLinked="1"/>
        <c:majorTickMark val="none"/>
        <c:minorTickMark val="none"/>
        <c:tickLblPos val="nextTo"/>
        <c:crossAx val="29076149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sv-SE"/>
        </a:p>
      </c:txPr>
    </c:legend>
    <c:plotVisOnly val="1"/>
    <c:dispBlanksAs val="gap"/>
    <c:showDLblsOverMax val="0"/>
  </c:chart>
  <c:spPr>
    <a:solidFill>
      <a:srgbClr val="3F3F3F"/>
    </a:solidFill>
    <a:ln>
      <a:noFill/>
    </a:ln>
    <a:effectLst/>
  </c:spPr>
  <c:txPr>
    <a:bodyPr/>
    <a:lstStyle/>
    <a:p>
      <a:pPr>
        <a:defRPr/>
      </a:pPr>
      <a:endParaRPr lang="sv-S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28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gradFill>
        <a:gsLst>
          <a:gs pos="100000">
            <a:schemeClr val="dk1">
              <a:lumMod val="95000"/>
              <a:lumOff val="5000"/>
            </a:schemeClr>
          </a:gs>
          <a:gs pos="0">
            <a:schemeClr val="dk1">
              <a:lumMod val="75000"/>
              <a:lumOff val="25000"/>
            </a:schemeClr>
          </a:gs>
        </a:gsLst>
        <a:path path="circle">
          <a:fillToRect l="50000" t="50000" r="50000" b="50000"/>
        </a:path>
      </a:gradFill>
      <a:ln w="9525">
        <a:solidFill>
          <a:schemeClr val="dk1">
            <a:lumMod val="75000"/>
            <a:lumOff val="2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gradFill>
        <a:gsLst>
          <a:gs pos="100000">
            <a:schemeClr val="lt1">
              <a:lumMod val="85000"/>
            </a:schemeClr>
          </a:gs>
          <a:gs pos="0">
            <a:schemeClr val="lt1"/>
          </a:gs>
        </a:gsLst>
        <a:path path="circle">
          <a:fillToRect l="50000" t="50000" r="50000" b="50000"/>
        </a:path>
      </a:gradFill>
      <a:ln w="9525" cap="flat" cmpd="sng" algn="ctr">
        <a:solidFill>
          <a:schemeClr val="lt1"/>
        </a:solidFill>
        <a:round/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6EE6A8-7E37-4A55-A586-C8FFB78609B1}" type="datetimeFigureOut">
              <a:rPr lang="sv-SE" smtClean="0"/>
              <a:t>2016-01-30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DB16A6-5F47-4FA9-BA4D-2BDC853A44B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90119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147100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42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484070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11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008526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632518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13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330305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14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317469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15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187371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39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637397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40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407173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41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21389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2016-01-30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37024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2016-01-30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57460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2016-01-30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971729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830B4-D69B-4B5F-9788-AD26F846F5B1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2016-01-30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9698E-5210-4F37-96D4-F66CAAD7003E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44142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830B4-D69B-4B5F-9788-AD26F846F5B1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2016-01-30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9698E-5210-4F37-96D4-F66CAAD7003E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50460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830B4-D69B-4B5F-9788-AD26F846F5B1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2016-01-30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9698E-5210-4F37-96D4-F66CAAD7003E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02875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830B4-D69B-4B5F-9788-AD26F846F5B1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2016-01-30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9698E-5210-4F37-96D4-F66CAAD7003E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71174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830B4-D69B-4B5F-9788-AD26F846F5B1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2016-01-30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9698E-5210-4F37-96D4-F66CAAD7003E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75584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830B4-D69B-4B5F-9788-AD26F846F5B1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2016-01-30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9698E-5210-4F37-96D4-F66CAAD7003E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16089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830B4-D69B-4B5F-9788-AD26F846F5B1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2016-01-30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9698E-5210-4F37-96D4-F66CAAD7003E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05648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830B4-D69B-4B5F-9788-AD26F846F5B1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2016-01-30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9698E-5210-4F37-96D4-F66CAAD7003E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9141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2016-01-30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087375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830B4-D69B-4B5F-9788-AD26F846F5B1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2016-01-30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9698E-5210-4F37-96D4-F66CAAD7003E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51261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830B4-D69B-4B5F-9788-AD26F846F5B1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2016-01-30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9698E-5210-4F37-96D4-F66CAAD7003E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74539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830B4-D69B-4B5F-9788-AD26F846F5B1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2016-01-30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9698E-5210-4F37-96D4-F66CAAD7003E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0720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2016-01-30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00012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2016-01-30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98919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2016-01-30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38109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2016-01-30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35437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2016-01-30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12545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2016-01-30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89914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2016-01-30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20601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33EE0-2569-4F58-A582-E56ADACD7068}" type="datetimeFigureOut">
              <a:rPr lang="sv-SE" smtClean="0"/>
              <a:t>2016-01-30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108122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77" r:id="rId1"/>
    <p:sldLayoutId id="2147484478" r:id="rId2"/>
    <p:sldLayoutId id="2147484479" r:id="rId3"/>
    <p:sldLayoutId id="2147484480" r:id="rId4"/>
    <p:sldLayoutId id="2147484481" r:id="rId5"/>
    <p:sldLayoutId id="2147484482" r:id="rId6"/>
    <p:sldLayoutId id="2147484483" r:id="rId7"/>
    <p:sldLayoutId id="2147484484" r:id="rId8"/>
    <p:sldLayoutId id="2147484485" r:id="rId9"/>
    <p:sldLayoutId id="2147484486" r:id="rId10"/>
    <p:sldLayoutId id="214748448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0830B4-D69B-4B5F-9788-AD26F846F5B1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2016-01-30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D9698E-5210-4F37-96D4-F66CAAD7003E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1991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89" r:id="rId1"/>
    <p:sldLayoutId id="2147484490" r:id="rId2"/>
    <p:sldLayoutId id="2147484491" r:id="rId3"/>
    <p:sldLayoutId id="2147484492" r:id="rId4"/>
    <p:sldLayoutId id="2147484493" r:id="rId5"/>
    <p:sldLayoutId id="2147484494" r:id="rId6"/>
    <p:sldLayoutId id="2147484495" r:id="rId7"/>
    <p:sldLayoutId id="2147484496" r:id="rId8"/>
    <p:sldLayoutId id="2147484497" r:id="rId9"/>
    <p:sldLayoutId id="2147484498" r:id="rId10"/>
    <p:sldLayoutId id="214748449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ustomXml" Target="../../customXml/item3.xml"/><Relationship Id="rId1" Type="http://schemas.openxmlformats.org/officeDocument/2006/relationships/customXml" Target="../../customXml/item4.xml"/><Relationship Id="rId5" Type="http://schemas.openxmlformats.org/officeDocument/2006/relationships/image" Target="../media/image6.png"/><Relationship Id="rId4" Type="http://schemas.openxmlformats.org/officeDocument/2006/relationships/notesSlide" Target="../notesSlides/notesSlide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4143023"/>
            <a:ext cx="12192000" cy="2714978"/>
          </a:xfrm>
          <a:prstGeom prst="rect">
            <a:avLst/>
          </a:prstGeom>
          <a:solidFill>
            <a:srgbClr val="E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216000" rtlCol="0" anchor="b"/>
          <a:lstStyle/>
          <a:p>
            <a:pPr algn="ctr"/>
            <a:r>
              <a:rPr lang="sv-SE" sz="4000" dirty="0" smtClean="0"/>
              <a:t> </a:t>
            </a:r>
            <a:endParaRPr lang="sv-SE" sz="4000" b="1" dirty="0">
              <a:solidFill>
                <a:srgbClr val="6FC8F9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1403518"/>
            <a:ext cx="12192000" cy="2739505"/>
          </a:xfrm>
          <a:prstGeom prst="rect">
            <a:avLst/>
          </a:prstGeom>
          <a:solidFill>
            <a:srgbClr val="0E1C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216000" rtlCol="0" anchor="ctr"/>
          <a:lstStyle/>
          <a:p>
            <a:pPr algn="ctr"/>
            <a:r>
              <a:rPr lang="sv-SE" sz="6000" b="1" dirty="0" smtClean="0">
                <a:solidFill>
                  <a:srgbClr val="6FC8F9"/>
                </a:solidFill>
                <a:latin typeface="Roboto" pitchFamily="2" charset="0"/>
                <a:ea typeface="Roboto" pitchFamily="2" charset="0"/>
              </a:rPr>
              <a:t>Skala </a:t>
            </a:r>
            <a:r>
              <a:rPr lang="sv-SE" sz="6000" b="1" dirty="0">
                <a:solidFill>
                  <a:srgbClr val="6FC8F9"/>
                </a:solidFill>
                <a:latin typeface="Roboto" pitchFamily="2" charset="0"/>
                <a:ea typeface="Roboto" pitchFamily="2" charset="0"/>
              </a:rPr>
              <a:t>upp och </a:t>
            </a:r>
            <a:r>
              <a:rPr lang="sv-SE" sz="6000" b="1" dirty="0" smtClean="0">
                <a:solidFill>
                  <a:srgbClr val="6FC8F9"/>
                </a:solidFill>
                <a:latin typeface="Roboto" pitchFamily="2" charset="0"/>
                <a:ea typeface="Roboto" pitchFamily="2" charset="0"/>
              </a:rPr>
              <a:t>ut med Akka.NET</a:t>
            </a:r>
            <a:endParaRPr lang="sv-SE" sz="6000" b="1" dirty="0">
              <a:solidFill>
                <a:srgbClr val="6FC8F9"/>
              </a:solidFill>
              <a:latin typeface="Roboto" pitchFamily="2" charset="0"/>
              <a:ea typeface="Roboto" pitchFamily="2" charset="0"/>
            </a:endParaRPr>
          </a:p>
          <a:p>
            <a:pPr algn="ctr"/>
            <a:r>
              <a:rPr lang="sv-SE" sz="6000" b="1" dirty="0">
                <a:solidFill>
                  <a:srgbClr val="6FC8F9"/>
                </a:solidFill>
              </a:rPr>
              <a:t>Roger </a:t>
            </a:r>
            <a:r>
              <a:rPr lang="sv-SE" sz="6000" b="1" dirty="0" smtClean="0">
                <a:solidFill>
                  <a:srgbClr val="6FC8F9"/>
                </a:solidFill>
              </a:rPr>
              <a:t>Johansson</a:t>
            </a:r>
            <a:endParaRPr lang="sv-SE" sz="6000" b="1" dirty="0">
              <a:solidFill>
                <a:srgbClr val="6FC8F9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" y="1"/>
            <a:ext cx="12192000" cy="1403517"/>
          </a:xfrm>
          <a:prstGeom prst="rect">
            <a:avLst/>
          </a:prstGeom>
          <a:solidFill>
            <a:srgbClr val="0E1C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216000" rtlCol="0" anchor="b"/>
          <a:lstStyle/>
          <a:p>
            <a:pPr algn="ctr"/>
            <a:r>
              <a:rPr lang="sv-SE" sz="4000" dirty="0" smtClean="0"/>
              <a:t> </a:t>
            </a:r>
            <a:endParaRPr lang="sv-SE" sz="4000" b="1" dirty="0">
              <a:solidFill>
                <a:srgbClr val="6FC8F9"/>
              </a:solidFill>
              <a:latin typeface="Roboto" pitchFamily="2" charset="0"/>
              <a:ea typeface="Roboto" pitchFamily="2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531103" y="264880"/>
            <a:ext cx="4731874" cy="1070248"/>
            <a:chOff x="2926226" y="162591"/>
            <a:chExt cx="4731874" cy="1070248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26226" y="162591"/>
              <a:ext cx="1708229" cy="873759"/>
            </a:xfrm>
            <a:prstGeom prst="rect">
              <a:avLst/>
            </a:prstGeom>
          </p:spPr>
        </p:pic>
        <p:sp>
          <p:nvSpPr>
            <p:cNvPr id="11" name="Title 1"/>
            <p:cNvSpPr txBox="1">
              <a:spLocks/>
            </p:cNvSpPr>
            <p:nvPr/>
          </p:nvSpPr>
          <p:spPr>
            <a:xfrm>
              <a:off x="4657709" y="418451"/>
              <a:ext cx="3000391" cy="814388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fontScale="92500" lnSpcReduction="10000"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sv-SE" b="1" dirty="0" smtClean="0">
                  <a:latin typeface="Roboto" pitchFamily="2" charset="0"/>
                  <a:ea typeface="Roboto" pitchFamily="2" charset="0"/>
                </a:rPr>
                <a:t>akka.net</a:t>
              </a:r>
              <a:endParaRPr lang="sv-SE" b="1" dirty="0">
                <a:latin typeface="Roboto" pitchFamily="2" charset="0"/>
                <a:ea typeface="Roboto" pitchFamily="2" charset="0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736558" y="4422862"/>
            <a:ext cx="752641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b="1" dirty="0" smtClean="0"/>
              <a:t>Akka.NET Co-</a:t>
            </a:r>
            <a:r>
              <a:rPr lang="sv-SE" sz="2400" b="1" dirty="0" err="1" smtClean="0"/>
              <a:t>Founder</a:t>
            </a:r>
            <a:r>
              <a:rPr lang="sv-SE" sz="2400" b="1" dirty="0" smtClean="0"/>
              <a:t/>
            </a:r>
            <a:br>
              <a:rPr lang="sv-SE" sz="2400" b="1" dirty="0" smtClean="0"/>
            </a:br>
            <a:r>
              <a:rPr lang="sv-SE" sz="2400" b="1" dirty="0" smtClean="0"/>
              <a:t>Twitter: @</a:t>
            </a:r>
            <a:r>
              <a:rPr lang="sv-SE" sz="2400" b="1" dirty="0" err="1" smtClean="0"/>
              <a:t>rogeralsing</a:t>
            </a:r>
            <a:endParaRPr lang="sv-SE" sz="2400" b="1" dirty="0" smtClean="0"/>
          </a:p>
          <a:p>
            <a:r>
              <a:rPr lang="sv-SE" sz="2400" b="1" dirty="0" err="1" smtClean="0"/>
              <a:t>Github</a:t>
            </a:r>
            <a:r>
              <a:rPr lang="sv-SE" sz="2400" b="1" dirty="0" smtClean="0"/>
              <a:t>: </a:t>
            </a:r>
            <a:r>
              <a:rPr lang="sv-SE" sz="2400" b="1" dirty="0" err="1" smtClean="0"/>
              <a:t>rogeralsing</a:t>
            </a:r>
            <a:endParaRPr lang="sv-SE" sz="2400" b="1" dirty="0" smtClean="0"/>
          </a:p>
          <a:p>
            <a:r>
              <a:rPr lang="sv-SE" sz="2400" b="1" dirty="0" smtClean="0"/>
              <a:t>Mail: roger.johansson@nethouse.se</a:t>
            </a:r>
          </a:p>
          <a:p>
            <a:r>
              <a:rPr lang="sv-SE" sz="2400" b="1" dirty="0" smtClean="0"/>
              <a:t>akka.nethouse.se</a:t>
            </a:r>
            <a:endParaRPr lang="sv-SE" sz="2400" b="1" dirty="0"/>
          </a:p>
        </p:txBody>
      </p:sp>
      <p:sp>
        <p:nvSpPr>
          <p:cNvPr id="14" name="Rectangle 13"/>
          <p:cNvSpPr/>
          <p:nvPr/>
        </p:nvSpPr>
        <p:spPr>
          <a:xfrm>
            <a:off x="0" y="3840192"/>
            <a:ext cx="12192000" cy="302831"/>
          </a:xfrm>
          <a:prstGeom prst="rect">
            <a:avLst/>
          </a:prstGeom>
          <a:solidFill>
            <a:srgbClr val="DB5151">
              <a:alpha val="59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5278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/>
          <p:cNvGrpSpPr/>
          <p:nvPr/>
        </p:nvGrpSpPr>
        <p:grpSpPr>
          <a:xfrm>
            <a:off x="5340752" y="579861"/>
            <a:ext cx="1261984" cy="276229"/>
            <a:chOff x="6128692" y="759256"/>
            <a:chExt cx="1261984" cy="276229"/>
          </a:xfrm>
        </p:grpSpPr>
        <p:sp>
          <p:nvSpPr>
            <p:cNvPr id="147" name="Freeform 146"/>
            <p:cNvSpPr/>
            <p:nvPr/>
          </p:nvSpPr>
          <p:spPr>
            <a:xfrm>
              <a:off x="7138474" y="759256"/>
              <a:ext cx="252202" cy="276226"/>
            </a:xfrm>
            <a:custGeom>
              <a:avLst/>
              <a:gdLst>
                <a:gd name="connsiteX0" fmla="*/ 126101 w 252202"/>
                <a:gd name="connsiteY0" fmla="*/ 0 h 276226"/>
                <a:gd name="connsiteX1" fmla="*/ 252202 w 252202"/>
                <a:gd name="connsiteY1" fmla="*/ 276226 h 276226"/>
                <a:gd name="connsiteX2" fmla="*/ 0 w 252202"/>
                <a:gd name="connsiteY2" fmla="*/ 276226 h 276226"/>
                <a:gd name="connsiteX3" fmla="*/ 126101 w 252202"/>
                <a:gd name="connsiteY3" fmla="*/ 0 h 27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6">
                  <a:moveTo>
                    <a:pt x="126101" y="0"/>
                  </a:moveTo>
                  <a:lnTo>
                    <a:pt x="252202" y="276226"/>
                  </a:lnTo>
                  <a:lnTo>
                    <a:pt x="0" y="276226"/>
                  </a:lnTo>
                  <a:lnTo>
                    <a:pt x="126101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8" name="Freeform 147"/>
            <p:cNvSpPr/>
            <p:nvPr/>
          </p:nvSpPr>
          <p:spPr>
            <a:xfrm>
              <a:off x="6801880" y="759257"/>
              <a:ext cx="252202" cy="276226"/>
            </a:xfrm>
            <a:custGeom>
              <a:avLst/>
              <a:gdLst>
                <a:gd name="connsiteX0" fmla="*/ 126101 w 252202"/>
                <a:gd name="connsiteY0" fmla="*/ 0 h 276226"/>
                <a:gd name="connsiteX1" fmla="*/ 252202 w 252202"/>
                <a:gd name="connsiteY1" fmla="*/ 276226 h 276226"/>
                <a:gd name="connsiteX2" fmla="*/ 0 w 252202"/>
                <a:gd name="connsiteY2" fmla="*/ 276226 h 276226"/>
                <a:gd name="connsiteX3" fmla="*/ 126101 w 252202"/>
                <a:gd name="connsiteY3" fmla="*/ 0 h 27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6">
                  <a:moveTo>
                    <a:pt x="126101" y="0"/>
                  </a:moveTo>
                  <a:lnTo>
                    <a:pt x="252202" y="276226"/>
                  </a:lnTo>
                  <a:lnTo>
                    <a:pt x="0" y="276226"/>
                  </a:lnTo>
                  <a:lnTo>
                    <a:pt x="126101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9" name="Freeform 148"/>
            <p:cNvSpPr/>
            <p:nvPr/>
          </p:nvSpPr>
          <p:spPr>
            <a:xfrm>
              <a:off x="6128692" y="759259"/>
              <a:ext cx="252202" cy="276225"/>
            </a:xfrm>
            <a:custGeom>
              <a:avLst/>
              <a:gdLst>
                <a:gd name="connsiteX0" fmla="*/ 126101 w 252202"/>
                <a:gd name="connsiteY0" fmla="*/ 0 h 276225"/>
                <a:gd name="connsiteX1" fmla="*/ 252202 w 252202"/>
                <a:gd name="connsiteY1" fmla="*/ 276225 h 276225"/>
                <a:gd name="connsiteX2" fmla="*/ 0 w 252202"/>
                <a:gd name="connsiteY2" fmla="*/ 276225 h 276225"/>
                <a:gd name="connsiteX3" fmla="*/ 126101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126101" y="0"/>
                  </a:moveTo>
                  <a:lnTo>
                    <a:pt x="252202" y="276225"/>
                  </a:lnTo>
                  <a:lnTo>
                    <a:pt x="0" y="276225"/>
                  </a:lnTo>
                  <a:lnTo>
                    <a:pt x="126101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50" name="Freeform 149"/>
            <p:cNvSpPr/>
            <p:nvPr/>
          </p:nvSpPr>
          <p:spPr>
            <a:xfrm>
              <a:off x="6465286" y="759259"/>
              <a:ext cx="252202" cy="276226"/>
            </a:xfrm>
            <a:custGeom>
              <a:avLst/>
              <a:gdLst>
                <a:gd name="connsiteX0" fmla="*/ 126101 w 252202"/>
                <a:gd name="connsiteY0" fmla="*/ 0 h 276226"/>
                <a:gd name="connsiteX1" fmla="*/ 252202 w 252202"/>
                <a:gd name="connsiteY1" fmla="*/ 276226 h 276226"/>
                <a:gd name="connsiteX2" fmla="*/ 0 w 252202"/>
                <a:gd name="connsiteY2" fmla="*/ 276226 h 276226"/>
                <a:gd name="connsiteX3" fmla="*/ 126101 w 252202"/>
                <a:gd name="connsiteY3" fmla="*/ 0 h 27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6">
                  <a:moveTo>
                    <a:pt x="126101" y="0"/>
                  </a:moveTo>
                  <a:lnTo>
                    <a:pt x="252202" y="276226"/>
                  </a:lnTo>
                  <a:lnTo>
                    <a:pt x="0" y="276226"/>
                  </a:lnTo>
                  <a:lnTo>
                    <a:pt x="126101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4665201" y="1255411"/>
            <a:ext cx="276228" cy="1261984"/>
            <a:chOff x="5453141" y="1434806"/>
            <a:chExt cx="276228" cy="1261984"/>
          </a:xfrm>
        </p:grpSpPr>
        <p:sp>
          <p:nvSpPr>
            <p:cNvPr id="143" name="Freeform 142"/>
            <p:cNvSpPr/>
            <p:nvPr/>
          </p:nvSpPr>
          <p:spPr>
            <a:xfrm>
              <a:off x="5453141" y="1434806"/>
              <a:ext cx="276225" cy="252202"/>
            </a:xfrm>
            <a:custGeom>
              <a:avLst/>
              <a:gdLst>
                <a:gd name="connsiteX0" fmla="*/ 276225 w 276225"/>
                <a:gd name="connsiteY0" fmla="*/ 0 h 252202"/>
                <a:gd name="connsiteX1" fmla="*/ 276225 w 276225"/>
                <a:gd name="connsiteY1" fmla="*/ 252202 h 252202"/>
                <a:gd name="connsiteX2" fmla="*/ 0 w 276225"/>
                <a:gd name="connsiteY2" fmla="*/ 126101 h 252202"/>
                <a:gd name="connsiteX3" fmla="*/ 276225 w 276225"/>
                <a:gd name="connsiteY3" fmla="*/ 0 h 25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52202">
                  <a:moveTo>
                    <a:pt x="276225" y="0"/>
                  </a:moveTo>
                  <a:lnTo>
                    <a:pt x="276225" y="252202"/>
                  </a:lnTo>
                  <a:lnTo>
                    <a:pt x="0" y="126101"/>
                  </a:lnTo>
                  <a:lnTo>
                    <a:pt x="276225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4" name="Freeform 143"/>
            <p:cNvSpPr/>
            <p:nvPr/>
          </p:nvSpPr>
          <p:spPr>
            <a:xfrm>
              <a:off x="5453142" y="1771400"/>
              <a:ext cx="276225" cy="252202"/>
            </a:xfrm>
            <a:custGeom>
              <a:avLst/>
              <a:gdLst>
                <a:gd name="connsiteX0" fmla="*/ 276225 w 276225"/>
                <a:gd name="connsiteY0" fmla="*/ 0 h 252202"/>
                <a:gd name="connsiteX1" fmla="*/ 276225 w 276225"/>
                <a:gd name="connsiteY1" fmla="*/ 252202 h 252202"/>
                <a:gd name="connsiteX2" fmla="*/ 0 w 276225"/>
                <a:gd name="connsiteY2" fmla="*/ 126101 h 252202"/>
                <a:gd name="connsiteX3" fmla="*/ 276225 w 276225"/>
                <a:gd name="connsiteY3" fmla="*/ 0 h 25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52202">
                  <a:moveTo>
                    <a:pt x="276225" y="0"/>
                  </a:moveTo>
                  <a:lnTo>
                    <a:pt x="276225" y="252202"/>
                  </a:lnTo>
                  <a:lnTo>
                    <a:pt x="0" y="126101"/>
                  </a:lnTo>
                  <a:lnTo>
                    <a:pt x="276225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5" name="Freeform 144"/>
            <p:cNvSpPr/>
            <p:nvPr/>
          </p:nvSpPr>
          <p:spPr>
            <a:xfrm>
              <a:off x="5453144" y="2107994"/>
              <a:ext cx="276225" cy="252202"/>
            </a:xfrm>
            <a:custGeom>
              <a:avLst/>
              <a:gdLst>
                <a:gd name="connsiteX0" fmla="*/ 276225 w 276225"/>
                <a:gd name="connsiteY0" fmla="*/ 0 h 252202"/>
                <a:gd name="connsiteX1" fmla="*/ 276225 w 276225"/>
                <a:gd name="connsiteY1" fmla="*/ 252202 h 252202"/>
                <a:gd name="connsiteX2" fmla="*/ 0 w 276225"/>
                <a:gd name="connsiteY2" fmla="*/ 126101 h 252202"/>
                <a:gd name="connsiteX3" fmla="*/ 276225 w 276225"/>
                <a:gd name="connsiteY3" fmla="*/ 0 h 25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52202">
                  <a:moveTo>
                    <a:pt x="276225" y="0"/>
                  </a:moveTo>
                  <a:lnTo>
                    <a:pt x="276225" y="252202"/>
                  </a:lnTo>
                  <a:lnTo>
                    <a:pt x="0" y="126101"/>
                  </a:lnTo>
                  <a:lnTo>
                    <a:pt x="276225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6" name="Freeform 145"/>
            <p:cNvSpPr/>
            <p:nvPr/>
          </p:nvSpPr>
          <p:spPr>
            <a:xfrm>
              <a:off x="5453143" y="2444588"/>
              <a:ext cx="276225" cy="252202"/>
            </a:xfrm>
            <a:custGeom>
              <a:avLst/>
              <a:gdLst>
                <a:gd name="connsiteX0" fmla="*/ 276225 w 276225"/>
                <a:gd name="connsiteY0" fmla="*/ 0 h 252202"/>
                <a:gd name="connsiteX1" fmla="*/ 276225 w 276225"/>
                <a:gd name="connsiteY1" fmla="*/ 252202 h 252202"/>
                <a:gd name="connsiteX2" fmla="*/ 0 w 276225"/>
                <a:gd name="connsiteY2" fmla="*/ 126101 h 252202"/>
                <a:gd name="connsiteX3" fmla="*/ 276225 w 276225"/>
                <a:gd name="connsiteY3" fmla="*/ 0 h 25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52202">
                  <a:moveTo>
                    <a:pt x="276225" y="0"/>
                  </a:moveTo>
                  <a:lnTo>
                    <a:pt x="276225" y="252202"/>
                  </a:lnTo>
                  <a:lnTo>
                    <a:pt x="0" y="126101"/>
                  </a:lnTo>
                  <a:lnTo>
                    <a:pt x="276225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8452481" y="1255411"/>
            <a:ext cx="276228" cy="1261984"/>
            <a:chOff x="7790002" y="1434806"/>
            <a:chExt cx="276228" cy="1261984"/>
          </a:xfrm>
        </p:grpSpPr>
        <p:sp>
          <p:nvSpPr>
            <p:cNvPr id="139" name="Freeform 138"/>
            <p:cNvSpPr/>
            <p:nvPr/>
          </p:nvSpPr>
          <p:spPr>
            <a:xfrm>
              <a:off x="7790003" y="1434806"/>
              <a:ext cx="276225" cy="252202"/>
            </a:xfrm>
            <a:custGeom>
              <a:avLst/>
              <a:gdLst>
                <a:gd name="connsiteX0" fmla="*/ 0 w 276225"/>
                <a:gd name="connsiteY0" fmla="*/ 0 h 252202"/>
                <a:gd name="connsiteX1" fmla="*/ 276225 w 276225"/>
                <a:gd name="connsiteY1" fmla="*/ 126101 h 252202"/>
                <a:gd name="connsiteX2" fmla="*/ 0 w 276225"/>
                <a:gd name="connsiteY2" fmla="*/ 252202 h 252202"/>
                <a:gd name="connsiteX3" fmla="*/ 0 w 276225"/>
                <a:gd name="connsiteY3" fmla="*/ 0 h 25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52202">
                  <a:moveTo>
                    <a:pt x="0" y="0"/>
                  </a:moveTo>
                  <a:lnTo>
                    <a:pt x="276225" y="126101"/>
                  </a:lnTo>
                  <a:lnTo>
                    <a:pt x="0" y="25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0" name="Freeform 139"/>
            <p:cNvSpPr/>
            <p:nvPr/>
          </p:nvSpPr>
          <p:spPr>
            <a:xfrm>
              <a:off x="7790002" y="1771400"/>
              <a:ext cx="276225" cy="252202"/>
            </a:xfrm>
            <a:custGeom>
              <a:avLst/>
              <a:gdLst>
                <a:gd name="connsiteX0" fmla="*/ 0 w 276225"/>
                <a:gd name="connsiteY0" fmla="*/ 0 h 252202"/>
                <a:gd name="connsiteX1" fmla="*/ 276225 w 276225"/>
                <a:gd name="connsiteY1" fmla="*/ 126101 h 252202"/>
                <a:gd name="connsiteX2" fmla="*/ 0 w 276225"/>
                <a:gd name="connsiteY2" fmla="*/ 252202 h 252202"/>
                <a:gd name="connsiteX3" fmla="*/ 0 w 276225"/>
                <a:gd name="connsiteY3" fmla="*/ 0 h 25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52202">
                  <a:moveTo>
                    <a:pt x="0" y="0"/>
                  </a:moveTo>
                  <a:lnTo>
                    <a:pt x="276225" y="126101"/>
                  </a:lnTo>
                  <a:lnTo>
                    <a:pt x="0" y="25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1" name="Freeform 140"/>
            <p:cNvSpPr/>
            <p:nvPr/>
          </p:nvSpPr>
          <p:spPr>
            <a:xfrm>
              <a:off x="7790004" y="2107994"/>
              <a:ext cx="276225" cy="252202"/>
            </a:xfrm>
            <a:custGeom>
              <a:avLst/>
              <a:gdLst>
                <a:gd name="connsiteX0" fmla="*/ 0 w 276225"/>
                <a:gd name="connsiteY0" fmla="*/ 0 h 252202"/>
                <a:gd name="connsiteX1" fmla="*/ 276225 w 276225"/>
                <a:gd name="connsiteY1" fmla="*/ 126101 h 252202"/>
                <a:gd name="connsiteX2" fmla="*/ 0 w 276225"/>
                <a:gd name="connsiteY2" fmla="*/ 252202 h 252202"/>
                <a:gd name="connsiteX3" fmla="*/ 0 w 276225"/>
                <a:gd name="connsiteY3" fmla="*/ 0 h 25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52202">
                  <a:moveTo>
                    <a:pt x="0" y="0"/>
                  </a:moveTo>
                  <a:lnTo>
                    <a:pt x="276225" y="126101"/>
                  </a:lnTo>
                  <a:lnTo>
                    <a:pt x="0" y="25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2" name="Freeform 141"/>
            <p:cNvSpPr/>
            <p:nvPr/>
          </p:nvSpPr>
          <p:spPr>
            <a:xfrm>
              <a:off x="7790005" y="2444588"/>
              <a:ext cx="276225" cy="252202"/>
            </a:xfrm>
            <a:custGeom>
              <a:avLst/>
              <a:gdLst>
                <a:gd name="connsiteX0" fmla="*/ 0 w 276225"/>
                <a:gd name="connsiteY0" fmla="*/ 0 h 252202"/>
                <a:gd name="connsiteX1" fmla="*/ 276225 w 276225"/>
                <a:gd name="connsiteY1" fmla="*/ 126101 h 252202"/>
                <a:gd name="connsiteX2" fmla="*/ 0 w 276225"/>
                <a:gd name="connsiteY2" fmla="*/ 252202 h 252202"/>
                <a:gd name="connsiteX3" fmla="*/ 0 w 276225"/>
                <a:gd name="connsiteY3" fmla="*/ 0 h 25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52202">
                  <a:moveTo>
                    <a:pt x="0" y="0"/>
                  </a:moveTo>
                  <a:lnTo>
                    <a:pt x="276225" y="126101"/>
                  </a:lnTo>
                  <a:lnTo>
                    <a:pt x="0" y="25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5340752" y="2916722"/>
            <a:ext cx="1261984" cy="276228"/>
            <a:chOff x="6128692" y="3096117"/>
            <a:chExt cx="1261984" cy="276228"/>
          </a:xfrm>
        </p:grpSpPr>
        <p:sp>
          <p:nvSpPr>
            <p:cNvPr id="135" name="Freeform 134"/>
            <p:cNvSpPr/>
            <p:nvPr/>
          </p:nvSpPr>
          <p:spPr>
            <a:xfrm>
              <a:off x="6801880" y="3096117"/>
              <a:ext cx="252202" cy="276225"/>
            </a:xfrm>
            <a:custGeom>
              <a:avLst/>
              <a:gdLst>
                <a:gd name="connsiteX0" fmla="*/ 0 w 252202"/>
                <a:gd name="connsiteY0" fmla="*/ 0 h 276225"/>
                <a:gd name="connsiteX1" fmla="*/ 252202 w 252202"/>
                <a:gd name="connsiteY1" fmla="*/ 0 h 276225"/>
                <a:gd name="connsiteX2" fmla="*/ 126101 w 252202"/>
                <a:gd name="connsiteY2" fmla="*/ 276225 h 276225"/>
                <a:gd name="connsiteX3" fmla="*/ 0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0" y="0"/>
                  </a:moveTo>
                  <a:lnTo>
                    <a:pt x="252202" y="0"/>
                  </a:lnTo>
                  <a:lnTo>
                    <a:pt x="126101" y="2762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36" name="Freeform 135"/>
            <p:cNvSpPr/>
            <p:nvPr/>
          </p:nvSpPr>
          <p:spPr>
            <a:xfrm>
              <a:off x="7138474" y="3096118"/>
              <a:ext cx="252202" cy="276225"/>
            </a:xfrm>
            <a:custGeom>
              <a:avLst/>
              <a:gdLst>
                <a:gd name="connsiteX0" fmla="*/ 0 w 252202"/>
                <a:gd name="connsiteY0" fmla="*/ 0 h 276225"/>
                <a:gd name="connsiteX1" fmla="*/ 252202 w 252202"/>
                <a:gd name="connsiteY1" fmla="*/ 0 h 276225"/>
                <a:gd name="connsiteX2" fmla="*/ 126101 w 252202"/>
                <a:gd name="connsiteY2" fmla="*/ 276225 h 276225"/>
                <a:gd name="connsiteX3" fmla="*/ 0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0" y="0"/>
                  </a:moveTo>
                  <a:lnTo>
                    <a:pt x="252202" y="0"/>
                  </a:lnTo>
                  <a:lnTo>
                    <a:pt x="126101" y="2762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37" name="Freeform 136"/>
            <p:cNvSpPr/>
            <p:nvPr/>
          </p:nvSpPr>
          <p:spPr>
            <a:xfrm>
              <a:off x="6465286" y="3096119"/>
              <a:ext cx="252202" cy="276225"/>
            </a:xfrm>
            <a:custGeom>
              <a:avLst/>
              <a:gdLst>
                <a:gd name="connsiteX0" fmla="*/ 0 w 252202"/>
                <a:gd name="connsiteY0" fmla="*/ 0 h 276225"/>
                <a:gd name="connsiteX1" fmla="*/ 252202 w 252202"/>
                <a:gd name="connsiteY1" fmla="*/ 0 h 276225"/>
                <a:gd name="connsiteX2" fmla="*/ 126101 w 252202"/>
                <a:gd name="connsiteY2" fmla="*/ 276225 h 276225"/>
                <a:gd name="connsiteX3" fmla="*/ 0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0" y="0"/>
                  </a:moveTo>
                  <a:lnTo>
                    <a:pt x="252202" y="0"/>
                  </a:lnTo>
                  <a:lnTo>
                    <a:pt x="126101" y="2762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38" name="Freeform 137"/>
            <p:cNvSpPr/>
            <p:nvPr/>
          </p:nvSpPr>
          <p:spPr>
            <a:xfrm>
              <a:off x="6128692" y="3096120"/>
              <a:ext cx="252202" cy="276225"/>
            </a:xfrm>
            <a:custGeom>
              <a:avLst/>
              <a:gdLst>
                <a:gd name="connsiteX0" fmla="*/ 0 w 252202"/>
                <a:gd name="connsiteY0" fmla="*/ 0 h 276225"/>
                <a:gd name="connsiteX1" fmla="*/ 252202 w 252202"/>
                <a:gd name="connsiteY1" fmla="*/ 0 h 276225"/>
                <a:gd name="connsiteX2" fmla="*/ 126101 w 252202"/>
                <a:gd name="connsiteY2" fmla="*/ 276225 h 276225"/>
                <a:gd name="connsiteX3" fmla="*/ 0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0" y="0"/>
                  </a:moveTo>
                  <a:lnTo>
                    <a:pt x="252202" y="0"/>
                  </a:lnTo>
                  <a:lnTo>
                    <a:pt x="126101" y="2762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6687128" y="579858"/>
            <a:ext cx="1261984" cy="276229"/>
            <a:chOff x="6128692" y="759256"/>
            <a:chExt cx="1261984" cy="276229"/>
          </a:xfrm>
        </p:grpSpPr>
        <p:sp>
          <p:nvSpPr>
            <p:cNvPr id="131" name="Freeform 130"/>
            <p:cNvSpPr/>
            <p:nvPr/>
          </p:nvSpPr>
          <p:spPr>
            <a:xfrm>
              <a:off x="7138474" y="759256"/>
              <a:ext cx="252202" cy="276226"/>
            </a:xfrm>
            <a:custGeom>
              <a:avLst/>
              <a:gdLst>
                <a:gd name="connsiteX0" fmla="*/ 126101 w 252202"/>
                <a:gd name="connsiteY0" fmla="*/ 0 h 276226"/>
                <a:gd name="connsiteX1" fmla="*/ 252202 w 252202"/>
                <a:gd name="connsiteY1" fmla="*/ 276226 h 276226"/>
                <a:gd name="connsiteX2" fmla="*/ 0 w 252202"/>
                <a:gd name="connsiteY2" fmla="*/ 276226 h 276226"/>
                <a:gd name="connsiteX3" fmla="*/ 126101 w 252202"/>
                <a:gd name="connsiteY3" fmla="*/ 0 h 27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6">
                  <a:moveTo>
                    <a:pt x="126101" y="0"/>
                  </a:moveTo>
                  <a:lnTo>
                    <a:pt x="252202" y="276226"/>
                  </a:lnTo>
                  <a:lnTo>
                    <a:pt x="0" y="276226"/>
                  </a:lnTo>
                  <a:lnTo>
                    <a:pt x="126101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32" name="Freeform 131"/>
            <p:cNvSpPr/>
            <p:nvPr/>
          </p:nvSpPr>
          <p:spPr>
            <a:xfrm>
              <a:off x="6801880" y="759257"/>
              <a:ext cx="252202" cy="276226"/>
            </a:xfrm>
            <a:custGeom>
              <a:avLst/>
              <a:gdLst>
                <a:gd name="connsiteX0" fmla="*/ 126101 w 252202"/>
                <a:gd name="connsiteY0" fmla="*/ 0 h 276226"/>
                <a:gd name="connsiteX1" fmla="*/ 252202 w 252202"/>
                <a:gd name="connsiteY1" fmla="*/ 276226 h 276226"/>
                <a:gd name="connsiteX2" fmla="*/ 0 w 252202"/>
                <a:gd name="connsiteY2" fmla="*/ 276226 h 276226"/>
                <a:gd name="connsiteX3" fmla="*/ 126101 w 252202"/>
                <a:gd name="connsiteY3" fmla="*/ 0 h 27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6">
                  <a:moveTo>
                    <a:pt x="126101" y="0"/>
                  </a:moveTo>
                  <a:lnTo>
                    <a:pt x="252202" y="276226"/>
                  </a:lnTo>
                  <a:lnTo>
                    <a:pt x="0" y="276226"/>
                  </a:lnTo>
                  <a:lnTo>
                    <a:pt x="126101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33" name="Freeform 132"/>
            <p:cNvSpPr/>
            <p:nvPr/>
          </p:nvSpPr>
          <p:spPr>
            <a:xfrm>
              <a:off x="6128692" y="759259"/>
              <a:ext cx="252202" cy="276225"/>
            </a:xfrm>
            <a:custGeom>
              <a:avLst/>
              <a:gdLst>
                <a:gd name="connsiteX0" fmla="*/ 126101 w 252202"/>
                <a:gd name="connsiteY0" fmla="*/ 0 h 276225"/>
                <a:gd name="connsiteX1" fmla="*/ 252202 w 252202"/>
                <a:gd name="connsiteY1" fmla="*/ 276225 h 276225"/>
                <a:gd name="connsiteX2" fmla="*/ 0 w 252202"/>
                <a:gd name="connsiteY2" fmla="*/ 276225 h 276225"/>
                <a:gd name="connsiteX3" fmla="*/ 126101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126101" y="0"/>
                  </a:moveTo>
                  <a:lnTo>
                    <a:pt x="252202" y="276225"/>
                  </a:lnTo>
                  <a:lnTo>
                    <a:pt x="0" y="276225"/>
                  </a:lnTo>
                  <a:lnTo>
                    <a:pt x="126101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34" name="Freeform 133"/>
            <p:cNvSpPr/>
            <p:nvPr/>
          </p:nvSpPr>
          <p:spPr>
            <a:xfrm>
              <a:off x="6465286" y="759259"/>
              <a:ext cx="252202" cy="276226"/>
            </a:xfrm>
            <a:custGeom>
              <a:avLst/>
              <a:gdLst>
                <a:gd name="connsiteX0" fmla="*/ 126101 w 252202"/>
                <a:gd name="connsiteY0" fmla="*/ 0 h 276226"/>
                <a:gd name="connsiteX1" fmla="*/ 252202 w 252202"/>
                <a:gd name="connsiteY1" fmla="*/ 276226 h 276226"/>
                <a:gd name="connsiteX2" fmla="*/ 0 w 252202"/>
                <a:gd name="connsiteY2" fmla="*/ 276226 h 276226"/>
                <a:gd name="connsiteX3" fmla="*/ 126101 w 252202"/>
                <a:gd name="connsiteY3" fmla="*/ 0 h 27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6">
                  <a:moveTo>
                    <a:pt x="126101" y="0"/>
                  </a:moveTo>
                  <a:lnTo>
                    <a:pt x="252202" y="276226"/>
                  </a:lnTo>
                  <a:lnTo>
                    <a:pt x="0" y="276226"/>
                  </a:lnTo>
                  <a:lnTo>
                    <a:pt x="126101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6687128" y="2916719"/>
            <a:ext cx="1261984" cy="276228"/>
            <a:chOff x="6128692" y="3096117"/>
            <a:chExt cx="1261984" cy="276228"/>
          </a:xfrm>
        </p:grpSpPr>
        <p:sp>
          <p:nvSpPr>
            <p:cNvPr id="127" name="Freeform 126"/>
            <p:cNvSpPr/>
            <p:nvPr/>
          </p:nvSpPr>
          <p:spPr>
            <a:xfrm>
              <a:off x="6801880" y="3096117"/>
              <a:ext cx="252202" cy="276225"/>
            </a:xfrm>
            <a:custGeom>
              <a:avLst/>
              <a:gdLst>
                <a:gd name="connsiteX0" fmla="*/ 0 w 252202"/>
                <a:gd name="connsiteY0" fmla="*/ 0 h 276225"/>
                <a:gd name="connsiteX1" fmla="*/ 252202 w 252202"/>
                <a:gd name="connsiteY1" fmla="*/ 0 h 276225"/>
                <a:gd name="connsiteX2" fmla="*/ 126101 w 252202"/>
                <a:gd name="connsiteY2" fmla="*/ 276225 h 276225"/>
                <a:gd name="connsiteX3" fmla="*/ 0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0" y="0"/>
                  </a:moveTo>
                  <a:lnTo>
                    <a:pt x="252202" y="0"/>
                  </a:lnTo>
                  <a:lnTo>
                    <a:pt x="126101" y="2762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28" name="Freeform 127"/>
            <p:cNvSpPr/>
            <p:nvPr/>
          </p:nvSpPr>
          <p:spPr>
            <a:xfrm>
              <a:off x="7138474" y="3096118"/>
              <a:ext cx="252202" cy="276225"/>
            </a:xfrm>
            <a:custGeom>
              <a:avLst/>
              <a:gdLst>
                <a:gd name="connsiteX0" fmla="*/ 0 w 252202"/>
                <a:gd name="connsiteY0" fmla="*/ 0 h 276225"/>
                <a:gd name="connsiteX1" fmla="*/ 252202 w 252202"/>
                <a:gd name="connsiteY1" fmla="*/ 0 h 276225"/>
                <a:gd name="connsiteX2" fmla="*/ 126101 w 252202"/>
                <a:gd name="connsiteY2" fmla="*/ 276225 h 276225"/>
                <a:gd name="connsiteX3" fmla="*/ 0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0" y="0"/>
                  </a:moveTo>
                  <a:lnTo>
                    <a:pt x="252202" y="0"/>
                  </a:lnTo>
                  <a:lnTo>
                    <a:pt x="126101" y="2762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29" name="Freeform 128"/>
            <p:cNvSpPr/>
            <p:nvPr/>
          </p:nvSpPr>
          <p:spPr>
            <a:xfrm>
              <a:off x="6465286" y="3096119"/>
              <a:ext cx="252202" cy="276225"/>
            </a:xfrm>
            <a:custGeom>
              <a:avLst/>
              <a:gdLst>
                <a:gd name="connsiteX0" fmla="*/ 0 w 252202"/>
                <a:gd name="connsiteY0" fmla="*/ 0 h 276225"/>
                <a:gd name="connsiteX1" fmla="*/ 252202 w 252202"/>
                <a:gd name="connsiteY1" fmla="*/ 0 h 276225"/>
                <a:gd name="connsiteX2" fmla="*/ 126101 w 252202"/>
                <a:gd name="connsiteY2" fmla="*/ 276225 h 276225"/>
                <a:gd name="connsiteX3" fmla="*/ 0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0" y="0"/>
                  </a:moveTo>
                  <a:lnTo>
                    <a:pt x="252202" y="0"/>
                  </a:lnTo>
                  <a:lnTo>
                    <a:pt x="126101" y="2762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30" name="Freeform 129"/>
            <p:cNvSpPr/>
            <p:nvPr/>
          </p:nvSpPr>
          <p:spPr>
            <a:xfrm>
              <a:off x="6128692" y="3096120"/>
              <a:ext cx="252202" cy="276225"/>
            </a:xfrm>
            <a:custGeom>
              <a:avLst/>
              <a:gdLst>
                <a:gd name="connsiteX0" fmla="*/ 0 w 252202"/>
                <a:gd name="connsiteY0" fmla="*/ 0 h 276225"/>
                <a:gd name="connsiteX1" fmla="*/ 252202 w 252202"/>
                <a:gd name="connsiteY1" fmla="*/ 0 h 276225"/>
                <a:gd name="connsiteX2" fmla="*/ 126101 w 252202"/>
                <a:gd name="connsiteY2" fmla="*/ 276225 h 276225"/>
                <a:gd name="connsiteX3" fmla="*/ 0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0" y="0"/>
                  </a:moveTo>
                  <a:lnTo>
                    <a:pt x="252202" y="0"/>
                  </a:lnTo>
                  <a:lnTo>
                    <a:pt x="126101" y="2762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sp>
        <p:nvSpPr>
          <p:cNvPr id="51" name="Octagon 50"/>
          <p:cNvSpPr/>
          <p:nvPr/>
        </p:nvSpPr>
        <p:spPr>
          <a:xfrm>
            <a:off x="4924886" y="854865"/>
            <a:ext cx="3526642" cy="2063077"/>
          </a:xfrm>
          <a:prstGeom prst="octagon">
            <a:avLst>
              <a:gd name="adj" fmla="val 11713"/>
            </a:avLst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2" name="Octagon 16"/>
          <p:cNvSpPr/>
          <p:nvPr/>
        </p:nvSpPr>
        <p:spPr>
          <a:xfrm>
            <a:off x="5177858" y="854864"/>
            <a:ext cx="3273670" cy="2063077"/>
          </a:xfrm>
          <a:custGeom>
            <a:avLst/>
            <a:gdLst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087162"/>
              <a:gd name="connsiteY0" fmla="*/ 1821429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0" fmla="*/ 0 w 2087162"/>
              <a:gd name="connsiteY0" fmla="*/ 1821429 h 2063077"/>
              <a:gd name="connsiteX1" fmla="*/ 1845514 w 2087162"/>
              <a:gd name="connsiteY1" fmla="*/ 0 h 2063077"/>
              <a:gd name="connsiteX2" fmla="*/ 2087162 w 2087162"/>
              <a:gd name="connsiteY2" fmla="*/ 241648 h 2063077"/>
              <a:gd name="connsiteX3" fmla="*/ 2087162 w 2087162"/>
              <a:gd name="connsiteY3" fmla="*/ 1821429 h 2063077"/>
              <a:gd name="connsiteX4" fmla="*/ 1845514 w 2087162"/>
              <a:gd name="connsiteY4" fmla="*/ 2063077 h 2063077"/>
              <a:gd name="connsiteX5" fmla="*/ 241648 w 2087162"/>
              <a:gd name="connsiteY5" fmla="*/ 2063077 h 2063077"/>
              <a:gd name="connsiteX6" fmla="*/ 0 w 2087162"/>
              <a:gd name="connsiteY6" fmla="*/ 1821429 h 2063077"/>
              <a:gd name="connsiteX0" fmla="*/ 0 w 1845514"/>
              <a:gd name="connsiteY0" fmla="*/ 2063077 h 2063077"/>
              <a:gd name="connsiteX1" fmla="*/ 1603866 w 1845514"/>
              <a:gd name="connsiteY1" fmla="*/ 0 h 2063077"/>
              <a:gd name="connsiteX2" fmla="*/ 1845514 w 1845514"/>
              <a:gd name="connsiteY2" fmla="*/ 241648 h 2063077"/>
              <a:gd name="connsiteX3" fmla="*/ 1845514 w 1845514"/>
              <a:gd name="connsiteY3" fmla="*/ 1821429 h 2063077"/>
              <a:gd name="connsiteX4" fmla="*/ 1603866 w 1845514"/>
              <a:gd name="connsiteY4" fmla="*/ 2063077 h 2063077"/>
              <a:gd name="connsiteX5" fmla="*/ 0 w 1845514"/>
              <a:gd name="connsiteY5" fmla="*/ 2063077 h 2063077"/>
              <a:gd name="connsiteX0" fmla="*/ 0 w 2973922"/>
              <a:gd name="connsiteY0" fmla="*/ 2053349 h 2063077"/>
              <a:gd name="connsiteX1" fmla="*/ 2732274 w 2973922"/>
              <a:gd name="connsiteY1" fmla="*/ 0 h 2063077"/>
              <a:gd name="connsiteX2" fmla="*/ 2973922 w 2973922"/>
              <a:gd name="connsiteY2" fmla="*/ 241648 h 2063077"/>
              <a:gd name="connsiteX3" fmla="*/ 2973922 w 2973922"/>
              <a:gd name="connsiteY3" fmla="*/ 1821429 h 2063077"/>
              <a:gd name="connsiteX4" fmla="*/ 2732274 w 2973922"/>
              <a:gd name="connsiteY4" fmla="*/ 2063077 h 2063077"/>
              <a:gd name="connsiteX5" fmla="*/ 0 w 2973922"/>
              <a:gd name="connsiteY5" fmla="*/ 2053349 h 2063077"/>
              <a:gd name="connsiteX0" fmla="*/ 0 w 3187930"/>
              <a:gd name="connsiteY0" fmla="*/ 2053349 h 2063077"/>
              <a:gd name="connsiteX1" fmla="*/ 2946282 w 3187930"/>
              <a:gd name="connsiteY1" fmla="*/ 0 h 2063077"/>
              <a:gd name="connsiteX2" fmla="*/ 3187930 w 3187930"/>
              <a:gd name="connsiteY2" fmla="*/ 241648 h 2063077"/>
              <a:gd name="connsiteX3" fmla="*/ 3187930 w 3187930"/>
              <a:gd name="connsiteY3" fmla="*/ 1821429 h 2063077"/>
              <a:gd name="connsiteX4" fmla="*/ 2946282 w 3187930"/>
              <a:gd name="connsiteY4" fmla="*/ 2063077 h 2063077"/>
              <a:gd name="connsiteX5" fmla="*/ 0 w 3187930"/>
              <a:gd name="connsiteY5" fmla="*/ 2053349 h 2063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87930" h="2063077">
                <a:moveTo>
                  <a:pt x="0" y="2053349"/>
                </a:moveTo>
                <a:lnTo>
                  <a:pt x="2946282" y="0"/>
                </a:lnTo>
                <a:lnTo>
                  <a:pt x="3187930" y="241648"/>
                </a:lnTo>
                <a:lnTo>
                  <a:pt x="3187930" y="1821429"/>
                </a:lnTo>
                <a:lnTo>
                  <a:pt x="2946282" y="2063077"/>
                </a:lnTo>
                <a:lnTo>
                  <a:pt x="0" y="2053349"/>
                </a:lnTo>
                <a:close/>
              </a:path>
            </a:pathLst>
          </a:cu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4" name="Rounded Rectangle 53"/>
          <p:cNvSpPr/>
          <p:nvPr/>
        </p:nvSpPr>
        <p:spPr>
          <a:xfrm>
            <a:off x="5993977" y="1177789"/>
            <a:ext cx="674942" cy="675274"/>
          </a:xfrm>
          <a:prstGeom prst="roundRect">
            <a:avLst>
              <a:gd name="adj" fmla="val 6176"/>
            </a:avLst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55" name="Rounded Rectangle 54"/>
          <p:cNvSpPr/>
          <p:nvPr/>
        </p:nvSpPr>
        <p:spPr>
          <a:xfrm>
            <a:off x="5252360" y="1919738"/>
            <a:ext cx="674942" cy="675274"/>
          </a:xfrm>
          <a:prstGeom prst="roundRect">
            <a:avLst>
              <a:gd name="adj" fmla="val 6176"/>
            </a:avLst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56" name="Rounded Rectangle 55"/>
          <p:cNvSpPr/>
          <p:nvPr/>
        </p:nvSpPr>
        <p:spPr>
          <a:xfrm>
            <a:off x="5993977" y="1919738"/>
            <a:ext cx="674942" cy="675274"/>
          </a:xfrm>
          <a:prstGeom prst="roundRect">
            <a:avLst>
              <a:gd name="adj" fmla="val 6176"/>
            </a:avLst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57" name="Rounded Rectangle 56"/>
          <p:cNvSpPr/>
          <p:nvPr/>
        </p:nvSpPr>
        <p:spPr>
          <a:xfrm>
            <a:off x="7473565" y="1177789"/>
            <a:ext cx="674942" cy="675274"/>
          </a:xfrm>
          <a:prstGeom prst="roundRect">
            <a:avLst>
              <a:gd name="adj" fmla="val 6176"/>
            </a:avLst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58" name="Rounded Rectangle 57"/>
          <p:cNvSpPr/>
          <p:nvPr/>
        </p:nvSpPr>
        <p:spPr>
          <a:xfrm>
            <a:off x="6731948" y="1919738"/>
            <a:ext cx="674942" cy="675274"/>
          </a:xfrm>
          <a:prstGeom prst="roundRect">
            <a:avLst>
              <a:gd name="adj" fmla="val 6176"/>
            </a:avLst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70" name="Rounded Rectangle 69"/>
          <p:cNvSpPr/>
          <p:nvPr/>
        </p:nvSpPr>
        <p:spPr>
          <a:xfrm>
            <a:off x="7473565" y="1919738"/>
            <a:ext cx="674942" cy="675274"/>
          </a:xfrm>
          <a:prstGeom prst="roundRect">
            <a:avLst>
              <a:gd name="adj" fmla="val 6176"/>
            </a:avLst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71" name="Rounded Rectangle 70"/>
          <p:cNvSpPr/>
          <p:nvPr/>
        </p:nvSpPr>
        <p:spPr>
          <a:xfrm>
            <a:off x="6731948" y="1177789"/>
            <a:ext cx="674942" cy="675274"/>
          </a:xfrm>
          <a:prstGeom prst="roundRect">
            <a:avLst>
              <a:gd name="adj" fmla="val 6176"/>
            </a:avLst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73" name="Rounded Rectangle 72"/>
          <p:cNvSpPr/>
          <p:nvPr/>
        </p:nvSpPr>
        <p:spPr>
          <a:xfrm>
            <a:off x="5257620" y="1177789"/>
            <a:ext cx="674942" cy="675274"/>
          </a:xfrm>
          <a:prstGeom prst="roundRect">
            <a:avLst>
              <a:gd name="adj" fmla="val 6176"/>
            </a:avLst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grpSp>
        <p:nvGrpSpPr>
          <p:cNvPr id="98" name="Group 97"/>
          <p:cNvGrpSpPr/>
          <p:nvPr/>
        </p:nvGrpSpPr>
        <p:grpSpPr>
          <a:xfrm>
            <a:off x="5385847" y="1250525"/>
            <a:ext cx="2458251" cy="1271755"/>
            <a:chOff x="4568796" y="1302038"/>
            <a:chExt cx="2458251" cy="1271755"/>
          </a:xfrm>
          <a:solidFill>
            <a:schemeClr val="accent6">
              <a:lumMod val="40000"/>
              <a:lumOff val="60000"/>
            </a:schemeClr>
          </a:solidFill>
        </p:grpSpPr>
        <p:cxnSp>
          <p:nvCxnSpPr>
            <p:cNvPr id="99" name="Straight Connector 98"/>
            <p:cNvCxnSpPr>
              <a:stCxn id="119" idx="2"/>
              <a:endCxn id="112" idx="6"/>
            </p:cNvCxnSpPr>
            <p:nvPr/>
          </p:nvCxnSpPr>
          <p:spPr>
            <a:xfrm flipH="1">
              <a:off x="4948371" y="1543338"/>
              <a:ext cx="562671" cy="243009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0" name="Straight Connector 99"/>
            <p:cNvCxnSpPr>
              <a:stCxn id="112" idx="4"/>
              <a:endCxn id="111" idx="0"/>
            </p:cNvCxnSpPr>
            <p:nvPr/>
          </p:nvCxnSpPr>
          <p:spPr>
            <a:xfrm flipH="1">
              <a:off x="4783451" y="1867352"/>
              <a:ext cx="83915" cy="174601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1" name="Straight Connector 100"/>
            <p:cNvCxnSpPr>
              <a:stCxn id="111" idx="3"/>
              <a:endCxn id="123" idx="0"/>
            </p:cNvCxnSpPr>
            <p:nvPr/>
          </p:nvCxnSpPr>
          <p:spPr>
            <a:xfrm flipH="1">
              <a:off x="4649802" y="2180237"/>
              <a:ext cx="76370" cy="173565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2" name="Straight Connector 101"/>
            <p:cNvCxnSpPr>
              <a:stCxn id="112" idx="5"/>
              <a:endCxn id="110" idx="1"/>
            </p:cNvCxnSpPr>
            <p:nvPr/>
          </p:nvCxnSpPr>
          <p:spPr>
            <a:xfrm>
              <a:off x="4924645" y="1843626"/>
              <a:ext cx="426681" cy="164591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3" name="Straight Connector 102"/>
            <p:cNvCxnSpPr>
              <a:stCxn id="111" idx="6"/>
              <a:endCxn id="109" idx="2"/>
            </p:cNvCxnSpPr>
            <p:nvPr/>
          </p:nvCxnSpPr>
          <p:spPr>
            <a:xfrm>
              <a:off x="4864456" y="2122958"/>
              <a:ext cx="747281" cy="311244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4" name="Straight Connector 103"/>
            <p:cNvCxnSpPr>
              <a:stCxn id="113" idx="4"/>
              <a:endCxn id="114" idx="1"/>
            </p:cNvCxnSpPr>
            <p:nvPr/>
          </p:nvCxnSpPr>
          <p:spPr>
            <a:xfrm>
              <a:off x="6152718" y="1858570"/>
              <a:ext cx="124890" cy="230835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5" name="Straight Connector 104"/>
            <p:cNvCxnSpPr>
              <a:stCxn id="114" idx="3"/>
              <a:endCxn id="115" idx="7"/>
            </p:cNvCxnSpPr>
            <p:nvPr/>
          </p:nvCxnSpPr>
          <p:spPr>
            <a:xfrm flipH="1">
              <a:off x="6172236" y="2203963"/>
              <a:ext cx="105372" cy="187027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6" name="Straight Connector 105"/>
            <p:cNvCxnSpPr>
              <a:stCxn id="114" idx="5"/>
              <a:endCxn id="116" idx="1"/>
            </p:cNvCxnSpPr>
            <p:nvPr/>
          </p:nvCxnSpPr>
          <p:spPr>
            <a:xfrm>
              <a:off x="6392166" y="2203963"/>
              <a:ext cx="428168" cy="231546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7" name="Straight Connector 106"/>
            <p:cNvCxnSpPr>
              <a:stCxn id="119" idx="5"/>
              <a:endCxn id="113" idx="2"/>
            </p:cNvCxnSpPr>
            <p:nvPr/>
          </p:nvCxnSpPr>
          <p:spPr>
            <a:xfrm>
              <a:off x="5649326" y="1600617"/>
              <a:ext cx="422387" cy="176948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8" name="Straight Connector 107"/>
            <p:cNvCxnSpPr>
              <a:stCxn id="114" idx="6"/>
              <a:endCxn id="117" idx="2"/>
            </p:cNvCxnSpPr>
            <p:nvPr/>
          </p:nvCxnSpPr>
          <p:spPr>
            <a:xfrm flipV="1">
              <a:off x="6415892" y="2135476"/>
              <a:ext cx="407613" cy="11208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sp>
          <p:nvSpPr>
            <p:cNvPr id="109" name="Oval 108"/>
            <p:cNvSpPr/>
            <p:nvPr/>
          </p:nvSpPr>
          <p:spPr>
            <a:xfrm>
              <a:off x="5611737" y="2353197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0" name="Oval 109"/>
            <p:cNvSpPr/>
            <p:nvPr/>
          </p:nvSpPr>
          <p:spPr>
            <a:xfrm>
              <a:off x="5327600" y="1984491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1" name="Oval 110"/>
            <p:cNvSpPr/>
            <p:nvPr/>
          </p:nvSpPr>
          <p:spPr>
            <a:xfrm>
              <a:off x="4702446" y="2041953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2" name="Oval 111"/>
            <p:cNvSpPr/>
            <p:nvPr/>
          </p:nvSpPr>
          <p:spPr>
            <a:xfrm>
              <a:off x="4786361" y="1705342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3" name="Oval 112"/>
            <p:cNvSpPr/>
            <p:nvPr/>
          </p:nvSpPr>
          <p:spPr>
            <a:xfrm>
              <a:off x="6071713" y="1696560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4" name="Oval 113"/>
            <p:cNvSpPr/>
            <p:nvPr/>
          </p:nvSpPr>
          <p:spPr>
            <a:xfrm>
              <a:off x="6253882" y="2065679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5" name="Oval 114"/>
            <p:cNvSpPr/>
            <p:nvPr/>
          </p:nvSpPr>
          <p:spPr>
            <a:xfrm>
              <a:off x="6033952" y="2367264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6" name="Oval 115"/>
            <p:cNvSpPr/>
            <p:nvPr/>
          </p:nvSpPr>
          <p:spPr>
            <a:xfrm>
              <a:off x="6796608" y="2411783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7" name="Oval 116"/>
            <p:cNvSpPr/>
            <p:nvPr/>
          </p:nvSpPr>
          <p:spPr>
            <a:xfrm>
              <a:off x="6823505" y="2054471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18" name="Straight Connector 117"/>
            <p:cNvCxnSpPr>
              <a:stCxn id="122" idx="2"/>
              <a:endCxn id="119" idx="6"/>
            </p:cNvCxnSpPr>
            <p:nvPr/>
          </p:nvCxnSpPr>
          <p:spPr>
            <a:xfrm flipH="1">
              <a:off x="5673052" y="1383043"/>
              <a:ext cx="415513" cy="160295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sp>
          <p:nvSpPr>
            <p:cNvPr id="119" name="Oval 118"/>
            <p:cNvSpPr/>
            <p:nvPr/>
          </p:nvSpPr>
          <p:spPr>
            <a:xfrm>
              <a:off x="5511042" y="1462333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20" name="Straight Connector 119"/>
            <p:cNvCxnSpPr>
              <a:stCxn id="122" idx="6"/>
              <a:endCxn id="121" idx="2"/>
            </p:cNvCxnSpPr>
            <p:nvPr/>
          </p:nvCxnSpPr>
          <p:spPr>
            <a:xfrm>
              <a:off x="6250575" y="1383043"/>
              <a:ext cx="614462" cy="237753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sp>
          <p:nvSpPr>
            <p:cNvPr id="121" name="Oval 120"/>
            <p:cNvSpPr/>
            <p:nvPr/>
          </p:nvSpPr>
          <p:spPr>
            <a:xfrm>
              <a:off x="6865037" y="1539791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22" name="Oval 121"/>
            <p:cNvSpPr/>
            <p:nvPr/>
          </p:nvSpPr>
          <p:spPr>
            <a:xfrm>
              <a:off x="6088565" y="1302038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23" name="Oval 122"/>
            <p:cNvSpPr/>
            <p:nvPr/>
          </p:nvSpPr>
          <p:spPr>
            <a:xfrm>
              <a:off x="4568796" y="2353802"/>
              <a:ext cx="162011" cy="147283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42" name="Rectangle 41"/>
          <p:cNvSpPr/>
          <p:nvPr/>
        </p:nvSpPr>
        <p:spPr>
          <a:xfrm>
            <a:off x="0" y="3831704"/>
            <a:ext cx="12192000" cy="3026296"/>
          </a:xfrm>
          <a:prstGeom prst="rect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4800" b="1" dirty="0" err="1" smtClean="0"/>
              <a:t>Multithreading</a:t>
            </a:r>
            <a:r>
              <a:rPr lang="sv-SE" sz="4800" b="1" dirty="0" smtClean="0"/>
              <a:t/>
            </a:r>
            <a:br>
              <a:rPr lang="sv-SE" sz="4800" b="1" dirty="0" smtClean="0"/>
            </a:br>
            <a:r>
              <a:rPr lang="sv-SE" sz="1600" b="1" dirty="0" err="1" smtClean="0"/>
              <a:t>Flertrådade</a:t>
            </a:r>
            <a:r>
              <a:rPr lang="sv-SE" sz="1600" b="1" dirty="0" smtClean="0"/>
              <a:t> system låter oss nyttja fler än en kärna samtidigt</a:t>
            </a:r>
            <a:br>
              <a:rPr lang="sv-SE" sz="1600" b="1" dirty="0" smtClean="0"/>
            </a:br>
            <a:endParaRPr lang="sv-SE" sz="4800" b="1" dirty="0"/>
          </a:p>
        </p:txBody>
      </p:sp>
      <p:sp>
        <p:nvSpPr>
          <p:cNvPr id="151" name="Highlight"/>
          <p:cNvSpPr/>
          <p:nvPr/>
        </p:nvSpPr>
        <p:spPr>
          <a:xfrm>
            <a:off x="4394830" y="854958"/>
            <a:ext cx="3820352" cy="2043629"/>
          </a:xfrm>
          <a:custGeom>
            <a:avLst/>
            <a:gdLst>
              <a:gd name="connsiteX0" fmla="*/ 0 w 956356"/>
              <a:gd name="connsiteY0" fmla="*/ 0 h 906888"/>
              <a:gd name="connsiteX1" fmla="*/ 916842 w 956356"/>
              <a:gd name="connsiteY1" fmla="*/ 114803 h 906888"/>
              <a:gd name="connsiteX2" fmla="*/ 916842 w 956356"/>
              <a:gd name="connsiteY2" fmla="*/ 116706 h 906888"/>
              <a:gd name="connsiteX3" fmla="*/ 944147 w 956356"/>
              <a:gd name="connsiteY3" fmla="*/ 128016 h 906888"/>
              <a:gd name="connsiteX4" fmla="*/ 956356 w 956356"/>
              <a:gd name="connsiteY4" fmla="*/ 157491 h 906888"/>
              <a:gd name="connsiteX5" fmla="*/ 956356 w 956356"/>
              <a:gd name="connsiteY5" fmla="*/ 749397 h 906888"/>
              <a:gd name="connsiteX6" fmla="*/ 944147 w 956356"/>
              <a:gd name="connsiteY6" fmla="*/ 778872 h 906888"/>
              <a:gd name="connsiteX7" fmla="*/ 916842 w 956356"/>
              <a:gd name="connsiteY7" fmla="*/ 790182 h 906888"/>
              <a:gd name="connsiteX8" fmla="*/ 916842 w 956356"/>
              <a:gd name="connsiteY8" fmla="*/ 792085 h 906888"/>
              <a:gd name="connsiteX9" fmla="*/ 0 w 956356"/>
              <a:gd name="connsiteY9" fmla="*/ 906888 h 906888"/>
              <a:gd name="connsiteX0" fmla="*/ 0 w 1628508"/>
              <a:gd name="connsiteY0" fmla="*/ 0 h 1108193"/>
              <a:gd name="connsiteX1" fmla="*/ 1588994 w 1628508"/>
              <a:gd name="connsiteY1" fmla="*/ 316108 h 1108193"/>
              <a:gd name="connsiteX2" fmla="*/ 1588994 w 1628508"/>
              <a:gd name="connsiteY2" fmla="*/ 318011 h 1108193"/>
              <a:gd name="connsiteX3" fmla="*/ 1616299 w 1628508"/>
              <a:gd name="connsiteY3" fmla="*/ 329321 h 1108193"/>
              <a:gd name="connsiteX4" fmla="*/ 1628508 w 1628508"/>
              <a:gd name="connsiteY4" fmla="*/ 358796 h 1108193"/>
              <a:gd name="connsiteX5" fmla="*/ 1628508 w 1628508"/>
              <a:gd name="connsiteY5" fmla="*/ 950702 h 1108193"/>
              <a:gd name="connsiteX6" fmla="*/ 1616299 w 1628508"/>
              <a:gd name="connsiteY6" fmla="*/ 980177 h 1108193"/>
              <a:gd name="connsiteX7" fmla="*/ 1588994 w 1628508"/>
              <a:gd name="connsiteY7" fmla="*/ 991487 h 1108193"/>
              <a:gd name="connsiteX8" fmla="*/ 1588994 w 1628508"/>
              <a:gd name="connsiteY8" fmla="*/ 993390 h 1108193"/>
              <a:gd name="connsiteX9" fmla="*/ 672152 w 1628508"/>
              <a:gd name="connsiteY9" fmla="*/ 1108193 h 1108193"/>
              <a:gd name="connsiteX10" fmla="*/ 0 w 1628508"/>
              <a:gd name="connsiteY10" fmla="*/ 0 h 1108193"/>
              <a:gd name="connsiteX0" fmla="*/ 0 w 1628508"/>
              <a:gd name="connsiteY0" fmla="*/ 0 h 2049888"/>
              <a:gd name="connsiteX1" fmla="*/ 1588994 w 1628508"/>
              <a:gd name="connsiteY1" fmla="*/ 316108 h 2049888"/>
              <a:gd name="connsiteX2" fmla="*/ 1588994 w 1628508"/>
              <a:gd name="connsiteY2" fmla="*/ 318011 h 2049888"/>
              <a:gd name="connsiteX3" fmla="*/ 1616299 w 1628508"/>
              <a:gd name="connsiteY3" fmla="*/ 329321 h 2049888"/>
              <a:gd name="connsiteX4" fmla="*/ 1628508 w 1628508"/>
              <a:gd name="connsiteY4" fmla="*/ 358796 h 2049888"/>
              <a:gd name="connsiteX5" fmla="*/ 1628508 w 1628508"/>
              <a:gd name="connsiteY5" fmla="*/ 950702 h 2049888"/>
              <a:gd name="connsiteX6" fmla="*/ 1616299 w 1628508"/>
              <a:gd name="connsiteY6" fmla="*/ 980177 h 2049888"/>
              <a:gd name="connsiteX7" fmla="*/ 1588994 w 1628508"/>
              <a:gd name="connsiteY7" fmla="*/ 991487 h 2049888"/>
              <a:gd name="connsiteX8" fmla="*/ 1588994 w 1628508"/>
              <a:gd name="connsiteY8" fmla="*/ 993390 h 2049888"/>
              <a:gd name="connsiteX9" fmla="*/ 34119 w 1628508"/>
              <a:gd name="connsiteY9" fmla="*/ 2049888 h 2049888"/>
              <a:gd name="connsiteX10" fmla="*/ 0 w 1628508"/>
              <a:gd name="connsiteY10" fmla="*/ 0 h 2049888"/>
              <a:gd name="connsiteX0" fmla="*/ 4880 w 1633388"/>
              <a:gd name="connsiteY0" fmla="*/ 0 h 1129747"/>
              <a:gd name="connsiteX1" fmla="*/ 1593874 w 1633388"/>
              <a:gd name="connsiteY1" fmla="*/ 316108 h 1129747"/>
              <a:gd name="connsiteX2" fmla="*/ 1593874 w 1633388"/>
              <a:gd name="connsiteY2" fmla="*/ 318011 h 1129747"/>
              <a:gd name="connsiteX3" fmla="*/ 1621179 w 1633388"/>
              <a:gd name="connsiteY3" fmla="*/ 329321 h 1129747"/>
              <a:gd name="connsiteX4" fmla="*/ 1633388 w 1633388"/>
              <a:gd name="connsiteY4" fmla="*/ 358796 h 1129747"/>
              <a:gd name="connsiteX5" fmla="*/ 1633388 w 1633388"/>
              <a:gd name="connsiteY5" fmla="*/ 950702 h 1129747"/>
              <a:gd name="connsiteX6" fmla="*/ 1621179 w 1633388"/>
              <a:gd name="connsiteY6" fmla="*/ 980177 h 1129747"/>
              <a:gd name="connsiteX7" fmla="*/ 1593874 w 1633388"/>
              <a:gd name="connsiteY7" fmla="*/ 991487 h 1129747"/>
              <a:gd name="connsiteX8" fmla="*/ 1593874 w 1633388"/>
              <a:gd name="connsiteY8" fmla="*/ 993390 h 1129747"/>
              <a:gd name="connsiteX9" fmla="*/ 0 w 1633388"/>
              <a:gd name="connsiteY9" fmla="*/ 1129747 h 1129747"/>
              <a:gd name="connsiteX10" fmla="*/ 4880 w 1633388"/>
              <a:gd name="connsiteY10" fmla="*/ 0 h 1129747"/>
              <a:gd name="connsiteX0" fmla="*/ 0 w 1645841"/>
              <a:gd name="connsiteY0" fmla="*/ 0 h 956347"/>
              <a:gd name="connsiteX1" fmla="*/ 1606327 w 1645841"/>
              <a:gd name="connsiteY1" fmla="*/ 142708 h 956347"/>
              <a:gd name="connsiteX2" fmla="*/ 1606327 w 1645841"/>
              <a:gd name="connsiteY2" fmla="*/ 144611 h 956347"/>
              <a:gd name="connsiteX3" fmla="*/ 1633632 w 1645841"/>
              <a:gd name="connsiteY3" fmla="*/ 155921 h 956347"/>
              <a:gd name="connsiteX4" fmla="*/ 1645841 w 1645841"/>
              <a:gd name="connsiteY4" fmla="*/ 185396 h 956347"/>
              <a:gd name="connsiteX5" fmla="*/ 1645841 w 1645841"/>
              <a:gd name="connsiteY5" fmla="*/ 777302 h 956347"/>
              <a:gd name="connsiteX6" fmla="*/ 1633632 w 1645841"/>
              <a:gd name="connsiteY6" fmla="*/ 806777 h 956347"/>
              <a:gd name="connsiteX7" fmla="*/ 1606327 w 1645841"/>
              <a:gd name="connsiteY7" fmla="*/ 818087 h 956347"/>
              <a:gd name="connsiteX8" fmla="*/ 1606327 w 1645841"/>
              <a:gd name="connsiteY8" fmla="*/ 819990 h 956347"/>
              <a:gd name="connsiteX9" fmla="*/ 12453 w 1645841"/>
              <a:gd name="connsiteY9" fmla="*/ 956347 h 956347"/>
              <a:gd name="connsiteX10" fmla="*/ 0 w 1645841"/>
              <a:gd name="connsiteY10" fmla="*/ 0 h 956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45841" h="956347">
                <a:moveTo>
                  <a:pt x="0" y="0"/>
                </a:moveTo>
                <a:lnTo>
                  <a:pt x="1606327" y="142708"/>
                </a:lnTo>
                <a:lnTo>
                  <a:pt x="1606327" y="144611"/>
                </a:lnTo>
                <a:lnTo>
                  <a:pt x="1633632" y="155921"/>
                </a:lnTo>
                <a:cubicBezTo>
                  <a:pt x="1641176" y="163465"/>
                  <a:pt x="1645841" y="173886"/>
                  <a:pt x="1645841" y="185396"/>
                </a:cubicBezTo>
                <a:lnTo>
                  <a:pt x="1645841" y="777302"/>
                </a:lnTo>
                <a:cubicBezTo>
                  <a:pt x="1645841" y="788813"/>
                  <a:pt x="1641176" y="799234"/>
                  <a:pt x="1633632" y="806777"/>
                </a:cubicBezTo>
                <a:lnTo>
                  <a:pt x="1606327" y="818087"/>
                </a:lnTo>
                <a:lnTo>
                  <a:pt x="1606327" y="819990"/>
                </a:lnTo>
                <a:lnTo>
                  <a:pt x="12453" y="956347"/>
                </a:lnTo>
                <a:cubicBezTo>
                  <a:pt x="12453" y="654051"/>
                  <a:pt x="0" y="302296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rgbClr val="43BFF7">
                  <a:alpha val="56000"/>
                </a:srgbClr>
              </a:gs>
              <a:gs pos="68000">
                <a:srgbClr val="43BFF7">
                  <a:alpha val="0"/>
                </a:srgbClr>
              </a:gs>
            </a:gsLst>
            <a:lin ang="19200000" scaled="0"/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 sz="1400" b="1" dirty="0"/>
          </a:p>
        </p:txBody>
      </p:sp>
      <p:sp>
        <p:nvSpPr>
          <p:cNvPr id="43" name="Rounded Rectangle 42"/>
          <p:cNvSpPr/>
          <p:nvPr/>
        </p:nvSpPr>
        <p:spPr>
          <a:xfrm>
            <a:off x="2476499" y="849052"/>
            <a:ext cx="2062800" cy="2063074"/>
          </a:xfrm>
          <a:prstGeom prst="roundRect">
            <a:avLst>
              <a:gd name="adj" fmla="val 6970"/>
            </a:avLst>
          </a:prstGeom>
          <a:solidFill>
            <a:srgbClr val="333F50"/>
          </a:solidFill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 smtClean="0"/>
              <a:t>Code</a:t>
            </a:r>
            <a:endParaRPr lang="sv-SE" b="1" dirty="0"/>
          </a:p>
        </p:txBody>
      </p:sp>
      <p:sp>
        <p:nvSpPr>
          <p:cNvPr id="83" name="Call"/>
          <p:cNvSpPr/>
          <p:nvPr/>
        </p:nvSpPr>
        <p:spPr>
          <a:xfrm>
            <a:off x="485420" y="1593571"/>
            <a:ext cx="2472933" cy="585666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E95959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 err="1" smtClean="0">
                <a:solidFill>
                  <a:schemeClr val="tx1"/>
                </a:solidFill>
              </a:rPr>
              <a:t>Request</a:t>
            </a:r>
            <a:endParaRPr lang="sv-SE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520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Group 139"/>
          <p:cNvGrpSpPr/>
          <p:nvPr/>
        </p:nvGrpSpPr>
        <p:grpSpPr>
          <a:xfrm>
            <a:off x="8014776" y="3898196"/>
            <a:ext cx="2613089" cy="2613088"/>
            <a:chOff x="4662738" y="3954548"/>
            <a:chExt cx="2613089" cy="2613088"/>
          </a:xfrm>
        </p:grpSpPr>
        <p:grpSp>
          <p:nvGrpSpPr>
            <p:cNvPr id="141" name="Group 140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147" name="Freeform 146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148" name="Octagon 147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49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50" name="Oval 149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42" name="Group 141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43" name="Rounded Rectangle 142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144" name="Rounded Rectangle 143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45" name="Rounded Rectangle 144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46" name="Rounded Rectangle 145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128" name="Group 127"/>
          <p:cNvGrpSpPr/>
          <p:nvPr/>
        </p:nvGrpSpPr>
        <p:grpSpPr>
          <a:xfrm>
            <a:off x="4674136" y="3898196"/>
            <a:ext cx="2613089" cy="2613088"/>
            <a:chOff x="4662738" y="3954548"/>
            <a:chExt cx="2613089" cy="2613088"/>
          </a:xfrm>
        </p:grpSpPr>
        <p:grpSp>
          <p:nvGrpSpPr>
            <p:cNvPr id="130" name="Group 129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136" name="Freeform 135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137" name="Octagon 136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38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39" name="Oval 138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31" name="Group 130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32" name="Rounded Rectangle 131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133" name="Rounded Rectangle 132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34" name="Rounded Rectangle 133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35" name="Rounded Rectangle 134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113" name="Group 112"/>
          <p:cNvGrpSpPr/>
          <p:nvPr/>
        </p:nvGrpSpPr>
        <p:grpSpPr>
          <a:xfrm>
            <a:off x="1299223" y="3898196"/>
            <a:ext cx="2613089" cy="2613088"/>
            <a:chOff x="4662738" y="3954548"/>
            <a:chExt cx="2613089" cy="2613088"/>
          </a:xfrm>
        </p:grpSpPr>
        <p:grpSp>
          <p:nvGrpSpPr>
            <p:cNvPr id="114" name="Group 113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120" name="Freeform 119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121" name="Octagon 120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2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3" name="Oval 122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15" name="Group 114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16" name="Rounded Rectangle 115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117" name="Rounded Rectangle 116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18" name="Rounded Rectangle 117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19" name="Rounded Rectangle 118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88" name="Group 87"/>
          <p:cNvGrpSpPr/>
          <p:nvPr/>
        </p:nvGrpSpPr>
        <p:grpSpPr>
          <a:xfrm>
            <a:off x="2093627" y="4578050"/>
            <a:ext cx="7738794" cy="1133888"/>
            <a:chOff x="2093627" y="4578050"/>
            <a:chExt cx="7738794" cy="1133888"/>
          </a:xfrm>
        </p:grpSpPr>
        <p:cxnSp>
          <p:nvCxnSpPr>
            <p:cNvPr id="90" name="Straight Connector 89"/>
            <p:cNvCxnSpPr>
              <a:stCxn id="173" idx="2"/>
              <a:endCxn id="172" idx="6"/>
            </p:cNvCxnSpPr>
            <p:nvPr/>
          </p:nvCxnSpPr>
          <p:spPr>
            <a:xfrm flipH="1">
              <a:off x="6494397" y="4827955"/>
              <a:ext cx="2315824" cy="7338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>
              <a:stCxn id="171" idx="2"/>
              <a:endCxn id="170" idx="6"/>
            </p:cNvCxnSpPr>
            <p:nvPr/>
          </p:nvCxnSpPr>
          <p:spPr>
            <a:xfrm flipH="1" flipV="1">
              <a:off x="3114983" y="4824906"/>
              <a:ext cx="2328393" cy="71840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>
              <a:stCxn id="171" idx="2"/>
              <a:endCxn id="169" idx="6"/>
            </p:cNvCxnSpPr>
            <p:nvPr/>
          </p:nvCxnSpPr>
          <p:spPr>
            <a:xfrm flipH="1">
              <a:off x="3106672" y="5543311"/>
              <a:ext cx="2336704" cy="2642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>
              <a:stCxn id="178" idx="4"/>
              <a:endCxn id="171" idx="0"/>
            </p:cNvCxnSpPr>
            <p:nvPr/>
          </p:nvCxnSpPr>
          <p:spPr>
            <a:xfrm flipH="1">
              <a:off x="5585576" y="4971258"/>
              <a:ext cx="7932" cy="429853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>
              <a:stCxn id="170" idx="2"/>
              <a:endCxn id="182" idx="6"/>
            </p:cNvCxnSpPr>
            <p:nvPr/>
          </p:nvCxnSpPr>
          <p:spPr>
            <a:xfrm flipH="1">
              <a:off x="2378027" y="4824906"/>
              <a:ext cx="452556" cy="1905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>
              <a:stCxn id="170" idx="3"/>
              <a:endCxn id="101" idx="7"/>
            </p:cNvCxnSpPr>
            <p:nvPr/>
          </p:nvCxnSpPr>
          <p:spPr>
            <a:xfrm flipH="1">
              <a:off x="2338223" y="4925457"/>
              <a:ext cx="534009" cy="53051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>
              <a:stCxn id="173" idx="4"/>
              <a:endCxn id="174" idx="0"/>
            </p:cNvCxnSpPr>
            <p:nvPr/>
          </p:nvCxnSpPr>
          <p:spPr>
            <a:xfrm flipH="1">
              <a:off x="8938543" y="4970155"/>
              <a:ext cx="13878" cy="4494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>
              <a:stCxn id="173" idx="5"/>
              <a:endCxn id="175" idx="1"/>
            </p:cNvCxnSpPr>
            <p:nvPr/>
          </p:nvCxnSpPr>
          <p:spPr>
            <a:xfrm>
              <a:off x="9052972" y="4928506"/>
              <a:ext cx="536698" cy="52746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>
              <a:stCxn id="178" idx="5"/>
              <a:endCxn id="172" idx="1"/>
            </p:cNvCxnSpPr>
            <p:nvPr/>
          </p:nvCxnSpPr>
          <p:spPr>
            <a:xfrm>
              <a:off x="5694059" y="4929609"/>
              <a:ext cx="557587" cy="531632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stCxn id="173" idx="6"/>
              <a:endCxn id="176" idx="2"/>
            </p:cNvCxnSpPr>
            <p:nvPr/>
          </p:nvCxnSpPr>
          <p:spPr>
            <a:xfrm>
              <a:off x="9094621" y="4827955"/>
              <a:ext cx="453400" cy="1164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Oval 100"/>
            <p:cNvSpPr/>
            <p:nvPr/>
          </p:nvSpPr>
          <p:spPr>
            <a:xfrm>
              <a:off x="2095472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69" name="Oval 168"/>
            <p:cNvSpPr/>
            <p:nvPr/>
          </p:nvSpPr>
          <p:spPr>
            <a:xfrm>
              <a:off x="2822272" y="542753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0" name="Oval 169"/>
            <p:cNvSpPr/>
            <p:nvPr/>
          </p:nvSpPr>
          <p:spPr>
            <a:xfrm>
              <a:off x="2830583" y="4682706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1" name="Oval 170"/>
            <p:cNvSpPr/>
            <p:nvPr/>
          </p:nvSpPr>
          <p:spPr>
            <a:xfrm>
              <a:off x="5443376" y="540111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2" name="Oval 171"/>
            <p:cNvSpPr/>
            <p:nvPr/>
          </p:nvSpPr>
          <p:spPr>
            <a:xfrm>
              <a:off x="6209997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3" name="Oval 172"/>
            <p:cNvSpPr/>
            <p:nvPr/>
          </p:nvSpPr>
          <p:spPr>
            <a:xfrm>
              <a:off x="8810221" y="4685755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4" name="Oval 173"/>
            <p:cNvSpPr/>
            <p:nvPr/>
          </p:nvSpPr>
          <p:spPr>
            <a:xfrm>
              <a:off x="8796343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5" name="Oval 174"/>
            <p:cNvSpPr/>
            <p:nvPr/>
          </p:nvSpPr>
          <p:spPr>
            <a:xfrm>
              <a:off x="9548021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6" name="Oval 175"/>
            <p:cNvSpPr/>
            <p:nvPr/>
          </p:nvSpPr>
          <p:spPr>
            <a:xfrm>
              <a:off x="9548021" y="469740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77" name="Straight Connector 176"/>
            <p:cNvCxnSpPr>
              <a:stCxn id="181" idx="2"/>
              <a:endCxn id="178" idx="6"/>
            </p:cNvCxnSpPr>
            <p:nvPr/>
          </p:nvCxnSpPr>
          <p:spPr>
            <a:xfrm flipH="1" flipV="1">
              <a:off x="5735708" y="4829058"/>
              <a:ext cx="329299" cy="124149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Oval 177"/>
            <p:cNvSpPr/>
            <p:nvPr/>
          </p:nvSpPr>
          <p:spPr>
            <a:xfrm>
              <a:off x="5451308" y="468685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79" name="Straight Connector 178"/>
            <p:cNvCxnSpPr>
              <a:stCxn id="181" idx="7"/>
              <a:endCxn id="180" idx="3"/>
            </p:cNvCxnSpPr>
            <p:nvPr/>
          </p:nvCxnSpPr>
          <p:spPr>
            <a:xfrm flipV="1">
              <a:off x="6307758" y="4820801"/>
              <a:ext cx="63116" cy="3185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Oval 179"/>
            <p:cNvSpPr/>
            <p:nvPr/>
          </p:nvSpPr>
          <p:spPr>
            <a:xfrm>
              <a:off x="6329225" y="4578050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81" name="Oval 180"/>
            <p:cNvSpPr/>
            <p:nvPr/>
          </p:nvSpPr>
          <p:spPr>
            <a:xfrm>
              <a:off x="6065007" y="4811007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82" name="Oval 181"/>
            <p:cNvSpPr/>
            <p:nvPr/>
          </p:nvSpPr>
          <p:spPr>
            <a:xfrm>
              <a:off x="2093627" y="470176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61" name="Rectangle 60"/>
          <p:cNvSpPr/>
          <p:nvPr/>
        </p:nvSpPr>
        <p:spPr>
          <a:xfrm>
            <a:off x="0" y="0"/>
            <a:ext cx="12192000" cy="3831704"/>
          </a:xfrm>
          <a:prstGeom prst="rect">
            <a:avLst/>
          </a:prstGeom>
          <a:solidFill>
            <a:schemeClr val="tx1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sz="4800" b="1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Scale</a:t>
            </a:r>
            <a:r>
              <a:rPr lang="sv-SE" sz="48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sv-SE" sz="4800" b="1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out</a:t>
            </a:r>
            <a:r>
              <a:rPr lang="sv-SE" sz="48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/>
            </a:r>
            <a:br>
              <a:rPr lang="sv-SE" sz="48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</a:br>
            <a:r>
              <a:rPr lang="sv-SE" sz="1600" b="1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When</a:t>
            </a:r>
            <a:r>
              <a:rPr lang="sv-SE" sz="16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sv-SE" sz="1600" b="1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one</a:t>
            </a:r>
            <a:r>
              <a:rPr lang="sv-SE" sz="16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CPU is no </a:t>
            </a:r>
            <a:r>
              <a:rPr lang="sv-SE" sz="1600" b="1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longer</a:t>
            </a:r>
            <a:r>
              <a:rPr lang="sv-SE" sz="16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sv-SE" sz="1600" b="1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enough</a:t>
            </a:r>
            <a:endParaRPr lang="sv-SE" sz="48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6131343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roup 140"/>
          <p:cNvGrpSpPr/>
          <p:nvPr/>
        </p:nvGrpSpPr>
        <p:grpSpPr>
          <a:xfrm>
            <a:off x="8014776" y="3898196"/>
            <a:ext cx="2613089" cy="2613088"/>
            <a:chOff x="4662738" y="3954548"/>
            <a:chExt cx="2613089" cy="2613088"/>
          </a:xfrm>
        </p:grpSpPr>
        <p:grpSp>
          <p:nvGrpSpPr>
            <p:cNvPr id="142" name="Group 141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148" name="Freeform 147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149" name="Octagon 148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50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51" name="Oval 150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43" name="Group 142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44" name="Rounded Rectangle 143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145" name="Rounded Rectangle 144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46" name="Rounded Rectangle 145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47" name="Rounded Rectangle 146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152" name="Group 151"/>
          <p:cNvGrpSpPr/>
          <p:nvPr/>
        </p:nvGrpSpPr>
        <p:grpSpPr>
          <a:xfrm>
            <a:off x="4674136" y="3898196"/>
            <a:ext cx="2613089" cy="2613088"/>
            <a:chOff x="4662738" y="3954548"/>
            <a:chExt cx="2613089" cy="2613088"/>
          </a:xfrm>
        </p:grpSpPr>
        <p:grpSp>
          <p:nvGrpSpPr>
            <p:cNvPr id="153" name="Group 152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159" name="Freeform 158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160" name="Octagon 159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61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62" name="Oval 161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54" name="Group 153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55" name="Rounded Rectangle 154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156" name="Rounded Rectangle 155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57" name="Rounded Rectangle 156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58" name="Rounded Rectangle 157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163" name="Group 162"/>
          <p:cNvGrpSpPr/>
          <p:nvPr/>
        </p:nvGrpSpPr>
        <p:grpSpPr>
          <a:xfrm>
            <a:off x="1299223" y="3898196"/>
            <a:ext cx="2613089" cy="2613088"/>
            <a:chOff x="4662738" y="3954548"/>
            <a:chExt cx="2613089" cy="2613088"/>
          </a:xfrm>
        </p:grpSpPr>
        <p:grpSp>
          <p:nvGrpSpPr>
            <p:cNvPr id="164" name="Group 163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192" name="Freeform 191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193" name="Octagon 192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94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95" name="Oval 194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65" name="Group 164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66" name="Rounded Rectangle 165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167" name="Rounded Rectangle 166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90" name="Rounded Rectangle 189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91" name="Rounded Rectangle 190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sp>
        <p:nvSpPr>
          <p:cNvPr id="238" name="Rectangle 237"/>
          <p:cNvSpPr/>
          <p:nvPr/>
        </p:nvSpPr>
        <p:spPr>
          <a:xfrm>
            <a:off x="0" y="1901954"/>
            <a:ext cx="12192000" cy="1929750"/>
          </a:xfrm>
          <a:prstGeom prst="rect">
            <a:avLst/>
          </a:prstGeom>
          <a:solidFill>
            <a:srgbClr val="DB5151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0" y="0"/>
            <a:ext cx="12192000" cy="1901953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236349" y="922376"/>
            <a:ext cx="9008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48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Classic .NET </a:t>
            </a:r>
            <a:r>
              <a:rPr lang="sv-SE" sz="4800" b="1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technologies</a:t>
            </a:r>
            <a:endParaRPr lang="sv-SE" sz="48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09" name="Group 108"/>
          <p:cNvGrpSpPr/>
          <p:nvPr/>
        </p:nvGrpSpPr>
        <p:grpSpPr>
          <a:xfrm>
            <a:off x="2093627" y="4578050"/>
            <a:ext cx="7738794" cy="1133888"/>
            <a:chOff x="2093627" y="4578050"/>
            <a:chExt cx="7738794" cy="1133888"/>
          </a:xfrm>
        </p:grpSpPr>
        <p:cxnSp>
          <p:nvCxnSpPr>
            <p:cNvPr id="110" name="Straight Connector 109"/>
            <p:cNvCxnSpPr>
              <a:stCxn id="180" idx="2"/>
              <a:endCxn id="179" idx="6"/>
            </p:cNvCxnSpPr>
            <p:nvPr/>
          </p:nvCxnSpPr>
          <p:spPr>
            <a:xfrm flipH="1">
              <a:off x="6494397" y="4827955"/>
              <a:ext cx="2315824" cy="7338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>
              <a:stCxn id="178" idx="2"/>
              <a:endCxn id="177" idx="6"/>
            </p:cNvCxnSpPr>
            <p:nvPr/>
          </p:nvCxnSpPr>
          <p:spPr>
            <a:xfrm flipH="1" flipV="1">
              <a:off x="3114983" y="4824906"/>
              <a:ext cx="2328393" cy="71840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>
              <a:stCxn id="178" idx="2"/>
              <a:endCxn id="176" idx="6"/>
            </p:cNvCxnSpPr>
            <p:nvPr/>
          </p:nvCxnSpPr>
          <p:spPr>
            <a:xfrm flipH="1">
              <a:off x="3106672" y="5543311"/>
              <a:ext cx="2336704" cy="2642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stCxn id="185" idx="4"/>
              <a:endCxn id="178" idx="0"/>
            </p:cNvCxnSpPr>
            <p:nvPr/>
          </p:nvCxnSpPr>
          <p:spPr>
            <a:xfrm flipH="1">
              <a:off x="5585576" y="4971258"/>
              <a:ext cx="7932" cy="429853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>
              <a:stCxn id="177" idx="2"/>
              <a:endCxn id="189" idx="6"/>
            </p:cNvCxnSpPr>
            <p:nvPr/>
          </p:nvCxnSpPr>
          <p:spPr>
            <a:xfrm flipH="1">
              <a:off x="2378027" y="4824906"/>
              <a:ext cx="452556" cy="1905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>
              <a:stCxn id="177" idx="3"/>
              <a:endCxn id="175" idx="7"/>
            </p:cNvCxnSpPr>
            <p:nvPr/>
          </p:nvCxnSpPr>
          <p:spPr>
            <a:xfrm flipH="1">
              <a:off x="2338223" y="4925457"/>
              <a:ext cx="534009" cy="53051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>
              <a:stCxn id="180" idx="4"/>
              <a:endCxn id="181" idx="0"/>
            </p:cNvCxnSpPr>
            <p:nvPr/>
          </p:nvCxnSpPr>
          <p:spPr>
            <a:xfrm flipH="1">
              <a:off x="8938543" y="4970155"/>
              <a:ext cx="13878" cy="4494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>
              <a:stCxn id="180" idx="5"/>
              <a:endCxn id="182" idx="1"/>
            </p:cNvCxnSpPr>
            <p:nvPr/>
          </p:nvCxnSpPr>
          <p:spPr>
            <a:xfrm>
              <a:off x="9052972" y="4928506"/>
              <a:ext cx="536698" cy="52746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>
              <a:stCxn id="185" idx="5"/>
              <a:endCxn id="179" idx="1"/>
            </p:cNvCxnSpPr>
            <p:nvPr/>
          </p:nvCxnSpPr>
          <p:spPr>
            <a:xfrm>
              <a:off x="5694059" y="4929609"/>
              <a:ext cx="557587" cy="531632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>
              <a:stCxn id="180" idx="6"/>
              <a:endCxn id="183" idx="2"/>
            </p:cNvCxnSpPr>
            <p:nvPr/>
          </p:nvCxnSpPr>
          <p:spPr>
            <a:xfrm>
              <a:off x="9094621" y="4827955"/>
              <a:ext cx="453400" cy="1164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Oval 174"/>
            <p:cNvSpPr/>
            <p:nvPr/>
          </p:nvSpPr>
          <p:spPr>
            <a:xfrm>
              <a:off x="2095472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6" name="Oval 175"/>
            <p:cNvSpPr/>
            <p:nvPr/>
          </p:nvSpPr>
          <p:spPr>
            <a:xfrm>
              <a:off x="2822272" y="542753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7" name="Oval 176"/>
            <p:cNvSpPr/>
            <p:nvPr/>
          </p:nvSpPr>
          <p:spPr>
            <a:xfrm>
              <a:off x="2830583" y="4682706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8" name="Oval 177"/>
            <p:cNvSpPr/>
            <p:nvPr/>
          </p:nvSpPr>
          <p:spPr>
            <a:xfrm>
              <a:off x="5443376" y="540111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9" name="Oval 178"/>
            <p:cNvSpPr/>
            <p:nvPr/>
          </p:nvSpPr>
          <p:spPr>
            <a:xfrm>
              <a:off x="6209997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80" name="Oval 179"/>
            <p:cNvSpPr/>
            <p:nvPr/>
          </p:nvSpPr>
          <p:spPr>
            <a:xfrm>
              <a:off x="8810221" y="4685755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81" name="Oval 180"/>
            <p:cNvSpPr/>
            <p:nvPr/>
          </p:nvSpPr>
          <p:spPr>
            <a:xfrm>
              <a:off x="8796343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82" name="Oval 181"/>
            <p:cNvSpPr/>
            <p:nvPr/>
          </p:nvSpPr>
          <p:spPr>
            <a:xfrm>
              <a:off x="9548021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83" name="Oval 182"/>
            <p:cNvSpPr/>
            <p:nvPr/>
          </p:nvSpPr>
          <p:spPr>
            <a:xfrm>
              <a:off x="9548021" y="469740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84" name="Straight Connector 183"/>
            <p:cNvCxnSpPr>
              <a:stCxn id="188" idx="2"/>
              <a:endCxn id="185" idx="6"/>
            </p:cNvCxnSpPr>
            <p:nvPr/>
          </p:nvCxnSpPr>
          <p:spPr>
            <a:xfrm flipH="1" flipV="1">
              <a:off x="5735708" y="4829058"/>
              <a:ext cx="329299" cy="124149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Oval 184"/>
            <p:cNvSpPr/>
            <p:nvPr/>
          </p:nvSpPr>
          <p:spPr>
            <a:xfrm>
              <a:off x="5451308" y="468685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86" name="Straight Connector 185"/>
            <p:cNvCxnSpPr>
              <a:stCxn id="188" idx="7"/>
              <a:endCxn id="187" idx="3"/>
            </p:cNvCxnSpPr>
            <p:nvPr/>
          </p:nvCxnSpPr>
          <p:spPr>
            <a:xfrm flipV="1">
              <a:off x="6307758" y="4820801"/>
              <a:ext cx="63116" cy="3185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Oval 186"/>
            <p:cNvSpPr/>
            <p:nvPr/>
          </p:nvSpPr>
          <p:spPr>
            <a:xfrm>
              <a:off x="6329225" y="4578050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88" name="Oval 187"/>
            <p:cNvSpPr/>
            <p:nvPr/>
          </p:nvSpPr>
          <p:spPr>
            <a:xfrm>
              <a:off x="6065007" y="4811007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89" name="Oval 188"/>
            <p:cNvSpPr/>
            <p:nvPr/>
          </p:nvSpPr>
          <p:spPr>
            <a:xfrm>
              <a:off x="2093627" y="470176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236" name="Rounded Rectangle 235"/>
          <p:cNvSpPr/>
          <p:nvPr/>
        </p:nvSpPr>
        <p:spPr>
          <a:xfrm>
            <a:off x="7946746" y="1901954"/>
            <a:ext cx="2819641" cy="1927634"/>
          </a:xfrm>
          <a:prstGeom prst="roundRect">
            <a:avLst>
              <a:gd name="adj" fmla="val 0"/>
            </a:avLst>
          </a:prstGeom>
          <a:solidFill>
            <a:schemeClr val="tx1">
              <a:alpha val="9000"/>
            </a:schemeClr>
          </a:solidFill>
          <a:ln w="1016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b="1" dirty="0" err="1" smtClean="0">
                <a:solidFill>
                  <a:schemeClr val="tx1"/>
                </a:solidFill>
              </a:rPr>
              <a:t>Elasticity</a:t>
            </a:r>
            <a:r>
              <a:rPr lang="sv-SE" b="1" dirty="0" smtClean="0">
                <a:solidFill>
                  <a:schemeClr val="tx1"/>
                </a:solidFill>
              </a:rPr>
              <a:t>:</a:t>
            </a:r>
            <a:endParaRPr lang="sv-SE" b="1" dirty="0">
              <a:solidFill>
                <a:schemeClr val="tx1"/>
              </a:solidFill>
            </a:endParaRPr>
          </a:p>
          <a:p>
            <a:r>
              <a:rPr lang="sv-SE" b="1" dirty="0">
                <a:solidFill>
                  <a:schemeClr val="tx1"/>
                </a:solidFill>
              </a:rPr>
              <a:t> </a:t>
            </a:r>
            <a:br>
              <a:rPr lang="sv-SE" b="1" dirty="0">
                <a:solidFill>
                  <a:schemeClr val="tx1"/>
                </a:solidFill>
              </a:rPr>
            </a:br>
            <a:r>
              <a:rPr lang="sv-SE" b="1" dirty="0">
                <a:solidFill>
                  <a:schemeClr val="tx1"/>
                </a:solidFill>
              </a:rPr>
              <a:t> </a:t>
            </a:r>
          </a:p>
          <a:p>
            <a:r>
              <a:rPr lang="sv-SE" b="1" dirty="0">
                <a:solidFill>
                  <a:schemeClr val="tx1"/>
                </a:solidFill>
              </a:rPr>
              <a:t> 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8503204" y="2667026"/>
            <a:ext cx="1706723" cy="831721"/>
            <a:chOff x="8463051" y="3047300"/>
            <a:chExt cx="1706723" cy="831721"/>
          </a:xfrm>
        </p:grpSpPr>
        <p:pic>
          <p:nvPicPr>
            <p:cNvPr id="233" name="Picture 23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293174">
              <a:off x="8463051" y="3068074"/>
              <a:ext cx="918691" cy="706413"/>
            </a:xfrm>
            <a:prstGeom prst="rect">
              <a:avLst/>
            </a:prstGeom>
          </p:spPr>
        </p:pic>
        <p:pic>
          <p:nvPicPr>
            <p:cNvPr id="234" name="Picture 23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09025" flipH="1">
              <a:off x="9088120" y="3047300"/>
              <a:ext cx="1081654" cy="831721"/>
            </a:xfrm>
            <a:prstGeom prst="rect">
              <a:avLst/>
            </a:prstGeom>
          </p:spPr>
        </p:pic>
      </p:grpSp>
      <p:sp>
        <p:nvSpPr>
          <p:cNvPr id="235" name="Rounded Rectangle 234"/>
          <p:cNvSpPr/>
          <p:nvPr/>
        </p:nvSpPr>
        <p:spPr>
          <a:xfrm>
            <a:off x="4589049" y="1901954"/>
            <a:ext cx="2819641" cy="1927633"/>
          </a:xfrm>
          <a:prstGeom prst="roundRect">
            <a:avLst>
              <a:gd name="adj" fmla="val 0"/>
            </a:avLst>
          </a:prstGeom>
          <a:solidFill>
            <a:schemeClr val="tx1">
              <a:alpha val="9000"/>
            </a:schemeClr>
          </a:solidFill>
          <a:ln w="1016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b="1" dirty="0" err="1" smtClean="0">
                <a:solidFill>
                  <a:schemeClr val="tx1"/>
                </a:solidFill>
              </a:rPr>
              <a:t>Scale</a:t>
            </a:r>
            <a:r>
              <a:rPr lang="sv-SE" b="1" dirty="0" smtClean="0">
                <a:solidFill>
                  <a:schemeClr val="tx1"/>
                </a:solidFill>
              </a:rPr>
              <a:t> </a:t>
            </a:r>
            <a:r>
              <a:rPr lang="sv-SE" b="1" dirty="0" err="1" smtClean="0">
                <a:solidFill>
                  <a:schemeClr val="tx1"/>
                </a:solidFill>
              </a:rPr>
              <a:t>out</a:t>
            </a:r>
            <a:r>
              <a:rPr lang="sv-SE" b="1" dirty="0" smtClean="0">
                <a:solidFill>
                  <a:schemeClr val="tx1"/>
                </a:solidFill>
              </a:rPr>
              <a:t>:</a:t>
            </a:r>
            <a:endParaRPr lang="sv-SE" b="1" dirty="0">
              <a:solidFill>
                <a:schemeClr val="tx1"/>
              </a:solidFill>
            </a:endParaRPr>
          </a:p>
          <a:p>
            <a:r>
              <a:rPr lang="sv-SE" dirty="0" smtClean="0">
                <a:solidFill>
                  <a:schemeClr val="tx1"/>
                </a:solidFill>
              </a:rPr>
              <a:t>WCF</a:t>
            </a:r>
            <a:r>
              <a:rPr lang="sv-SE" dirty="0">
                <a:solidFill>
                  <a:schemeClr val="tx1"/>
                </a:solidFill>
              </a:rPr>
              <a:t/>
            </a:r>
            <a:br>
              <a:rPr lang="sv-SE" dirty="0">
                <a:solidFill>
                  <a:schemeClr val="tx1"/>
                </a:solidFill>
              </a:rPr>
            </a:br>
            <a:r>
              <a:rPr lang="sv-SE" dirty="0" smtClean="0">
                <a:solidFill>
                  <a:schemeClr val="tx1"/>
                </a:solidFill>
              </a:rPr>
              <a:t>Web API</a:t>
            </a:r>
            <a:endParaRPr lang="sv-SE" dirty="0">
              <a:solidFill>
                <a:schemeClr val="tx1"/>
              </a:solidFill>
            </a:endParaRPr>
          </a:p>
          <a:p>
            <a:r>
              <a:rPr lang="sv-SE" dirty="0" smtClean="0">
                <a:solidFill>
                  <a:schemeClr val="tx1"/>
                </a:solidFill>
              </a:rPr>
              <a:t>MSMQ</a:t>
            </a:r>
            <a:endParaRPr lang="sv-SE" dirty="0">
              <a:solidFill>
                <a:schemeClr val="tx1"/>
              </a:solidFill>
            </a:endParaRPr>
          </a:p>
        </p:txBody>
      </p:sp>
      <p:sp>
        <p:nvSpPr>
          <p:cNvPr id="231" name="Rounded Rectangle 230"/>
          <p:cNvSpPr/>
          <p:nvPr/>
        </p:nvSpPr>
        <p:spPr>
          <a:xfrm>
            <a:off x="1231352" y="1902036"/>
            <a:ext cx="2819641" cy="1927552"/>
          </a:xfrm>
          <a:prstGeom prst="roundRect">
            <a:avLst>
              <a:gd name="adj" fmla="val 0"/>
            </a:avLst>
          </a:prstGeom>
          <a:solidFill>
            <a:schemeClr val="tx1">
              <a:alpha val="9000"/>
            </a:schemeClr>
          </a:solidFill>
          <a:ln w="1016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b="1" dirty="0" err="1" smtClean="0">
                <a:solidFill>
                  <a:schemeClr val="tx1"/>
                </a:solidFill>
              </a:rPr>
              <a:t>Scale</a:t>
            </a:r>
            <a:r>
              <a:rPr lang="sv-SE" b="1" dirty="0" smtClean="0">
                <a:solidFill>
                  <a:schemeClr val="tx1"/>
                </a:solidFill>
              </a:rPr>
              <a:t> </a:t>
            </a:r>
            <a:r>
              <a:rPr lang="sv-SE" b="1" dirty="0" err="1" smtClean="0">
                <a:solidFill>
                  <a:schemeClr val="tx1"/>
                </a:solidFill>
              </a:rPr>
              <a:t>up</a:t>
            </a:r>
            <a:r>
              <a:rPr lang="sv-SE" b="1" dirty="0" smtClean="0">
                <a:solidFill>
                  <a:schemeClr val="tx1"/>
                </a:solidFill>
              </a:rPr>
              <a:t>:</a:t>
            </a:r>
            <a:endParaRPr lang="sv-SE" b="1" dirty="0">
              <a:solidFill>
                <a:schemeClr val="tx1"/>
              </a:solidFill>
            </a:endParaRPr>
          </a:p>
          <a:p>
            <a:r>
              <a:rPr lang="sv-SE" dirty="0" err="1">
                <a:solidFill>
                  <a:schemeClr val="tx1"/>
                </a:solidFill>
              </a:rPr>
              <a:t>Parallel</a:t>
            </a:r>
            <a:r>
              <a:rPr lang="sv-SE" dirty="0">
                <a:solidFill>
                  <a:schemeClr val="tx1"/>
                </a:solidFill>
              </a:rPr>
              <a:t> </a:t>
            </a:r>
            <a:r>
              <a:rPr lang="sv-SE" dirty="0" err="1">
                <a:solidFill>
                  <a:schemeClr val="tx1"/>
                </a:solidFill>
              </a:rPr>
              <a:t>Linq</a:t>
            </a:r>
            <a:r>
              <a:rPr lang="sv-SE" dirty="0">
                <a:solidFill>
                  <a:schemeClr val="tx1"/>
                </a:solidFill>
              </a:rPr>
              <a:t/>
            </a:r>
            <a:br>
              <a:rPr lang="sv-SE" dirty="0">
                <a:solidFill>
                  <a:schemeClr val="tx1"/>
                </a:solidFill>
              </a:rPr>
            </a:br>
            <a:r>
              <a:rPr lang="sv-SE" dirty="0">
                <a:solidFill>
                  <a:schemeClr val="tx1"/>
                </a:solidFill>
              </a:rPr>
              <a:t>TPL – </a:t>
            </a:r>
            <a:r>
              <a:rPr lang="sv-SE" dirty="0" err="1">
                <a:solidFill>
                  <a:schemeClr val="tx1"/>
                </a:solidFill>
              </a:rPr>
              <a:t>async</a:t>
            </a:r>
            <a:r>
              <a:rPr lang="sv-SE" dirty="0">
                <a:solidFill>
                  <a:schemeClr val="tx1"/>
                </a:solidFill>
              </a:rPr>
              <a:t> </a:t>
            </a:r>
            <a:r>
              <a:rPr lang="sv-SE" dirty="0" err="1">
                <a:solidFill>
                  <a:schemeClr val="tx1"/>
                </a:solidFill>
              </a:rPr>
              <a:t>await</a:t>
            </a:r>
            <a:endParaRPr lang="sv-SE" dirty="0">
              <a:solidFill>
                <a:schemeClr val="tx1"/>
              </a:solidFill>
            </a:endParaRPr>
          </a:p>
          <a:p>
            <a:r>
              <a:rPr lang="sv-SE" dirty="0" err="1" smtClean="0">
                <a:solidFill>
                  <a:schemeClr val="tx1"/>
                </a:solidFill>
              </a:rPr>
              <a:t>Threads</a:t>
            </a:r>
            <a:endParaRPr lang="sv-SE" dirty="0">
              <a:solidFill>
                <a:schemeClr val="tx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794820" y="2440540"/>
            <a:ext cx="97482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4400" b="1" dirty="0" smtClean="0"/>
              <a:t>OMG-WTF-SVÅRT</a:t>
            </a:r>
            <a:br>
              <a:rPr lang="sv-SE" sz="4400" b="1" dirty="0" smtClean="0"/>
            </a:br>
            <a:r>
              <a:rPr lang="sv-SE" sz="1600" dirty="0" smtClean="0"/>
              <a:t>-Håkan </a:t>
            </a:r>
            <a:r>
              <a:rPr lang="sv-SE" sz="1600" dirty="0" err="1" smtClean="0"/>
              <a:t>Canberger</a:t>
            </a:r>
            <a:r>
              <a:rPr lang="sv-SE" sz="1600" dirty="0" smtClean="0"/>
              <a:t> – </a:t>
            </a:r>
            <a:r>
              <a:rPr lang="sv-SE" sz="1600" dirty="0" err="1" smtClean="0"/>
              <a:t>Swetugg</a:t>
            </a:r>
            <a:r>
              <a:rPr lang="sv-SE" sz="1600" dirty="0" smtClean="0"/>
              <a:t> 2015</a:t>
            </a:r>
            <a:endParaRPr lang="sv-SE" sz="4400" dirty="0" smtClean="0"/>
          </a:p>
        </p:txBody>
      </p:sp>
    </p:spTree>
    <p:extLst>
      <p:ext uri="{BB962C8B-B14F-4D97-AF65-F5344CB8AC3E}">
        <p14:creationId xmlns:p14="http://schemas.microsoft.com/office/powerpoint/2010/main" val="1942092782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" grpId="0" animBg="1"/>
      <p:bldP spid="236" grpId="1" animBg="1"/>
      <p:bldP spid="235" grpId="0" animBg="1"/>
      <p:bldP spid="235" grpId="1" animBg="1"/>
      <p:bldP spid="231" grpId="0" animBg="1"/>
      <p:bldP spid="231" grpId="1" animBg="1"/>
      <p:bldP spid="7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Rectangle 216"/>
          <p:cNvSpPr/>
          <p:nvPr/>
        </p:nvSpPr>
        <p:spPr>
          <a:xfrm>
            <a:off x="0" y="1827114"/>
            <a:ext cx="12192000" cy="2004590"/>
          </a:xfrm>
          <a:prstGeom prst="rect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/>
          </a:p>
        </p:txBody>
      </p:sp>
      <p:sp>
        <p:nvSpPr>
          <p:cNvPr id="28" name="Rounded Rectangle 27"/>
          <p:cNvSpPr/>
          <p:nvPr/>
        </p:nvSpPr>
        <p:spPr>
          <a:xfrm>
            <a:off x="0" y="0"/>
            <a:ext cx="12192000" cy="1900800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430357" y="922376"/>
            <a:ext cx="49877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48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akka.net</a:t>
            </a:r>
            <a:endParaRPr lang="sv-SE" sz="48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3" name="Freeform 132"/>
          <p:cNvSpPr/>
          <p:nvPr/>
        </p:nvSpPr>
        <p:spPr>
          <a:xfrm>
            <a:off x="9929485" y="2153908"/>
            <a:ext cx="1506773" cy="840795"/>
          </a:xfrm>
          <a:custGeom>
            <a:avLst/>
            <a:gdLst>
              <a:gd name="connsiteX0" fmla="*/ 811534 w 1506773"/>
              <a:gd name="connsiteY0" fmla="*/ 0 h 840795"/>
              <a:gd name="connsiteX1" fmla="*/ 1148366 w 1506773"/>
              <a:gd name="connsiteY1" fmla="*/ 336832 h 840795"/>
              <a:gd name="connsiteX2" fmla="*/ 1145562 w 1506773"/>
              <a:gd name="connsiteY2" fmla="*/ 364647 h 840795"/>
              <a:gd name="connsiteX3" fmla="*/ 1179859 w 1506773"/>
              <a:gd name="connsiteY3" fmla="*/ 348159 h 840795"/>
              <a:gd name="connsiteX4" fmla="*/ 1254791 w 1506773"/>
              <a:gd name="connsiteY4" fmla="*/ 336831 h 840795"/>
              <a:gd name="connsiteX5" fmla="*/ 1506773 w 1506773"/>
              <a:gd name="connsiteY5" fmla="*/ 588813 h 840795"/>
              <a:gd name="connsiteX6" fmla="*/ 1254791 w 1506773"/>
              <a:gd name="connsiteY6" fmla="*/ 840795 h 840795"/>
              <a:gd name="connsiteX7" fmla="*/ 219803 w 1506773"/>
              <a:gd name="connsiteY7" fmla="*/ 840795 h 840795"/>
              <a:gd name="connsiteX8" fmla="*/ 219803 w 1506773"/>
              <a:gd name="connsiteY8" fmla="*/ 838500 h 840795"/>
              <a:gd name="connsiteX9" fmla="*/ 197036 w 1506773"/>
              <a:gd name="connsiteY9" fmla="*/ 840795 h 840795"/>
              <a:gd name="connsiteX10" fmla="*/ 0 w 1506773"/>
              <a:gd name="connsiteY10" fmla="*/ 643759 h 840795"/>
              <a:gd name="connsiteX11" fmla="*/ 157326 w 1506773"/>
              <a:gd name="connsiteY11" fmla="*/ 450726 h 840795"/>
              <a:gd name="connsiteX12" fmla="*/ 182581 w 1506773"/>
              <a:gd name="connsiteY12" fmla="*/ 448180 h 840795"/>
              <a:gd name="connsiteX13" fmla="*/ 199751 w 1506773"/>
              <a:gd name="connsiteY13" fmla="*/ 363136 h 840795"/>
              <a:gd name="connsiteX14" fmla="*/ 403134 w 1506773"/>
              <a:gd name="connsiteY14" fmla="*/ 228325 h 840795"/>
              <a:gd name="connsiteX15" fmla="*/ 447619 w 1506773"/>
              <a:gd name="connsiteY15" fmla="*/ 232809 h 840795"/>
              <a:gd name="connsiteX16" fmla="*/ 488796 w 1506773"/>
              <a:gd name="connsiteY16" fmla="*/ 245591 h 840795"/>
              <a:gd name="connsiteX17" fmla="*/ 501172 w 1506773"/>
              <a:gd name="connsiteY17" fmla="*/ 205722 h 840795"/>
              <a:gd name="connsiteX18" fmla="*/ 811534 w 1506773"/>
              <a:gd name="connsiteY18" fmla="*/ 0 h 84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506773" h="840795">
                <a:moveTo>
                  <a:pt x="811534" y="0"/>
                </a:moveTo>
                <a:cubicBezTo>
                  <a:pt x="997561" y="0"/>
                  <a:pt x="1148366" y="150805"/>
                  <a:pt x="1148366" y="336832"/>
                </a:cubicBezTo>
                <a:lnTo>
                  <a:pt x="1145562" y="364647"/>
                </a:lnTo>
                <a:lnTo>
                  <a:pt x="1179859" y="348159"/>
                </a:lnTo>
                <a:cubicBezTo>
                  <a:pt x="1203530" y="340797"/>
                  <a:pt x="1228697" y="336831"/>
                  <a:pt x="1254791" y="336831"/>
                </a:cubicBezTo>
                <a:cubicBezTo>
                  <a:pt x="1393957" y="336831"/>
                  <a:pt x="1506773" y="449647"/>
                  <a:pt x="1506773" y="588813"/>
                </a:cubicBezTo>
                <a:cubicBezTo>
                  <a:pt x="1506773" y="727979"/>
                  <a:pt x="1393957" y="840795"/>
                  <a:pt x="1254791" y="840795"/>
                </a:cubicBezTo>
                <a:lnTo>
                  <a:pt x="219803" y="840795"/>
                </a:lnTo>
                <a:lnTo>
                  <a:pt x="219803" y="838500"/>
                </a:lnTo>
                <a:lnTo>
                  <a:pt x="197036" y="840795"/>
                </a:lnTo>
                <a:cubicBezTo>
                  <a:pt x="88216" y="840795"/>
                  <a:pt x="0" y="752579"/>
                  <a:pt x="0" y="643759"/>
                </a:cubicBezTo>
                <a:cubicBezTo>
                  <a:pt x="0" y="548542"/>
                  <a:pt x="67540" y="469099"/>
                  <a:pt x="157326" y="450726"/>
                </a:cubicBezTo>
                <a:lnTo>
                  <a:pt x="182581" y="448180"/>
                </a:lnTo>
                <a:lnTo>
                  <a:pt x="199751" y="363136"/>
                </a:lnTo>
                <a:cubicBezTo>
                  <a:pt x="233260" y="283913"/>
                  <a:pt x="311705" y="228325"/>
                  <a:pt x="403134" y="228325"/>
                </a:cubicBezTo>
                <a:cubicBezTo>
                  <a:pt x="418372" y="228325"/>
                  <a:pt x="433250" y="229869"/>
                  <a:pt x="447619" y="232809"/>
                </a:cubicBezTo>
                <a:lnTo>
                  <a:pt x="488796" y="245591"/>
                </a:lnTo>
                <a:lnTo>
                  <a:pt x="501172" y="205722"/>
                </a:lnTo>
                <a:cubicBezTo>
                  <a:pt x="552306" y="84828"/>
                  <a:pt x="672014" y="0"/>
                  <a:pt x="811534" y="0"/>
                </a:cubicBezTo>
                <a:close/>
              </a:path>
            </a:pathLst>
          </a:custGeom>
          <a:solidFill>
            <a:schemeClr val="tx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214" name="Rounded Rectangle 213"/>
          <p:cNvSpPr/>
          <p:nvPr/>
        </p:nvSpPr>
        <p:spPr>
          <a:xfrm>
            <a:off x="1193589" y="1901954"/>
            <a:ext cx="2819641" cy="1927636"/>
          </a:xfrm>
          <a:prstGeom prst="roundRect">
            <a:avLst>
              <a:gd name="adj" fmla="val 0"/>
            </a:avLst>
          </a:prstGeom>
          <a:solidFill>
            <a:schemeClr val="tx1">
              <a:alpha val="20000"/>
            </a:schemeClr>
          </a:solidFill>
          <a:ln w="1016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 smtClean="0">
                <a:solidFill>
                  <a:schemeClr val="tx1"/>
                </a:solidFill>
              </a:rPr>
              <a:t>Scale</a:t>
            </a:r>
            <a:r>
              <a:rPr lang="sv-SE" b="1" dirty="0" smtClean="0">
                <a:solidFill>
                  <a:schemeClr val="tx1"/>
                </a:solidFill>
              </a:rPr>
              <a:t> </a:t>
            </a:r>
            <a:r>
              <a:rPr lang="sv-SE" b="1" dirty="0" err="1" smtClean="0">
                <a:solidFill>
                  <a:schemeClr val="tx1"/>
                </a:solidFill>
              </a:rPr>
              <a:t>up</a:t>
            </a:r>
            <a:r>
              <a:rPr lang="sv-SE" b="1" dirty="0" smtClean="0">
                <a:solidFill>
                  <a:schemeClr val="tx1"/>
                </a:solidFill>
              </a:rPr>
              <a:t>:</a:t>
            </a:r>
            <a:endParaRPr lang="sv-SE" b="1" dirty="0">
              <a:solidFill>
                <a:schemeClr val="tx1"/>
              </a:solidFill>
            </a:endParaRPr>
          </a:p>
          <a:p>
            <a:pPr algn="ctr"/>
            <a:r>
              <a:rPr lang="sv-SE" dirty="0" err="1">
                <a:solidFill>
                  <a:schemeClr val="tx1"/>
                </a:solidFill>
              </a:rPr>
              <a:t>Akka.Actor</a:t>
            </a:r>
            <a:endParaRPr lang="sv-SE" dirty="0">
              <a:solidFill>
                <a:schemeClr val="tx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66060" y="1942340"/>
            <a:ext cx="778945" cy="778945"/>
            <a:chOff x="266060" y="1942340"/>
            <a:chExt cx="778945" cy="778945"/>
          </a:xfrm>
        </p:grpSpPr>
        <p:sp>
          <p:nvSpPr>
            <p:cNvPr id="2" name="Oval 1"/>
            <p:cNvSpPr/>
            <p:nvPr/>
          </p:nvSpPr>
          <p:spPr>
            <a:xfrm>
              <a:off x="266060" y="1942340"/>
              <a:ext cx="778945" cy="778945"/>
            </a:xfrm>
            <a:prstGeom prst="ellipse">
              <a:avLst/>
            </a:prstGeom>
            <a:solidFill>
              <a:schemeClr val="accent4">
                <a:lumMod val="40000"/>
                <a:lumOff val="60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34" name="Oval 133"/>
            <p:cNvSpPr/>
            <p:nvPr/>
          </p:nvSpPr>
          <p:spPr>
            <a:xfrm>
              <a:off x="322066" y="1998346"/>
              <a:ext cx="666931" cy="666931"/>
            </a:xfrm>
            <a:prstGeom prst="ellipse">
              <a:avLst/>
            </a:prstGeom>
            <a:solidFill>
              <a:schemeClr val="accent4">
                <a:lumMod val="40000"/>
                <a:lumOff val="60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10214">
            <a:off x="7368793" y="1926079"/>
            <a:ext cx="758064" cy="1838666"/>
          </a:xfrm>
          <a:prstGeom prst="rect">
            <a:avLst/>
          </a:prstGeom>
        </p:spPr>
      </p:pic>
      <p:sp>
        <p:nvSpPr>
          <p:cNvPr id="215" name="Rounded Rectangle 214"/>
          <p:cNvSpPr/>
          <p:nvPr/>
        </p:nvSpPr>
        <p:spPr>
          <a:xfrm>
            <a:off x="4551286" y="1901954"/>
            <a:ext cx="2819641" cy="1927636"/>
          </a:xfrm>
          <a:prstGeom prst="roundRect">
            <a:avLst>
              <a:gd name="adj" fmla="val 0"/>
            </a:avLst>
          </a:prstGeom>
          <a:solidFill>
            <a:schemeClr val="tx1">
              <a:alpha val="20000"/>
            </a:schemeClr>
          </a:solidFill>
          <a:ln w="1016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 smtClean="0">
                <a:solidFill>
                  <a:schemeClr val="tx1"/>
                </a:solidFill>
              </a:rPr>
              <a:t>Scale</a:t>
            </a:r>
            <a:r>
              <a:rPr lang="sv-SE" b="1" dirty="0" smtClean="0">
                <a:solidFill>
                  <a:schemeClr val="tx1"/>
                </a:solidFill>
              </a:rPr>
              <a:t> </a:t>
            </a:r>
            <a:r>
              <a:rPr lang="sv-SE" b="1" dirty="0" err="1" smtClean="0">
                <a:solidFill>
                  <a:schemeClr val="tx1"/>
                </a:solidFill>
              </a:rPr>
              <a:t>out</a:t>
            </a:r>
            <a:r>
              <a:rPr lang="sv-SE" b="1" dirty="0" smtClean="0">
                <a:solidFill>
                  <a:schemeClr val="tx1"/>
                </a:solidFill>
              </a:rPr>
              <a:t>:</a:t>
            </a:r>
            <a:endParaRPr lang="sv-SE" b="1" dirty="0">
              <a:solidFill>
                <a:schemeClr val="tx1"/>
              </a:solidFill>
            </a:endParaRPr>
          </a:p>
          <a:p>
            <a:pPr algn="ctr"/>
            <a:r>
              <a:rPr lang="sv-SE" dirty="0" err="1">
                <a:solidFill>
                  <a:schemeClr val="tx1"/>
                </a:solidFill>
              </a:rPr>
              <a:t>Akka.Remote</a:t>
            </a:r>
            <a:endParaRPr lang="sv-SE" dirty="0">
              <a:solidFill>
                <a:schemeClr val="tx1"/>
              </a:solidFill>
            </a:endParaRPr>
          </a:p>
        </p:txBody>
      </p:sp>
      <p:sp>
        <p:nvSpPr>
          <p:cNvPr id="216" name="Rounded Rectangle 215"/>
          <p:cNvSpPr/>
          <p:nvPr/>
        </p:nvSpPr>
        <p:spPr>
          <a:xfrm>
            <a:off x="7908983" y="1901954"/>
            <a:ext cx="2819641" cy="1927636"/>
          </a:xfrm>
          <a:prstGeom prst="roundRect">
            <a:avLst>
              <a:gd name="adj" fmla="val 0"/>
            </a:avLst>
          </a:prstGeom>
          <a:solidFill>
            <a:schemeClr val="tx1">
              <a:alpha val="20000"/>
            </a:schemeClr>
          </a:solidFill>
          <a:ln w="1016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 smtClean="0">
                <a:solidFill>
                  <a:schemeClr val="tx1"/>
                </a:solidFill>
              </a:rPr>
              <a:t>Elasticity</a:t>
            </a:r>
            <a:r>
              <a:rPr lang="sv-SE" b="1" dirty="0" smtClean="0">
                <a:solidFill>
                  <a:schemeClr val="tx1"/>
                </a:solidFill>
              </a:rPr>
              <a:t>:</a:t>
            </a:r>
            <a:endParaRPr lang="sv-SE" b="1" dirty="0">
              <a:solidFill>
                <a:schemeClr val="tx1"/>
              </a:solidFill>
            </a:endParaRPr>
          </a:p>
          <a:p>
            <a:pPr algn="ctr"/>
            <a:r>
              <a:rPr lang="sv-SE" dirty="0" err="1"/>
              <a:t>Akka.Cluster</a:t>
            </a:r>
            <a:endParaRPr lang="sv-SE" dirty="0">
              <a:solidFill>
                <a:schemeClr val="tx1"/>
              </a:solidFill>
            </a:endParaRPr>
          </a:p>
        </p:txBody>
      </p:sp>
      <p:grpSp>
        <p:nvGrpSpPr>
          <p:cNvPr id="137" name="Group 136"/>
          <p:cNvGrpSpPr/>
          <p:nvPr/>
        </p:nvGrpSpPr>
        <p:grpSpPr>
          <a:xfrm>
            <a:off x="8014776" y="3898196"/>
            <a:ext cx="2613089" cy="2613088"/>
            <a:chOff x="4662738" y="3954548"/>
            <a:chExt cx="2613089" cy="2613088"/>
          </a:xfrm>
        </p:grpSpPr>
        <p:grpSp>
          <p:nvGrpSpPr>
            <p:cNvPr id="138" name="Group 137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144" name="Freeform 143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145" name="Octagon 144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81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82" name="Oval 181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39" name="Group 138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40" name="Rounded Rectangle 139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141" name="Rounded Rectangle 140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42" name="Rounded Rectangle 141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43" name="Rounded Rectangle 142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183" name="Group 182"/>
          <p:cNvGrpSpPr/>
          <p:nvPr/>
        </p:nvGrpSpPr>
        <p:grpSpPr>
          <a:xfrm>
            <a:off x="4674136" y="3898196"/>
            <a:ext cx="2613089" cy="2613088"/>
            <a:chOff x="4662738" y="3954548"/>
            <a:chExt cx="2613089" cy="2613088"/>
          </a:xfrm>
        </p:grpSpPr>
        <p:grpSp>
          <p:nvGrpSpPr>
            <p:cNvPr id="184" name="Group 183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190" name="Freeform 189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191" name="Octagon 190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92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93" name="Oval 192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85" name="Group 184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86" name="Rounded Rectangle 185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187" name="Rounded Rectangle 186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88" name="Rounded Rectangle 187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89" name="Rounded Rectangle 188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194" name="Group 193"/>
          <p:cNvGrpSpPr/>
          <p:nvPr/>
        </p:nvGrpSpPr>
        <p:grpSpPr>
          <a:xfrm>
            <a:off x="1299223" y="3898196"/>
            <a:ext cx="2613089" cy="2613088"/>
            <a:chOff x="4662738" y="3954548"/>
            <a:chExt cx="2613089" cy="2613088"/>
          </a:xfrm>
        </p:grpSpPr>
        <p:grpSp>
          <p:nvGrpSpPr>
            <p:cNvPr id="195" name="Group 194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201" name="Freeform 200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202" name="Octagon 201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03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04" name="Oval 203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96" name="Group 195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97" name="Rounded Rectangle 196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198" name="Rounded Rectangle 197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99" name="Rounded Rectangle 198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200" name="Rounded Rectangle 199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205" name="Group 204"/>
          <p:cNvGrpSpPr/>
          <p:nvPr/>
        </p:nvGrpSpPr>
        <p:grpSpPr>
          <a:xfrm>
            <a:off x="2093627" y="4578050"/>
            <a:ext cx="7738794" cy="1133888"/>
            <a:chOff x="2093627" y="4578050"/>
            <a:chExt cx="7738794" cy="1133888"/>
          </a:xfrm>
        </p:grpSpPr>
        <p:cxnSp>
          <p:nvCxnSpPr>
            <p:cNvPr id="206" name="Straight Connector 205"/>
            <p:cNvCxnSpPr>
              <a:stCxn id="225" idx="2"/>
              <a:endCxn id="224" idx="6"/>
            </p:cNvCxnSpPr>
            <p:nvPr/>
          </p:nvCxnSpPr>
          <p:spPr>
            <a:xfrm flipH="1">
              <a:off x="6494397" y="4827955"/>
              <a:ext cx="2315824" cy="7338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>
              <a:stCxn id="223" idx="2"/>
              <a:endCxn id="222" idx="6"/>
            </p:cNvCxnSpPr>
            <p:nvPr/>
          </p:nvCxnSpPr>
          <p:spPr>
            <a:xfrm flipH="1" flipV="1">
              <a:off x="3114983" y="4824906"/>
              <a:ext cx="2328393" cy="71840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>
              <a:stCxn id="223" idx="2"/>
              <a:endCxn id="221" idx="6"/>
            </p:cNvCxnSpPr>
            <p:nvPr/>
          </p:nvCxnSpPr>
          <p:spPr>
            <a:xfrm flipH="1">
              <a:off x="3106672" y="5543311"/>
              <a:ext cx="2336704" cy="2642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>
              <a:stCxn id="230" idx="4"/>
              <a:endCxn id="223" idx="0"/>
            </p:cNvCxnSpPr>
            <p:nvPr/>
          </p:nvCxnSpPr>
          <p:spPr>
            <a:xfrm flipH="1">
              <a:off x="5585576" y="4971258"/>
              <a:ext cx="7932" cy="429853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>
              <a:stCxn id="222" idx="2"/>
              <a:endCxn id="234" idx="6"/>
            </p:cNvCxnSpPr>
            <p:nvPr/>
          </p:nvCxnSpPr>
          <p:spPr>
            <a:xfrm flipH="1">
              <a:off x="2378027" y="4824906"/>
              <a:ext cx="452556" cy="1905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>
              <a:stCxn id="222" idx="3"/>
              <a:endCxn id="220" idx="7"/>
            </p:cNvCxnSpPr>
            <p:nvPr/>
          </p:nvCxnSpPr>
          <p:spPr>
            <a:xfrm flipH="1">
              <a:off x="2338223" y="4925457"/>
              <a:ext cx="534009" cy="53051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>
              <a:stCxn id="225" idx="4"/>
              <a:endCxn id="226" idx="0"/>
            </p:cNvCxnSpPr>
            <p:nvPr/>
          </p:nvCxnSpPr>
          <p:spPr>
            <a:xfrm flipH="1">
              <a:off x="8938543" y="4970155"/>
              <a:ext cx="13878" cy="4494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>
              <a:stCxn id="225" idx="5"/>
              <a:endCxn id="227" idx="1"/>
            </p:cNvCxnSpPr>
            <p:nvPr/>
          </p:nvCxnSpPr>
          <p:spPr>
            <a:xfrm>
              <a:off x="9052972" y="4928506"/>
              <a:ext cx="536698" cy="52746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>
              <a:stCxn id="230" idx="5"/>
              <a:endCxn id="224" idx="1"/>
            </p:cNvCxnSpPr>
            <p:nvPr/>
          </p:nvCxnSpPr>
          <p:spPr>
            <a:xfrm>
              <a:off x="5694059" y="4929609"/>
              <a:ext cx="557587" cy="531632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>
              <a:stCxn id="225" idx="6"/>
              <a:endCxn id="228" idx="2"/>
            </p:cNvCxnSpPr>
            <p:nvPr/>
          </p:nvCxnSpPr>
          <p:spPr>
            <a:xfrm>
              <a:off x="9094621" y="4827955"/>
              <a:ext cx="453400" cy="1164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0" name="Oval 219"/>
            <p:cNvSpPr/>
            <p:nvPr/>
          </p:nvSpPr>
          <p:spPr>
            <a:xfrm>
              <a:off x="2095472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21" name="Oval 220"/>
            <p:cNvSpPr/>
            <p:nvPr/>
          </p:nvSpPr>
          <p:spPr>
            <a:xfrm>
              <a:off x="2822272" y="542753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22" name="Oval 221"/>
            <p:cNvSpPr/>
            <p:nvPr/>
          </p:nvSpPr>
          <p:spPr>
            <a:xfrm>
              <a:off x="2830583" y="4682706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23" name="Oval 222"/>
            <p:cNvSpPr/>
            <p:nvPr/>
          </p:nvSpPr>
          <p:spPr>
            <a:xfrm>
              <a:off x="5443376" y="540111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24" name="Oval 223"/>
            <p:cNvSpPr/>
            <p:nvPr/>
          </p:nvSpPr>
          <p:spPr>
            <a:xfrm>
              <a:off x="6209997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25" name="Oval 224"/>
            <p:cNvSpPr/>
            <p:nvPr/>
          </p:nvSpPr>
          <p:spPr>
            <a:xfrm>
              <a:off x="8810221" y="4685755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26" name="Oval 225"/>
            <p:cNvSpPr/>
            <p:nvPr/>
          </p:nvSpPr>
          <p:spPr>
            <a:xfrm>
              <a:off x="8796343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27" name="Oval 226"/>
            <p:cNvSpPr/>
            <p:nvPr/>
          </p:nvSpPr>
          <p:spPr>
            <a:xfrm>
              <a:off x="9548021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28" name="Oval 227"/>
            <p:cNvSpPr/>
            <p:nvPr/>
          </p:nvSpPr>
          <p:spPr>
            <a:xfrm>
              <a:off x="9548021" y="469740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229" name="Straight Connector 228"/>
            <p:cNvCxnSpPr>
              <a:stCxn id="233" idx="2"/>
              <a:endCxn id="230" idx="6"/>
            </p:cNvCxnSpPr>
            <p:nvPr/>
          </p:nvCxnSpPr>
          <p:spPr>
            <a:xfrm flipH="1" flipV="1">
              <a:off x="5735708" y="4829058"/>
              <a:ext cx="329299" cy="124149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0" name="Oval 229"/>
            <p:cNvSpPr/>
            <p:nvPr/>
          </p:nvSpPr>
          <p:spPr>
            <a:xfrm>
              <a:off x="5451308" y="468685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231" name="Straight Connector 230"/>
            <p:cNvCxnSpPr>
              <a:stCxn id="233" idx="7"/>
              <a:endCxn id="232" idx="3"/>
            </p:cNvCxnSpPr>
            <p:nvPr/>
          </p:nvCxnSpPr>
          <p:spPr>
            <a:xfrm flipV="1">
              <a:off x="6307758" y="4820801"/>
              <a:ext cx="63116" cy="3185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2" name="Oval 231"/>
            <p:cNvSpPr/>
            <p:nvPr/>
          </p:nvSpPr>
          <p:spPr>
            <a:xfrm>
              <a:off x="6329225" y="4578050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33" name="Oval 232"/>
            <p:cNvSpPr/>
            <p:nvPr/>
          </p:nvSpPr>
          <p:spPr>
            <a:xfrm>
              <a:off x="6065007" y="4811007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34" name="Oval 233"/>
            <p:cNvSpPr/>
            <p:nvPr/>
          </p:nvSpPr>
          <p:spPr>
            <a:xfrm>
              <a:off x="2093627" y="470176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pic>
        <p:nvPicPr>
          <p:cNvPr id="78" name="Picture 7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106" y="896634"/>
            <a:ext cx="1281734" cy="655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524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" grpId="0" animBg="1"/>
      <p:bldP spid="215" grpId="0" animBg="1"/>
      <p:bldP spid="2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" name="Group 165"/>
          <p:cNvGrpSpPr/>
          <p:nvPr/>
        </p:nvGrpSpPr>
        <p:grpSpPr>
          <a:xfrm>
            <a:off x="1305186" y="3896975"/>
            <a:ext cx="2613089" cy="2613088"/>
            <a:chOff x="1305186" y="3896975"/>
            <a:chExt cx="2613089" cy="2613088"/>
          </a:xfrm>
        </p:grpSpPr>
        <p:sp>
          <p:nvSpPr>
            <p:cNvPr id="167" name="Freeform 166"/>
            <p:cNvSpPr/>
            <p:nvPr/>
          </p:nvSpPr>
          <p:spPr>
            <a:xfrm>
              <a:off x="1305186" y="3896975"/>
              <a:ext cx="2613089" cy="2613088"/>
            </a:xfrm>
            <a:custGeom>
              <a:avLst/>
              <a:gdLst>
                <a:gd name="connsiteX0" fmla="*/ 675551 w 2613089"/>
                <a:gd name="connsiteY0" fmla="*/ 2336863 h 2613088"/>
                <a:gd name="connsiteX1" fmla="*/ 927753 w 2613089"/>
                <a:gd name="connsiteY1" fmla="*/ 2336863 h 2613088"/>
                <a:gd name="connsiteX2" fmla="*/ 801652 w 2613089"/>
                <a:gd name="connsiteY2" fmla="*/ 2613088 h 2613088"/>
                <a:gd name="connsiteX3" fmla="*/ 1811434 w 2613089"/>
                <a:gd name="connsiteY3" fmla="*/ 0 h 2613088"/>
                <a:gd name="connsiteX4" fmla="*/ 1936421 w 2613089"/>
                <a:gd name="connsiteY4" fmla="*/ 273785 h 2613088"/>
                <a:gd name="connsiteX5" fmla="*/ 2108477 w 2613089"/>
                <a:gd name="connsiteY5" fmla="*/ 273785 h 2613088"/>
                <a:gd name="connsiteX6" fmla="*/ 2350125 w 2613089"/>
                <a:gd name="connsiteY6" fmla="*/ 515433 h 2613088"/>
                <a:gd name="connsiteX7" fmla="*/ 2350125 w 2613089"/>
                <a:gd name="connsiteY7" fmla="*/ 681605 h 2613088"/>
                <a:gd name="connsiteX8" fmla="*/ 2613087 w 2613089"/>
                <a:gd name="connsiteY8" fmla="*/ 801651 h 2613088"/>
                <a:gd name="connsiteX9" fmla="*/ 2350125 w 2613089"/>
                <a:gd name="connsiteY9" fmla="*/ 921697 h 2613088"/>
                <a:gd name="connsiteX10" fmla="*/ 2350125 w 2613089"/>
                <a:gd name="connsiteY10" fmla="*/ 1018199 h 2613088"/>
                <a:gd name="connsiteX11" fmla="*/ 2613086 w 2613089"/>
                <a:gd name="connsiteY11" fmla="*/ 1138245 h 2613088"/>
                <a:gd name="connsiteX12" fmla="*/ 2350125 w 2613089"/>
                <a:gd name="connsiteY12" fmla="*/ 1258291 h 2613088"/>
                <a:gd name="connsiteX13" fmla="*/ 2350125 w 2613089"/>
                <a:gd name="connsiteY13" fmla="*/ 1354792 h 2613088"/>
                <a:gd name="connsiteX14" fmla="*/ 2613088 w 2613089"/>
                <a:gd name="connsiteY14" fmla="*/ 1474839 h 2613088"/>
                <a:gd name="connsiteX15" fmla="*/ 2350125 w 2613089"/>
                <a:gd name="connsiteY15" fmla="*/ 1594886 h 2613088"/>
                <a:gd name="connsiteX16" fmla="*/ 2350125 w 2613089"/>
                <a:gd name="connsiteY16" fmla="*/ 1691386 h 2613088"/>
                <a:gd name="connsiteX17" fmla="*/ 2613089 w 2613089"/>
                <a:gd name="connsiteY17" fmla="*/ 1811433 h 2613088"/>
                <a:gd name="connsiteX18" fmla="*/ 2350125 w 2613089"/>
                <a:gd name="connsiteY18" fmla="*/ 1931480 h 2613088"/>
                <a:gd name="connsiteX19" fmla="*/ 2350125 w 2613089"/>
                <a:gd name="connsiteY19" fmla="*/ 2095214 h 2613088"/>
                <a:gd name="connsiteX20" fmla="*/ 2108477 w 2613089"/>
                <a:gd name="connsiteY20" fmla="*/ 2336862 h 2613088"/>
                <a:gd name="connsiteX21" fmla="*/ 1937535 w 2613089"/>
                <a:gd name="connsiteY21" fmla="*/ 2336862 h 2613088"/>
                <a:gd name="connsiteX22" fmla="*/ 1811434 w 2613089"/>
                <a:gd name="connsiteY22" fmla="*/ 2613086 h 2613088"/>
                <a:gd name="connsiteX23" fmla="*/ 1685334 w 2613089"/>
                <a:gd name="connsiteY23" fmla="*/ 2336862 h 2613088"/>
                <a:gd name="connsiteX24" fmla="*/ 1600940 w 2613089"/>
                <a:gd name="connsiteY24" fmla="*/ 2336862 h 2613088"/>
                <a:gd name="connsiteX25" fmla="*/ 1474840 w 2613089"/>
                <a:gd name="connsiteY25" fmla="*/ 2613085 h 2613088"/>
                <a:gd name="connsiteX26" fmla="*/ 1348740 w 2613089"/>
                <a:gd name="connsiteY26" fmla="*/ 2336862 h 2613088"/>
                <a:gd name="connsiteX27" fmla="*/ 1264347 w 2613089"/>
                <a:gd name="connsiteY27" fmla="*/ 2336862 h 2613088"/>
                <a:gd name="connsiteX28" fmla="*/ 1138246 w 2613089"/>
                <a:gd name="connsiteY28" fmla="*/ 2613087 h 2613088"/>
                <a:gd name="connsiteX29" fmla="*/ 1012145 w 2613089"/>
                <a:gd name="connsiteY29" fmla="*/ 2336862 h 2613088"/>
                <a:gd name="connsiteX30" fmla="*/ 504611 w 2613089"/>
                <a:gd name="connsiteY30" fmla="*/ 2336862 h 2613088"/>
                <a:gd name="connsiteX31" fmla="*/ 262963 w 2613089"/>
                <a:gd name="connsiteY31" fmla="*/ 2095214 h 2613088"/>
                <a:gd name="connsiteX32" fmla="*/ 262963 w 2613089"/>
                <a:gd name="connsiteY32" fmla="*/ 1931479 h 2613088"/>
                <a:gd name="connsiteX33" fmla="*/ 2 w 2613089"/>
                <a:gd name="connsiteY33" fmla="*/ 1811433 h 2613088"/>
                <a:gd name="connsiteX34" fmla="*/ 262963 w 2613089"/>
                <a:gd name="connsiteY34" fmla="*/ 1691387 h 2613088"/>
                <a:gd name="connsiteX35" fmla="*/ 262963 w 2613089"/>
                <a:gd name="connsiteY35" fmla="*/ 1594884 h 2613088"/>
                <a:gd name="connsiteX36" fmla="*/ 3 w 2613089"/>
                <a:gd name="connsiteY36" fmla="*/ 1474839 h 2613088"/>
                <a:gd name="connsiteX37" fmla="*/ 262963 w 2613089"/>
                <a:gd name="connsiteY37" fmla="*/ 1354794 h 2613088"/>
                <a:gd name="connsiteX38" fmla="*/ 262963 w 2613089"/>
                <a:gd name="connsiteY38" fmla="*/ 1258291 h 2613088"/>
                <a:gd name="connsiteX39" fmla="*/ 1 w 2613089"/>
                <a:gd name="connsiteY39" fmla="*/ 1138245 h 2613088"/>
                <a:gd name="connsiteX40" fmla="*/ 262963 w 2613089"/>
                <a:gd name="connsiteY40" fmla="*/ 1018199 h 2613088"/>
                <a:gd name="connsiteX41" fmla="*/ 262963 w 2613089"/>
                <a:gd name="connsiteY41" fmla="*/ 921698 h 2613088"/>
                <a:gd name="connsiteX42" fmla="*/ 0 w 2613089"/>
                <a:gd name="connsiteY42" fmla="*/ 801651 h 2613088"/>
                <a:gd name="connsiteX43" fmla="*/ 262963 w 2613089"/>
                <a:gd name="connsiteY43" fmla="*/ 681604 h 2613088"/>
                <a:gd name="connsiteX44" fmla="*/ 262963 w 2613089"/>
                <a:gd name="connsiteY44" fmla="*/ 515433 h 2613088"/>
                <a:gd name="connsiteX45" fmla="*/ 504611 w 2613089"/>
                <a:gd name="connsiteY45" fmla="*/ 273785 h 2613088"/>
                <a:gd name="connsiteX46" fmla="*/ 676666 w 2613089"/>
                <a:gd name="connsiteY46" fmla="*/ 273785 h 2613088"/>
                <a:gd name="connsiteX47" fmla="*/ 801652 w 2613089"/>
                <a:gd name="connsiteY47" fmla="*/ 2 h 2613088"/>
                <a:gd name="connsiteX48" fmla="*/ 926638 w 2613089"/>
                <a:gd name="connsiteY48" fmla="*/ 273785 h 2613088"/>
                <a:gd name="connsiteX49" fmla="*/ 1013261 w 2613089"/>
                <a:gd name="connsiteY49" fmla="*/ 273785 h 2613088"/>
                <a:gd name="connsiteX50" fmla="*/ 1138246 w 2613089"/>
                <a:gd name="connsiteY50" fmla="*/ 3 h 2613088"/>
                <a:gd name="connsiteX51" fmla="*/ 1263232 w 2613089"/>
                <a:gd name="connsiteY51" fmla="*/ 273785 h 2613088"/>
                <a:gd name="connsiteX52" fmla="*/ 1349854 w 2613089"/>
                <a:gd name="connsiteY52" fmla="*/ 273785 h 2613088"/>
                <a:gd name="connsiteX53" fmla="*/ 1474840 w 2613089"/>
                <a:gd name="connsiteY53" fmla="*/ 1 h 2613088"/>
                <a:gd name="connsiteX54" fmla="*/ 1599826 w 2613089"/>
                <a:gd name="connsiteY54" fmla="*/ 273785 h 2613088"/>
                <a:gd name="connsiteX55" fmla="*/ 1686448 w 2613089"/>
                <a:gd name="connsiteY55" fmla="*/ 273785 h 261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2613089" h="2613088">
                  <a:moveTo>
                    <a:pt x="675551" y="2336863"/>
                  </a:moveTo>
                  <a:lnTo>
                    <a:pt x="927753" y="2336863"/>
                  </a:lnTo>
                  <a:lnTo>
                    <a:pt x="801652" y="2613088"/>
                  </a:lnTo>
                  <a:close/>
                  <a:moveTo>
                    <a:pt x="1811434" y="0"/>
                  </a:moveTo>
                  <a:lnTo>
                    <a:pt x="1936421" y="273785"/>
                  </a:lnTo>
                  <a:lnTo>
                    <a:pt x="2108477" y="273785"/>
                  </a:lnTo>
                  <a:lnTo>
                    <a:pt x="2350125" y="515433"/>
                  </a:lnTo>
                  <a:lnTo>
                    <a:pt x="2350125" y="681605"/>
                  </a:lnTo>
                  <a:lnTo>
                    <a:pt x="2613087" y="801651"/>
                  </a:lnTo>
                  <a:lnTo>
                    <a:pt x="2350125" y="921697"/>
                  </a:lnTo>
                  <a:lnTo>
                    <a:pt x="2350125" y="1018199"/>
                  </a:lnTo>
                  <a:lnTo>
                    <a:pt x="2613086" y="1138245"/>
                  </a:lnTo>
                  <a:lnTo>
                    <a:pt x="2350125" y="1258291"/>
                  </a:lnTo>
                  <a:lnTo>
                    <a:pt x="2350125" y="1354792"/>
                  </a:lnTo>
                  <a:lnTo>
                    <a:pt x="2613088" y="1474839"/>
                  </a:lnTo>
                  <a:lnTo>
                    <a:pt x="2350125" y="1594886"/>
                  </a:lnTo>
                  <a:lnTo>
                    <a:pt x="2350125" y="1691386"/>
                  </a:lnTo>
                  <a:lnTo>
                    <a:pt x="2613089" y="1811433"/>
                  </a:lnTo>
                  <a:lnTo>
                    <a:pt x="2350125" y="1931480"/>
                  </a:lnTo>
                  <a:lnTo>
                    <a:pt x="2350125" y="2095214"/>
                  </a:lnTo>
                  <a:lnTo>
                    <a:pt x="2108477" y="2336862"/>
                  </a:lnTo>
                  <a:lnTo>
                    <a:pt x="1937535" y="2336862"/>
                  </a:lnTo>
                  <a:lnTo>
                    <a:pt x="1811434" y="2613086"/>
                  </a:lnTo>
                  <a:lnTo>
                    <a:pt x="1685334" y="2336862"/>
                  </a:lnTo>
                  <a:lnTo>
                    <a:pt x="1600940" y="2336862"/>
                  </a:lnTo>
                  <a:lnTo>
                    <a:pt x="1474840" y="2613085"/>
                  </a:lnTo>
                  <a:lnTo>
                    <a:pt x="1348740" y="2336862"/>
                  </a:lnTo>
                  <a:lnTo>
                    <a:pt x="1264347" y="2336862"/>
                  </a:lnTo>
                  <a:lnTo>
                    <a:pt x="1138246" y="2613087"/>
                  </a:lnTo>
                  <a:lnTo>
                    <a:pt x="1012145" y="2336862"/>
                  </a:lnTo>
                  <a:lnTo>
                    <a:pt x="504611" y="2336862"/>
                  </a:lnTo>
                  <a:lnTo>
                    <a:pt x="262963" y="2095214"/>
                  </a:lnTo>
                  <a:lnTo>
                    <a:pt x="262963" y="1931479"/>
                  </a:lnTo>
                  <a:lnTo>
                    <a:pt x="2" y="1811433"/>
                  </a:lnTo>
                  <a:lnTo>
                    <a:pt x="262963" y="1691387"/>
                  </a:lnTo>
                  <a:lnTo>
                    <a:pt x="262963" y="1594884"/>
                  </a:lnTo>
                  <a:lnTo>
                    <a:pt x="3" y="1474839"/>
                  </a:lnTo>
                  <a:lnTo>
                    <a:pt x="262963" y="1354794"/>
                  </a:lnTo>
                  <a:lnTo>
                    <a:pt x="262963" y="1258291"/>
                  </a:lnTo>
                  <a:lnTo>
                    <a:pt x="1" y="1138245"/>
                  </a:lnTo>
                  <a:lnTo>
                    <a:pt x="262963" y="1018199"/>
                  </a:lnTo>
                  <a:lnTo>
                    <a:pt x="262963" y="921698"/>
                  </a:lnTo>
                  <a:lnTo>
                    <a:pt x="0" y="801651"/>
                  </a:lnTo>
                  <a:lnTo>
                    <a:pt x="262963" y="681604"/>
                  </a:lnTo>
                  <a:lnTo>
                    <a:pt x="262963" y="515433"/>
                  </a:lnTo>
                  <a:lnTo>
                    <a:pt x="504611" y="273785"/>
                  </a:lnTo>
                  <a:lnTo>
                    <a:pt x="676666" y="273785"/>
                  </a:lnTo>
                  <a:lnTo>
                    <a:pt x="801652" y="2"/>
                  </a:lnTo>
                  <a:lnTo>
                    <a:pt x="926638" y="273785"/>
                  </a:lnTo>
                  <a:lnTo>
                    <a:pt x="1013261" y="273785"/>
                  </a:lnTo>
                  <a:lnTo>
                    <a:pt x="1138246" y="3"/>
                  </a:lnTo>
                  <a:lnTo>
                    <a:pt x="1263232" y="273785"/>
                  </a:lnTo>
                  <a:lnTo>
                    <a:pt x="1349854" y="273785"/>
                  </a:lnTo>
                  <a:lnTo>
                    <a:pt x="1474840" y="1"/>
                  </a:lnTo>
                  <a:lnTo>
                    <a:pt x="1599826" y="273785"/>
                  </a:lnTo>
                  <a:lnTo>
                    <a:pt x="1686448" y="273785"/>
                  </a:lnTo>
                  <a:close/>
                </a:path>
              </a:pathLst>
            </a:custGeom>
            <a:solidFill>
              <a:srgbClr val="2E2E2E">
                <a:alpha val="23000"/>
              </a:srgb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68" name="Rounded Rectangle 167"/>
            <p:cNvSpPr/>
            <p:nvPr/>
          </p:nvSpPr>
          <p:spPr>
            <a:xfrm>
              <a:off x="1892940" y="4494907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/>
            </a:p>
          </p:txBody>
        </p:sp>
        <p:sp>
          <p:nvSpPr>
            <p:cNvPr id="169" name="Rounded Rectangle 168"/>
            <p:cNvSpPr/>
            <p:nvPr/>
          </p:nvSpPr>
          <p:spPr>
            <a:xfrm>
              <a:off x="2634557" y="4494907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170" name="Rounded Rectangle 169"/>
            <p:cNvSpPr/>
            <p:nvPr/>
          </p:nvSpPr>
          <p:spPr>
            <a:xfrm>
              <a:off x="1892940" y="5236856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171" name="Rounded Rectangle 170"/>
            <p:cNvSpPr/>
            <p:nvPr/>
          </p:nvSpPr>
          <p:spPr>
            <a:xfrm>
              <a:off x="2634557" y="5236856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0" y="0"/>
            <a:ext cx="12192000" cy="3831704"/>
          </a:xfrm>
          <a:prstGeom prst="rect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/>
          </a:p>
        </p:txBody>
      </p:sp>
      <p:sp>
        <p:nvSpPr>
          <p:cNvPr id="65" name="Freeform 64"/>
          <p:cNvSpPr/>
          <p:nvPr/>
        </p:nvSpPr>
        <p:spPr>
          <a:xfrm>
            <a:off x="9929485" y="2153908"/>
            <a:ext cx="1506773" cy="840795"/>
          </a:xfrm>
          <a:custGeom>
            <a:avLst/>
            <a:gdLst>
              <a:gd name="connsiteX0" fmla="*/ 811534 w 1506773"/>
              <a:gd name="connsiteY0" fmla="*/ 0 h 840795"/>
              <a:gd name="connsiteX1" fmla="*/ 1148366 w 1506773"/>
              <a:gd name="connsiteY1" fmla="*/ 336832 h 840795"/>
              <a:gd name="connsiteX2" fmla="*/ 1145562 w 1506773"/>
              <a:gd name="connsiteY2" fmla="*/ 364647 h 840795"/>
              <a:gd name="connsiteX3" fmla="*/ 1179859 w 1506773"/>
              <a:gd name="connsiteY3" fmla="*/ 348159 h 840795"/>
              <a:gd name="connsiteX4" fmla="*/ 1254791 w 1506773"/>
              <a:gd name="connsiteY4" fmla="*/ 336831 h 840795"/>
              <a:gd name="connsiteX5" fmla="*/ 1506773 w 1506773"/>
              <a:gd name="connsiteY5" fmla="*/ 588813 h 840795"/>
              <a:gd name="connsiteX6" fmla="*/ 1254791 w 1506773"/>
              <a:gd name="connsiteY6" fmla="*/ 840795 h 840795"/>
              <a:gd name="connsiteX7" fmla="*/ 219803 w 1506773"/>
              <a:gd name="connsiteY7" fmla="*/ 840795 h 840795"/>
              <a:gd name="connsiteX8" fmla="*/ 219803 w 1506773"/>
              <a:gd name="connsiteY8" fmla="*/ 838500 h 840795"/>
              <a:gd name="connsiteX9" fmla="*/ 197036 w 1506773"/>
              <a:gd name="connsiteY9" fmla="*/ 840795 h 840795"/>
              <a:gd name="connsiteX10" fmla="*/ 0 w 1506773"/>
              <a:gd name="connsiteY10" fmla="*/ 643759 h 840795"/>
              <a:gd name="connsiteX11" fmla="*/ 157326 w 1506773"/>
              <a:gd name="connsiteY11" fmla="*/ 450726 h 840795"/>
              <a:gd name="connsiteX12" fmla="*/ 182581 w 1506773"/>
              <a:gd name="connsiteY12" fmla="*/ 448180 h 840795"/>
              <a:gd name="connsiteX13" fmla="*/ 199751 w 1506773"/>
              <a:gd name="connsiteY13" fmla="*/ 363136 h 840795"/>
              <a:gd name="connsiteX14" fmla="*/ 403134 w 1506773"/>
              <a:gd name="connsiteY14" fmla="*/ 228325 h 840795"/>
              <a:gd name="connsiteX15" fmla="*/ 447619 w 1506773"/>
              <a:gd name="connsiteY15" fmla="*/ 232809 h 840795"/>
              <a:gd name="connsiteX16" fmla="*/ 488796 w 1506773"/>
              <a:gd name="connsiteY16" fmla="*/ 245591 h 840795"/>
              <a:gd name="connsiteX17" fmla="*/ 501172 w 1506773"/>
              <a:gd name="connsiteY17" fmla="*/ 205722 h 840795"/>
              <a:gd name="connsiteX18" fmla="*/ 811534 w 1506773"/>
              <a:gd name="connsiteY18" fmla="*/ 0 h 84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506773" h="840795">
                <a:moveTo>
                  <a:pt x="811534" y="0"/>
                </a:moveTo>
                <a:cubicBezTo>
                  <a:pt x="997561" y="0"/>
                  <a:pt x="1148366" y="150805"/>
                  <a:pt x="1148366" y="336832"/>
                </a:cubicBezTo>
                <a:lnTo>
                  <a:pt x="1145562" y="364647"/>
                </a:lnTo>
                <a:lnTo>
                  <a:pt x="1179859" y="348159"/>
                </a:lnTo>
                <a:cubicBezTo>
                  <a:pt x="1203530" y="340797"/>
                  <a:pt x="1228697" y="336831"/>
                  <a:pt x="1254791" y="336831"/>
                </a:cubicBezTo>
                <a:cubicBezTo>
                  <a:pt x="1393957" y="336831"/>
                  <a:pt x="1506773" y="449647"/>
                  <a:pt x="1506773" y="588813"/>
                </a:cubicBezTo>
                <a:cubicBezTo>
                  <a:pt x="1506773" y="727979"/>
                  <a:pt x="1393957" y="840795"/>
                  <a:pt x="1254791" y="840795"/>
                </a:cubicBezTo>
                <a:lnTo>
                  <a:pt x="219803" y="840795"/>
                </a:lnTo>
                <a:lnTo>
                  <a:pt x="219803" y="838500"/>
                </a:lnTo>
                <a:lnTo>
                  <a:pt x="197036" y="840795"/>
                </a:lnTo>
                <a:cubicBezTo>
                  <a:pt x="88216" y="840795"/>
                  <a:pt x="0" y="752579"/>
                  <a:pt x="0" y="643759"/>
                </a:cubicBezTo>
                <a:cubicBezTo>
                  <a:pt x="0" y="548542"/>
                  <a:pt x="67540" y="469099"/>
                  <a:pt x="157326" y="450726"/>
                </a:cubicBezTo>
                <a:lnTo>
                  <a:pt x="182581" y="448180"/>
                </a:lnTo>
                <a:lnTo>
                  <a:pt x="199751" y="363136"/>
                </a:lnTo>
                <a:cubicBezTo>
                  <a:pt x="233260" y="283913"/>
                  <a:pt x="311705" y="228325"/>
                  <a:pt x="403134" y="228325"/>
                </a:cubicBezTo>
                <a:cubicBezTo>
                  <a:pt x="418372" y="228325"/>
                  <a:pt x="433250" y="229869"/>
                  <a:pt x="447619" y="232809"/>
                </a:cubicBezTo>
                <a:lnTo>
                  <a:pt x="488796" y="245591"/>
                </a:lnTo>
                <a:lnTo>
                  <a:pt x="501172" y="205722"/>
                </a:lnTo>
                <a:cubicBezTo>
                  <a:pt x="552306" y="84828"/>
                  <a:pt x="672014" y="0"/>
                  <a:pt x="811534" y="0"/>
                </a:cubicBezTo>
                <a:close/>
              </a:path>
            </a:pathLst>
          </a:custGeom>
          <a:solidFill>
            <a:schemeClr val="tx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grpSp>
        <p:nvGrpSpPr>
          <p:cNvPr id="52" name="Group 51"/>
          <p:cNvGrpSpPr/>
          <p:nvPr>
            <p:custDataLst>
              <p:custData r:id="rId1"/>
            </p:custDataLst>
          </p:nvPr>
        </p:nvGrpSpPr>
        <p:grpSpPr>
          <a:xfrm>
            <a:off x="266060" y="184020"/>
            <a:ext cx="1235072" cy="1235072"/>
            <a:chOff x="266060" y="1942340"/>
            <a:chExt cx="778945" cy="778945"/>
          </a:xfrm>
        </p:grpSpPr>
        <p:sp>
          <p:nvSpPr>
            <p:cNvPr id="53" name="Oval 52"/>
            <p:cNvSpPr/>
            <p:nvPr/>
          </p:nvSpPr>
          <p:spPr>
            <a:xfrm>
              <a:off x="266060" y="1942340"/>
              <a:ext cx="778945" cy="778945"/>
            </a:xfrm>
            <a:prstGeom prst="ellipse">
              <a:avLst/>
            </a:prstGeom>
            <a:solidFill>
              <a:schemeClr val="accent4">
                <a:lumMod val="40000"/>
                <a:lumOff val="60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4" name="Oval 53"/>
            <p:cNvSpPr/>
            <p:nvPr/>
          </p:nvSpPr>
          <p:spPr>
            <a:xfrm>
              <a:off x="322066" y="1998346"/>
              <a:ext cx="666931" cy="666931"/>
            </a:xfrm>
            <a:prstGeom prst="ellipse">
              <a:avLst/>
            </a:prstGeom>
            <a:solidFill>
              <a:schemeClr val="accent4">
                <a:lumMod val="40000"/>
                <a:lumOff val="60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pic>
        <p:nvPicPr>
          <p:cNvPr id="56" name="Picture 55"/>
          <p:cNvPicPr>
            <a:picLocks noChangeAspect="1"/>
          </p:cNvPicPr>
          <p:nvPr>
            <p:custDataLst>
              <p:custData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10214">
            <a:off x="5980962" y="-1314"/>
            <a:ext cx="1100407" cy="2669011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794819" y="2025097"/>
            <a:ext cx="10771367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4400" b="1" dirty="0" err="1" smtClean="0"/>
              <a:t>Scale</a:t>
            </a:r>
            <a:r>
              <a:rPr lang="sv-SE" sz="4400" b="1" dirty="0" smtClean="0"/>
              <a:t> </a:t>
            </a:r>
            <a:r>
              <a:rPr lang="sv-SE" sz="4400" b="1" dirty="0" err="1" smtClean="0"/>
              <a:t>up</a:t>
            </a:r>
            <a:r>
              <a:rPr lang="sv-SE" sz="4400" b="1" dirty="0" smtClean="0"/>
              <a:t> and </a:t>
            </a:r>
            <a:r>
              <a:rPr lang="sv-SE" sz="4400" b="1" dirty="0" err="1" smtClean="0"/>
              <a:t>out</a:t>
            </a:r>
            <a:r>
              <a:rPr lang="sv-SE" sz="4400" b="1" dirty="0" smtClean="0"/>
              <a:t> </a:t>
            </a:r>
            <a:r>
              <a:rPr lang="sv-SE" sz="4400" b="1" dirty="0" err="1" smtClean="0"/>
              <a:t>are</a:t>
            </a:r>
            <a:r>
              <a:rPr lang="sv-SE" sz="4400" b="1" dirty="0" smtClean="0"/>
              <a:t> </a:t>
            </a:r>
            <a:r>
              <a:rPr lang="sv-SE" sz="4400" b="1" dirty="0" err="1" smtClean="0"/>
              <a:t>essentially</a:t>
            </a:r>
            <a:r>
              <a:rPr lang="sv-SE" sz="4400" b="1" dirty="0" smtClean="0"/>
              <a:t> the same</a:t>
            </a:r>
          </a:p>
          <a:p>
            <a:pPr algn="ctr"/>
            <a:r>
              <a:rPr lang="sv-SE" sz="1600" b="1" dirty="0" err="1" smtClean="0"/>
              <a:t>That</a:t>
            </a:r>
            <a:r>
              <a:rPr lang="sv-SE" sz="1600" b="1" dirty="0" smtClean="0"/>
              <a:t> is; </a:t>
            </a:r>
            <a:r>
              <a:rPr lang="sv-SE" sz="1600" b="1" dirty="0" err="1" smtClean="0"/>
              <a:t>we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want</a:t>
            </a:r>
            <a:r>
              <a:rPr lang="sv-SE" sz="1600" b="1" dirty="0" smtClean="0"/>
              <a:t> to </a:t>
            </a:r>
            <a:r>
              <a:rPr lang="sv-SE" sz="1600" b="1" dirty="0" err="1" smtClean="0"/>
              <a:t>execute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code</a:t>
            </a:r>
            <a:r>
              <a:rPr lang="sv-SE" sz="1600" b="1" dirty="0" smtClean="0"/>
              <a:t> ”</a:t>
            </a:r>
            <a:r>
              <a:rPr lang="sv-SE" sz="1600" b="1" dirty="0" err="1" smtClean="0"/>
              <a:t>somewhere</a:t>
            </a:r>
            <a:r>
              <a:rPr lang="sv-SE" sz="1600" b="1" dirty="0" smtClean="0"/>
              <a:t>”, on a </a:t>
            </a:r>
            <a:r>
              <a:rPr lang="sv-SE" sz="1600" b="1" dirty="0" err="1" smtClean="0"/>
              <a:t>core</a:t>
            </a:r>
            <a:r>
              <a:rPr lang="sv-SE" sz="1600" b="1" dirty="0" smtClean="0"/>
              <a:t>, on a </a:t>
            </a:r>
            <a:r>
              <a:rPr lang="sv-SE" sz="1600" b="1" dirty="0" err="1" smtClean="0"/>
              <a:t>machine</a:t>
            </a:r>
            <a:r>
              <a:rPr lang="sv-SE" sz="1600" b="1" dirty="0" smtClean="0"/>
              <a:t>, in a cluster.</a:t>
            </a:r>
          </a:p>
          <a:p>
            <a:endParaRPr lang="sv-SE" sz="1600" b="1" dirty="0"/>
          </a:p>
          <a:p>
            <a:pPr algn="ctr"/>
            <a:r>
              <a:rPr lang="sv-SE" sz="1600" b="1" dirty="0" err="1" smtClean="0"/>
              <a:t>Why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should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we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have</a:t>
            </a:r>
            <a:r>
              <a:rPr lang="sv-SE" sz="1600" b="1" dirty="0" smtClean="0"/>
              <a:t> to </a:t>
            </a:r>
            <a:r>
              <a:rPr lang="sv-SE" sz="1600" b="1" dirty="0" err="1" smtClean="0"/>
              <a:t>resort</a:t>
            </a:r>
            <a:r>
              <a:rPr lang="sv-SE" sz="1600" b="1" dirty="0" smtClean="0"/>
              <a:t> to different </a:t>
            </a:r>
            <a:r>
              <a:rPr lang="sv-SE" sz="1600" b="1" dirty="0" err="1" smtClean="0"/>
              <a:t>technologies</a:t>
            </a:r>
            <a:r>
              <a:rPr lang="sv-SE" sz="1600" b="1" dirty="0" smtClean="0"/>
              <a:t> to </a:t>
            </a:r>
            <a:r>
              <a:rPr lang="sv-SE" sz="1600" b="1" dirty="0" err="1" smtClean="0"/>
              <a:t>accomplish</a:t>
            </a:r>
            <a:r>
              <a:rPr lang="sv-SE" sz="1600" b="1" dirty="0" smtClean="0"/>
              <a:t> the same </a:t>
            </a:r>
            <a:r>
              <a:rPr lang="sv-SE" sz="1600" b="1" dirty="0" err="1" smtClean="0"/>
              <a:t>thing</a:t>
            </a:r>
            <a:r>
              <a:rPr lang="sv-SE" sz="1600" b="1" dirty="0" smtClean="0"/>
              <a:t>?</a:t>
            </a:r>
            <a:endParaRPr lang="sv-SE" sz="1600" b="1" dirty="0"/>
          </a:p>
        </p:txBody>
      </p:sp>
      <p:grpSp>
        <p:nvGrpSpPr>
          <p:cNvPr id="51" name="Group 50"/>
          <p:cNvGrpSpPr/>
          <p:nvPr/>
        </p:nvGrpSpPr>
        <p:grpSpPr>
          <a:xfrm>
            <a:off x="8014776" y="3898196"/>
            <a:ext cx="2613089" cy="2613088"/>
            <a:chOff x="4662738" y="3954548"/>
            <a:chExt cx="2613089" cy="2613088"/>
          </a:xfrm>
        </p:grpSpPr>
        <p:grpSp>
          <p:nvGrpSpPr>
            <p:cNvPr id="55" name="Group 54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62" name="Freeform 61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3" name="Octagon 62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4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6" name="Oval 65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58" name="Rounded Rectangle 57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59" name="Rounded Rectangle 58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60" name="Rounded Rectangle 59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61" name="Rounded Rectangle 60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67" name="Group 66"/>
          <p:cNvGrpSpPr/>
          <p:nvPr/>
        </p:nvGrpSpPr>
        <p:grpSpPr>
          <a:xfrm>
            <a:off x="4674136" y="3898196"/>
            <a:ext cx="2613089" cy="2613088"/>
            <a:chOff x="4662738" y="3954548"/>
            <a:chExt cx="2613089" cy="2613088"/>
          </a:xfrm>
        </p:grpSpPr>
        <p:grpSp>
          <p:nvGrpSpPr>
            <p:cNvPr id="68" name="Group 67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75" name="Freeform 74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76" name="Octagon 75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7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69" name="Group 68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70" name="Rounded Rectangle 69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71" name="Rounded Rectangle 70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72" name="Rounded Rectangle 71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74" name="Rounded Rectangle 73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90" name="Group 89"/>
          <p:cNvGrpSpPr/>
          <p:nvPr/>
        </p:nvGrpSpPr>
        <p:grpSpPr>
          <a:xfrm>
            <a:off x="2093627" y="4578050"/>
            <a:ext cx="7738794" cy="1133888"/>
            <a:chOff x="2093627" y="4578050"/>
            <a:chExt cx="7738794" cy="1133888"/>
          </a:xfrm>
        </p:grpSpPr>
        <p:cxnSp>
          <p:nvCxnSpPr>
            <p:cNvPr id="91" name="Straight Connector 90"/>
            <p:cNvCxnSpPr>
              <a:stCxn id="110" idx="2"/>
              <a:endCxn id="107" idx="6"/>
            </p:cNvCxnSpPr>
            <p:nvPr/>
          </p:nvCxnSpPr>
          <p:spPr>
            <a:xfrm flipH="1">
              <a:off x="6494397" y="4827955"/>
              <a:ext cx="2315824" cy="7338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>
              <a:stCxn id="106" idx="2"/>
              <a:endCxn id="105" idx="6"/>
            </p:cNvCxnSpPr>
            <p:nvPr/>
          </p:nvCxnSpPr>
          <p:spPr>
            <a:xfrm flipH="1" flipV="1">
              <a:off x="3114983" y="4824906"/>
              <a:ext cx="2328393" cy="71840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>
              <a:stCxn id="106" idx="2"/>
              <a:endCxn id="104" idx="6"/>
            </p:cNvCxnSpPr>
            <p:nvPr/>
          </p:nvCxnSpPr>
          <p:spPr>
            <a:xfrm flipH="1">
              <a:off x="3106672" y="5543311"/>
              <a:ext cx="2336704" cy="2642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>
              <a:stCxn id="116" idx="4"/>
              <a:endCxn id="106" idx="0"/>
            </p:cNvCxnSpPr>
            <p:nvPr/>
          </p:nvCxnSpPr>
          <p:spPr>
            <a:xfrm flipH="1">
              <a:off x="5585576" y="4971258"/>
              <a:ext cx="7932" cy="429853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>
              <a:stCxn id="105" idx="2"/>
              <a:endCxn id="124" idx="6"/>
            </p:cNvCxnSpPr>
            <p:nvPr/>
          </p:nvCxnSpPr>
          <p:spPr>
            <a:xfrm flipH="1">
              <a:off x="2378027" y="4824906"/>
              <a:ext cx="452556" cy="1905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>
              <a:stCxn id="105" idx="3"/>
              <a:endCxn id="101" idx="7"/>
            </p:cNvCxnSpPr>
            <p:nvPr/>
          </p:nvCxnSpPr>
          <p:spPr>
            <a:xfrm flipH="1">
              <a:off x="2338223" y="4925457"/>
              <a:ext cx="534009" cy="53051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>
              <a:stCxn id="110" idx="4"/>
              <a:endCxn id="112" idx="0"/>
            </p:cNvCxnSpPr>
            <p:nvPr/>
          </p:nvCxnSpPr>
          <p:spPr>
            <a:xfrm flipH="1">
              <a:off x="8938543" y="4970155"/>
              <a:ext cx="13878" cy="4494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>
              <a:stCxn id="110" idx="5"/>
              <a:endCxn id="113" idx="1"/>
            </p:cNvCxnSpPr>
            <p:nvPr/>
          </p:nvCxnSpPr>
          <p:spPr>
            <a:xfrm>
              <a:off x="9052972" y="4928506"/>
              <a:ext cx="536698" cy="52746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>
              <a:stCxn id="116" idx="5"/>
              <a:endCxn id="107" idx="1"/>
            </p:cNvCxnSpPr>
            <p:nvPr/>
          </p:nvCxnSpPr>
          <p:spPr>
            <a:xfrm>
              <a:off x="5694059" y="4929609"/>
              <a:ext cx="557587" cy="531632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stCxn id="110" idx="6"/>
              <a:endCxn id="114" idx="2"/>
            </p:cNvCxnSpPr>
            <p:nvPr/>
          </p:nvCxnSpPr>
          <p:spPr>
            <a:xfrm>
              <a:off x="9094621" y="4827955"/>
              <a:ext cx="453400" cy="1164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Oval 100"/>
            <p:cNvSpPr/>
            <p:nvPr/>
          </p:nvSpPr>
          <p:spPr>
            <a:xfrm>
              <a:off x="2095472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04" name="Oval 103"/>
            <p:cNvSpPr/>
            <p:nvPr/>
          </p:nvSpPr>
          <p:spPr>
            <a:xfrm>
              <a:off x="2822272" y="542753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05" name="Oval 104"/>
            <p:cNvSpPr/>
            <p:nvPr/>
          </p:nvSpPr>
          <p:spPr>
            <a:xfrm>
              <a:off x="2830583" y="4682706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06" name="Oval 105"/>
            <p:cNvSpPr/>
            <p:nvPr/>
          </p:nvSpPr>
          <p:spPr>
            <a:xfrm>
              <a:off x="5443376" y="540111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07" name="Oval 106"/>
            <p:cNvSpPr/>
            <p:nvPr/>
          </p:nvSpPr>
          <p:spPr>
            <a:xfrm>
              <a:off x="6209997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0" name="Oval 109"/>
            <p:cNvSpPr/>
            <p:nvPr/>
          </p:nvSpPr>
          <p:spPr>
            <a:xfrm>
              <a:off x="8810221" y="4685755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2" name="Oval 111"/>
            <p:cNvSpPr/>
            <p:nvPr/>
          </p:nvSpPr>
          <p:spPr>
            <a:xfrm>
              <a:off x="8796343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3" name="Oval 112"/>
            <p:cNvSpPr/>
            <p:nvPr/>
          </p:nvSpPr>
          <p:spPr>
            <a:xfrm>
              <a:off x="9548021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4" name="Oval 113"/>
            <p:cNvSpPr/>
            <p:nvPr/>
          </p:nvSpPr>
          <p:spPr>
            <a:xfrm>
              <a:off x="9548021" y="469740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15" name="Straight Connector 114"/>
            <p:cNvCxnSpPr>
              <a:stCxn id="123" idx="2"/>
              <a:endCxn id="116" idx="6"/>
            </p:cNvCxnSpPr>
            <p:nvPr/>
          </p:nvCxnSpPr>
          <p:spPr>
            <a:xfrm flipH="1" flipV="1">
              <a:off x="5735708" y="4829058"/>
              <a:ext cx="329299" cy="124149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Oval 115"/>
            <p:cNvSpPr/>
            <p:nvPr/>
          </p:nvSpPr>
          <p:spPr>
            <a:xfrm>
              <a:off x="5451308" y="468685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21" name="Straight Connector 120"/>
            <p:cNvCxnSpPr>
              <a:stCxn id="123" idx="7"/>
              <a:endCxn id="122" idx="3"/>
            </p:cNvCxnSpPr>
            <p:nvPr/>
          </p:nvCxnSpPr>
          <p:spPr>
            <a:xfrm flipV="1">
              <a:off x="6307758" y="4820801"/>
              <a:ext cx="63116" cy="3185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Oval 121"/>
            <p:cNvSpPr/>
            <p:nvPr/>
          </p:nvSpPr>
          <p:spPr>
            <a:xfrm>
              <a:off x="6329225" y="4578050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23" name="Oval 122"/>
            <p:cNvSpPr/>
            <p:nvPr/>
          </p:nvSpPr>
          <p:spPr>
            <a:xfrm>
              <a:off x="6065007" y="4811007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24" name="Oval 123"/>
            <p:cNvSpPr/>
            <p:nvPr/>
          </p:nvSpPr>
          <p:spPr>
            <a:xfrm>
              <a:off x="2093627" y="470176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79202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305186" y="3896975"/>
            <a:ext cx="2613089" cy="2613088"/>
            <a:chOff x="1305186" y="3896975"/>
            <a:chExt cx="2613089" cy="2613088"/>
          </a:xfrm>
        </p:grpSpPr>
        <p:sp>
          <p:nvSpPr>
            <p:cNvPr id="102" name="Freeform 101"/>
            <p:cNvSpPr/>
            <p:nvPr/>
          </p:nvSpPr>
          <p:spPr>
            <a:xfrm>
              <a:off x="1305186" y="3896975"/>
              <a:ext cx="2613089" cy="2613088"/>
            </a:xfrm>
            <a:custGeom>
              <a:avLst/>
              <a:gdLst>
                <a:gd name="connsiteX0" fmla="*/ 675551 w 2613089"/>
                <a:gd name="connsiteY0" fmla="*/ 2336863 h 2613088"/>
                <a:gd name="connsiteX1" fmla="*/ 927753 w 2613089"/>
                <a:gd name="connsiteY1" fmla="*/ 2336863 h 2613088"/>
                <a:gd name="connsiteX2" fmla="*/ 801652 w 2613089"/>
                <a:gd name="connsiteY2" fmla="*/ 2613088 h 2613088"/>
                <a:gd name="connsiteX3" fmla="*/ 1811434 w 2613089"/>
                <a:gd name="connsiteY3" fmla="*/ 0 h 2613088"/>
                <a:gd name="connsiteX4" fmla="*/ 1936421 w 2613089"/>
                <a:gd name="connsiteY4" fmla="*/ 273785 h 2613088"/>
                <a:gd name="connsiteX5" fmla="*/ 2108477 w 2613089"/>
                <a:gd name="connsiteY5" fmla="*/ 273785 h 2613088"/>
                <a:gd name="connsiteX6" fmla="*/ 2350125 w 2613089"/>
                <a:gd name="connsiteY6" fmla="*/ 515433 h 2613088"/>
                <a:gd name="connsiteX7" fmla="*/ 2350125 w 2613089"/>
                <a:gd name="connsiteY7" fmla="*/ 681605 h 2613088"/>
                <a:gd name="connsiteX8" fmla="*/ 2613087 w 2613089"/>
                <a:gd name="connsiteY8" fmla="*/ 801651 h 2613088"/>
                <a:gd name="connsiteX9" fmla="*/ 2350125 w 2613089"/>
                <a:gd name="connsiteY9" fmla="*/ 921697 h 2613088"/>
                <a:gd name="connsiteX10" fmla="*/ 2350125 w 2613089"/>
                <a:gd name="connsiteY10" fmla="*/ 1018199 h 2613088"/>
                <a:gd name="connsiteX11" fmla="*/ 2613086 w 2613089"/>
                <a:gd name="connsiteY11" fmla="*/ 1138245 h 2613088"/>
                <a:gd name="connsiteX12" fmla="*/ 2350125 w 2613089"/>
                <a:gd name="connsiteY12" fmla="*/ 1258291 h 2613088"/>
                <a:gd name="connsiteX13" fmla="*/ 2350125 w 2613089"/>
                <a:gd name="connsiteY13" fmla="*/ 1354792 h 2613088"/>
                <a:gd name="connsiteX14" fmla="*/ 2613088 w 2613089"/>
                <a:gd name="connsiteY14" fmla="*/ 1474839 h 2613088"/>
                <a:gd name="connsiteX15" fmla="*/ 2350125 w 2613089"/>
                <a:gd name="connsiteY15" fmla="*/ 1594886 h 2613088"/>
                <a:gd name="connsiteX16" fmla="*/ 2350125 w 2613089"/>
                <a:gd name="connsiteY16" fmla="*/ 1691386 h 2613088"/>
                <a:gd name="connsiteX17" fmla="*/ 2613089 w 2613089"/>
                <a:gd name="connsiteY17" fmla="*/ 1811433 h 2613088"/>
                <a:gd name="connsiteX18" fmla="*/ 2350125 w 2613089"/>
                <a:gd name="connsiteY18" fmla="*/ 1931480 h 2613088"/>
                <a:gd name="connsiteX19" fmla="*/ 2350125 w 2613089"/>
                <a:gd name="connsiteY19" fmla="*/ 2095214 h 2613088"/>
                <a:gd name="connsiteX20" fmla="*/ 2108477 w 2613089"/>
                <a:gd name="connsiteY20" fmla="*/ 2336862 h 2613088"/>
                <a:gd name="connsiteX21" fmla="*/ 1937535 w 2613089"/>
                <a:gd name="connsiteY21" fmla="*/ 2336862 h 2613088"/>
                <a:gd name="connsiteX22" fmla="*/ 1811434 w 2613089"/>
                <a:gd name="connsiteY22" fmla="*/ 2613086 h 2613088"/>
                <a:gd name="connsiteX23" fmla="*/ 1685334 w 2613089"/>
                <a:gd name="connsiteY23" fmla="*/ 2336862 h 2613088"/>
                <a:gd name="connsiteX24" fmla="*/ 1600940 w 2613089"/>
                <a:gd name="connsiteY24" fmla="*/ 2336862 h 2613088"/>
                <a:gd name="connsiteX25" fmla="*/ 1474840 w 2613089"/>
                <a:gd name="connsiteY25" fmla="*/ 2613085 h 2613088"/>
                <a:gd name="connsiteX26" fmla="*/ 1348740 w 2613089"/>
                <a:gd name="connsiteY26" fmla="*/ 2336862 h 2613088"/>
                <a:gd name="connsiteX27" fmla="*/ 1264347 w 2613089"/>
                <a:gd name="connsiteY27" fmla="*/ 2336862 h 2613088"/>
                <a:gd name="connsiteX28" fmla="*/ 1138246 w 2613089"/>
                <a:gd name="connsiteY28" fmla="*/ 2613087 h 2613088"/>
                <a:gd name="connsiteX29" fmla="*/ 1012145 w 2613089"/>
                <a:gd name="connsiteY29" fmla="*/ 2336862 h 2613088"/>
                <a:gd name="connsiteX30" fmla="*/ 504611 w 2613089"/>
                <a:gd name="connsiteY30" fmla="*/ 2336862 h 2613088"/>
                <a:gd name="connsiteX31" fmla="*/ 262963 w 2613089"/>
                <a:gd name="connsiteY31" fmla="*/ 2095214 h 2613088"/>
                <a:gd name="connsiteX32" fmla="*/ 262963 w 2613089"/>
                <a:gd name="connsiteY32" fmla="*/ 1931479 h 2613088"/>
                <a:gd name="connsiteX33" fmla="*/ 2 w 2613089"/>
                <a:gd name="connsiteY33" fmla="*/ 1811433 h 2613088"/>
                <a:gd name="connsiteX34" fmla="*/ 262963 w 2613089"/>
                <a:gd name="connsiteY34" fmla="*/ 1691387 h 2613088"/>
                <a:gd name="connsiteX35" fmla="*/ 262963 w 2613089"/>
                <a:gd name="connsiteY35" fmla="*/ 1594884 h 2613088"/>
                <a:gd name="connsiteX36" fmla="*/ 3 w 2613089"/>
                <a:gd name="connsiteY36" fmla="*/ 1474839 h 2613088"/>
                <a:gd name="connsiteX37" fmla="*/ 262963 w 2613089"/>
                <a:gd name="connsiteY37" fmla="*/ 1354794 h 2613088"/>
                <a:gd name="connsiteX38" fmla="*/ 262963 w 2613089"/>
                <a:gd name="connsiteY38" fmla="*/ 1258291 h 2613088"/>
                <a:gd name="connsiteX39" fmla="*/ 1 w 2613089"/>
                <a:gd name="connsiteY39" fmla="*/ 1138245 h 2613088"/>
                <a:gd name="connsiteX40" fmla="*/ 262963 w 2613089"/>
                <a:gd name="connsiteY40" fmla="*/ 1018199 h 2613088"/>
                <a:gd name="connsiteX41" fmla="*/ 262963 w 2613089"/>
                <a:gd name="connsiteY41" fmla="*/ 921698 h 2613088"/>
                <a:gd name="connsiteX42" fmla="*/ 0 w 2613089"/>
                <a:gd name="connsiteY42" fmla="*/ 801651 h 2613088"/>
                <a:gd name="connsiteX43" fmla="*/ 262963 w 2613089"/>
                <a:gd name="connsiteY43" fmla="*/ 681604 h 2613088"/>
                <a:gd name="connsiteX44" fmla="*/ 262963 w 2613089"/>
                <a:gd name="connsiteY44" fmla="*/ 515433 h 2613088"/>
                <a:gd name="connsiteX45" fmla="*/ 504611 w 2613089"/>
                <a:gd name="connsiteY45" fmla="*/ 273785 h 2613088"/>
                <a:gd name="connsiteX46" fmla="*/ 676666 w 2613089"/>
                <a:gd name="connsiteY46" fmla="*/ 273785 h 2613088"/>
                <a:gd name="connsiteX47" fmla="*/ 801652 w 2613089"/>
                <a:gd name="connsiteY47" fmla="*/ 2 h 2613088"/>
                <a:gd name="connsiteX48" fmla="*/ 926638 w 2613089"/>
                <a:gd name="connsiteY48" fmla="*/ 273785 h 2613088"/>
                <a:gd name="connsiteX49" fmla="*/ 1013261 w 2613089"/>
                <a:gd name="connsiteY49" fmla="*/ 273785 h 2613088"/>
                <a:gd name="connsiteX50" fmla="*/ 1138246 w 2613089"/>
                <a:gd name="connsiteY50" fmla="*/ 3 h 2613088"/>
                <a:gd name="connsiteX51" fmla="*/ 1263232 w 2613089"/>
                <a:gd name="connsiteY51" fmla="*/ 273785 h 2613088"/>
                <a:gd name="connsiteX52" fmla="*/ 1349854 w 2613089"/>
                <a:gd name="connsiteY52" fmla="*/ 273785 h 2613088"/>
                <a:gd name="connsiteX53" fmla="*/ 1474840 w 2613089"/>
                <a:gd name="connsiteY53" fmla="*/ 1 h 2613088"/>
                <a:gd name="connsiteX54" fmla="*/ 1599826 w 2613089"/>
                <a:gd name="connsiteY54" fmla="*/ 273785 h 2613088"/>
                <a:gd name="connsiteX55" fmla="*/ 1686448 w 2613089"/>
                <a:gd name="connsiteY55" fmla="*/ 273785 h 261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2613089" h="2613088">
                  <a:moveTo>
                    <a:pt x="675551" y="2336863"/>
                  </a:moveTo>
                  <a:lnTo>
                    <a:pt x="927753" y="2336863"/>
                  </a:lnTo>
                  <a:lnTo>
                    <a:pt x="801652" y="2613088"/>
                  </a:lnTo>
                  <a:close/>
                  <a:moveTo>
                    <a:pt x="1811434" y="0"/>
                  </a:moveTo>
                  <a:lnTo>
                    <a:pt x="1936421" y="273785"/>
                  </a:lnTo>
                  <a:lnTo>
                    <a:pt x="2108477" y="273785"/>
                  </a:lnTo>
                  <a:lnTo>
                    <a:pt x="2350125" y="515433"/>
                  </a:lnTo>
                  <a:lnTo>
                    <a:pt x="2350125" y="681605"/>
                  </a:lnTo>
                  <a:lnTo>
                    <a:pt x="2613087" y="801651"/>
                  </a:lnTo>
                  <a:lnTo>
                    <a:pt x="2350125" y="921697"/>
                  </a:lnTo>
                  <a:lnTo>
                    <a:pt x="2350125" y="1018199"/>
                  </a:lnTo>
                  <a:lnTo>
                    <a:pt x="2613086" y="1138245"/>
                  </a:lnTo>
                  <a:lnTo>
                    <a:pt x="2350125" y="1258291"/>
                  </a:lnTo>
                  <a:lnTo>
                    <a:pt x="2350125" y="1354792"/>
                  </a:lnTo>
                  <a:lnTo>
                    <a:pt x="2613088" y="1474839"/>
                  </a:lnTo>
                  <a:lnTo>
                    <a:pt x="2350125" y="1594886"/>
                  </a:lnTo>
                  <a:lnTo>
                    <a:pt x="2350125" y="1691386"/>
                  </a:lnTo>
                  <a:lnTo>
                    <a:pt x="2613089" y="1811433"/>
                  </a:lnTo>
                  <a:lnTo>
                    <a:pt x="2350125" y="1931480"/>
                  </a:lnTo>
                  <a:lnTo>
                    <a:pt x="2350125" y="2095214"/>
                  </a:lnTo>
                  <a:lnTo>
                    <a:pt x="2108477" y="2336862"/>
                  </a:lnTo>
                  <a:lnTo>
                    <a:pt x="1937535" y="2336862"/>
                  </a:lnTo>
                  <a:lnTo>
                    <a:pt x="1811434" y="2613086"/>
                  </a:lnTo>
                  <a:lnTo>
                    <a:pt x="1685334" y="2336862"/>
                  </a:lnTo>
                  <a:lnTo>
                    <a:pt x="1600940" y="2336862"/>
                  </a:lnTo>
                  <a:lnTo>
                    <a:pt x="1474840" y="2613085"/>
                  </a:lnTo>
                  <a:lnTo>
                    <a:pt x="1348740" y="2336862"/>
                  </a:lnTo>
                  <a:lnTo>
                    <a:pt x="1264347" y="2336862"/>
                  </a:lnTo>
                  <a:lnTo>
                    <a:pt x="1138246" y="2613087"/>
                  </a:lnTo>
                  <a:lnTo>
                    <a:pt x="1012145" y="2336862"/>
                  </a:lnTo>
                  <a:lnTo>
                    <a:pt x="504611" y="2336862"/>
                  </a:lnTo>
                  <a:lnTo>
                    <a:pt x="262963" y="2095214"/>
                  </a:lnTo>
                  <a:lnTo>
                    <a:pt x="262963" y="1931479"/>
                  </a:lnTo>
                  <a:lnTo>
                    <a:pt x="2" y="1811433"/>
                  </a:lnTo>
                  <a:lnTo>
                    <a:pt x="262963" y="1691387"/>
                  </a:lnTo>
                  <a:lnTo>
                    <a:pt x="262963" y="1594884"/>
                  </a:lnTo>
                  <a:lnTo>
                    <a:pt x="3" y="1474839"/>
                  </a:lnTo>
                  <a:lnTo>
                    <a:pt x="262963" y="1354794"/>
                  </a:lnTo>
                  <a:lnTo>
                    <a:pt x="262963" y="1258291"/>
                  </a:lnTo>
                  <a:lnTo>
                    <a:pt x="1" y="1138245"/>
                  </a:lnTo>
                  <a:lnTo>
                    <a:pt x="262963" y="1018199"/>
                  </a:lnTo>
                  <a:lnTo>
                    <a:pt x="262963" y="921698"/>
                  </a:lnTo>
                  <a:lnTo>
                    <a:pt x="0" y="801651"/>
                  </a:lnTo>
                  <a:lnTo>
                    <a:pt x="262963" y="681604"/>
                  </a:lnTo>
                  <a:lnTo>
                    <a:pt x="262963" y="515433"/>
                  </a:lnTo>
                  <a:lnTo>
                    <a:pt x="504611" y="273785"/>
                  </a:lnTo>
                  <a:lnTo>
                    <a:pt x="676666" y="273785"/>
                  </a:lnTo>
                  <a:lnTo>
                    <a:pt x="801652" y="2"/>
                  </a:lnTo>
                  <a:lnTo>
                    <a:pt x="926638" y="273785"/>
                  </a:lnTo>
                  <a:lnTo>
                    <a:pt x="1013261" y="273785"/>
                  </a:lnTo>
                  <a:lnTo>
                    <a:pt x="1138246" y="3"/>
                  </a:lnTo>
                  <a:lnTo>
                    <a:pt x="1263232" y="273785"/>
                  </a:lnTo>
                  <a:lnTo>
                    <a:pt x="1349854" y="273785"/>
                  </a:lnTo>
                  <a:lnTo>
                    <a:pt x="1474840" y="1"/>
                  </a:lnTo>
                  <a:lnTo>
                    <a:pt x="1599826" y="273785"/>
                  </a:lnTo>
                  <a:lnTo>
                    <a:pt x="1686448" y="273785"/>
                  </a:lnTo>
                  <a:close/>
                </a:path>
              </a:pathLst>
            </a:custGeom>
            <a:solidFill>
              <a:srgbClr val="2E2E2E">
                <a:alpha val="23000"/>
              </a:srgb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03" name="Rounded Rectangle 102"/>
            <p:cNvSpPr/>
            <p:nvPr/>
          </p:nvSpPr>
          <p:spPr>
            <a:xfrm>
              <a:off x="1892940" y="4494907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/>
            </a:p>
          </p:txBody>
        </p:sp>
        <p:sp>
          <p:nvSpPr>
            <p:cNvPr id="104" name="Rounded Rectangle 103"/>
            <p:cNvSpPr/>
            <p:nvPr/>
          </p:nvSpPr>
          <p:spPr>
            <a:xfrm>
              <a:off x="2634557" y="4494907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105" name="Rounded Rectangle 104"/>
            <p:cNvSpPr/>
            <p:nvPr/>
          </p:nvSpPr>
          <p:spPr>
            <a:xfrm>
              <a:off x="1892940" y="5236856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106" name="Rounded Rectangle 105"/>
            <p:cNvSpPr/>
            <p:nvPr/>
          </p:nvSpPr>
          <p:spPr>
            <a:xfrm>
              <a:off x="2634557" y="5236856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8014776" y="3898196"/>
            <a:ext cx="2613089" cy="2613088"/>
            <a:chOff x="4662738" y="3954548"/>
            <a:chExt cx="2613089" cy="2613088"/>
          </a:xfrm>
        </p:grpSpPr>
        <p:grpSp>
          <p:nvGrpSpPr>
            <p:cNvPr id="38" name="Group 37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51" name="Freeform 50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52" name="Octagon 51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3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40" name="Rounded Rectangle 39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55" name="Group 54"/>
          <p:cNvGrpSpPr/>
          <p:nvPr/>
        </p:nvGrpSpPr>
        <p:grpSpPr>
          <a:xfrm>
            <a:off x="4674136" y="3898196"/>
            <a:ext cx="2613089" cy="2613088"/>
            <a:chOff x="4662738" y="3954548"/>
            <a:chExt cx="2613089" cy="2613088"/>
          </a:xfrm>
        </p:grpSpPr>
        <p:grpSp>
          <p:nvGrpSpPr>
            <p:cNvPr id="56" name="Group 55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68" name="Freeform 67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9" name="Octagon 68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0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58" name="Rounded Rectangle 57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61" name="Rounded Rectangle 60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67" name="Rounded Rectangle 66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6" name="Group 5"/>
          <p:cNvGrpSpPr/>
          <p:nvPr/>
        </p:nvGrpSpPr>
        <p:grpSpPr>
          <a:xfrm>
            <a:off x="2093627" y="4578050"/>
            <a:ext cx="7738794" cy="1133888"/>
            <a:chOff x="2093627" y="4578050"/>
            <a:chExt cx="7738794" cy="1133888"/>
          </a:xfrm>
        </p:grpSpPr>
        <p:cxnSp>
          <p:nvCxnSpPr>
            <p:cNvPr id="59" name="Straight Connector 58"/>
            <p:cNvCxnSpPr>
              <a:stCxn id="86" idx="2"/>
              <a:endCxn id="85" idx="6"/>
            </p:cNvCxnSpPr>
            <p:nvPr/>
          </p:nvCxnSpPr>
          <p:spPr>
            <a:xfrm flipH="1">
              <a:off x="6494397" y="4827955"/>
              <a:ext cx="2315824" cy="7338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84" idx="2"/>
              <a:endCxn id="83" idx="6"/>
            </p:cNvCxnSpPr>
            <p:nvPr/>
          </p:nvCxnSpPr>
          <p:spPr>
            <a:xfrm flipH="1" flipV="1">
              <a:off x="3114983" y="4824906"/>
              <a:ext cx="2328393" cy="71840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84" idx="2"/>
              <a:endCxn id="82" idx="6"/>
            </p:cNvCxnSpPr>
            <p:nvPr/>
          </p:nvCxnSpPr>
          <p:spPr>
            <a:xfrm flipH="1">
              <a:off x="3106672" y="5543311"/>
              <a:ext cx="2336704" cy="2642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91" idx="4"/>
              <a:endCxn id="84" idx="0"/>
            </p:cNvCxnSpPr>
            <p:nvPr/>
          </p:nvCxnSpPr>
          <p:spPr>
            <a:xfrm flipH="1">
              <a:off x="5585576" y="4971258"/>
              <a:ext cx="7932" cy="429853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83" idx="2"/>
              <a:endCxn id="95" idx="6"/>
            </p:cNvCxnSpPr>
            <p:nvPr/>
          </p:nvCxnSpPr>
          <p:spPr>
            <a:xfrm flipH="1">
              <a:off x="2378027" y="4824906"/>
              <a:ext cx="452556" cy="1905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83" idx="3"/>
              <a:endCxn id="81" idx="7"/>
            </p:cNvCxnSpPr>
            <p:nvPr/>
          </p:nvCxnSpPr>
          <p:spPr>
            <a:xfrm flipH="1">
              <a:off x="2338223" y="4925457"/>
              <a:ext cx="534009" cy="53051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stCxn id="86" idx="4"/>
              <a:endCxn id="87" idx="0"/>
            </p:cNvCxnSpPr>
            <p:nvPr/>
          </p:nvCxnSpPr>
          <p:spPr>
            <a:xfrm flipH="1">
              <a:off x="8938543" y="4970155"/>
              <a:ext cx="13878" cy="4494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86" idx="5"/>
              <a:endCxn id="88" idx="1"/>
            </p:cNvCxnSpPr>
            <p:nvPr/>
          </p:nvCxnSpPr>
          <p:spPr>
            <a:xfrm>
              <a:off x="9052972" y="4928506"/>
              <a:ext cx="536698" cy="52746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91" idx="5"/>
              <a:endCxn id="85" idx="1"/>
            </p:cNvCxnSpPr>
            <p:nvPr/>
          </p:nvCxnSpPr>
          <p:spPr>
            <a:xfrm>
              <a:off x="5694059" y="4929609"/>
              <a:ext cx="557587" cy="531632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>
              <a:stCxn id="86" idx="6"/>
              <a:endCxn id="89" idx="2"/>
            </p:cNvCxnSpPr>
            <p:nvPr/>
          </p:nvCxnSpPr>
          <p:spPr>
            <a:xfrm>
              <a:off x="9094621" y="4827955"/>
              <a:ext cx="453400" cy="1164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80"/>
            <p:cNvSpPr/>
            <p:nvPr/>
          </p:nvSpPr>
          <p:spPr>
            <a:xfrm>
              <a:off x="2095472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2" name="Oval 81"/>
            <p:cNvSpPr/>
            <p:nvPr/>
          </p:nvSpPr>
          <p:spPr>
            <a:xfrm>
              <a:off x="2822272" y="542753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3" name="Oval 82"/>
            <p:cNvSpPr/>
            <p:nvPr/>
          </p:nvSpPr>
          <p:spPr>
            <a:xfrm>
              <a:off x="2830583" y="4682706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4" name="Oval 83"/>
            <p:cNvSpPr/>
            <p:nvPr/>
          </p:nvSpPr>
          <p:spPr>
            <a:xfrm>
              <a:off x="5443376" y="540111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5" name="Oval 84"/>
            <p:cNvSpPr/>
            <p:nvPr/>
          </p:nvSpPr>
          <p:spPr>
            <a:xfrm>
              <a:off x="6209997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6" name="Oval 85"/>
            <p:cNvSpPr/>
            <p:nvPr/>
          </p:nvSpPr>
          <p:spPr>
            <a:xfrm>
              <a:off x="8810221" y="4685755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7" name="Oval 86"/>
            <p:cNvSpPr/>
            <p:nvPr/>
          </p:nvSpPr>
          <p:spPr>
            <a:xfrm>
              <a:off x="8796343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8" name="Oval 87"/>
            <p:cNvSpPr/>
            <p:nvPr/>
          </p:nvSpPr>
          <p:spPr>
            <a:xfrm>
              <a:off x="9548021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9" name="Oval 88"/>
            <p:cNvSpPr/>
            <p:nvPr/>
          </p:nvSpPr>
          <p:spPr>
            <a:xfrm>
              <a:off x="9548021" y="469740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90" name="Straight Connector 89"/>
            <p:cNvCxnSpPr>
              <a:stCxn id="94" idx="2"/>
              <a:endCxn id="91" idx="6"/>
            </p:cNvCxnSpPr>
            <p:nvPr/>
          </p:nvCxnSpPr>
          <p:spPr>
            <a:xfrm flipH="1" flipV="1">
              <a:off x="5735708" y="4829058"/>
              <a:ext cx="329299" cy="124149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Oval 90"/>
            <p:cNvSpPr/>
            <p:nvPr/>
          </p:nvSpPr>
          <p:spPr>
            <a:xfrm>
              <a:off x="5451308" y="468685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92" name="Straight Connector 91"/>
            <p:cNvCxnSpPr>
              <a:stCxn id="94" idx="7"/>
              <a:endCxn id="93" idx="3"/>
            </p:cNvCxnSpPr>
            <p:nvPr/>
          </p:nvCxnSpPr>
          <p:spPr>
            <a:xfrm flipV="1">
              <a:off x="6307758" y="4820801"/>
              <a:ext cx="63116" cy="3185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Oval 92"/>
            <p:cNvSpPr/>
            <p:nvPr/>
          </p:nvSpPr>
          <p:spPr>
            <a:xfrm>
              <a:off x="6329225" y="4578050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4" name="Oval 93"/>
            <p:cNvSpPr/>
            <p:nvPr/>
          </p:nvSpPr>
          <p:spPr>
            <a:xfrm>
              <a:off x="6065007" y="4811007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5" name="Oval 94"/>
            <p:cNvSpPr/>
            <p:nvPr/>
          </p:nvSpPr>
          <p:spPr>
            <a:xfrm>
              <a:off x="2093627" y="470176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41" name="Rectangle 40"/>
          <p:cNvSpPr/>
          <p:nvPr/>
        </p:nvSpPr>
        <p:spPr>
          <a:xfrm>
            <a:off x="0" y="0"/>
            <a:ext cx="12192000" cy="3831704"/>
          </a:xfrm>
          <a:prstGeom prst="rect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/>
          </a:p>
        </p:txBody>
      </p:sp>
      <p:sp>
        <p:nvSpPr>
          <p:cNvPr id="42" name="Freeform 41"/>
          <p:cNvSpPr/>
          <p:nvPr/>
        </p:nvSpPr>
        <p:spPr>
          <a:xfrm>
            <a:off x="9929485" y="2153908"/>
            <a:ext cx="1506773" cy="840795"/>
          </a:xfrm>
          <a:custGeom>
            <a:avLst/>
            <a:gdLst>
              <a:gd name="connsiteX0" fmla="*/ 811534 w 1506773"/>
              <a:gd name="connsiteY0" fmla="*/ 0 h 840795"/>
              <a:gd name="connsiteX1" fmla="*/ 1148366 w 1506773"/>
              <a:gd name="connsiteY1" fmla="*/ 336832 h 840795"/>
              <a:gd name="connsiteX2" fmla="*/ 1145562 w 1506773"/>
              <a:gd name="connsiteY2" fmla="*/ 364647 h 840795"/>
              <a:gd name="connsiteX3" fmla="*/ 1179859 w 1506773"/>
              <a:gd name="connsiteY3" fmla="*/ 348159 h 840795"/>
              <a:gd name="connsiteX4" fmla="*/ 1254791 w 1506773"/>
              <a:gd name="connsiteY4" fmla="*/ 336831 h 840795"/>
              <a:gd name="connsiteX5" fmla="*/ 1506773 w 1506773"/>
              <a:gd name="connsiteY5" fmla="*/ 588813 h 840795"/>
              <a:gd name="connsiteX6" fmla="*/ 1254791 w 1506773"/>
              <a:gd name="connsiteY6" fmla="*/ 840795 h 840795"/>
              <a:gd name="connsiteX7" fmla="*/ 219803 w 1506773"/>
              <a:gd name="connsiteY7" fmla="*/ 840795 h 840795"/>
              <a:gd name="connsiteX8" fmla="*/ 219803 w 1506773"/>
              <a:gd name="connsiteY8" fmla="*/ 838500 h 840795"/>
              <a:gd name="connsiteX9" fmla="*/ 197036 w 1506773"/>
              <a:gd name="connsiteY9" fmla="*/ 840795 h 840795"/>
              <a:gd name="connsiteX10" fmla="*/ 0 w 1506773"/>
              <a:gd name="connsiteY10" fmla="*/ 643759 h 840795"/>
              <a:gd name="connsiteX11" fmla="*/ 157326 w 1506773"/>
              <a:gd name="connsiteY11" fmla="*/ 450726 h 840795"/>
              <a:gd name="connsiteX12" fmla="*/ 182581 w 1506773"/>
              <a:gd name="connsiteY12" fmla="*/ 448180 h 840795"/>
              <a:gd name="connsiteX13" fmla="*/ 199751 w 1506773"/>
              <a:gd name="connsiteY13" fmla="*/ 363136 h 840795"/>
              <a:gd name="connsiteX14" fmla="*/ 403134 w 1506773"/>
              <a:gd name="connsiteY14" fmla="*/ 228325 h 840795"/>
              <a:gd name="connsiteX15" fmla="*/ 447619 w 1506773"/>
              <a:gd name="connsiteY15" fmla="*/ 232809 h 840795"/>
              <a:gd name="connsiteX16" fmla="*/ 488796 w 1506773"/>
              <a:gd name="connsiteY16" fmla="*/ 245591 h 840795"/>
              <a:gd name="connsiteX17" fmla="*/ 501172 w 1506773"/>
              <a:gd name="connsiteY17" fmla="*/ 205722 h 840795"/>
              <a:gd name="connsiteX18" fmla="*/ 811534 w 1506773"/>
              <a:gd name="connsiteY18" fmla="*/ 0 h 84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506773" h="840795">
                <a:moveTo>
                  <a:pt x="811534" y="0"/>
                </a:moveTo>
                <a:cubicBezTo>
                  <a:pt x="997561" y="0"/>
                  <a:pt x="1148366" y="150805"/>
                  <a:pt x="1148366" y="336832"/>
                </a:cubicBezTo>
                <a:lnTo>
                  <a:pt x="1145562" y="364647"/>
                </a:lnTo>
                <a:lnTo>
                  <a:pt x="1179859" y="348159"/>
                </a:lnTo>
                <a:cubicBezTo>
                  <a:pt x="1203530" y="340797"/>
                  <a:pt x="1228697" y="336831"/>
                  <a:pt x="1254791" y="336831"/>
                </a:cubicBezTo>
                <a:cubicBezTo>
                  <a:pt x="1393957" y="336831"/>
                  <a:pt x="1506773" y="449647"/>
                  <a:pt x="1506773" y="588813"/>
                </a:cubicBezTo>
                <a:cubicBezTo>
                  <a:pt x="1506773" y="727979"/>
                  <a:pt x="1393957" y="840795"/>
                  <a:pt x="1254791" y="840795"/>
                </a:cubicBezTo>
                <a:lnTo>
                  <a:pt x="219803" y="840795"/>
                </a:lnTo>
                <a:lnTo>
                  <a:pt x="219803" y="838500"/>
                </a:lnTo>
                <a:lnTo>
                  <a:pt x="197036" y="840795"/>
                </a:lnTo>
                <a:cubicBezTo>
                  <a:pt x="88216" y="840795"/>
                  <a:pt x="0" y="752579"/>
                  <a:pt x="0" y="643759"/>
                </a:cubicBezTo>
                <a:cubicBezTo>
                  <a:pt x="0" y="548542"/>
                  <a:pt x="67540" y="469099"/>
                  <a:pt x="157326" y="450726"/>
                </a:cubicBezTo>
                <a:lnTo>
                  <a:pt x="182581" y="448180"/>
                </a:lnTo>
                <a:lnTo>
                  <a:pt x="199751" y="363136"/>
                </a:lnTo>
                <a:cubicBezTo>
                  <a:pt x="233260" y="283913"/>
                  <a:pt x="311705" y="228325"/>
                  <a:pt x="403134" y="228325"/>
                </a:cubicBezTo>
                <a:cubicBezTo>
                  <a:pt x="418372" y="228325"/>
                  <a:pt x="433250" y="229869"/>
                  <a:pt x="447619" y="232809"/>
                </a:cubicBezTo>
                <a:lnTo>
                  <a:pt x="488796" y="245591"/>
                </a:lnTo>
                <a:lnTo>
                  <a:pt x="501172" y="205722"/>
                </a:lnTo>
                <a:cubicBezTo>
                  <a:pt x="552306" y="84828"/>
                  <a:pt x="672014" y="0"/>
                  <a:pt x="811534" y="0"/>
                </a:cubicBezTo>
                <a:close/>
              </a:path>
            </a:pathLst>
          </a:custGeom>
          <a:solidFill>
            <a:schemeClr val="tx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grpSp>
        <p:nvGrpSpPr>
          <p:cNvPr id="43" name="Group 42"/>
          <p:cNvGrpSpPr/>
          <p:nvPr/>
        </p:nvGrpSpPr>
        <p:grpSpPr>
          <a:xfrm>
            <a:off x="266060" y="184020"/>
            <a:ext cx="1235072" cy="1235072"/>
            <a:chOff x="266060" y="1942340"/>
            <a:chExt cx="778945" cy="778945"/>
          </a:xfrm>
        </p:grpSpPr>
        <p:sp>
          <p:nvSpPr>
            <p:cNvPr id="44" name="Oval 43"/>
            <p:cNvSpPr/>
            <p:nvPr/>
          </p:nvSpPr>
          <p:spPr>
            <a:xfrm>
              <a:off x="266060" y="1942340"/>
              <a:ext cx="778945" cy="778945"/>
            </a:xfrm>
            <a:prstGeom prst="ellipse">
              <a:avLst/>
            </a:prstGeom>
            <a:solidFill>
              <a:schemeClr val="accent4">
                <a:lumMod val="40000"/>
                <a:lumOff val="60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5" name="Oval 44"/>
            <p:cNvSpPr/>
            <p:nvPr/>
          </p:nvSpPr>
          <p:spPr>
            <a:xfrm>
              <a:off x="322066" y="1998346"/>
              <a:ext cx="666931" cy="666931"/>
            </a:xfrm>
            <a:prstGeom prst="ellipse">
              <a:avLst/>
            </a:prstGeom>
            <a:solidFill>
              <a:schemeClr val="accent4">
                <a:lumMod val="40000"/>
                <a:lumOff val="60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pic>
        <p:nvPicPr>
          <p:cNvPr id="46" name="Picture 4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10214">
            <a:off x="5980962" y="-1314"/>
            <a:ext cx="1100407" cy="2669011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794819" y="2025097"/>
            <a:ext cx="10771367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4400" b="1" dirty="0" err="1" smtClean="0"/>
              <a:t>Scale</a:t>
            </a:r>
            <a:r>
              <a:rPr lang="sv-SE" sz="4400" b="1" dirty="0" smtClean="0"/>
              <a:t> </a:t>
            </a:r>
            <a:r>
              <a:rPr lang="sv-SE" sz="4400" b="1" dirty="0" err="1" smtClean="0"/>
              <a:t>up</a:t>
            </a:r>
            <a:r>
              <a:rPr lang="sv-SE" sz="4400" b="1" dirty="0" smtClean="0"/>
              <a:t> and </a:t>
            </a:r>
            <a:r>
              <a:rPr lang="sv-SE" sz="4400" b="1" dirty="0" err="1" smtClean="0"/>
              <a:t>out</a:t>
            </a:r>
            <a:r>
              <a:rPr lang="sv-SE" sz="4400" b="1" dirty="0" smtClean="0"/>
              <a:t> </a:t>
            </a:r>
            <a:r>
              <a:rPr lang="sv-SE" sz="4400" b="1" dirty="0" err="1" smtClean="0"/>
              <a:t>are</a:t>
            </a:r>
            <a:r>
              <a:rPr lang="sv-SE" sz="4400" b="1" dirty="0" smtClean="0"/>
              <a:t> </a:t>
            </a:r>
            <a:r>
              <a:rPr lang="sv-SE" sz="4400" b="1" dirty="0" err="1" smtClean="0"/>
              <a:t>essentially</a:t>
            </a:r>
            <a:r>
              <a:rPr lang="sv-SE" sz="4400" b="1" dirty="0" smtClean="0"/>
              <a:t> the same</a:t>
            </a:r>
          </a:p>
          <a:p>
            <a:pPr algn="ctr"/>
            <a:r>
              <a:rPr lang="sv-SE" sz="1600" b="1" dirty="0" err="1" smtClean="0"/>
              <a:t>That</a:t>
            </a:r>
            <a:r>
              <a:rPr lang="sv-SE" sz="1600" b="1" dirty="0" smtClean="0"/>
              <a:t> is; </a:t>
            </a:r>
            <a:r>
              <a:rPr lang="sv-SE" sz="1600" b="1" dirty="0" err="1" smtClean="0"/>
              <a:t>we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want</a:t>
            </a:r>
            <a:r>
              <a:rPr lang="sv-SE" sz="1600" b="1" dirty="0" smtClean="0"/>
              <a:t> to </a:t>
            </a:r>
            <a:r>
              <a:rPr lang="sv-SE" sz="1600" b="1" dirty="0" err="1" smtClean="0"/>
              <a:t>execute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code</a:t>
            </a:r>
            <a:r>
              <a:rPr lang="sv-SE" sz="1600" b="1" dirty="0" smtClean="0"/>
              <a:t> ”</a:t>
            </a:r>
            <a:r>
              <a:rPr lang="sv-SE" sz="1600" b="1" dirty="0" err="1" smtClean="0"/>
              <a:t>somewhere</a:t>
            </a:r>
            <a:r>
              <a:rPr lang="sv-SE" sz="1600" b="1" dirty="0" smtClean="0"/>
              <a:t>”, on a </a:t>
            </a:r>
            <a:r>
              <a:rPr lang="sv-SE" sz="1600" b="1" dirty="0" err="1" smtClean="0"/>
              <a:t>core</a:t>
            </a:r>
            <a:r>
              <a:rPr lang="sv-SE" sz="1600" b="1" dirty="0" smtClean="0"/>
              <a:t>, on a </a:t>
            </a:r>
            <a:r>
              <a:rPr lang="sv-SE" sz="1600" b="1" dirty="0" err="1" smtClean="0"/>
              <a:t>machine</a:t>
            </a:r>
            <a:r>
              <a:rPr lang="sv-SE" sz="1600" b="1" dirty="0" smtClean="0"/>
              <a:t>, in a cluster.</a:t>
            </a:r>
          </a:p>
          <a:p>
            <a:endParaRPr lang="sv-SE" sz="1600" b="1" dirty="0"/>
          </a:p>
          <a:p>
            <a:pPr algn="ctr"/>
            <a:r>
              <a:rPr lang="sv-SE" sz="1600" b="1" dirty="0" err="1" smtClean="0"/>
              <a:t>Why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should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we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have</a:t>
            </a:r>
            <a:r>
              <a:rPr lang="sv-SE" sz="1600" b="1" dirty="0" smtClean="0"/>
              <a:t> to </a:t>
            </a:r>
            <a:r>
              <a:rPr lang="sv-SE" sz="1600" b="1" dirty="0" err="1" smtClean="0"/>
              <a:t>resort</a:t>
            </a:r>
            <a:r>
              <a:rPr lang="sv-SE" sz="1600" b="1" dirty="0" smtClean="0"/>
              <a:t> to different </a:t>
            </a:r>
            <a:r>
              <a:rPr lang="sv-SE" sz="1600" b="1" dirty="0" err="1" smtClean="0"/>
              <a:t>technologies</a:t>
            </a:r>
            <a:r>
              <a:rPr lang="sv-SE" sz="1600" b="1" dirty="0" smtClean="0"/>
              <a:t> to </a:t>
            </a:r>
            <a:r>
              <a:rPr lang="sv-SE" sz="1600" b="1" dirty="0" err="1" smtClean="0"/>
              <a:t>accomplish</a:t>
            </a:r>
            <a:r>
              <a:rPr lang="sv-SE" sz="1600" b="1" dirty="0" smtClean="0"/>
              <a:t> the same </a:t>
            </a:r>
            <a:r>
              <a:rPr lang="sv-SE" sz="1600" b="1" dirty="0" err="1" smtClean="0"/>
              <a:t>thing</a:t>
            </a:r>
            <a:r>
              <a:rPr lang="sv-SE" sz="1600" b="1" dirty="0" smtClean="0"/>
              <a:t>?</a:t>
            </a:r>
            <a:endParaRPr lang="sv-SE" sz="1600" b="1" dirty="0"/>
          </a:p>
        </p:txBody>
      </p:sp>
    </p:spTree>
    <p:extLst>
      <p:ext uri="{BB962C8B-B14F-4D97-AF65-F5344CB8AC3E}">
        <p14:creationId xmlns:p14="http://schemas.microsoft.com/office/powerpoint/2010/main" val="1604402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B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Earth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1395" y="30960"/>
            <a:ext cx="6988256" cy="6796079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108291" y="-1"/>
            <a:ext cx="10769191" cy="6858000"/>
          </a:xfrm>
          <a:prstGeom prst="rect">
            <a:avLst/>
          </a:prstGeom>
          <a:solidFill>
            <a:srgbClr val="43BFF7">
              <a:alpha val="8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grpSp>
        <p:nvGrpSpPr>
          <p:cNvPr id="53" name="Event thread"/>
          <p:cNvGrpSpPr/>
          <p:nvPr/>
        </p:nvGrpSpPr>
        <p:grpSpPr>
          <a:xfrm>
            <a:off x="920364" y="0"/>
            <a:ext cx="2804078" cy="6858000"/>
            <a:chOff x="935557" y="0"/>
            <a:chExt cx="2804078" cy="6858000"/>
          </a:xfrm>
        </p:grpSpPr>
        <p:grpSp>
          <p:nvGrpSpPr>
            <p:cNvPr id="2" name="Group 1"/>
            <p:cNvGrpSpPr/>
            <p:nvPr/>
          </p:nvGrpSpPr>
          <p:grpSpPr>
            <a:xfrm>
              <a:off x="935557" y="0"/>
              <a:ext cx="2804078" cy="6858000"/>
              <a:chOff x="935557" y="0"/>
              <a:chExt cx="2804078" cy="685800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938835" y="0"/>
                <a:ext cx="2800800" cy="6858000"/>
              </a:xfrm>
              <a:prstGeom prst="rect">
                <a:avLst/>
              </a:prstGeom>
              <a:solidFill>
                <a:srgbClr val="15A7E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Down Arrow 4"/>
              <p:cNvSpPr/>
              <p:nvPr/>
            </p:nvSpPr>
            <p:spPr>
              <a:xfrm>
                <a:off x="935557" y="1047038"/>
                <a:ext cx="2801467" cy="4794318"/>
              </a:xfrm>
              <a:prstGeom prst="downArrow">
                <a:avLst>
                  <a:gd name="adj1" fmla="val 100000"/>
                  <a:gd name="adj2" fmla="val 44751"/>
                </a:avLst>
              </a:prstGeom>
              <a:solidFill>
                <a:srgbClr val="3F5E8B">
                  <a:alpha val="41000"/>
                </a:srgbClr>
              </a:solidFill>
              <a:ln w="101600">
                <a:noFill/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1469907" y="1192479"/>
              <a:ext cx="1766959" cy="30777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sv-SE" sz="1400" b="1" dirty="0" smtClean="0"/>
                <a:t>Event-driven </a:t>
              </a:r>
              <a:r>
                <a:rPr lang="sv-SE" sz="1400" b="1" dirty="0" err="1" smtClean="0"/>
                <a:t>thread</a:t>
              </a:r>
              <a:endParaRPr lang="sv-SE" sz="1400" b="1" dirty="0"/>
            </a:p>
          </p:txBody>
        </p:sp>
      </p:grpSp>
      <p:grpSp>
        <p:nvGrpSpPr>
          <p:cNvPr id="54" name="ActorRef"/>
          <p:cNvGrpSpPr/>
          <p:nvPr/>
        </p:nvGrpSpPr>
        <p:grpSpPr>
          <a:xfrm>
            <a:off x="4490592" y="2040245"/>
            <a:ext cx="4738905" cy="533132"/>
            <a:chOff x="4490592" y="2013665"/>
            <a:chExt cx="4738905" cy="533132"/>
          </a:xfrm>
        </p:grpSpPr>
        <p:cxnSp>
          <p:nvCxnSpPr>
            <p:cNvPr id="15" name="Straight Arrow Connector 14"/>
            <p:cNvCxnSpPr/>
            <p:nvPr/>
          </p:nvCxnSpPr>
          <p:spPr>
            <a:xfrm flipH="1">
              <a:off x="4490592" y="2306413"/>
              <a:ext cx="4738905" cy="1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ActorRef"/>
            <p:cNvGrpSpPr/>
            <p:nvPr/>
          </p:nvGrpSpPr>
          <p:grpSpPr>
            <a:xfrm>
              <a:off x="7488981" y="2013665"/>
              <a:ext cx="1397312" cy="533132"/>
              <a:chOff x="7481963" y="2061647"/>
              <a:chExt cx="1397312" cy="533132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7481963" y="2101133"/>
                <a:ext cx="1397311" cy="493646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 w="38100">
                <a:noFill/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1400" b="1" dirty="0" err="1"/>
                  <a:t>ActorRef</a:t>
                </a:r>
                <a:endParaRPr lang="sv-SE" sz="1400" b="1" dirty="0"/>
              </a:p>
            </p:txBody>
          </p:sp>
          <p:sp>
            <p:nvSpPr>
              <p:cNvPr id="19" name="Rounded Rectangle 18"/>
              <p:cNvSpPr/>
              <p:nvPr/>
            </p:nvSpPr>
            <p:spPr>
              <a:xfrm>
                <a:off x="7481964" y="2061647"/>
                <a:ext cx="1397311" cy="493646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 w="38100">
                <a:noFill/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1400" b="1" dirty="0" err="1"/>
                  <a:t>ActorRef</a:t>
                </a:r>
                <a:endParaRPr lang="sv-SE" sz="1400" b="1" dirty="0"/>
              </a:p>
            </p:txBody>
          </p:sp>
        </p:grpSp>
      </p:grpSp>
      <p:grpSp>
        <p:nvGrpSpPr>
          <p:cNvPr id="52" name="Actor"/>
          <p:cNvGrpSpPr/>
          <p:nvPr/>
        </p:nvGrpSpPr>
        <p:grpSpPr>
          <a:xfrm>
            <a:off x="1374781" y="1645697"/>
            <a:ext cx="1881151" cy="3101553"/>
            <a:chOff x="1374781" y="1645697"/>
            <a:chExt cx="1881151" cy="3101553"/>
          </a:xfrm>
        </p:grpSpPr>
        <p:sp>
          <p:nvSpPr>
            <p:cNvPr id="6" name="Rounded Rectangle 5"/>
            <p:cNvSpPr/>
            <p:nvPr/>
          </p:nvSpPr>
          <p:spPr>
            <a:xfrm>
              <a:off x="1374781" y="1695266"/>
              <a:ext cx="1877270" cy="3051984"/>
            </a:xfrm>
            <a:prstGeom prst="roundRect">
              <a:avLst>
                <a:gd name="adj" fmla="val 1958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sv-SE" sz="1400" b="1" dirty="0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1378662" y="1645697"/>
              <a:ext cx="1877270" cy="3051984"/>
            </a:xfrm>
            <a:prstGeom prst="roundRect">
              <a:avLst>
                <a:gd name="adj" fmla="val 1958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sv-SE" sz="1400" b="1" dirty="0" err="1"/>
                <a:t>Actor</a:t>
              </a:r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</p:txBody>
        </p:sp>
      </p:grpSp>
      <p:sp>
        <p:nvSpPr>
          <p:cNvPr id="31" name="State"/>
          <p:cNvSpPr/>
          <p:nvPr/>
        </p:nvSpPr>
        <p:spPr>
          <a:xfrm>
            <a:off x="1468706" y="3195169"/>
            <a:ext cx="1697182" cy="404126"/>
          </a:xfrm>
          <a:prstGeom prst="roundRect">
            <a:avLst>
              <a:gd name="adj" fmla="val 6176"/>
            </a:avLst>
          </a:prstGeom>
          <a:solidFill>
            <a:srgbClr val="8C9EB6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State</a:t>
            </a:r>
          </a:p>
        </p:txBody>
      </p:sp>
      <p:sp>
        <p:nvSpPr>
          <p:cNvPr id="33" name="Supervisor"/>
          <p:cNvSpPr/>
          <p:nvPr/>
        </p:nvSpPr>
        <p:spPr>
          <a:xfrm>
            <a:off x="1468706" y="3677780"/>
            <a:ext cx="1697182" cy="404126"/>
          </a:xfrm>
          <a:prstGeom prst="roundRect">
            <a:avLst>
              <a:gd name="adj" fmla="val 6176"/>
            </a:avLst>
          </a:prstGeom>
          <a:solidFill>
            <a:srgbClr val="8C9EB6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/>
              <a:t>Supervisio</a:t>
            </a:r>
            <a:r>
              <a:rPr lang="sv-SE" sz="1400" b="1" dirty="0"/>
              <a:t>n</a:t>
            </a:r>
            <a:endParaRPr lang="sv-SE" sz="1600" b="1" dirty="0"/>
          </a:p>
        </p:txBody>
      </p:sp>
      <p:sp>
        <p:nvSpPr>
          <p:cNvPr id="34" name="Children"/>
          <p:cNvSpPr/>
          <p:nvPr/>
        </p:nvSpPr>
        <p:spPr>
          <a:xfrm>
            <a:off x="1468705" y="4159769"/>
            <a:ext cx="1697182" cy="404126"/>
          </a:xfrm>
          <a:prstGeom prst="roundRect">
            <a:avLst>
              <a:gd name="adj" fmla="val 6176"/>
            </a:avLst>
          </a:prstGeom>
          <a:solidFill>
            <a:srgbClr val="8C9EB6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Children</a:t>
            </a:r>
          </a:p>
        </p:txBody>
      </p:sp>
      <p:sp>
        <p:nvSpPr>
          <p:cNvPr id="38" name="Can 37"/>
          <p:cNvSpPr/>
          <p:nvPr/>
        </p:nvSpPr>
        <p:spPr>
          <a:xfrm rot="5400000">
            <a:off x="2659897" y="885917"/>
            <a:ext cx="493645" cy="2893316"/>
          </a:xfrm>
          <a:prstGeom prst="can">
            <a:avLst>
              <a:gd name="adj" fmla="val 33701"/>
            </a:avLst>
          </a:prstGeom>
          <a:solidFill>
            <a:srgbClr val="8C9EB6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40" name="Rounded Rectangle 39"/>
          <p:cNvSpPr/>
          <p:nvPr/>
        </p:nvSpPr>
        <p:spPr>
          <a:xfrm>
            <a:off x="3071847" y="2176821"/>
            <a:ext cx="224092" cy="301364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3408308" y="2176821"/>
            <a:ext cx="224092" cy="301364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3737024" y="2176821"/>
            <a:ext cx="224092" cy="301364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667921" y="2216293"/>
            <a:ext cx="1169772" cy="222421"/>
          </a:xfrm>
          <a:prstGeom prst="rect">
            <a:avLst/>
          </a:prstGeo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>
                <a:solidFill>
                  <a:schemeClr val="tx1"/>
                </a:solidFill>
              </a:rPr>
              <a:t>Mailbox</a:t>
            </a:r>
            <a:endParaRPr lang="sv-SE" sz="1400" b="1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9384352" y="2178000"/>
            <a:ext cx="224092" cy="301364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32" name="Behavior"/>
          <p:cNvSpPr/>
          <p:nvPr/>
        </p:nvSpPr>
        <p:spPr>
          <a:xfrm>
            <a:off x="1468706" y="2700734"/>
            <a:ext cx="1697182" cy="414197"/>
          </a:xfrm>
          <a:prstGeom prst="roundRect">
            <a:avLst>
              <a:gd name="adj" fmla="val 6176"/>
            </a:avLst>
          </a:prstGeom>
          <a:solidFill>
            <a:srgbClr val="8C9EB6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/>
              <a:t>Behavior</a:t>
            </a:r>
            <a:endParaRPr lang="sv-SE" sz="1400" b="1" dirty="0"/>
          </a:p>
        </p:txBody>
      </p:sp>
      <p:sp>
        <p:nvSpPr>
          <p:cNvPr id="39" name="Rounded Rectangle 38"/>
          <p:cNvSpPr/>
          <p:nvPr/>
        </p:nvSpPr>
        <p:spPr>
          <a:xfrm>
            <a:off x="2735917" y="2176821"/>
            <a:ext cx="224092" cy="301364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5487789" y="1693096"/>
            <a:ext cx="1512764" cy="880281"/>
            <a:chOff x="5487789" y="1693096"/>
            <a:chExt cx="1512764" cy="880281"/>
          </a:xfrm>
        </p:grpSpPr>
        <p:sp>
          <p:nvSpPr>
            <p:cNvPr id="46" name="Freeform 45"/>
            <p:cNvSpPr/>
            <p:nvPr/>
          </p:nvSpPr>
          <p:spPr>
            <a:xfrm>
              <a:off x="5493780" y="1732582"/>
              <a:ext cx="1506773" cy="840795"/>
            </a:xfrm>
            <a:custGeom>
              <a:avLst/>
              <a:gdLst>
                <a:gd name="connsiteX0" fmla="*/ 811534 w 1506773"/>
                <a:gd name="connsiteY0" fmla="*/ 0 h 840795"/>
                <a:gd name="connsiteX1" fmla="*/ 1148366 w 1506773"/>
                <a:gd name="connsiteY1" fmla="*/ 336832 h 840795"/>
                <a:gd name="connsiteX2" fmla="*/ 1145772 w 1506773"/>
                <a:gd name="connsiteY2" fmla="*/ 362569 h 840795"/>
                <a:gd name="connsiteX3" fmla="*/ 1156708 w 1506773"/>
                <a:gd name="connsiteY3" fmla="*/ 356633 h 840795"/>
                <a:gd name="connsiteX4" fmla="*/ 1254791 w 1506773"/>
                <a:gd name="connsiteY4" fmla="*/ 336831 h 840795"/>
                <a:gd name="connsiteX5" fmla="*/ 1506773 w 1506773"/>
                <a:gd name="connsiteY5" fmla="*/ 588813 h 840795"/>
                <a:gd name="connsiteX6" fmla="*/ 1254791 w 1506773"/>
                <a:gd name="connsiteY6" fmla="*/ 840795 h 840795"/>
                <a:gd name="connsiteX7" fmla="*/ 219803 w 1506773"/>
                <a:gd name="connsiteY7" fmla="*/ 840795 h 840795"/>
                <a:gd name="connsiteX8" fmla="*/ 219803 w 1506773"/>
                <a:gd name="connsiteY8" fmla="*/ 838500 h 840795"/>
                <a:gd name="connsiteX9" fmla="*/ 197036 w 1506773"/>
                <a:gd name="connsiteY9" fmla="*/ 840795 h 840795"/>
                <a:gd name="connsiteX10" fmla="*/ 0 w 1506773"/>
                <a:gd name="connsiteY10" fmla="*/ 643759 h 840795"/>
                <a:gd name="connsiteX11" fmla="*/ 157326 w 1506773"/>
                <a:gd name="connsiteY11" fmla="*/ 450726 h 840795"/>
                <a:gd name="connsiteX12" fmla="*/ 182581 w 1506773"/>
                <a:gd name="connsiteY12" fmla="*/ 448180 h 840795"/>
                <a:gd name="connsiteX13" fmla="*/ 199751 w 1506773"/>
                <a:gd name="connsiteY13" fmla="*/ 363136 h 840795"/>
                <a:gd name="connsiteX14" fmla="*/ 403134 w 1506773"/>
                <a:gd name="connsiteY14" fmla="*/ 228325 h 840795"/>
                <a:gd name="connsiteX15" fmla="*/ 447618 w 1506773"/>
                <a:gd name="connsiteY15" fmla="*/ 232809 h 840795"/>
                <a:gd name="connsiteX16" fmla="*/ 488795 w 1506773"/>
                <a:gd name="connsiteY16" fmla="*/ 245592 h 840795"/>
                <a:gd name="connsiteX17" fmla="*/ 501172 w 1506773"/>
                <a:gd name="connsiteY17" fmla="*/ 205722 h 840795"/>
                <a:gd name="connsiteX18" fmla="*/ 811534 w 1506773"/>
                <a:gd name="connsiteY18" fmla="*/ 0 h 84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506773" h="840795">
                  <a:moveTo>
                    <a:pt x="811534" y="0"/>
                  </a:moveTo>
                  <a:cubicBezTo>
                    <a:pt x="997561" y="0"/>
                    <a:pt x="1148366" y="150805"/>
                    <a:pt x="1148366" y="336832"/>
                  </a:cubicBezTo>
                  <a:lnTo>
                    <a:pt x="1145772" y="362569"/>
                  </a:lnTo>
                  <a:lnTo>
                    <a:pt x="1156708" y="356633"/>
                  </a:lnTo>
                  <a:cubicBezTo>
                    <a:pt x="1186855" y="343882"/>
                    <a:pt x="1220000" y="336831"/>
                    <a:pt x="1254791" y="336831"/>
                  </a:cubicBezTo>
                  <a:cubicBezTo>
                    <a:pt x="1393957" y="336831"/>
                    <a:pt x="1506773" y="449647"/>
                    <a:pt x="1506773" y="588813"/>
                  </a:cubicBezTo>
                  <a:cubicBezTo>
                    <a:pt x="1506773" y="727979"/>
                    <a:pt x="1393957" y="840795"/>
                    <a:pt x="1254791" y="840795"/>
                  </a:cubicBezTo>
                  <a:lnTo>
                    <a:pt x="219803" y="840795"/>
                  </a:lnTo>
                  <a:lnTo>
                    <a:pt x="219803" y="838500"/>
                  </a:lnTo>
                  <a:lnTo>
                    <a:pt x="197036" y="840795"/>
                  </a:lnTo>
                  <a:cubicBezTo>
                    <a:pt x="88216" y="840795"/>
                    <a:pt x="0" y="752579"/>
                    <a:pt x="0" y="643759"/>
                  </a:cubicBezTo>
                  <a:cubicBezTo>
                    <a:pt x="0" y="548542"/>
                    <a:pt x="67540" y="469099"/>
                    <a:pt x="157326" y="450726"/>
                  </a:cubicBezTo>
                  <a:lnTo>
                    <a:pt x="182581" y="448180"/>
                  </a:lnTo>
                  <a:lnTo>
                    <a:pt x="199751" y="363136"/>
                  </a:lnTo>
                  <a:cubicBezTo>
                    <a:pt x="233259" y="283913"/>
                    <a:pt x="311705" y="228325"/>
                    <a:pt x="403134" y="228325"/>
                  </a:cubicBezTo>
                  <a:cubicBezTo>
                    <a:pt x="418372" y="228325"/>
                    <a:pt x="433249" y="229869"/>
                    <a:pt x="447618" y="232809"/>
                  </a:cubicBezTo>
                  <a:lnTo>
                    <a:pt x="488795" y="245592"/>
                  </a:lnTo>
                  <a:lnTo>
                    <a:pt x="501172" y="205722"/>
                  </a:lnTo>
                  <a:cubicBezTo>
                    <a:pt x="552306" y="84828"/>
                    <a:pt x="672014" y="0"/>
                    <a:pt x="811534" y="0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sz="1400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5487789" y="1693096"/>
              <a:ext cx="1506773" cy="840795"/>
            </a:xfrm>
            <a:custGeom>
              <a:avLst/>
              <a:gdLst>
                <a:gd name="connsiteX0" fmla="*/ 811534 w 1506773"/>
                <a:gd name="connsiteY0" fmla="*/ 0 h 840795"/>
                <a:gd name="connsiteX1" fmla="*/ 1148366 w 1506773"/>
                <a:gd name="connsiteY1" fmla="*/ 336832 h 840795"/>
                <a:gd name="connsiteX2" fmla="*/ 1145772 w 1506773"/>
                <a:gd name="connsiteY2" fmla="*/ 362569 h 840795"/>
                <a:gd name="connsiteX3" fmla="*/ 1156708 w 1506773"/>
                <a:gd name="connsiteY3" fmla="*/ 356633 h 840795"/>
                <a:gd name="connsiteX4" fmla="*/ 1254791 w 1506773"/>
                <a:gd name="connsiteY4" fmla="*/ 336831 h 840795"/>
                <a:gd name="connsiteX5" fmla="*/ 1506773 w 1506773"/>
                <a:gd name="connsiteY5" fmla="*/ 588813 h 840795"/>
                <a:gd name="connsiteX6" fmla="*/ 1254791 w 1506773"/>
                <a:gd name="connsiteY6" fmla="*/ 840795 h 840795"/>
                <a:gd name="connsiteX7" fmla="*/ 219803 w 1506773"/>
                <a:gd name="connsiteY7" fmla="*/ 840795 h 840795"/>
                <a:gd name="connsiteX8" fmla="*/ 219803 w 1506773"/>
                <a:gd name="connsiteY8" fmla="*/ 838500 h 840795"/>
                <a:gd name="connsiteX9" fmla="*/ 197036 w 1506773"/>
                <a:gd name="connsiteY9" fmla="*/ 840795 h 840795"/>
                <a:gd name="connsiteX10" fmla="*/ 0 w 1506773"/>
                <a:gd name="connsiteY10" fmla="*/ 643759 h 840795"/>
                <a:gd name="connsiteX11" fmla="*/ 157326 w 1506773"/>
                <a:gd name="connsiteY11" fmla="*/ 450726 h 840795"/>
                <a:gd name="connsiteX12" fmla="*/ 182581 w 1506773"/>
                <a:gd name="connsiteY12" fmla="*/ 448180 h 840795"/>
                <a:gd name="connsiteX13" fmla="*/ 199751 w 1506773"/>
                <a:gd name="connsiteY13" fmla="*/ 363136 h 840795"/>
                <a:gd name="connsiteX14" fmla="*/ 403134 w 1506773"/>
                <a:gd name="connsiteY14" fmla="*/ 228325 h 840795"/>
                <a:gd name="connsiteX15" fmla="*/ 447618 w 1506773"/>
                <a:gd name="connsiteY15" fmla="*/ 232809 h 840795"/>
                <a:gd name="connsiteX16" fmla="*/ 488795 w 1506773"/>
                <a:gd name="connsiteY16" fmla="*/ 245592 h 840795"/>
                <a:gd name="connsiteX17" fmla="*/ 501172 w 1506773"/>
                <a:gd name="connsiteY17" fmla="*/ 205722 h 840795"/>
                <a:gd name="connsiteX18" fmla="*/ 811534 w 1506773"/>
                <a:gd name="connsiteY18" fmla="*/ 0 h 84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506773" h="840795">
                  <a:moveTo>
                    <a:pt x="811534" y="0"/>
                  </a:moveTo>
                  <a:cubicBezTo>
                    <a:pt x="997561" y="0"/>
                    <a:pt x="1148366" y="150805"/>
                    <a:pt x="1148366" y="336832"/>
                  </a:cubicBezTo>
                  <a:lnTo>
                    <a:pt x="1145772" y="362569"/>
                  </a:lnTo>
                  <a:lnTo>
                    <a:pt x="1156708" y="356633"/>
                  </a:lnTo>
                  <a:cubicBezTo>
                    <a:pt x="1186855" y="343882"/>
                    <a:pt x="1220000" y="336831"/>
                    <a:pt x="1254791" y="336831"/>
                  </a:cubicBezTo>
                  <a:cubicBezTo>
                    <a:pt x="1393957" y="336831"/>
                    <a:pt x="1506773" y="449647"/>
                    <a:pt x="1506773" y="588813"/>
                  </a:cubicBezTo>
                  <a:cubicBezTo>
                    <a:pt x="1506773" y="727979"/>
                    <a:pt x="1393957" y="840795"/>
                    <a:pt x="1254791" y="840795"/>
                  </a:cubicBezTo>
                  <a:lnTo>
                    <a:pt x="219803" y="840795"/>
                  </a:lnTo>
                  <a:lnTo>
                    <a:pt x="219803" y="838500"/>
                  </a:lnTo>
                  <a:lnTo>
                    <a:pt x="197036" y="840795"/>
                  </a:lnTo>
                  <a:cubicBezTo>
                    <a:pt x="88216" y="840795"/>
                    <a:pt x="0" y="752579"/>
                    <a:pt x="0" y="643759"/>
                  </a:cubicBezTo>
                  <a:cubicBezTo>
                    <a:pt x="0" y="548542"/>
                    <a:pt x="67540" y="469099"/>
                    <a:pt x="157326" y="450726"/>
                  </a:cubicBezTo>
                  <a:lnTo>
                    <a:pt x="182581" y="448180"/>
                  </a:lnTo>
                  <a:lnTo>
                    <a:pt x="199751" y="363136"/>
                  </a:lnTo>
                  <a:cubicBezTo>
                    <a:pt x="233259" y="283913"/>
                    <a:pt x="311705" y="228325"/>
                    <a:pt x="403134" y="228325"/>
                  </a:cubicBezTo>
                  <a:cubicBezTo>
                    <a:pt x="418372" y="228325"/>
                    <a:pt x="433249" y="229869"/>
                    <a:pt x="447618" y="232809"/>
                  </a:cubicBezTo>
                  <a:lnTo>
                    <a:pt x="488795" y="245592"/>
                  </a:lnTo>
                  <a:lnTo>
                    <a:pt x="501172" y="205722"/>
                  </a:lnTo>
                  <a:cubicBezTo>
                    <a:pt x="552306" y="84828"/>
                    <a:pt x="672014" y="0"/>
                    <a:pt x="811534" y="0"/>
                  </a:cubicBezTo>
                  <a:close/>
                </a:path>
              </a:pathLst>
            </a:custGeom>
            <a:solidFill>
              <a:schemeClr val="tx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sz="140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774174" y="2126343"/>
              <a:ext cx="9626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Transport</a:t>
              </a:r>
              <a:endParaRPr lang="sv-SE" sz="1400" b="1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566193" y="558095"/>
            <a:ext cx="4515924" cy="3041200"/>
            <a:chOff x="3566193" y="558095"/>
            <a:chExt cx="4690328" cy="3041200"/>
          </a:xfrm>
        </p:grpSpPr>
        <p:sp>
          <p:nvSpPr>
            <p:cNvPr id="7" name="TextBox 6"/>
            <p:cNvSpPr txBox="1"/>
            <p:nvPr/>
          </p:nvSpPr>
          <p:spPr>
            <a:xfrm>
              <a:off x="3918892" y="558095"/>
              <a:ext cx="39849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>
                  <a:solidFill>
                    <a:schemeClr val="lt1"/>
                  </a:solidFill>
                </a:rPr>
                <a:t>Location</a:t>
              </a:r>
              <a:r>
                <a:rPr lang="sv-SE" sz="1400" b="1" dirty="0">
                  <a:solidFill>
                    <a:schemeClr val="lt1"/>
                  </a:solidFill>
                </a:rPr>
                <a:t> </a:t>
              </a:r>
              <a:r>
                <a:rPr lang="sv-SE" sz="1400" b="1" dirty="0" err="1" smtClean="0">
                  <a:solidFill>
                    <a:schemeClr val="lt1"/>
                  </a:solidFill>
                </a:rPr>
                <a:t>Transparency</a:t>
              </a:r>
              <a:r>
                <a:rPr lang="sv-SE" sz="1400" b="1" dirty="0" smtClean="0">
                  <a:solidFill>
                    <a:schemeClr val="lt1"/>
                  </a:solidFill>
                </a:rPr>
                <a:t>, </a:t>
              </a:r>
              <a:r>
                <a:rPr lang="sv-SE" sz="1400" b="1" dirty="0" err="1" smtClean="0">
                  <a:solidFill>
                    <a:schemeClr val="lt1"/>
                  </a:solidFill>
                </a:rPr>
                <a:t>Distributed</a:t>
              </a:r>
              <a:r>
                <a:rPr lang="sv-SE" sz="1400" b="1" dirty="0" smtClean="0">
                  <a:solidFill>
                    <a:schemeClr val="lt1"/>
                  </a:solidFill>
                </a:rPr>
                <a:t> by default</a:t>
              </a:r>
              <a:endParaRPr lang="sv-SE" sz="1400" b="1" dirty="0">
                <a:solidFill>
                  <a:schemeClr val="lt1"/>
                </a:solidFill>
              </a:endParaRPr>
            </a:p>
          </p:txBody>
        </p:sp>
        <p:sp>
          <p:nvSpPr>
            <p:cNvPr id="8" name="Arc 7"/>
            <p:cNvSpPr/>
            <p:nvPr/>
          </p:nvSpPr>
          <p:spPr>
            <a:xfrm>
              <a:off x="3566193" y="967085"/>
              <a:ext cx="4690328" cy="2632210"/>
            </a:xfrm>
            <a:prstGeom prst="arc">
              <a:avLst>
                <a:gd name="adj1" fmla="val 11274454"/>
                <a:gd name="adj2" fmla="val 21079996"/>
              </a:avLst>
            </a:prstGeom>
            <a:ln w="63500" cap="rnd">
              <a:solidFill>
                <a:srgbClr val="50DE94"/>
              </a:solidFill>
              <a:round/>
              <a:headEnd type="arrow" w="sm" len="sm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368713" y="3223049"/>
            <a:ext cx="3313546" cy="307777"/>
            <a:chOff x="3368713" y="3223049"/>
            <a:chExt cx="3313546" cy="307777"/>
          </a:xfrm>
        </p:grpSpPr>
        <p:sp>
          <p:nvSpPr>
            <p:cNvPr id="36" name="TextBox 35"/>
            <p:cNvSpPr txBox="1"/>
            <p:nvPr/>
          </p:nvSpPr>
          <p:spPr>
            <a:xfrm>
              <a:off x="4372331" y="3223049"/>
              <a:ext cx="23099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>
                  <a:solidFill>
                    <a:schemeClr val="lt1"/>
                  </a:solidFill>
                </a:rPr>
                <a:t>Shared</a:t>
              </a:r>
              <a:r>
                <a:rPr lang="sv-SE" sz="1400" b="1" dirty="0" smtClean="0">
                  <a:solidFill>
                    <a:schemeClr val="lt1"/>
                  </a:solidFill>
                </a:rPr>
                <a:t> </a:t>
              </a:r>
              <a:r>
                <a:rPr lang="sv-SE" sz="1400" b="1" dirty="0" err="1" smtClean="0">
                  <a:solidFill>
                    <a:schemeClr val="lt1"/>
                  </a:solidFill>
                </a:rPr>
                <a:t>Nothing</a:t>
              </a:r>
              <a:r>
                <a:rPr lang="sv-SE" sz="1400" b="1" dirty="0" smtClean="0">
                  <a:solidFill>
                    <a:schemeClr val="lt1"/>
                  </a:solidFill>
                </a:rPr>
                <a:t>, Black box</a:t>
              </a:r>
              <a:endParaRPr lang="sv-SE" sz="1400" b="1" dirty="0">
                <a:solidFill>
                  <a:schemeClr val="lt1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>
              <a:off x="3368713" y="3376938"/>
              <a:ext cx="958010" cy="20294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prstDash val="solid"/>
              <a:round/>
              <a:headEnd type="none" w="sm" len="sm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3183893" y="4868586"/>
            <a:ext cx="4758096" cy="759132"/>
            <a:chOff x="3675475" y="2771694"/>
            <a:chExt cx="4758096" cy="759132"/>
          </a:xfrm>
        </p:grpSpPr>
        <p:sp>
          <p:nvSpPr>
            <p:cNvPr id="47" name="TextBox 46"/>
            <p:cNvSpPr txBox="1"/>
            <p:nvPr/>
          </p:nvSpPr>
          <p:spPr>
            <a:xfrm>
              <a:off x="4372331" y="3223049"/>
              <a:ext cx="40612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chemeClr val="lt1"/>
                  </a:solidFill>
                </a:rPr>
                <a:t>An island of consistency in a sea of concurrency</a:t>
              </a:r>
              <a:endParaRPr lang="sv-SE" sz="1400" b="1" dirty="0">
                <a:solidFill>
                  <a:schemeClr val="lt1"/>
                </a:solidFill>
              </a:endParaRPr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 flipH="1" flipV="1">
              <a:off x="3675475" y="2771694"/>
              <a:ext cx="651248" cy="605244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prstDash val="solid"/>
              <a:round/>
              <a:headEnd type="none" w="sm" len="sm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79415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0" presetClass="path" presetSubtype="0" repeatCount="indefinite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1.85185E-6 C -0.03255 -1.85185E-6 -0.0789 0.00255 -0.09349 0.00255 C -0.09336 0.03796 -0.09375 0.05671 -0.09375 0.08681 " pathEditMode="relative" rAng="0" ptsTypes="AAA">
                                      <p:cBhvr>
                                        <p:cTn id="59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88" y="4329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10" presetClass="exit" presetSubtype="0" repeatCount="indefinite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ntr" presetSubtype="0" repeatCount="indefinite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5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1.85185E-6 L -0.02748 -3.33333E-6 " pathEditMode="fixed" rAng="0" ptsTypes="AA">
                                      <p:cBhvr>
                                        <p:cTn id="67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67" y="0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35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1.85185E-6 L -0.0276 -3.33333E-6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06" y="0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35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95833E-6 -2.96296E-6 L -0.02734 -2.96296E-6 " pathEditMode="fixed" rAng="0" ptsTypes="AA">
                                      <p:cBhvr>
                                        <p:cTn id="71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06" y="0"/>
                                    </p:animMotion>
                                  </p:childTnLst>
                                </p:cTn>
                              </p:par>
                              <p:par>
                                <p:cTn id="72" presetID="35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0.00324 L -0.46328 -0.00023 " pathEditMode="fixed" rAng="0" ptsTypes="AA">
                                      <p:cBhvr>
                                        <p:cTn id="73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1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3" grpId="0" animBg="1"/>
      <p:bldP spid="34" grpId="0" animBg="1"/>
      <p:bldP spid="38" grpId="0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37" grpId="0"/>
      <p:bldP spid="20" grpId="0" animBg="1"/>
      <p:bldP spid="20" grpId="2" animBg="1"/>
      <p:bldP spid="32" grpId="0" animBg="1"/>
      <p:bldP spid="39" grpId="0" animBg="1"/>
      <p:bldP spid="39" grpId="1" animBg="1"/>
      <p:bldP spid="39" grpId="2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ed Rectangle 18"/>
          <p:cNvSpPr/>
          <p:nvPr/>
        </p:nvSpPr>
        <p:spPr>
          <a:xfrm rot="16200000">
            <a:off x="-173855" y="3253406"/>
            <a:ext cx="2182849" cy="466435"/>
          </a:xfrm>
          <a:prstGeom prst="roundRect">
            <a:avLst/>
          </a:prstGeom>
          <a:solidFill>
            <a:srgbClr val="E95959"/>
          </a:solidFill>
          <a:ln w="85725" cap="rnd">
            <a:solidFill>
              <a:srgbClr val="8C4A4A">
                <a:alpha val="41000"/>
              </a:srgbClr>
            </a:solidFill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 err="1" smtClean="0"/>
              <a:t>Thread</a:t>
            </a:r>
            <a:r>
              <a:rPr lang="sv-SE" b="1" dirty="0" smtClean="0"/>
              <a:t> Pool</a:t>
            </a:r>
            <a:endParaRPr lang="sv-SE" b="1" dirty="0"/>
          </a:p>
        </p:txBody>
      </p:sp>
      <p:sp>
        <p:nvSpPr>
          <p:cNvPr id="22" name="Rounded Rectangle 21"/>
          <p:cNvSpPr/>
          <p:nvPr/>
        </p:nvSpPr>
        <p:spPr>
          <a:xfrm>
            <a:off x="0" y="0"/>
            <a:ext cx="12192000" cy="1901953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Multiplex</a:t>
            </a:r>
            <a:r>
              <a:rPr lang="sv-SE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sv-SE" b="1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Scheduling</a:t>
            </a:r>
            <a:endParaRPr lang="sv-SE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1150786" y="4356052"/>
            <a:ext cx="10419609" cy="72516"/>
          </a:xfrm>
          <a:prstGeom prst="rightArrow">
            <a:avLst/>
          </a:prstGeom>
          <a:ln w="85725" cap="rnd">
            <a:solidFill>
              <a:srgbClr val="E95959"/>
            </a:solidFill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Right Arrow 9"/>
          <p:cNvSpPr/>
          <p:nvPr/>
        </p:nvSpPr>
        <p:spPr>
          <a:xfrm>
            <a:off x="1150786" y="3450365"/>
            <a:ext cx="10419609" cy="72516"/>
          </a:xfrm>
          <a:prstGeom prst="rightArrow">
            <a:avLst/>
          </a:prstGeom>
          <a:ln w="85725" cap="rnd">
            <a:solidFill>
              <a:srgbClr val="E95959"/>
            </a:solidFill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1150787" y="2537355"/>
            <a:ext cx="10419609" cy="72516"/>
          </a:xfrm>
          <a:prstGeom prst="rightArrow">
            <a:avLst/>
          </a:prstGeom>
          <a:ln w="85725" cap="rnd">
            <a:solidFill>
              <a:srgbClr val="E95959"/>
            </a:solidFill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Rounded Rectangle 11"/>
          <p:cNvSpPr/>
          <p:nvPr/>
        </p:nvSpPr>
        <p:spPr>
          <a:xfrm>
            <a:off x="1453276" y="2387876"/>
            <a:ext cx="868218" cy="371474"/>
          </a:xfrm>
          <a:prstGeom prst="roundRect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Actor1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2635493" y="2387876"/>
            <a:ext cx="842819" cy="371474"/>
          </a:xfrm>
          <a:prstGeom prst="roundRect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Actor1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3618973" y="2387876"/>
            <a:ext cx="868218" cy="371474"/>
          </a:xfrm>
          <a:prstGeom prst="roundRect">
            <a:avLst/>
          </a:prstGeom>
          <a:solidFill>
            <a:srgbClr val="43BFF7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Actor2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1453275" y="3286978"/>
            <a:ext cx="1457035" cy="371474"/>
          </a:xfrm>
          <a:prstGeom prst="roundRect">
            <a:avLst/>
          </a:prstGeom>
          <a:solidFill>
            <a:srgbClr val="43BFF7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Actor2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3189709" y="3291956"/>
            <a:ext cx="868218" cy="371474"/>
          </a:xfrm>
          <a:prstGeom prst="roundRect">
            <a:avLst/>
          </a:prstGeom>
          <a:solidFill>
            <a:srgbClr val="EDD055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Actor3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1453276" y="4206573"/>
            <a:ext cx="868218" cy="371474"/>
          </a:xfrm>
          <a:prstGeom prst="roundRect">
            <a:avLst/>
          </a:prstGeom>
          <a:solidFill>
            <a:srgbClr val="50DE94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Actor4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2453112" y="4206573"/>
            <a:ext cx="3110346" cy="371474"/>
          </a:xfrm>
          <a:prstGeom prst="roundRect">
            <a:avLst/>
          </a:prstGeom>
          <a:solidFill>
            <a:srgbClr val="50DE94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Actor4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4221871" y="3286978"/>
            <a:ext cx="1874978" cy="371474"/>
          </a:xfrm>
          <a:prstGeom prst="roundRect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Actor1</a:t>
            </a:r>
          </a:p>
        </p:txBody>
      </p:sp>
      <p:sp>
        <p:nvSpPr>
          <p:cNvPr id="23" name="Rectangle 22"/>
          <p:cNvSpPr/>
          <p:nvPr/>
        </p:nvSpPr>
        <p:spPr>
          <a:xfrm>
            <a:off x="0" y="5198100"/>
            <a:ext cx="12192000" cy="1669627"/>
          </a:xfrm>
          <a:prstGeom prst="rect">
            <a:avLst/>
          </a:prstGeom>
          <a:solidFill>
            <a:srgbClr val="DB5151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28116" y="5640595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800" b="1" dirty="0" err="1" smtClean="0"/>
              <a:t>Cheaper</a:t>
            </a:r>
            <a:r>
              <a:rPr lang="sv-SE" sz="2800" b="1" dirty="0" smtClean="0"/>
              <a:t> </a:t>
            </a:r>
            <a:r>
              <a:rPr lang="sv-SE" sz="2800" b="1" dirty="0" err="1" smtClean="0"/>
              <a:t>than</a:t>
            </a:r>
            <a:r>
              <a:rPr lang="sv-SE" sz="2800" b="1" dirty="0" smtClean="0"/>
              <a:t> </a:t>
            </a:r>
            <a:r>
              <a:rPr lang="sv-SE" sz="2800" b="1" dirty="0" err="1" smtClean="0"/>
              <a:t>threads</a:t>
            </a:r>
            <a:r>
              <a:rPr lang="sv-SE" sz="2800" b="1" dirty="0" smtClean="0"/>
              <a:t>, no </a:t>
            </a:r>
            <a:r>
              <a:rPr lang="sv-SE" sz="2800" b="1" dirty="0" err="1" smtClean="0"/>
              <a:t>context</a:t>
            </a:r>
            <a:r>
              <a:rPr lang="sv-SE" sz="2800" b="1" dirty="0" smtClean="0"/>
              <a:t> </a:t>
            </a:r>
            <a:r>
              <a:rPr lang="sv-SE" sz="2800" b="1" dirty="0" err="1" smtClean="0"/>
              <a:t>switching</a:t>
            </a:r>
            <a:endParaRPr lang="sv-SE" sz="2800" b="1" dirty="0"/>
          </a:p>
        </p:txBody>
      </p:sp>
      <p:sp>
        <p:nvSpPr>
          <p:cNvPr id="21" name="Rounded Rectangle 20"/>
          <p:cNvSpPr/>
          <p:nvPr/>
        </p:nvSpPr>
        <p:spPr>
          <a:xfrm>
            <a:off x="4820035" y="2388288"/>
            <a:ext cx="1793416" cy="371474"/>
          </a:xfrm>
          <a:prstGeom prst="roundRect">
            <a:avLst/>
          </a:prstGeom>
          <a:solidFill>
            <a:srgbClr val="EDD055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Actor3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7140671" y="2395199"/>
            <a:ext cx="1259049" cy="371474"/>
          </a:xfrm>
          <a:prstGeom prst="roundRect">
            <a:avLst/>
          </a:prstGeom>
          <a:solidFill>
            <a:srgbClr val="50DE94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Actor4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7506745" y="3291956"/>
            <a:ext cx="1148157" cy="371474"/>
          </a:xfrm>
          <a:prstGeom prst="roundRect">
            <a:avLst/>
          </a:prstGeom>
          <a:solidFill>
            <a:srgbClr val="43BFF7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Actor2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8602096" y="2385945"/>
            <a:ext cx="2179317" cy="371474"/>
          </a:xfrm>
          <a:prstGeom prst="roundRect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Actor1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6930164" y="4206573"/>
            <a:ext cx="2787994" cy="371474"/>
          </a:xfrm>
          <a:prstGeom prst="roundRect">
            <a:avLst/>
          </a:prstGeom>
          <a:solidFill>
            <a:srgbClr val="EDD055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Actor3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9144079" y="3286978"/>
            <a:ext cx="1637334" cy="371474"/>
          </a:xfrm>
          <a:prstGeom prst="roundRect">
            <a:avLst/>
          </a:prstGeom>
          <a:solidFill>
            <a:srgbClr val="43BFF7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Actor2</a:t>
            </a:r>
          </a:p>
        </p:txBody>
      </p:sp>
      <p:sp>
        <p:nvSpPr>
          <p:cNvPr id="31" name="Right Arrow 30"/>
          <p:cNvSpPr/>
          <p:nvPr/>
        </p:nvSpPr>
        <p:spPr>
          <a:xfrm>
            <a:off x="1150785" y="4941115"/>
            <a:ext cx="10419609" cy="45719"/>
          </a:xfrm>
          <a:prstGeom prst="rightArrow">
            <a:avLst/>
          </a:prstGeom>
          <a:ln w="31750" cap="rnd">
            <a:solidFill>
              <a:schemeClr val="bg1">
                <a:lumMod val="50000"/>
                <a:lumOff val="50000"/>
              </a:schemeClr>
            </a:solidFill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0" name="Rounded Rectangle 29"/>
          <p:cNvSpPr/>
          <p:nvPr/>
        </p:nvSpPr>
        <p:spPr>
          <a:xfrm>
            <a:off x="1304008" y="1905400"/>
            <a:ext cx="309564" cy="3282067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  <a:alpha val="3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1068333" y="4681308"/>
            <a:ext cx="5020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100" b="1" dirty="0" err="1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Time</a:t>
            </a:r>
            <a:endParaRPr lang="sv-SE" sz="1100" b="1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6490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3.7037E-7 L 0.78659 3.7037E-7 " pathEditMode="fixed" rAng="0" ptsTypes="AA">
                                      <p:cBhvr>
                                        <p:cTn id="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32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err="1" smtClean="0"/>
              <a:t>Actor</a:t>
            </a:r>
            <a:r>
              <a:rPr lang="sv-SE" b="1" dirty="0" smtClean="0"/>
              <a:t> </a:t>
            </a:r>
            <a:r>
              <a:rPr lang="sv-SE" b="1" dirty="0" err="1" smtClean="0"/>
              <a:t>Model</a:t>
            </a:r>
            <a:endParaRPr lang="sv-SE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v-SE" b="1" dirty="0" smtClean="0"/>
              <a:t>Products </a:t>
            </a:r>
            <a:r>
              <a:rPr lang="sv-SE" b="1" dirty="0" err="1" smtClean="0"/>
              <a:t>basered</a:t>
            </a:r>
            <a:r>
              <a:rPr lang="sv-SE" b="1" dirty="0" smtClean="0"/>
              <a:t> on the </a:t>
            </a:r>
            <a:r>
              <a:rPr lang="sv-SE" b="1" dirty="0" err="1" smtClean="0"/>
              <a:t>actor</a:t>
            </a:r>
            <a:r>
              <a:rPr lang="sv-SE" b="1" dirty="0" smtClean="0"/>
              <a:t> </a:t>
            </a:r>
            <a:r>
              <a:rPr lang="sv-SE" b="1" dirty="0" err="1" smtClean="0"/>
              <a:t>model</a:t>
            </a:r>
            <a:r>
              <a:rPr lang="sv-SE" b="1" dirty="0" smtClean="0"/>
              <a:t>:</a:t>
            </a:r>
          </a:p>
          <a:p>
            <a:pPr marL="0" indent="0">
              <a:buNone/>
            </a:pPr>
            <a:r>
              <a:rPr lang="sv-SE" b="1" dirty="0" err="1" smtClean="0"/>
              <a:t>Erlang</a:t>
            </a:r>
            <a:endParaRPr lang="sv-SE" b="1" dirty="0" smtClean="0"/>
          </a:p>
          <a:p>
            <a:pPr marL="0" indent="0">
              <a:buNone/>
            </a:pPr>
            <a:r>
              <a:rPr lang="sv-SE" b="1" dirty="0" smtClean="0"/>
              <a:t>Facebook </a:t>
            </a:r>
            <a:r>
              <a:rPr lang="sv-SE" b="1" dirty="0" err="1" smtClean="0"/>
              <a:t>WhatsApp</a:t>
            </a:r>
            <a:r>
              <a:rPr lang="sv-SE" b="1" dirty="0" smtClean="0"/>
              <a:t> </a:t>
            </a:r>
            <a:r>
              <a:rPr lang="sv-SE" b="1" dirty="0"/>
              <a:t>(</a:t>
            </a:r>
            <a:r>
              <a:rPr lang="sv-SE" b="1" dirty="0" err="1"/>
              <a:t>Erlang</a:t>
            </a:r>
            <a:r>
              <a:rPr lang="sv-SE" b="1" dirty="0"/>
              <a:t>)</a:t>
            </a:r>
          </a:p>
          <a:p>
            <a:pPr marL="0" indent="0">
              <a:buNone/>
            </a:pPr>
            <a:r>
              <a:rPr lang="sv-SE" b="1" dirty="0" err="1" smtClean="0"/>
              <a:t>RabbitMQ</a:t>
            </a:r>
            <a:r>
              <a:rPr lang="sv-SE" b="1" dirty="0" smtClean="0"/>
              <a:t> (</a:t>
            </a:r>
            <a:r>
              <a:rPr lang="sv-SE" b="1" dirty="0" err="1" smtClean="0"/>
              <a:t>Erlang</a:t>
            </a:r>
            <a:r>
              <a:rPr lang="sv-SE" b="1" dirty="0" smtClean="0"/>
              <a:t>)</a:t>
            </a:r>
          </a:p>
          <a:p>
            <a:pPr marL="0" indent="0">
              <a:buNone/>
            </a:pPr>
            <a:r>
              <a:rPr lang="sv-SE" b="1" dirty="0" err="1" smtClean="0"/>
              <a:t>CouchDB</a:t>
            </a:r>
            <a:r>
              <a:rPr lang="sv-SE" b="1" dirty="0" smtClean="0"/>
              <a:t> (</a:t>
            </a:r>
            <a:r>
              <a:rPr lang="sv-SE" b="1" dirty="0" err="1" smtClean="0"/>
              <a:t>Erlang</a:t>
            </a:r>
            <a:r>
              <a:rPr lang="sv-SE" b="1" dirty="0" smtClean="0"/>
              <a:t>)</a:t>
            </a:r>
          </a:p>
          <a:p>
            <a:pPr marL="0" indent="0">
              <a:buNone/>
            </a:pPr>
            <a:r>
              <a:rPr lang="sv-SE" b="1" dirty="0" smtClean="0"/>
              <a:t>LinkedIn.com (JVM Akka)</a:t>
            </a:r>
          </a:p>
          <a:p>
            <a:pPr marL="0" indent="0">
              <a:buNone/>
            </a:pPr>
            <a:r>
              <a:rPr lang="sv-SE" b="1" dirty="0" smtClean="0"/>
              <a:t>Walmart.com </a:t>
            </a:r>
            <a:r>
              <a:rPr lang="sv-SE" b="1" dirty="0"/>
              <a:t>(JVM Akka</a:t>
            </a:r>
            <a:r>
              <a:rPr lang="sv-SE" b="1" dirty="0" smtClean="0"/>
              <a:t>)</a:t>
            </a:r>
            <a:endParaRPr lang="sv-SE" b="1" dirty="0"/>
          </a:p>
          <a:p>
            <a:pPr marL="0" indent="0">
              <a:buNone/>
            </a:pPr>
            <a:r>
              <a:rPr lang="sv-SE" b="1" dirty="0" err="1" smtClean="0"/>
              <a:t>Azure</a:t>
            </a:r>
            <a:r>
              <a:rPr lang="sv-SE" b="1" dirty="0" smtClean="0"/>
              <a:t> Service </a:t>
            </a:r>
            <a:r>
              <a:rPr lang="sv-SE" b="1" dirty="0" err="1" smtClean="0"/>
              <a:t>Fabric</a:t>
            </a:r>
            <a:r>
              <a:rPr lang="sv-SE" b="1" dirty="0" smtClean="0"/>
              <a:t> alternative </a:t>
            </a:r>
            <a:r>
              <a:rPr lang="sv-SE" b="1" dirty="0" err="1" smtClean="0"/>
              <a:t>backend</a:t>
            </a:r>
            <a:r>
              <a:rPr lang="sv-SE" b="1" dirty="0" smtClean="0"/>
              <a:t> (Akka.NET)</a:t>
            </a:r>
          </a:p>
        </p:txBody>
      </p:sp>
    </p:spTree>
    <p:extLst>
      <p:ext uri="{BB962C8B-B14F-4D97-AF65-F5344CB8AC3E}">
        <p14:creationId xmlns:p14="http://schemas.microsoft.com/office/powerpoint/2010/main" val="3294710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2385786"/>
            <a:ext cx="12192000" cy="1669627"/>
          </a:xfrm>
          <a:prstGeom prst="rect">
            <a:avLst/>
          </a:prstGeom>
          <a:solidFill>
            <a:srgbClr val="DB5151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59498" y="25578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sv-SE" sz="8000" b="1" dirty="0" err="1" smtClean="0"/>
              <a:t>Akka.Actor</a:t>
            </a:r>
            <a:endParaRPr lang="sv-SE" sz="8000" b="1" dirty="0">
              <a:solidFill>
                <a:srgbClr val="B0424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4055413"/>
            <a:ext cx="12192000" cy="302831"/>
          </a:xfrm>
          <a:prstGeom prst="rect">
            <a:avLst/>
          </a:prstGeom>
          <a:solidFill>
            <a:srgbClr val="DB5151">
              <a:alpha val="59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077102"/>
            <a:ext cx="12192000" cy="302831"/>
          </a:xfrm>
          <a:prstGeom prst="rect">
            <a:avLst/>
          </a:prstGeom>
          <a:solidFill>
            <a:srgbClr val="DB5151">
              <a:alpha val="59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366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3831704"/>
          </a:xfrm>
          <a:prstGeom prst="rect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err="1" smtClean="0"/>
              <a:t>Actor</a:t>
            </a:r>
            <a:r>
              <a:rPr lang="sv-SE" b="1" dirty="0" smtClean="0"/>
              <a:t> </a:t>
            </a:r>
            <a:r>
              <a:rPr lang="sv-SE" b="1" dirty="0" err="1" smtClean="0"/>
              <a:t>Model</a:t>
            </a:r>
            <a:endParaRPr lang="sv-SE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607167"/>
            <a:ext cx="10515600" cy="22245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v-SE" b="1" dirty="0" smtClean="0"/>
              <a:t>Three axioms:</a:t>
            </a:r>
          </a:p>
          <a:p>
            <a:pPr marL="0" indent="0">
              <a:buNone/>
            </a:pPr>
            <a:r>
              <a:rPr lang="sv-SE" sz="2400" b="1" dirty="0" err="1" smtClean="0"/>
              <a:t>Send</a:t>
            </a:r>
            <a:r>
              <a:rPr lang="sv-SE" sz="2400" dirty="0" smtClean="0"/>
              <a:t> – an </a:t>
            </a:r>
            <a:r>
              <a:rPr lang="sv-SE" sz="2400" dirty="0" err="1" smtClean="0"/>
              <a:t>actor</a:t>
            </a:r>
            <a:r>
              <a:rPr lang="sv-SE" sz="2400" dirty="0" smtClean="0"/>
              <a:t> </a:t>
            </a:r>
            <a:r>
              <a:rPr lang="sv-SE" sz="2400" dirty="0" err="1" smtClean="0"/>
              <a:t>can</a:t>
            </a:r>
            <a:r>
              <a:rPr lang="sv-SE" sz="2400" dirty="0" smtClean="0"/>
              <a:t> </a:t>
            </a:r>
            <a:r>
              <a:rPr lang="sv-SE" sz="2400" dirty="0" err="1" smtClean="0"/>
              <a:t>send</a:t>
            </a:r>
            <a:r>
              <a:rPr lang="sv-SE" sz="2400" dirty="0" smtClean="0"/>
              <a:t> </a:t>
            </a:r>
            <a:r>
              <a:rPr lang="sv-SE" sz="2400" dirty="0" err="1" smtClean="0"/>
              <a:t>messages</a:t>
            </a:r>
            <a:r>
              <a:rPr lang="sv-SE" sz="2400" dirty="0" smtClean="0"/>
              <a:t> to </a:t>
            </a:r>
            <a:r>
              <a:rPr lang="sv-SE" sz="2400" dirty="0" err="1" smtClean="0"/>
              <a:t>other</a:t>
            </a:r>
            <a:r>
              <a:rPr lang="sv-SE" sz="2400" dirty="0" smtClean="0"/>
              <a:t> </a:t>
            </a:r>
            <a:r>
              <a:rPr lang="sv-SE" sz="2400" dirty="0" err="1" smtClean="0"/>
              <a:t>actors</a:t>
            </a:r>
            <a:endParaRPr lang="sv-SE" sz="2400" dirty="0" smtClean="0"/>
          </a:p>
          <a:p>
            <a:pPr marL="0" indent="0">
              <a:buNone/>
            </a:pPr>
            <a:r>
              <a:rPr lang="sv-SE" sz="2400" b="1" dirty="0" err="1" smtClean="0"/>
              <a:t>Create</a:t>
            </a:r>
            <a:r>
              <a:rPr lang="sv-SE" sz="2400" dirty="0" smtClean="0"/>
              <a:t> – an </a:t>
            </a:r>
            <a:r>
              <a:rPr lang="sv-SE" sz="2400" dirty="0" err="1" smtClean="0"/>
              <a:t>actor</a:t>
            </a:r>
            <a:r>
              <a:rPr lang="sv-SE" sz="2400" dirty="0" smtClean="0"/>
              <a:t> </a:t>
            </a:r>
            <a:r>
              <a:rPr lang="sv-SE" sz="2400" dirty="0" err="1" smtClean="0"/>
              <a:t>can</a:t>
            </a:r>
            <a:r>
              <a:rPr lang="sv-SE" sz="2400" dirty="0" smtClean="0"/>
              <a:t> </a:t>
            </a:r>
            <a:r>
              <a:rPr lang="sv-SE" sz="2400" dirty="0" err="1" smtClean="0"/>
              <a:t>create</a:t>
            </a:r>
            <a:r>
              <a:rPr lang="sv-SE" sz="2400" dirty="0" smtClean="0"/>
              <a:t> new </a:t>
            </a:r>
            <a:r>
              <a:rPr lang="sv-SE" sz="2400" dirty="0" err="1" smtClean="0"/>
              <a:t>actors</a:t>
            </a:r>
            <a:endParaRPr lang="sv-SE" sz="2400" dirty="0" smtClean="0"/>
          </a:p>
          <a:p>
            <a:pPr marL="0" indent="0">
              <a:buNone/>
            </a:pPr>
            <a:r>
              <a:rPr lang="sv-SE" sz="2400" b="1" dirty="0" err="1" smtClean="0"/>
              <a:t>Become</a:t>
            </a:r>
            <a:r>
              <a:rPr lang="sv-SE" sz="2400" dirty="0" smtClean="0"/>
              <a:t> – an </a:t>
            </a:r>
            <a:r>
              <a:rPr lang="sv-SE" sz="2400" dirty="0" err="1" smtClean="0"/>
              <a:t>actor</a:t>
            </a:r>
            <a:r>
              <a:rPr lang="sv-SE" sz="2400" dirty="0" smtClean="0"/>
              <a:t> </a:t>
            </a:r>
            <a:r>
              <a:rPr lang="sv-SE" sz="2400" dirty="0" err="1" smtClean="0"/>
              <a:t>can</a:t>
            </a:r>
            <a:r>
              <a:rPr lang="sv-SE" sz="2400" dirty="0" smtClean="0"/>
              <a:t> </a:t>
            </a:r>
            <a:r>
              <a:rPr lang="sv-SE" sz="2400" dirty="0" err="1" smtClean="0"/>
              <a:t>decide</a:t>
            </a:r>
            <a:r>
              <a:rPr lang="sv-SE" sz="2400" dirty="0" smtClean="0"/>
              <a:t> </a:t>
            </a:r>
            <a:r>
              <a:rPr lang="sv-SE" sz="2400" dirty="0" err="1" smtClean="0"/>
              <a:t>how</a:t>
            </a:r>
            <a:r>
              <a:rPr lang="sv-SE" sz="2400" dirty="0" smtClean="0"/>
              <a:t> to </a:t>
            </a:r>
            <a:r>
              <a:rPr lang="sv-SE" sz="2400" dirty="0" err="1" smtClean="0"/>
              <a:t>handle</a:t>
            </a:r>
            <a:r>
              <a:rPr lang="sv-SE" sz="2400" dirty="0" smtClean="0"/>
              <a:t> </a:t>
            </a:r>
            <a:r>
              <a:rPr lang="sv-SE" sz="2400" dirty="0" err="1" smtClean="0"/>
              <a:t>it’s</a:t>
            </a:r>
            <a:r>
              <a:rPr lang="sv-SE" sz="2400" dirty="0" smtClean="0"/>
              <a:t> </a:t>
            </a:r>
            <a:r>
              <a:rPr lang="sv-SE" sz="2400" dirty="0" err="1" smtClean="0"/>
              <a:t>next</a:t>
            </a:r>
            <a:r>
              <a:rPr lang="sv-SE" sz="2400" dirty="0" smtClean="0"/>
              <a:t> </a:t>
            </a:r>
            <a:r>
              <a:rPr lang="sv-SE" sz="2400" dirty="0" err="1" smtClean="0"/>
              <a:t>message</a:t>
            </a:r>
            <a:endParaRPr lang="sv-SE" sz="24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838200" y="4091012"/>
            <a:ext cx="105156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400" b="1" i="1" dirty="0">
                <a:solidFill>
                  <a:srgbClr val="DB5151"/>
                </a:solidFill>
              </a:rPr>
              <a:t>”An </a:t>
            </a:r>
            <a:r>
              <a:rPr lang="sv-SE" sz="2400" b="1" i="1" dirty="0" err="1">
                <a:solidFill>
                  <a:srgbClr val="DB5151"/>
                </a:solidFill>
              </a:rPr>
              <a:t>island</a:t>
            </a:r>
            <a:r>
              <a:rPr lang="sv-SE" sz="2400" b="1" i="1" dirty="0">
                <a:solidFill>
                  <a:srgbClr val="DB5151"/>
                </a:solidFill>
              </a:rPr>
              <a:t> </a:t>
            </a:r>
            <a:r>
              <a:rPr lang="sv-SE" sz="2400" b="1" i="1" dirty="0" err="1">
                <a:solidFill>
                  <a:srgbClr val="DB5151"/>
                </a:solidFill>
              </a:rPr>
              <a:t>of</a:t>
            </a:r>
            <a:r>
              <a:rPr lang="sv-SE" sz="2400" b="1" i="1" dirty="0">
                <a:solidFill>
                  <a:srgbClr val="DB5151"/>
                </a:solidFill>
              </a:rPr>
              <a:t> </a:t>
            </a:r>
            <a:r>
              <a:rPr lang="sv-SE" sz="2400" b="1" i="1" dirty="0" err="1" smtClean="0">
                <a:solidFill>
                  <a:srgbClr val="DB5151"/>
                </a:solidFill>
              </a:rPr>
              <a:t>consistency</a:t>
            </a:r>
            <a:r>
              <a:rPr lang="sv-SE" sz="2400" b="1" i="1" dirty="0" smtClean="0">
                <a:solidFill>
                  <a:srgbClr val="DB5151"/>
                </a:solidFill>
              </a:rPr>
              <a:t> in </a:t>
            </a:r>
            <a:r>
              <a:rPr lang="sv-SE" sz="2400" b="1" i="1" dirty="0">
                <a:solidFill>
                  <a:srgbClr val="DB5151"/>
                </a:solidFill>
              </a:rPr>
              <a:t>a </a:t>
            </a:r>
            <a:r>
              <a:rPr lang="sv-SE" sz="2400" b="1" i="1" dirty="0" err="1">
                <a:solidFill>
                  <a:srgbClr val="DB5151"/>
                </a:solidFill>
              </a:rPr>
              <a:t>sea</a:t>
            </a:r>
            <a:r>
              <a:rPr lang="sv-SE" sz="2400" b="1" i="1" dirty="0">
                <a:solidFill>
                  <a:srgbClr val="DB5151"/>
                </a:solidFill>
              </a:rPr>
              <a:t> </a:t>
            </a:r>
            <a:r>
              <a:rPr lang="sv-SE" sz="2400" b="1" i="1" dirty="0" err="1">
                <a:solidFill>
                  <a:srgbClr val="DB5151"/>
                </a:solidFill>
              </a:rPr>
              <a:t>of</a:t>
            </a:r>
            <a:r>
              <a:rPr lang="sv-SE" sz="2400" b="1" i="1" dirty="0">
                <a:solidFill>
                  <a:srgbClr val="DB5151"/>
                </a:solidFill>
              </a:rPr>
              <a:t> </a:t>
            </a:r>
            <a:r>
              <a:rPr lang="sv-SE" sz="2400" b="1" i="1" dirty="0" err="1">
                <a:solidFill>
                  <a:srgbClr val="DB5151"/>
                </a:solidFill>
              </a:rPr>
              <a:t>concurrency</a:t>
            </a:r>
            <a:r>
              <a:rPr lang="sv-SE" sz="2400" b="1" i="1" dirty="0" smtClean="0">
                <a:solidFill>
                  <a:srgbClr val="DB5151"/>
                </a:solidFill>
              </a:rPr>
              <a:t>”</a:t>
            </a:r>
            <a:br>
              <a:rPr lang="sv-SE" sz="2400" b="1" i="1" dirty="0" smtClean="0">
                <a:solidFill>
                  <a:srgbClr val="DB5151"/>
                </a:solidFill>
              </a:rPr>
            </a:br>
            <a:endParaRPr lang="sv-SE" sz="2400" b="1" i="1" dirty="0">
              <a:solidFill>
                <a:srgbClr val="DB5151"/>
              </a:solidFill>
            </a:endParaRPr>
          </a:p>
          <a:p>
            <a:pPr algn="ctr"/>
            <a:r>
              <a:rPr lang="sv-SE" sz="2400" b="1" i="1" dirty="0">
                <a:solidFill>
                  <a:srgbClr val="DB5151"/>
                </a:solidFill>
              </a:rPr>
              <a:t>”</a:t>
            </a:r>
            <a:r>
              <a:rPr lang="sv-SE" sz="2400" b="1" i="1" dirty="0" err="1">
                <a:solidFill>
                  <a:srgbClr val="DB5151"/>
                </a:solidFill>
              </a:rPr>
              <a:t>Shared</a:t>
            </a:r>
            <a:r>
              <a:rPr lang="sv-SE" sz="2400" b="1" i="1" dirty="0">
                <a:solidFill>
                  <a:srgbClr val="DB5151"/>
                </a:solidFill>
              </a:rPr>
              <a:t>  </a:t>
            </a:r>
            <a:r>
              <a:rPr lang="sv-SE" sz="2400" b="1" i="1" dirty="0" err="1">
                <a:solidFill>
                  <a:srgbClr val="DB5151"/>
                </a:solidFill>
              </a:rPr>
              <a:t>nothing</a:t>
            </a:r>
            <a:r>
              <a:rPr lang="sv-SE" sz="2400" b="1" i="1" dirty="0">
                <a:solidFill>
                  <a:srgbClr val="DB5151"/>
                </a:solidFill>
              </a:rPr>
              <a:t>”, ”Black box</a:t>
            </a:r>
            <a:r>
              <a:rPr lang="sv-SE" sz="2400" b="1" i="1" dirty="0" smtClean="0">
                <a:solidFill>
                  <a:srgbClr val="DB5151"/>
                </a:solidFill>
              </a:rPr>
              <a:t>”</a:t>
            </a:r>
            <a:br>
              <a:rPr lang="sv-SE" sz="2400" b="1" i="1" dirty="0" smtClean="0">
                <a:solidFill>
                  <a:srgbClr val="DB5151"/>
                </a:solidFill>
              </a:rPr>
            </a:br>
            <a:endParaRPr lang="sv-SE" sz="2400" b="1" i="1" dirty="0">
              <a:solidFill>
                <a:srgbClr val="DB5151"/>
              </a:solidFill>
            </a:endParaRPr>
          </a:p>
          <a:p>
            <a:pPr algn="ctr"/>
            <a:r>
              <a:rPr lang="sv-SE" sz="2400" b="1" i="1" dirty="0">
                <a:solidFill>
                  <a:srgbClr val="DB5151"/>
                </a:solidFill>
              </a:rPr>
              <a:t>”</a:t>
            </a:r>
            <a:r>
              <a:rPr lang="sv-SE" sz="2400" b="1" i="1" dirty="0" err="1">
                <a:solidFill>
                  <a:srgbClr val="DB5151"/>
                </a:solidFill>
              </a:rPr>
              <a:t>Location</a:t>
            </a:r>
            <a:r>
              <a:rPr lang="sv-SE" sz="2400" b="1" i="1" dirty="0">
                <a:solidFill>
                  <a:srgbClr val="DB5151"/>
                </a:solidFill>
              </a:rPr>
              <a:t> transparent”, ”</a:t>
            </a:r>
            <a:r>
              <a:rPr lang="sv-SE" sz="2400" b="1" i="1" dirty="0" err="1">
                <a:solidFill>
                  <a:srgbClr val="DB5151"/>
                </a:solidFill>
              </a:rPr>
              <a:t>Distributable</a:t>
            </a:r>
            <a:r>
              <a:rPr lang="sv-SE" sz="2400" b="1" i="1" dirty="0">
                <a:solidFill>
                  <a:srgbClr val="DB5151"/>
                </a:solidFill>
              </a:rPr>
              <a:t> by design”</a:t>
            </a:r>
          </a:p>
          <a:p>
            <a:pPr algn="ctr"/>
            <a:endParaRPr lang="sv-SE" b="1" dirty="0">
              <a:solidFill>
                <a:srgbClr val="DB515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477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smtClean="0"/>
              <a:t>Demo – </a:t>
            </a:r>
            <a:r>
              <a:rPr lang="sv-SE" b="1" dirty="0" err="1" smtClean="0"/>
              <a:t>Create</a:t>
            </a:r>
            <a:r>
              <a:rPr lang="sv-SE" b="1" dirty="0" smtClean="0"/>
              <a:t> </a:t>
            </a:r>
            <a:r>
              <a:rPr lang="sv-SE" b="1" dirty="0" err="1" smtClean="0"/>
              <a:t>your</a:t>
            </a:r>
            <a:r>
              <a:rPr lang="sv-SE" b="1" dirty="0" smtClean="0"/>
              <a:t> </a:t>
            </a:r>
            <a:r>
              <a:rPr lang="sv-SE" b="1" dirty="0" err="1" smtClean="0"/>
              <a:t>first</a:t>
            </a:r>
            <a:r>
              <a:rPr lang="sv-SE" b="1" dirty="0" smtClean="0"/>
              <a:t> </a:t>
            </a:r>
            <a:r>
              <a:rPr lang="sv-SE" b="1" dirty="0" err="1" smtClean="0"/>
              <a:t>actor</a:t>
            </a:r>
            <a:endParaRPr lang="sv-SE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sv-SE" b="1" dirty="0" err="1" smtClean="0"/>
              <a:t>ActorSystem</a:t>
            </a:r>
            <a:endParaRPr lang="sv-SE" b="1" dirty="0" smtClean="0"/>
          </a:p>
          <a:p>
            <a:pPr marL="0" indent="0">
              <a:buNone/>
            </a:pPr>
            <a:r>
              <a:rPr lang="sv-SE" b="1" dirty="0" err="1" smtClean="0"/>
              <a:t>ReceiveActor</a:t>
            </a:r>
            <a:endParaRPr lang="sv-SE" b="1" dirty="0" smtClean="0"/>
          </a:p>
          <a:p>
            <a:pPr marL="0" indent="0">
              <a:buNone/>
            </a:pPr>
            <a:r>
              <a:rPr lang="sv-SE" b="1" dirty="0" smtClean="0"/>
              <a:t>Props</a:t>
            </a:r>
          </a:p>
          <a:p>
            <a:pPr marL="0" indent="0">
              <a:buNone/>
            </a:pPr>
            <a:r>
              <a:rPr lang="sv-SE" b="1" dirty="0" err="1" smtClean="0"/>
              <a:t>ActorRef</a:t>
            </a:r>
            <a:endParaRPr lang="sv-SE" b="1" dirty="0"/>
          </a:p>
        </p:txBody>
      </p:sp>
      <p:grpSp>
        <p:nvGrpSpPr>
          <p:cNvPr id="6" name="Group 5"/>
          <p:cNvGrpSpPr/>
          <p:nvPr/>
        </p:nvGrpSpPr>
        <p:grpSpPr>
          <a:xfrm>
            <a:off x="4789455" y="3698812"/>
            <a:ext cx="2613089" cy="2613088"/>
            <a:chOff x="1299223" y="3898196"/>
            <a:chExt cx="2613089" cy="2613088"/>
          </a:xfrm>
        </p:grpSpPr>
        <p:grpSp>
          <p:nvGrpSpPr>
            <p:cNvPr id="14" name="Group 13"/>
            <p:cNvGrpSpPr/>
            <p:nvPr/>
          </p:nvGrpSpPr>
          <p:grpSpPr>
            <a:xfrm>
              <a:off x="1299223" y="3898196"/>
              <a:ext cx="2613089" cy="2613088"/>
              <a:chOff x="4662738" y="3954548"/>
              <a:chExt cx="2613089" cy="2613088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4662738" y="3954548"/>
                <a:ext cx="2613089" cy="2613088"/>
                <a:chOff x="2500643" y="316321"/>
                <a:chExt cx="2613089" cy="2613088"/>
              </a:xfrm>
            </p:grpSpPr>
            <p:sp>
              <p:nvSpPr>
                <p:cNvPr id="21" name="Freeform 20"/>
                <p:cNvSpPr/>
                <p:nvPr/>
              </p:nvSpPr>
              <p:spPr>
                <a:xfrm>
                  <a:off x="2500643" y="316321"/>
                  <a:ext cx="2613089" cy="2613088"/>
                </a:xfrm>
                <a:custGeom>
                  <a:avLst/>
                  <a:gdLst>
                    <a:gd name="connsiteX0" fmla="*/ 675551 w 2613089"/>
                    <a:gd name="connsiteY0" fmla="*/ 2336863 h 2613088"/>
                    <a:gd name="connsiteX1" fmla="*/ 927753 w 2613089"/>
                    <a:gd name="connsiteY1" fmla="*/ 2336863 h 2613088"/>
                    <a:gd name="connsiteX2" fmla="*/ 801652 w 2613089"/>
                    <a:gd name="connsiteY2" fmla="*/ 2613088 h 2613088"/>
                    <a:gd name="connsiteX3" fmla="*/ 1012145 w 2613089"/>
                    <a:gd name="connsiteY3" fmla="*/ 2336862 h 2613088"/>
                    <a:gd name="connsiteX4" fmla="*/ 1264347 w 2613089"/>
                    <a:gd name="connsiteY4" fmla="*/ 2336862 h 2613088"/>
                    <a:gd name="connsiteX5" fmla="*/ 1138246 w 2613089"/>
                    <a:gd name="connsiteY5" fmla="*/ 2613087 h 2613088"/>
                    <a:gd name="connsiteX6" fmla="*/ 1685333 w 2613089"/>
                    <a:gd name="connsiteY6" fmla="*/ 2336861 h 2613088"/>
                    <a:gd name="connsiteX7" fmla="*/ 1937535 w 2613089"/>
                    <a:gd name="connsiteY7" fmla="*/ 2336861 h 2613088"/>
                    <a:gd name="connsiteX8" fmla="*/ 1811434 w 2613089"/>
                    <a:gd name="connsiteY8" fmla="*/ 2613086 h 2613088"/>
                    <a:gd name="connsiteX9" fmla="*/ 1348739 w 2613089"/>
                    <a:gd name="connsiteY9" fmla="*/ 2336860 h 2613088"/>
                    <a:gd name="connsiteX10" fmla="*/ 1600941 w 2613089"/>
                    <a:gd name="connsiteY10" fmla="*/ 2336860 h 2613088"/>
                    <a:gd name="connsiteX11" fmla="*/ 1474840 w 2613089"/>
                    <a:gd name="connsiteY11" fmla="*/ 2613085 h 2613088"/>
                    <a:gd name="connsiteX12" fmla="*/ 2336864 w 2613089"/>
                    <a:gd name="connsiteY12" fmla="*/ 1685332 h 2613088"/>
                    <a:gd name="connsiteX13" fmla="*/ 2613089 w 2613089"/>
                    <a:gd name="connsiteY13" fmla="*/ 1811433 h 2613088"/>
                    <a:gd name="connsiteX14" fmla="*/ 2336864 w 2613089"/>
                    <a:gd name="connsiteY14" fmla="*/ 1937534 h 2613088"/>
                    <a:gd name="connsiteX15" fmla="*/ 276227 w 2613089"/>
                    <a:gd name="connsiteY15" fmla="*/ 1685332 h 2613088"/>
                    <a:gd name="connsiteX16" fmla="*/ 276227 w 2613089"/>
                    <a:gd name="connsiteY16" fmla="*/ 1937534 h 2613088"/>
                    <a:gd name="connsiteX17" fmla="*/ 2 w 2613089"/>
                    <a:gd name="connsiteY17" fmla="*/ 1811433 h 2613088"/>
                    <a:gd name="connsiteX18" fmla="*/ 2336863 w 2613089"/>
                    <a:gd name="connsiteY18" fmla="*/ 1348738 h 2613088"/>
                    <a:gd name="connsiteX19" fmla="*/ 2613088 w 2613089"/>
                    <a:gd name="connsiteY19" fmla="*/ 1474839 h 2613088"/>
                    <a:gd name="connsiteX20" fmla="*/ 2336863 w 2613089"/>
                    <a:gd name="connsiteY20" fmla="*/ 1600940 h 2613088"/>
                    <a:gd name="connsiteX21" fmla="*/ 276228 w 2613089"/>
                    <a:gd name="connsiteY21" fmla="*/ 1348738 h 2613088"/>
                    <a:gd name="connsiteX22" fmla="*/ 276228 w 2613089"/>
                    <a:gd name="connsiteY22" fmla="*/ 1600940 h 2613088"/>
                    <a:gd name="connsiteX23" fmla="*/ 3 w 2613089"/>
                    <a:gd name="connsiteY23" fmla="*/ 1474839 h 2613088"/>
                    <a:gd name="connsiteX24" fmla="*/ 2336861 w 2613089"/>
                    <a:gd name="connsiteY24" fmla="*/ 1012144 h 2613088"/>
                    <a:gd name="connsiteX25" fmla="*/ 2613086 w 2613089"/>
                    <a:gd name="connsiteY25" fmla="*/ 1138245 h 2613088"/>
                    <a:gd name="connsiteX26" fmla="*/ 2336861 w 2613089"/>
                    <a:gd name="connsiteY26" fmla="*/ 1264346 h 2613088"/>
                    <a:gd name="connsiteX27" fmla="*/ 276226 w 2613089"/>
                    <a:gd name="connsiteY27" fmla="*/ 1012144 h 2613088"/>
                    <a:gd name="connsiteX28" fmla="*/ 276226 w 2613089"/>
                    <a:gd name="connsiteY28" fmla="*/ 1264346 h 2613088"/>
                    <a:gd name="connsiteX29" fmla="*/ 1 w 2613089"/>
                    <a:gd name="connsiteY29" fmla="*/ 1138245 h 2613088"/>
                    <a:gd name="connsiteX30" fmla="*/ 2336862 w 2613089"/>
                    <a:gd name="connsiteY30" fmla="*/ 675550 h 2613088"/>
                    <a:gd name="connsiteX31" fmla="*/ 2613087 w 2613089"/>
                    <a:gd name="connsiteY31" fmla="*/ 801651 h 2613088"/>
                    <a:gd name="connsiteX32" fmla="*/ 2336862 w 2613089"/>
                    <a:gd name="connsiteY32" fmla="*/ 927752 h 2613088"/>
                    <a:gd name="connsiteX33" fmla="*/ 276225 w 2613089"/>
                    <a:gd name="connsiteY33" fmla="*/ 675550 h 2613088"/>
                    <a:gd name="connsiteX34" fmla="*/ 276225 w 2613089"/>
                    <a:gd name="connsiteY34" fmla="*/ 927752 h 2613088"/>
                    <a:gd name="connsiteX35" fmla="*/ 0 w 2613089"/>
                    <a:gd name="connsiteY35" fmla="*/ 801651 h 2613088"/>
                    <a:gd name="connsiteX36" fmla="*/ 1138246 w 2613089"/>
                    <a:gd name="connsiteY36" fmla="*/ 3 h 2613088"/>
                    <a:gd name="connsiteX37" fmla="*/ 1264347 w 2613089"/>
                    <a:gd name="connsiteY37" fmla="*/ 276229 h 2613088"/>
                    <a:gd name="connsiteX38" fmla="*/ 1012145 w 2613089"/>
                    <a:gd name="connsiteY38" fmla="*/ 276229 h 2613088"/>
                    <a:gd name="connsiteX39" fmla="*/ 801652 w 2613089"/>
                    <a:gd name="connsiteY39" fmla="*/ 2 h 2613088"/>
                    <a:gd name="connsiteX40" fmla="*/ 927753 w 2613089"/>
                    <a:gd name="connsiteY40" fmla="*/ 276227 h 2613088"/>
                    <a:gd name="connsiteX41" fmla="*/ 675551 w 2613089"/>
                    <a:gd name="connsiteY41" fmla="*/ 276227 h 2613088"/>
                    <a:gd name="connsiteX42" fmla="*/ 1474840 w 2613089"/>
                    <a:gd name="connsiteY42" fmla="*/ 1 h 2613088"/>
                    <a:gd name="connsiteX43" fmla="*/ 1600941 w 2613089"/>
                    <a:gd name="connsiteY43" fmla="*/ 276227 h 2613088"/>
                    <a:gd name="connsiteX44" fmla="*/ 1348739 w 2613089"/>
                    <a:gd name="connsiteY44" fmla="*/ 276227 h 2613088"/>
                    <a:gd name="connsiteX45" fmla="*/ 1811434 w 2613089"/>
                    <a:gd name="connsiteY45" fmla="*/ 0 h 2613088"/>
                    <a:gd name="connsiteX46" fmla="*/ 1937535 w 2613089"/>
                    <a:gd name="connsiteY46" fmla="*/ 276226 h 2613088"/>
                    <a:gd name="connsiteX47" fmla="*/ 1685333 w 2613089"/>
                    <a:gd name="connsiteY47" fmla="*/ 276226 h 26130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</a:cxnLst>
                  <a:rect l="l" t="t" r="r" b="b"/>
                  <a:pathLst>
                    <a:path w="2613089" h="2613088">
                      <a:moveTo>
                        <a:pt x="675551" y="2336863"/>
                      </a:moveTo>
                      <a:lnTo>
                        <a:pt x="927753" y="2336863"/>
                      </a:lnTo>
                      <a:lnTo>
                        <a:pt x="801652" y="2613088"/>
                      </a:lnTo>
                      <a:close/>
                      <a:moveTo>
                        <a:pt x="1012145" y="2336862"/>
                      </a:moveTo>
                      <a:lnTo>
                        <a:pt x="1264347" y="2336862"/>
                      </a:lnTo>
                      <a:lnTo>
                        <a:pt x="1138246" y="2613087"/>
                      </a:lnTo>
                      <a:close/>
                      <a:moveTo>
                        <a:pt x="1685333" y="2336861"/>
                      </a:moveTo>
                      <a:lnTo>
                        <a:pt x="1937535" y="2336861"/>
                      </a:lnTo>
                      <a:lnTo>
                        <a:pt x="1811434" y="2613086"/>
                      </a:lnTo>
                      <a:close/>
                      <a:moveTo>
                        <a:pt x="1348739" y="2336860"/>
                      </a:moveTo>
                      <a:lnTo>
                        <a:pt x="1600941" y="2336860"/>
                      </a:lnTo>
                      <a:lnTo>
                        <a:pt x="1474840" y="2613085"/>
                      </a:lnTo>
                      <a:close/>
                      <a:moveTo>
                        <a:pt x="2336864" y="1685332"/>
                      </a:moveTo>
                      <a:lnTo>
                        <a:pt x="2613089" y="1811433"/>
                      </a:lnTo>
                      <a:lnTo>
                        <a:pt x="2336864" y="1937534"/>
                      </a:lnTo>
                      <a:close/>
                      <a:moveTo>
                        <a:pt x="276227" y="1685332"/>
                      </a:moveTo>
                      <a:lnTo>
                        <a:pt x="276227" y="1937534"/>
                      </a:lnTo>
                      <a:lnTo>
                        <a:pt x="2" y="1811433"/>
                      </a:lnTo>
                      <a:close/>
                      <a:moveTo>
                        <a:pt x="2336863" y="1348738"/>
                      </a:moveTo>
                      <a:lnTo>
                        <a:pt x="2613088" y="1474839"/>
                      </a:lnTo>
                      <a:lnTo>
                        <a:pt x="2336863" y="1600940"/>
                      </a:lnTo>
                      <a:close/>
                      <a:moveTo>
                        <a:pt x="276228" y="1348738"/>
                      </a:moveTo>
                      <a:lnTo>
                        <a:pt x="276228" y="1600940"/>
                      </a:lnTo>
                      <a:lnTo>
                        <a:pt x="3" y="1474839"/>
                      </a:lnTo>
                      <a:close/>
                      <a:moveTo>
                        <a:pt x="2336861" y="1012144"/>
                      </a:moveTo>
                      <a:lnTo>
                        <a:pt x="2613086" y="1138245"/>
                      </a:lnTo>
                      <a:lnTo>
                        <a:pt x="2336861" y="1264346"/>
                      </a:lnTo>
                      <a:close/>
                      <a:moveTo>
                        <a:pt x="276226" y="1012144"/>
                      </a:moveTo>
                      <a:lnTo>
                        <a:pt x="276226" y="1264346"/>
                      </a:lnTo>
                      <a:lnTo>
                        <a:pt x="1" y="1138245"/>
                      </a:lnTo>
                      <a:close/>
                      <a:moveTo>
                        <a:pt x="2336862" y="675550"/>
                      </a:moveTo>
                      <a:lnTo>
                        <a:pt x="2613087" y="801651"/>
                      </a:lnTo>
                      <a:lnTo>
                        <a:pt x="2336862" y="927752"/>
                      </a:lnTo>
                      <a:close/>
                      <a:moveTo>
                        <a:pt x="276225" y="675550"/>
                      </a:moveTo>
                      <a:lnTo>
                        <a:pt x="276225" y="927752"/>
                      </a:lnTo>
                      <a:lnTo>
                        <a:pt x="0" y="801651"/>
                      </a:lnTo>
                      <a:close/>
                      <a:moveTo>
                        <a:pt x="1138246" y="3"/>
                      </a:moveTo>
                      <a:lnTo>
                        <a:pt x="1264347" y="276229"/>
                      </a:lnTo>
                      <a:lnTo>
                        <a:pt x="1012145" y="276229"/>
                      </a:lnTo>
                      <a:close/>
                      <a:moveTo>
                        <a:pt x="801652" y="2"/>
                      </a:moveTo>
                      <a:lnTo>
                        <a:pt x="927753" y="276227"/>
                      </a:lnTo>
                      <a:lnTo>
                        <a:pt x="675551" y="276227"/>
                      </a:lnTo>
                      <a:close/>
                      <a:moveTo>
                        <a:pt x="1474840" y="1"/>
                      </a:moveTo>
                      <a:lnTo>
                        <a:pt x="1600941" y="276227"/>
                      </a:lnTo>
                      <a:lnTo>
                        <a:pt x="1348739" y="276227"/>
                      </a:lnTo>
                      <a:close/>
                      <a:moveTo>
                        <a:pt x="1811434" y="0"/>
                      </a:moveTo>
                      <a:lnTo>
                        <a:pt x="1937535" y="276226"/>
                      </a:lnTo>
                      <a:lnTo>
                        <a:pt x="1685333" y="276226"/>
                      </a:ln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4"/>
                </a:lnRef>
                <a:fillRef idx="3">
                  <a:schemeClr val="accent4"/>
                </a:fillRef>
                <a:effectRef idx="2">
                  <a:schemeClr val="accent4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2" name="Octagon 21"/>
                <p:cNvSpPr/>
                <p:nvPr/>
              </p:nvSpPr>
              <p:spPr>
                <a:xfrm>
                  <a:off x="2763606" y="590106"/>
                  <a:ext cx="2087162" cy="2063077"/>
                </a:xfrm>
                <a:prstGeom prst="octagon">
                  <a:avLst>
                    <a:gd name="adj" fmla="val 11713"/>
                  </a:avLst>
                </a:prstGeom>
                <a:solidFill>
                  <a:srgbClr val="2E2E2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3" name="Octagon 16"/>
                <p:cNvSpPr/>
                <p:nvPr/>
              </p:nvSpPr>
              <p:spPr>
                <a:xfrm>
                  <a:off x="3005254" y="590106"/>
                  <a:ext cx="1845514" cy="2063077"/>
                </a:xfrm>
                <a:custGeom>
                  <a:avLst/>
                  <a:gdLst>
                    <a:gd name="connsiteX0" fmla="*/ 0 w 2087162"/>
                    <a:gd name="connsiteY0" fmla="*/ 241648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8" fmla="*/ 0 w 2087162"/>
                    <a:gd name="connsiteY8" fmla="*/ 241648 h 2063077"/>
                    <a:gd name="connsiteX0" fmla="*/ 0 w 2087162"/>
                    <a:gd name="connsiteY0" fmla="*/ 241648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8" fmla="*/ 0 w 2087162"/>
                    <a:gd name="connsiteY8" fmla="*/ 241648 h 2063077"/>
                    <a:gd name="connsiteX0" fmla="*/ 0 w 2480016"/>
                    <a:gd name="connsiteY0" fmla="*/ 573541 h 2063077"/>
                    <a:gd name="connsiteX1" fmla="*/ 634502 w 2480016"/>
                    <a:gd name="connsiteY1" fmla="*/ 0 h 2063077"/>
                    <a:gd name="connsiteX2" fmla="*/ 2238368 w 2480016"/>
                    <a:gd name="connsiteY2" fmla="*/ 0 h 2063077"/>
                    <a:gd name="connsiteX3" fmla="*/ 2480016 w 2480016"/>
                    <a:gd name="connsiteY3" fmla="*/ 241648 h 2063077"/>
                    <a:gd name="connsiteX4" fmla="*/ 2480016 w 2480016"/>
                    <a:gd name="connsiteY4" fmla="*/ 1821429 h 2063077"/>
                    <a:gd name="connsiteX5" fmla="*/ 2238368 w 2480016"/>
                    <a:gd name="connsiteY5" fmla="*/ 2063077 h 2063077"/>
                    <a:gd name="connsiteX6" fmla="*/ 634502 w 2480016"/>
                    <a:gd name="connsiteY6" fmla="*/ 2063077 h 2063077"/>
                    <a:gd name="connsiteX7" fmla="*/ 392854 w 2480016"/>
                    <a:gd name="connsiteY7" fmla="*/ 1821429 h 2063077"/>
                    <a:gd name="connsiteX8" fmla="*/ 0 w 2480016"/>
                    <a:gd name="connsiteY8" fmla="*/ 573541 h 2063077"/>
                    <a:gd name="connsiteX0" fmla="*/ 0 w 2480016"/>
                    <a:gd name="connsiteY0" fmla="*/ 573541 h 2063077"/>
                    <a:gd name="connsiteX1" fmla="*/ 634502 w 2480016"/>
                    <a:gd name="connsiteY1" fmla="*/ 0 h 2063077"/>
                    <a:gd name="connsiteX2" fmla="*/ 2238368 w 2480016"/>
                    <a:gd name="connsiteY2" fmla="*/ 0 h 2063077"/>
                    <a:gd name="connsiteX3" fmla="*/ 2480016 w 2480016"/>
                    <a:gd name="connsiteY3" fmla="*/ 241648 h 2063077"/>
                    <a:gd name="connsiteX4" fmla="*/ 2480016 w 2480016"/>
                    <a:gd name="connsiteY4" fmla="*/ 1821429 h 2063077"/>
                    <a:gd name="connsiteX5" fmla="*/ 2238368 w 2480016"/>
                    <a:gd name="connsiteY5" fmla="*/ 2063077 h 2063077"/>
                    <a:gd name="connsiteX6" fmla="*/ 634502 w 2480016"/>
                    <a:gd name="connsiteY6" fmla="*/ 2063077 h 2063077"/>
                    <a:gd name="connsiteX7" fmla="*/ 392854 w 2480016"/>
                    <a:gd name="connsiteY7" fmla="*/ 1821429 h 2063077"/>
                    <a:gd name="connsiteX8" fmla="*/ 0 w 2480016"/>
                    <a:gd name="connsiteY8" fmla="*/ 573541 h 2063077"/>
                    <a:gd name="connsiteX0" fmla="*/ 0 w 2087162"/>
                    <a:gd name="connsiteY0" fmla="*/ 1821429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0" fmla="*/ 0 w 2087162"/>
                    <a:gd name="connsiteY0" fmla="*/ 1821429 h 2063077"/>
                    <a:gd name="connsiteX1" fmla="*/ 1845514 w 2087162"/>
                    <a:gd name="connsiteY1" fmla="*/ 0 h 2063077"/>
                    <a:gd name="connsiteX2" fmla="*/ 2087162 w 2087162"/>
                    <a:gd name="connsiteY2" fmla="*/ 241648 h 2063077"/>
                    <a:gd name="connsiteX3" fmla="*/ 2087162 w 2087162"/>
                    <a:gd name="connsiteY3" fmla="*/ 1821429 h 2063077"/>
                    <a:gd name="connsiteX4" fmla="*/ 1845514 w 2087162"/>
                    <a:gd name="connsiteY4" fmla="*/ 2063077 h 2063077"/>
                    <a:gd name="connsiteX5" fmla="*/ 241648 w 2087162"/>
                    <a:gd name="connsiteY5" fmla="*/ 2063077 h 2063077"/>
                    <a:gd name="connsiteX6" fmla="*/ 0 w 2087162"/>
                    <a:gd name="connsiteY6" fmla="*/ 1821429 h 2063077"/>
                    <a:gd name="connsiteX0" fmla="*/ 0 w 1845514"/>
                    <a:gd name="connsiteY0" fmla="*/ 2063077 h 2063077"/>
                    <a:gd name="connsiteX1" fmla="*/ 1603866 w 1845514"/>
                    <a:gd name="connsiteY1" fmla="*/ 0 h 2063077"/>
                    <a:gd name="connsiteX2" fmla="*/ 1845514 w 1845514"/>
                    <a:gd name="connsiteY2" fmla="*/ 241648 h 2063077"/>
                    <a:gd name="connsiteX3" fmla="*/ 1845514 w 1845514"/>
                    <a:gd name="connsiteY3" fmla="*/ 1821429 h 2063077"/>
                    <a:gd name="connsiteX4" fmla="*/ 1603866 w 1845514"/>
                    <a:gd name="connsiteY4" fmla="*/ 2063077 h 2063077"/>
                    <a:gd name="connsiteX5" fmla="*/ 0 w 1845514"/>
                    <a:gd name="connsiteY5" fmla="*/ 2063077 h 20630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845514" h="2063077">
                      <a:moveTo>
                        <a:pt x="0" y="2063077"/>
                      </a:moveTo>
                      <a:lnTo>
                        <a:pt x="1603866" y="0"/>
                      </a:lnTo>
                      <a:lnTo>
                        <a:pt x="1845514" y="241648"/>
                      </a:lnTo>
                      <a:lnTo>
                        <a:pt x="1845514" y="1821429"/>
                      </a:lnTo>
                      <a:lnTo>
                        <a:pt x="1603866" y="2063077"/>
                      </a:lnTo>
                      <a:lnTo>
                        <a:pt x="0" y="2063077"/>
                      </a:lnTo>
                      <a:close/>
                    </a:path>
                  </a:pathLst>
                </a:custGeom>
                <a:solidFill>
                  <a:srgbClr val="29292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>
                  <a:off x="3005254" y="799252"/>
                  <a:ext cx="178213" cy="178213"/>
                </a:xfrm>
                <a:prstGeom prst="ellipse">
                  <a:avLst/>
                </a:prstGeom>
                <a:solidFill>
                  <a:srgbClr val="29292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6" name="Group 15"/>
              <p:cNvGrpSpPr/>
              <p:nvPr/>
            </p:nvGrpSpPr>
            <p:grpSpPr>
              <a:xfrm>
                <a:off x="5256455" y="4551259"/>
                <a:ext cx="1416559" cy="1417223"/>
                <a:chOff x="1753933" y="2029826"/>
                <a:chExt cx="1416559" cy="1417223"/>
              </a:xfrm>
            </p:grpSpPr>
            <p:sp>
              <p:nvSpPr>
                <p:cNvPr id="17" name="Rounded Rectangle 16"/>
                <p:cNvSpPr/>
                <p:nvPr/>
              </p:nvSpPr>
              <p:spPr>
                <a:xfrm>
                  <a:off x="1753933" y="2029826"/>
                  <a:ext cx="674942" cy="675274"/>
                </a:xfrm>
                <a:prstGeom prst="roundRect">
                  <a:avLst>
                    <a:gd name="adj" fmla="val 6176"/>
                  </a:avLst>
                </a:prstGeom>
                <a:solidFill>
                  <a:srgbClr val="00B0F0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b="1" dirty="0"/>
                </a:p>
              </p:txBody>
            </p:sp>
            <p:sp>
              <p:nvSpPr>
                <p:cNvPr id="18" name="Rounded Rectangle 17"/>
                <p:cNvSpPr/>
                <p:nvPr/>
              </p:nvSpPr>
              <p:spPr>
                <a:xfrm>
                  <a:off x="2495550" y="2029826"/>
                  <a:ext cx="674942" cy="675274"/>
                </a:xfrm>
                <a:prstGeom prst="roundRect">
                  <a:avLst>
                    <a:gd name="adj" fmla="val 6176"/>
                  </a:avLst>
                </a:prstGeom>
                <a:solidFill>
                  <a:schemeClr val="accent1">
                    <a:lumMod val="75000"/>
                    <a:alpha val="55000"/>
                  </a:schemeClr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b="1" dirty="0">
                    <a:solidFill>
                      <a:schemeClr val="lt1">
                        <a:alpha val="20000"/>
                      </a:schemeClr>
                    </a:solidFill>
                  </a:endParaRPr>
                </a:p>
              </p:txBody>
            </p:sp>
            <p:sp>
              <p:nvSpPr>
                <p:cNvPr id="19" name="Rounded Rectangle 18"/>
                <p:cNvSpPr/>
                <p:nvPr/>
              </p:nvSpPr>
              <p:spPr>
                <a:xfrm>
                  <a:off x="1753933" y="2771775"/>
                  <a:ext cx="674942" cy="675274"/>
                </a:xfrm>
                <a:prstGeom prst="roundRect">
                  <a:avLst>
                    <a:gd name="adj" fmla="val 6176"/>
                  </a:avLst>
                </a:prstGeom>
                <a:solidFill>
                  <a:schemeClr val="accent1">
                    <a:lumMod val="75000"/>
                    <a:alpha val="55000"/>
                  </a:schemeClr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b="1" dirty="0">
                    <a:solidFill>
                      <a:schemeClr val="lt1">
                        <a:alpha val="20000"/>
                      </a:schemeClr>
                    </a:solidFill>
                  </a:endParaRPr>
                </a:p>
              </p:txBody>
            </p:sp>
            <p:sp>
              <p:nvSpPr>
                <p:cNvPr id="20" name="Rounded Rectangle 19"/>
                <p:cNvSpPr/>
                <p:nvPr/>
              </p:nvSpPr>
              <p:spPr>
                <a:xfrm>
                  <a:off x="2495550" y="2771775"/>
                  <a:ext cx="674942" cy="675274"/>
                </a:xfrm>
                <a:prstGeom prst="roundRect">
                  <a:avLst>
                    <a:gd name="adj" fmla="val 6176"/>
                  </a:avLst>
                </a:prstGeom>
                <a:solidFill>
                  <a:schemeClr val="accent1">
                    <a:lumMod val="75000"/>
                    <a:alpha val="55000"/>
                  </a:schemeClr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b="1" dirty="0">
                    <a:solidFill>
                      <a:schemeClr val="lt1">
                        <a:alpha val="20000"/>
                      </a:schemeClr>
                    </a:solidFill>
                  </a:endParaRPr>
                </a:p>
              </p:txBody>
            </p:sp>
          </p:grpSp>
        </p:grpSp>
        <p:sp>
          <p:nvSpPr>
            <p:cNvPr id="60" name="Oval 59"/>
            <p:cNvSpPr/>
            <p:nvPr/>
          </p:nvSpPr>
          <p:spPr>
            <a:xfrm>
              <a:off x="2088211" y="4690344"/>
              <a:ext cx="284400" cy="2844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815310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2385786"/>
            <a:ext cx="12192000" cy="1669627"/>
          </a:xfrm>
          <a:prstGeom prst="rect">
            <a:avLst/>
          </a:prstGeom>
          <a:solidFill>
            <a:srgbClr val="DB5151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59498" y="25578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sv-SE" sz="8000" b="1" dirty="0" err="1" smtClean="0"/>
              <a:t>Akka.Remote</a:t>
            </a:r>
            <a:endParaRPr lang="sv-SE" sz="8000" b="1" dirty="0">
              <a:solidFill>
                <a:srgbClr val="B0424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4055413"/>
            <a:ext cx="12192000" cy="302831"/>
          </a:xfrm>
          <a:prstGeom prst="rect">
            <a:avLst/>
          </a:prstGeom>
          <a:solidFill>
            <a:srgbClr val="DB5151">
              <a:alpha val="59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077102"/>
            <a:ext cx="12192000" cy="302831"/>
          </a:xfrm>
          <a:prstGeom prst="rect">
            <a:avLst/>
          </a:prstGeom>
          <a:solidFill>
            <a:srgbClr val="DB5151">
              <a:alpha val="59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4287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2167369" y="2734502"/>
            <a:ext cx="7738794" cy="1133888"/>
            <a:chOff x="2093627" y="4578050"/>
            <a:chExt cx="7738794" cy="1133888"/>
          </a:xfrm>
        </p:grpSpPr>
        <p:cxnSp>
          <p:nvCxnSpPr>
            <p:cNvPr id="78" name="Straight Connector 77"/>
            <p:cNvCxnSpPr>
              <a:stCxn id="93" idx="2"/>
              <a:endCxn id="92" idx="6"/>
            </p:cNvCxnSpPr>
            <p:nvPr/>
          </p:nvCxnSpPr>
          <p:spPr>
            <a:xfrm flipH="1">
              <a:off x="6494397" y="4827955"/>
              <a:ext cx="2315824" cy="7338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>
              <a:stCxn id="91" idx="2"/>
              <a:endCxn id="90" idx="6"/>
            </p:cNvCxnSpPr>
            <p:nvPr/>
          </p:nvCxnSpPr>
          <p:spPr>
            <a:xfrm flipH="1" flipV="1">
              <a:off x="3114983" y="4824906"/>
              <a:ext cx="2328393" cy="71840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>
              <a:stCxn id="91" idx="2"/>
              <a:endCxn id="89" idx="6"/>
            </p:cNvCxnSpPr>
            <p:nvPr/>
          </p:nvCxnSpPr>
          <p:spPr>
            <a:xfrm flipH="1">
              <a:off x="3106672" y="5543311"/>
              <a:ext cx="2336704" cy="2642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>
              <a:stCxn id="98" idx="4"/>
              <a:endCxn id="91" idx="0"/>
            </p:cNvCxnSpPr>
            <p:nvPr/>
          </p:nvCxnSpPr>
          <p:spPr>
            <a:xfrm flipH="1">
              <a:off x="5585576" y="4971258"/>
              <a:ext cx="7932" cy="429853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>
              <a:stCxn id="90" idx="2"/>
              <a:endCxn id="102" idx="6"/>
            </p:cNvCxnSpPr>
            <p:nvPr/>
          </p:nvCxnSpPr>
          <p:spPr>
            <a:xfrm flipH="1">
              <a:off x="2378027" y="4824906"/>
              <a:ext cx="452556" cy="1905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>
              <a:stCxn id="90" idx="3"/>
              <a:endCxn id="88" idx="7"/>
            </p:cNvCxnSpPr>
            <p:nvPr/>
          </p:nvCxnSpPr>
          <p:spPr>
            <a:xfrm flipH="1">
              <a:off x="2338223" y="4925457"/>
              <a:ext cx="534009" cy="53051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>
              <a:stCxn id="93" idx="4"/>
              <a:endCxn id="94" idx="0"/>
            </p:cNvCxnSpPr>
            <p:nvPr/>
          </p:nvCxnSpPr>
          <p:spPr>
            <a:xfrm flipH="1">
              <a:off x="8938543" y="4970155"/>
              <a:ext cx="13878" cy="4494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>
              <a:stCxn id="93" idx="5"/>
              <a:endCxn id="95" idx="1"/>
            </p:cNvCxnSpPr>
            <p:nvPr/>
          </p:nvCxnSpPr>
          <p:spPr>
            <a:xfrm>
              <a:off x="9052972" y="4928506"/>
              <a:ext cx="536698" cy="52746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>
              <a:stCxn id="98" idx="5"/>
              <a:endCxn id="92" idx="1"/>
            </p:cNvCxnSpPr>
            <p:nvPr/>
          </p:nvCxnSpPr>
          <p:spPr>
            <a:xfrm>
              <a:off x="5694059" y="4929609"/>
              <a:ext cx="557587" cy="531632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>
              <a:stCxn id="93" idx="6"/>
              <a:endCxn id="96" idx="2"/>
            </p:cNvCxnSpPr>
            <p:nvPr/>
          </p:nvCxnSpPr>
          <p:spPr>
            <a:xfrm>
              <a:off x="9094621" y="4827955"/>
              <a:ext cx="453400" cy="1164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Oval 87"/>
            <p:cNvSpPr/>
            <p:nvPr/>
          </p:nvSpPr>
          <p:spPr>
            <a:xfrm>
              <a:off x="2095472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9" name="Oval 88"/>
            <p:cNvSpPr/>
            <p:nvPr/>
          </p:nvSpPr>
          <p:spPr>
            <a:xfrm>
              <a:off x="2822272" y="542753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0" name="Oval 89"/>
            <p:cNvSpPr/>
            <p:nvPr/>
          </p:nvSpPr>
          <p:spPr>
            <a:xfrm>
              <a:off x="2830583" y="4682706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1" name="Oval 90"/>
            <p:cNvSpPr/>
            <p:nvPr/>
          </p:nvSpPr>
          <p:spPr>
            <a:xfrm>
              <a:off x="5443376" y="540111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2" name="Oval 91"/>
            <p:cNvSpPr/>
            <p:nvPr/>
          </p:nvSpPr>
          <p:spPr>
            <a:xfrm>
              <a:off x="6209997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3" name="Oval 92"/>
            <p:cNvSpPr/>
            <p:nvPr/>
          </p:nvSpPr>
          <p:spPr>
            <a:xfrm>
              <a:off x="8810221" y="4685755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4" name="Oval 93"/>
            <p:cNvSpPr/>
            <p:nvPr/>
          </p:nvSpPr>
          <p:spPr>
            <a:xfrm>
              <a:off x="8796343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5" name="Oval 94"/>
            <p:cNvSpPr/>
            <p:nvPr/>
          </p:nvSpPr>
          <p:spPr>
            <a:xfrm>
              <a:off x="9548021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6" name="Oval 95"/>
            <p:cNvSpPr/>
            <p:nvPr/>
          </p:nvSpPr>
          <p:spPr>
            <a:xfrm>
              <a:off x="9548021" y="469740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97" name="Straight Connector 96"/>
            <p:cNvCxnSpPr>
              <a:stCxn id="101" idx="2"/>
              <a:endCxn id="98" idx="6"/>
            </p:cNvCxnSpPr>
            <p:nvPr/>
          </p:nvCxnSpPr>
          <p:spPr>
            <a:xfrm flipH="1" flipV="1">
              <a:off x="5735708" y="4829058"/>
              <a:ext cx="329299" cy="124149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Oval 97"/>
            <p:cNvSpPr/>
            <p:nvPr/>
          </p:nvSpPr>
          <p:spPr>
            <a:xfrm>
              <a:off x="5451308" y="468685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99" name="Straight Connector 98"/>
            <p:cNvCxnSpPr>
              <a:stCxn id="101" idx="7"/>
              <a:endCxn id="100" idx="3"/>
            </p:cNvCxnSpPr>
            <p:nvPr/>
          </p:nvCxnSpPr>
          <p:spPr>
            <a:xfrm flipV="1">
              <a:off x="6307758" y="4820801"/>
              <a:ext cx="63116" cy="3185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Oval 99"/>
            <p:cNvSpPr/>
            <p:nvPr/>
          </p:nvSpPr>
          <p:spPr>
            <a:xfrm>
              <a:off x="6329225" y="4578050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01" name="Oval 100"/>
            <p:cNvSpPr/>
            <p:nvPr/>
          </p:nvSpPr>
          <p:spPr>
            <a:xfrm>
              <a:off x="6065007" y="4811007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02" name="Oval 101"/>
            <p:cNvSpPr/>
            <p:nvPr/>
          </p:nvSpPr>
          <p:spPr>
            <a:xfrm>
              <a:off x="2093627" y="470176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995157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8088518" y="2054648"/>
            <a:ext cx="2613089" cy="2613088"/>
            <a:chOff x="4662738" y="3954548"/>
            <a:chExt cx="2613089" cy="2613088"/>
          </a:xfrm>
        </p:grpSpPr>
        <p:grpSp>
          <p:nvGrpSpPr>
            <p:cNvPr id="27" name="Group 26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39" name="Freeform 38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40" name="Octagon 39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1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30" name="Rounded Rectangle 29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34" name="Rounded Rectangle 33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36" name="Rounded Rectangle 35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43" name="Group 42"/>
          <p:cNvGrpSpPr/>
          <p:nvPr/>
        </p:nvGrpSpPr>
        <p:grpSpPr>
          <a:xfrm>
            <a:off x="4747878" y="2054648"/>
            <a:ext cx="2613089" cy="2613088"/>
            <a:chOff x="4662738" y="3954548"/>
            <a:chExt cx="2613089" cy="2613088"/>
          </a:xfrm>
        </p:grpSpPr>
        <p:grpSp>
          <p:nvGrpSpPr>
            <p:cNvPr id="44" name="Group 43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52" name="Freeform 51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53" name="Octagon 52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4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46" name="Rounded Rectangle 45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47" name="Rounded Rectangle 46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51" name="Rounded Rectangle 50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56" name="Group 55"/>
          <p:cNvGrpSpPr/>
          <p:nvPr/>
        </p:nvGrpSpPr>
        <p:grpSpPr>
          <a:xfrm>
            <a:off x="1372965" y="2054648"/>
            <a:ext cx="2613089" cy="2613088"/>
            <a:chOff x="4662738" y="3954548"/>
            <a:chExt cx="2613089" cy="2613088"/>
          </a:xfrm>
        </p:grpSpPr>
        <p:grpSp>
          <p:nvGrpSpPr>
            <p:cNvPr id="57" name="Group 56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63" name="Freeform 62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4" name="Octagon 63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5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6" name="Oval 65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59" name="Rounded Rectangle 58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60" name="Rounded Rectangle 59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61" name="Rounded Rectangle 60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62" name="Rounded Rectangle 61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67" name="Group 66"/>
          <p:cNvGrpSpPr/>
          <p:nvPr/>
        </p:nvGrpSpPr>
        <p:grpSpPr>
          <a:xfrm>
            <a:off x="2167369" y="2734502"/>
            <a:ext cx="7738794" cy="1133888"/>
            <a:chOff x="2093627" y="4578050"/>
            <a:chExt cx="7738794" cy="1133888"/>
          </a:xfrm>
        </p:grpSpPr>
        <p:cxnSp>
          <p:nvCxnSpPr>
            <p:cNvPr id="68" name="Straight Connector 67"/>
            <p:cNvCxnSpPr>
              <a:stCxn id="83" idx="2"/>
              <a:endCxn id="82" idx="6"/>
            </p:cNvCxnSpPr>
            <p:nvPr/>
          </p:nvCxnSpPr>
          <p:spPr>
            <a:xfrm flipH="1">
              <a:off x="6494397" y="4827955"/>
              <a:ext cx="2315824" cy="7338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81" idx="2"/>
              <a:endCxn id="80" idx="6"/>
            </p:cNvCxnSpPr>
            <p:nvPr/>
          </p:nvCxnSpPr>
          <p:spPr>
            <a:xfrm flipH="1" flipV="1">
              <a:off x="3114983" y="4824906"/>
              <a:ext cx="2328393" cy="71840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81" idx="2"/>
              <a:endCxn id="79" idx="6"/>
            </p:cNvCxnSpPr>
            <p:nvPr/>
          </p:nvCxnSpPr>
          <p:spPr>
            <a:xfrm flipH="1">
              <a:off x="3106672" y="5543311"/>
              <a:ext cx="2336704" cy="2642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stCxn id="88" idx="4"/>
              <a:endCxn id="81" idx="0"/>
            </p:cNvCxnSpPr>
            <p:nvPr/>
          </p:nvCxnSpPr>
          <p:spPr>
            <a:xfrm flipH="1">
              <a:off x="5585576" y="4971258"/>
              <a:ext cx="7932" cy="429853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80" idx="2"/>
              <a:endCxn id="92" idx="6"/>
            </p:cNvCxnSpPr>
            <p:nvPr/>
          </p:nvCxnSpPr>
          <p:spPr>
            <a:xfrm flipH="1">
              <a:off x="2378027" y="4824906"/>
              <a:ext cx="452556" cy="1905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80" idx="3"/>
              <a:endCxn id="78" idx="7"/>
            </p:cNvCxnSpPr>
            <p:nvPr/>
          </p:nvCxnSpPr>
          <p:spPr>
            <a:xfrm flipH="1">
              <a:off x="2338223" y="4925457"/>
              <a:ext cx="534009" cy="53051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>
              <a:stCxn id="83" idx="4"/>
              <a:endCxn id="84" idx="0"/>
            </p:cNvCxnSpPr>
            <p:nvPr/>
          </p:nvCxnSpPr>
          <p:spPr>
            <a:xfrm flipH="1">
              <a:off x="8938543" y="4970155"/>
              <a:ext cx="13878" cy="4494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>
              <a:stCxn id="83" idx="5"/>
              <a:endCxn id="85" idx="1"/>
            </p:cNvCxnSpPr>
            <p:nvPr/>
          </p:nvCxnSpPr>
          <p:spPr>
            <a:xfrm>
              <a:off x="9052972" y="4928506"/>
              <a:ext cx="536698" cy="52746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88" idx="5"/>
              <a:endCxn id="82" idx="1"/>
            </p:cNvCxnSpPr>
            <p:nvPr/>
          </p:nvCxnSpPr>
          <p:spPr>
            <a:xfrm>
              <a:off x="5694059" y="4929609"/>
              <a:ext cx="557587" cy="531632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83" idx="6"/>
              <a:endCxn id="86" idx="2"/>
            </p:cNvCxnSpPr>
            <p:nvPr/>
          </p:nvCxnSpPr>
          <p:spPr>
            <a:xfrm>
              <a:off x="9094621" y="4827955"/>
              <a:ext cx="453400" cy="1164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Oval 77"/>
            <p:cNvSpPr/>
            <p:nvPr/>
          </p:nvSpPr>
          <p:spPr>
            <a:xfrm>
              <a:off x="2095472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79" name="Oval 78"/>
            <p:cNvSpPr/>
            <p:nvPr/>
          </p:nvSpPr>
          <p:spPr>
            <a:xfrm>
              <a:off x="2822272" y="542753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0" name="Oval 79"/>
            <p:cNvSpPr/>
            <p:nvPr/>
          </p:nvSpPr>
          <p:spPr>
            <a:xfrm>
              <a:off x="2830583" y="4682706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1" name="Oval 80"/>
            <p:cNvSpPr/>
            <p:nvPr/>
          </p:nvSpPr>
          <p:spPr>
            <a:xfrm>
              <a:off x="5443376" y="540111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2" name="Oval 81"/>
            <p:cNvSpPr/>
            <p:nvPr/>
          </p:nvSpPr>
          <p:spPr>
            <a:xfrm>
              <a:off x="6209997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3" name="Oval 82"/>
            <p:cNvSpPr/>
            <p:nvPr/>
          </p:nvSpPr>
          <p:spPr>
            <a:xfrm>
              <a:off x="8810221" y="4685755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4" name="Oval 83"/>
            <p:cNvSpPr/>
            <p:nvPr/>
          </p:nvSpPr>
          <p:spPr>
            <a:xfrm>
              <a:off x="8796343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5" name="Oval 84"/>
            <p:cNvSpPr/>
            <p:nvPr/>
          </p:nvSpPr>
          <p:spPr>
            <a:xfrm>
              <a:off x="9548021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6" name="Oval 85"/>
            <p:cNvSpPr/>
            <p:nvPr/>
          </p:nvSpPr>
          <p:spPr>
            <a:xfrm>
              <a:off x="9548021" y="469740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87" name="Straight Connector 86"/>
            <p:cNvCxnSpPr>
              <a:stCxn id="91" idx="2"/>
              <a:endCxn id="88" idx="6"/>
            </p:cNvCxnSpPr>
            <p:nvPr/>
          </p:nvCxnSpPr>
          <p:spPr>
            <a:xfrm flipH="1" flipV="1">
              <a:off x="5735708" y="4829058"/>
              <a:ext cx="329299" cy="124149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Oval 87"/>
            <p:cNvSpPr/>
            <p:nvPr/>
          </p:nvSpPr>
          <p:spPr>
            <a:xfrm>
              <a:off x="5451308" y="468685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89" name="Straight Connector 88"/>
            <p:cNvCxnSpPr>
              <a:stCxn id="91" idx="7"/>
              <a:endCxn id="90" idx="3"/>
            </p:cNvCxnSpPr>
            <p:nvPr/>
          </p:nvCxnSpPr>
          <p:spPr>
            <a:xfrm flipV="1">
              <a:off x="6307758" y="4820801"/>
              <a:ext cx="63116" cy="3185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Oval 89"/>
            <p:cNvSpPr/>
            <p:nvPr/>
          </p:nvSpPr>
          <p:spPr>
            <a:xfrm>
              <a:off x="6329225" y="4578050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1" name="Oval 90"/>
            <p:cNvSpPr/>
            <p:nvPr/>
          </p:nvSpPr>
          <p:spPr>
            <a:xfrm>
              <a:off x="6065007" y="4811007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2" name="Oval 91"/>
            <p:cNvSpPr/>
            <p:nvPr/>
          </p:nvSpPr>
          <p:spPr>
            <a:xfrm>
              <a:off x="2093627" y="470176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167369" y="1530929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smtClean="0"/>
              <a:t>System 1</a:t>
            </a:r>
            <a:endParaRPr lang="sv-SE" b="1" dirty="0"/>
          </a:p>
        </p:txBody>
      </p:sp>
      <p:sp>
        <p:nvSpPr>
          <p:cNvPr id="93" name="TextBox 92"/>
          <p:cNvSpPr txBox="1"/>
          <p:nvPr/>
        </p:nvSpPr>
        <p:spPr>
          <a:xfrm>
            <a:off x="5517118" y="1530929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smtClean="0"/>
              <a:t>System 2</a:t>
            </a:r>
            <a:endParaRPr lang="sv-SE" b="1" dirty="0"/>
          </a:p>
        </p:txBody>
      </p:sp>
      <p:sp>
        <p:nvSpPr>
          <p:cNvPr id="94" name="TextBox 93"/>
          <p:cNvSpPr txBox="1"/>
          <p:nvPr/>
        </p:nvSpPr>
        <p:spPr>
          <a:xfrm>
            <a:off x="8820225" y="1537153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smtClean="0"/>
              <a:t>System 3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419942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ounded Rectangle 94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smtClean="0"/>
              <a:t>Demo – </a:t>
            </a:r>
            <a:r>
              <a:rPr lang="sv-SE" b="1" dirty="0" err="1" smtClean="0"/>
              <a:t>Build</a:t>
            </a:r>
            <a:r>
              <a:rPr lang="sv-SE" b="1" dirty="0" smtClean="0"/>
              <a:t> a </a:t>
            </a:r>
            <a:r>
              <a:rPr lang="sv-SE" b="1" dirty="0" err="1" smtClean="0"/>
              <a:t>chat</a:t>
            </a:r>
            <a:endParaRPr lang="sv-SE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87596"/>
          </a:xfrm>
        </p:spPr>
        <p:txBody>
          <a:bodyPr/>
          <a:lstStyle/>
          <a:p>
            <a:pPr marL="0" indent="0">
              <a:buNone/>
            </a:pPr>
            <a:r>
              <a:rPr lang="sv-SE" b="1" dirty="0" err="1" smtClean="0"/>
              <a:t>RemoteActorRefProvider</a:t>
            </a:r>
            <a:endParaRPr lang="sv-SE" b="1" dirty="0" smtClean="0"/>
          </a:p>
          <a:p>
            <a:pPr marL="0" indent="0">
              <a:buNone/>
            </a:pPr>
            <a:r>
              <a:rPr lang="sv-SE" b="1" dirty="0" err="1" smtClean="0"/>
              <a:t>ActorSelection</a:t>
            </a:r>
            <a:endParaRPr lang="sv-SE" b="1" dirty="0" smtClean="0"/>
          </a:p>
          <a:p>
            <a:pPr marL="0" indent="0">
              <a:buNone/>
            </a:pPr>
            <a:endParaRPr lang="sv-SE" b="1" dirty="0" smtClean="0"/>
          </a:p>
        </p:txBody>
      </p:sp>
      <p:grpSp>
        <p:nvGrpSpPr>
          <p:cNvPr id="28" name="Group 27"/>
          <p:cNvGrpSpPr/>
          <p:nvPr/>
        </p:nvGrpSpPr>
        <p:grpSpPr>
          <a:xfrm>
            <a:off x="8014776" y="3898196"/>
            <a:ext cx="2613089" cy="2613088"/>
            <a:chOff x="4662738" y="3954548"/>
            <a:chExt cx="2613089" cy="2613088"/>
          </a:xfrm>
        </p:grpSpPr>
        <p:grpSp>
          <p:nvGrpSpPr>
            <p:cNvPr id="29" name="Group 28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43" name="Freeform 42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44" name="Octagon 43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5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34" name="Rounded Rectangle 33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35" name="Rounded Rectangle 34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37" name="Rounded Rectangle 36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41" name="Rounded Rectangle 40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47" name="Group 46"/>
          <p:cNvGrpSpPr/>
          <p:nvPr/>
        </p:nvGrpSpPr>
        <p:grpSpPr>
          <a:xfrm>
            <a:off x="4674136" y="3898196"/>
            <a:ext cx="2613089" cy="2613088"/>
            <a:chOff x="4662738" y="3954548"/>
            <a:chExt cx="2613089" cy="2613088"/>
          </a:xfrm>
        </p:grpSpPr>
        <p:grpSp>
          <p:nvGrpSpPr>
            <p:cNvPr id="48" name="Group 47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54" name="Freeform 53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55" name="Octagon 54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6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50" name="Rounded Rectangle 49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51" name="Rounded Rectangle 50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58" name="Group 57"/>
          <p:cNvGrpSpPr/>
          <p:nvPr/>
        </p:nvGrpSpPr>
        <p:grpSpPr>
          <a:xfrm>
            <a:off x="1299223" y="3898196"/>
            <a:ext cx="2613089" cy="2613088"/>
            <a:chOff x="4662738" y="3954548"/>
            <a:chExt cx="2613089" cy="2613088"/>
          </a:xfrm>
        </p:grpSpPr>
        <p:grpSp>
          <p:nvGrpSpPr>
            <p:cNvPr id="59" name="Group 58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65" name="Freeform 64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6" name="Octagon 65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7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8" name="Oval 67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61" name="Rounded Rectangle 60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62" name="Rounded Rectangle 61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64" name="Rounded Rectangle 63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69" name="Group 68"/>
          <p:cNvGrpSpPr/>
          <p:nvPr/>
        </p:nvGrpSpPr>
        <p:grpSpPr>
          <a:xfrm>
            <a:off x="2093627" y="4578050"/>
            <a:ext cx="7738794" cy="1133888"/>
            <a:chOff x="2093627" y="4578050"/>
            <a:chExt cx="7738794" cy="1133888"/>
          </a:xfrm>
        </p:grpSpPr>
        <p:cxnSp>
          <p:nvCxnSpPr>
            <p:cNvPr id="70" name="Straight Connector 69"/>
            <p:cNvCxnSpPr>
              <a:stCxn id="85" idx="2"/>
              <a:endCxn id="84" idx="6"/>
            </p:cNvCxnSpPr>
            <p:nvPr/>
          </p:nvCxnSpPr>
          <p:spPr>
            <a:xfrm flipH="1">
              <a:off x="6494397" y="4827955"/>
              <a:ext cx="2315824" cy="7338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stCxn id="83" idx="2"/>
              <a:endCxn id="82" idx="6"/>
            </p:cNvCxnSpPr>
            <p:nvPr/>
          </p:nvCxnSpPr>
          <p:spPr>
            <a:xfrm flipH="1" flipV="1">
              <a:off x="3114983" y="4824906"/>
              <a:ext cx="2328393" cy="71840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83" idx="2"/>
              <a:endCxn id="81" idx="6"/>
            </p:cNvCxnSpPr>
            <p:nvPr/>
          </p:nvCxnSpPr>
          <p:spPr>
            <a:xfrm flipH="1">
              <a:off x="3106672" y="5543311"/>
              <a:ext cx="2336704" cy="2642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90" idx="4"/>
              <a:endCxn id="83" idx="0"/>
            </p:cNvCxnSpPr>
            <p:nvPr/>
          </p:nvCxnSpPr>
          <p:spPr>
            <a:xfrm flipH="1">
              <a:off x="5585576" y="4971258"/>
              <a:ext cx="7932" cy="429853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>
              <a:stCxn id="82" idx="2"/>
              <a:endCxn id="94" idx="6"/>
            </p:cNvCxnSpPr>
            <p:nvPr/>
          </p:nvCxnSpPr>
          <p:spPr>
            <a:xfrm flipH="1">
              <a:off x="2378027" y="4824906"/>
              <a:ext cx="452556" cy="1905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>
              <a:stCxn id="82" idx="3"/>
              <a:endCxn id="80" idx="7"/>
            </p:cNvCxnSpPr>
            <p:nvPr/>
          </p:nvCxnSpPr>
          <p:spPr>
            <a:xfrm flipH="1">
              <a:off x="2338223" y="4925457"/>
              <a:ext cx="534009" cy="53051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85" idx="4"/>
              <a:endCxn id="86" idx="0"/>
            </p:cNvCxnSpPr>
            <p:nvPr/>
          </p:nvCxnSpPr>
          <p:spPr>
            <a:xfrm flipH="1">
              <a:off x="8938543" y="4970155"/>
              <a:ext cx="13878" cy="4494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85" idx="5"/>
              <a:endCxn id="87" idx="1"/>
            </p:cNvCxnSpPr>
            <p:nvPr/>
          </p:nvCxnSpPr>
          <p:spPr>
            <a:xfrm>
              <a:off x="9052972" y="4928506"/>
              <a:ext cx="536698" cy="52746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>
              <a:stCxn id="90" idx="5"/>
              <a:endCxn id="84" idx="1"/>
            </p:cNvCxnSpPr>
            <p:nvPr/>
          </p:nvCxnSpPr>
          <p:spPr>
            <a:xfrm>
              <a:off x="5694059" y="4929609"/>
              <a:ext cx="557587" cy="531632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>
              <a:stCxn id="85" idx="6"/>
              <a:endCxn id="88" idx="2"/>
            </p:cNvCxnSpPr>
            <p:nvPr/>
          </p:nvCxnSpPr>
          <p:spPr>
            <a:xfrm>
              <a:off x="9094621" y="4827955"/>
              <a:ext cx="453400" cy="1164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Oval 79"/>
            <p:cNvSpPr/>
            <p:nvPr/>
          </p:nvSpPr>
          <p:spPr>
            <a:xfrm>
              <a:off x="2095472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1" name="Oval 80"/>
            <p:cNvSpPr/>
            <p:nvPr/>
          </p:nvSpPr>
          <p:spPr>
            <a:xfrm>
              <a:off x="2822272" y="542753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2" name="Oval 81"/>
            <p:cNvSpPr/>
            <p:nvPr/>
          </p:nvSpPr>
          <p:spPr>
            <a:xfrm>
              <a:off x="2830583" y="4682706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3" name="Oval 82"/>
            <p:cNvSpPr/>
            <p:nvPr/>
          </p:nvSpPr>
          <p:spPr>
            <a:xfrm>
              <a:off x="5443376" y="540111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4" name="Oval 83"/>
            <p:cNvSpPr/>
            <p:nvPr/>
          </p:nvSpPr>
          <p:spPr>
            <a:xfrm>
              <a:off x="6209997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5" name="Oval 84"/>
            <p:cNvSpPr/>
            <p:nvPr/>
          </p:nvSpPr>
          <p:spPr>
            <a:xfrm>
              <a:off x="8810221" y="4685755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6" name="Oval 85"/>
            <p:cNvSpPr/>
            <p:nvPr/>
          </p:nvSpPr>
          <p:spPr>
            <a:xfrm>
              <a:off x="8796343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7" name="Oval 86"/>
            <p:cNvSpPr/>
            <p:nvPr/>
          </p:nvSpPr>
          <p:spPr>
            <a:xfrm>
              <a:off x="9548021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8" name="Oval 87"/>
            <p:cNvSpPr/>
            <p:nvPr/>
          </p:nvSpPr>
          <p:spPr>
            <a:xfrm>
              <a:off x="9548021" y="469740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89" name="Straight Connector 88"/>
            <p:cNvCxnSpPr>
              <a:stCxn id="93" idx="2"/>
              <a:endCxn id="90" idx="6"/>
            </p:cNvCxnSpPr>
            <p:nvPr/>
          </p:nvCxnSpPr>
          <p:spPr>
            <a:xfrm flipH="1" flipV="1">
              <a:off x="5735708" y="4829058"/>
              <a:ext cx="329299" cy="124149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Oval 89"/>
            <p:cNvSpPr/>
            <p:nvPr/>
          </p:nvSpPr>
          <p:spPr>
            <a:xfrm>
              <a:off x="5451308" y="468685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91" name="Straight Connector 90"/>
            <p:cNvCxnSpPr>
              <a:stCxn id="93" idx="7"/>
              <a:endCxn id="92" idx="3"/>
            </p:cNvCxnSpPr>
            <p:nvPr/>
          </p:nvCxnSpPr>
          <p:spPr>
            <a:xfrm flipV="1">
              <a:off x="6307758" y="4820801"/>
              <a:ext cx="63116" cy="3185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Oval 91"/>
            <p:cNvSpPr/>
            <p:nvPr/>
          </p:nvSpPr>
          <p:spPr>
            <a:xfrm>
              <a:off x="6329225" y="4578050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3" name="Oval 92"/>
            <p:cNvSpPr/>
            <p:nvPr/>
          </p:nvSpPr>
          <p:spPr>
            <a:xfrm>
              <a:off x="6065007" y="4811007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4" name="Oval 93"/>
            <p:cNvSpPr/>
            <p:nvPr/>
          </p:nvSpPr>
          <p:spPr>
            <a:xfrm>
              <a:off x="2093627" y="470176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222571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ounded Rectangle 95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smtClean="0"/>
              <a:t>Demo – </a:t>
            </a:r>
            <a:r>
              <a:rPr lang="sv-SE" b="1" dirty="0" err="1" smtClean="0"/>
              <a:t>Remote</a:t>
            </a:r>
            <a:r>
              <a:rPr lang="sv-SE" b="1" dirty="0" smtClean="0"/>
              <a:t> </a:t>
            </a:r>
            <a:r>
              <a:rPr lang="sv-SE" b="1" dirty="0" err="1" smtClean="0"/>
              <a:t>Deployment</a:t>
            </a:r>
            <a:endParaRPr lang="sv-SE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87596"/>
          </a:xfrm>
        </p:spPr>
        <p:txBody>
          <a:bodyPr/>
          <a:lstStyle/>
          <a:p>
            <a:pPr marL="0" indent="0">
              <a:buNone/>
            </a:pPr>
            <a:r>
              <a:rPr lang="sv-SE" b="1" dirty="0" err="1" smtClean="0"/>
              <a:t>Deployment</a:t>
            </a:r>
            <a:r>
              <a:rPr lang="sv-SE" b="1" dirty="0" smtClean="0"/>
              <a:t> </a:t>
            </a:r>
            <a:r>
              <a:rPr lang="sv-SE" b="1" dirty="0" err="1" smtClean="0"/>
              <a:t>configuration</a:t>
            </a:r>
            <a:endParaRPr lang="sv-SE" b="1" dirty="0" smtClean="0"/>
          </a:p>
          <a:p>
            <a:pPr marL="0" indent="0">
              <a:buNone/>
            </a:pPr>
            <a:r>
              <a:rPr lang="sv-SE" b="1" dirty="0" err="1" smtClean="0"/>
              <a:t>RemoteDaemon</a:t>
            </a:r>
            <a:endParaRPr lang="sv-SE" b="1" dirty="0" smtClean="0"/>
          </a:p>
          <a:p>
            <a:pPr marL="0" indent="0">
              <a:buNone/>
            </a:pPr>
            <a:endParaRPr lang="sv-SE" b="1" dirty="0" smtClean="0"/>
          </a:p>
        </p:txBody>
      </p:sp>
      <p:grpSp>
        <p:nvGrpSpPr>
          <p:cNvPr id="30" name="Group 29"/>
          <p:cNvGrpSpPr/>
          <p:nvPr/>
        </p:nvGrpSpPr>
        <p:grpSpPr>
          <a:xfrm>
            <a:off x="8014776" y="3898196"/>
            <a:ext cx="2613089" cy="2613088"/>
            <a:chOff x="4662738" y="3954548"/>
            <a:chExt cx="2613089" cy="2613088"/>
          </a:xfrm>
        </p:grpSpPr>
        <p:grpSp>
          <p:nvGrpSpPr>
            <p:cNvPr id="31" name="Group 30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44" name="Freeform 43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45" name="Octagon 44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6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37" name="Rounded Rectangle 36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41" name="Rounded Rectangle 40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43" name="Rounded Rectangle 42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48" name="Group 47"/>
          <p:cNvGrpSpPr/>
          <p:nvPr/>
        </p:nvGrpSpPr>
        <p:grpSpPr>
          <a:xfrm>
            <a:off x="4674136" y="3898196"/>
            <a:ext cx="2613089" cy="2613088"/>
            <a:chOff x="4662738" y="3954548"/>
            <a:chExt cx="2613089" cy="2613088"/>
          </a:xfrm>
        </p:grpSpPr>
        <p:grpSp>
          <p:nvGrpSpPr>
            <p:cNvPr id="49" name="Group 48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55" name="Freeform 54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56" name="Octagon 55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7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51" name="Rounded Rectangle 50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54" name="Rounded Rectangle 53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59" name="Group 58"/>
          <p:cNvGrpSpPr/>
          <p:nvPr/>
        </p:nvGrpSpPr>
        <p:grpSpPr>
          <a:xfrm>
            <a:off x="1299223" y="3898196"/>
            <a:ext cx="2613089" cy="2613088"/>
            <a:chOff x="4662738" y="3954548"/>
            <a:chExt cx="2613089" cy="2613088"/>
          </a:xfrm>
        </p:grpSpPr>
        <p:grpSp>
          <p:nvGrpSpPr>
            <p:cNvPr id="60" name="Group 59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66" name="Freeform 65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7" name="Octagon 66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8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62" name="Rounded Rectangle 61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64" name="Rounded Rectangle 63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65" name="Rounded Rectangle 64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70" name="Group 69"/>
          <p:cNvGrpSpPr/>
          <p:nvPr/>
        </p:nvGrpSpPr>
        <p:grpSpPr>
          <a:xfrm>
            <a:off x="2093627" y="4578050"/>
            <a:ext cx="7738794" cy="1133888"/>
            <a:chOff x="2093627" y="4578050"/>
            <a:chExt cx="7738794" cy="1133888"/>
          </a:xfrm>
        </p:grpSpPr>
        <p:cxnSp>
          <p:nvCxnSpPr>
            <p:cNvPr id="71" name="Straight Connector 70"/>
            <p:cNvCxnSpPr>
              <a:stCxn id="86" idx="2"/>
              <a:endCxn id="85" idx="6"/>
            </p:cNvCxnSpPr>
            <p:nvPr/>
          </p:nvCxnSpPr>
          <p:spPr>
            <a:xfrm flipH="1">
              <a:off x="6494397" y="4827955"/>
              <a:ext cx="2315824" cy="7338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84" idx="2"/>
              <a:endCxn id="83" idx="6"/>
            </p:cNvCxnSpPr>
            <p:nvPr/>
          </p:nvCxnSpPr>
          <p:spPr>
            <a:xfrm flipH="1" flipV="1">
              <a:off x="3114983" y="4824906"/>
              <a:ext cx="2328393" cy="71840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84" idx="2"/>
              <a:endCxn id="82" idx="6"/>
            </p:cNvCxnSpPr>
            <p:nvPr/>
          </p:nvCxnSpPr>
          <p:spPr>
            <a:xfrm flipH="1">
              <a:off x="3106672" y="5543311"/>
              <a:ext cx="2336704" cy="2642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>
              <a:stCxn id="91" idx="4"/>
              <a:endCxn id="84" idx="0"/>
            </p:cNvCxnSpPr>
            <p:nvPr/>
          </p:nvCxnSpPr>
          <p:spPr>
            <a:xfrm flipH="1">
              <a:off x="5585576" y="4971258"/>
              <a:ext cx="7932" cy="429853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>
              <a:stCxn id="83" idx="2"/>
              <a:endCxn id="95" idx="6"/>
            </p:cNvCxnSpPr>
            <p:nvPr/>
          </p:nvCxnSpPr>
          <p:spPr>
            <a:xfrm flipH="1">
              <a:off x="2378027" y="4824906"/>
              <a:ext cx="452556" cy="1905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83" idx="3"/>
              <a:endCxn id="81" idx="7"/>
            </p:cNvCxnSpPr>
            <p:nvPr/>
          </p:nvCxnSpPr>
          <p:spPr>
            <a:xfrm flipH="1">
              <a:off x="2338223" y="4925457"/>
              <a:ext cx="534009" cy="53051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86" idx="4"/>
              <a:endCxn id="87" idx="0"/>
            </p:cNvCxnSpPr>
            <p:nvPr/>
          </p:nvCxnSpPr>
          <p:spPr>
            <a:xfrm flipH="1">
              <a:off x="8938543" y="4970155"/>
              <a:ext cx="13878" cy="4494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>
              <a:stCxn id="86" idx="5"/>
              <a:endCxn id="88" idx="1"/>
            </p:cNvCxnSpPr>
            <p:nvPr/>
          </p:nvCxnSpPr>
          <p:spPr>
            <a:xfrm>
              <a:off x="9052972" y="4928506"/>
              <a:ext cx="536698" cy="52746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>
              <a:stCxn id="91" idx="5"/>
              <a:endCxn id="85" idx="1"/>
            </p:cNvCxnSpPr>
            <p:nvPr/>
          </p:nvCxnSpPr>
          <p:spPr>
            <a:xfrm>
              <a:off x="5694059" y="4929609"/>
              <a:ext cx="557587" cy="531632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>
              <a:stCxn id="86" idx="6"/>
              <a:endCxn id="89" idx="2"/>
            </p:cNvCxnSpPr>
            <p:nvPr/>
          </p:nvCxnSpPr>
          <p:spPr>
            <a:xfrm>
              <a:off x="9094621" y="4827955"/>
              <a:ext cx="453400" cy="1164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80"/>
            <p:cNvSpPr/>
            <p:nvPr/>
          </p:nvSpPr>
          <p:spPr>
            <a:xfrm>
              <a:off x="2095472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2" name="Oval 81"/>
            <p:cNvSpPr/>
            <p:nvPr/>
          </p:nvSpPr>
          <p:spPr>
            <a:xfrm>
              <a:off x="2822272" y="542753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3" name="Oval 82"/>
            <p:cNvSpPr/>
            <p:nvPr/>
          </p:nvSpPr>
          <p:spPr>
            <a:xfrm>
              <a:off x="2830583" y="4682706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4" name="Oval 83"/>
            <p:cNvSpPr/>
            <p:nvPr/>
          </p:nvSpPr>
          <p:spPr>
            <a:xfrm>
              <a:off x="5443376" y="540111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5" name="Oval 84"/>
            <p:cNvSpPr/>
            <p:nvPr/>
          </p:nvSpPr>
          <p:spPr>
            <a:xfrm>
              <a:off x="6209997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6" name="Oval 85"/>
            <p:cNvSpPr/>
            <p:nvPr/>
          </p:nvSpPr>
          <p:spPr>
            <a:xfrm>
              <a:off x="8810221" y="4685755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7" name="Oval 86"/>
            <p:cNvSpPr/>
            <p:nvPr/>
          </p:nvSpPr>
          <p:spPr>
            <a:xfrm>
              <a:off x="8796343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8" name="Oval 87"/>
            <p:cNvSpPr/>
            <p:nvPr/>
          </p:nvSpPr>
          <p:spPr>
            <a:xfrm>
              <a:off x="9548021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9" name="Oval 88"/>
            <p:cNvSpPr/>
            <p:nvPr/>
          </p:nvSpPr>
          <p:spPr>
            <a:xfrm>
              <a:off x="9548021" y="469740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90" name="Straight Connector 89"/>
            <p:cNvCxnSpPr>
              <a:stCxn id="94" idx="2"/>
              <a:endCxn id="91" idx="6"/>
            </p:cNvCxnSpPr>
            <p:nvPr/>
          </p:nvCxnSpPr>
          <p:spPr>
            <a:xfrm flipH="1" flipV="1">
              <a:off x="5735708" y="4829058"/>
              <a:ext cx="329299" cy="124149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Oval 90"/>
            <p:cNvSpPr/>
            <p:nvPr/>
          </p:nvSpPr>
          <p:spPr>
            <a:xfrm>
              <a:off x="5451308" y="468685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92" name="Straight Connector 91"/>
            <p:cNvCxnSpPr>
              <a:stCxn id="94" idx="7"/>
              <a:endCxn id="93" idx="3"/>
            </p:cNvCxnSpPr>
            <p:nvPr/>
          </p:nvCxnSpPr>
          <p:spPr>
            <a:xfrm flipV="1">
              <a:off x="6307758" y="4820801"/>
              <a:ext cx="63116" cy="3185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Oval 92"/>
            <p:cNvSpPr/>
            <p:nvPr/>
          </p:nvSpPr>
          <p:spPr>
            <a:xfrm>
              <a:off x="6329225" y="4578050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4" name="Oval 93"/>
            <p:cNvSpPr/>
            <p:nvPr/>
          </p:nvSpPr>
          <p:spPr>
            <a:xfrm>
              <a:off x="6065007" y="4811007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5" name="Oval 94"/>
            <p:cNvSpPr/>
            <p:nvPr/>
          </p:nvSpPr>
          <p:spPr>
            <a:xfrm>
              <a:off x="2093627" y="470176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3" name="Freeform 2"/>
          <p:cNvSpPr/>
          <p:nvPr/>
        </p:nvSpPr>
        <p:spPr>
          <a:xfrm>
            <a:off x="6302629" y="3312408"/>
            <a:ext cx="2394971" cy="1335922"/>
          </a:xfrm>
          <a:custGeom>
            <a:avLst/>
            <a:gdLst>
              <a:gd name="connsiteX0" fmla="*/ 0 w 2454442"/>
              <a:gd name="connsiteY0" fmla="*/ 0 h 1287379"/>
              <a:gd name="connsiteX1" fmla="*/ 1624263 w 2454442"/>
              <a:gd name="connsiteY1" fmla="*/ 264695 h 1287379"/>
              <a:gd name="connsiteX2" fmla="*/ 2454442 w 2454442"/>
              <a:gd name="connsiteY2" fmla="*/ 1287379 h 1287379"/>
              <a:gd name="connsiteX0" fmla="*/ 0 w 2454442"/>
              <a:gd name="connsiteY0" fmla="*/ 0 h 1287379"/>
              <a:gd name="connsiteX1" fmla="*/ 1402316 w 2454442"/>
              <a:gd name="connsiteY1" fmla="*/ 369045 h 1287379"/>
              <a:gd name="connsiteX2" fmla="*/ 2454442 w 2454442"/>
              <a:gd name="connsiteY2" fmla="*/ 1287379 h 1287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54442" h="1287379">
                <a:moveTo>
                  <a:pt x="0" y="0"/>
                </a:moveTo>
                <a:cubicBezTo>
                  <a:pt x="607594" y="25066"/>
                  <a:pt x="993242" y="154482"/>
                  <a:pt x="1402316" y="369045"/>
                </a:cubicBezTo>
                <a:cubicBezTo>
                  <a:pt x="1811390" y="583608"/>
                  <a:pt x="2314074" y="1100890"/>
                  <a:pt x="2454442" y="1287379"/>
                </a:cubicBezTo>
              </a:path>
            </a:pathLst>
          </a:custGeom>
          <a:ln w="63500" cap="rnd">
            <a:solidFill>
              <a:srgbClr val="50DE94"/>
            </a:solidFill>
            <a:prstDash val="sysDash"/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8" name="Freeform 17"/>
          <p:cNvSpPr/>
          <p:nvPr/>
        </p:nvSpPr>
        <p:spPr>
          <a:xfrm>
            <a:off x="3872374" y="3312408"/>
            <a:ext cx="1816768" cy="866274"/>
          </a:xfrm>
          <a:custGeom>
            <a:avLst/>
            <a:gdLst>
              <a:gd name="connsiteX0" fmla="*/ 1708484 w 1708484"/>
              <a:gd name="connsiteY0" fmla="*/ 0 h 577516"/>
              <a:gd name="connsiteX1" fmla="*/ 601579 w 1708484"/>
              <a:gd name="connsiteY1" fmla="*/ 144379 h 577516"/>
              <a:gd name="connsiteX2" fmla="*/ 0 w 1708484"/>
              <a:gd name="connsiteY2" fmla="*/ 577516 h 577516"/>
              <a:gd name="connsiteX0" fmla="*/ 1708484 w 1708484"/>
              <a:gd name="connsiteY0" fmla="*/ 0 h 577516"/>
              <a:gd name="connsiteX1" fmla="*/ 866273 w 1708484"/>
              <a:gd name="connsiteY1" fmla="*/ 96252 h 577516"/>
              <a:gd name="connsiteX2" fmla="*/ 0 w 1708484"/>
              <a:gd name="connsiteY2" fmla="*/ 577516 h 577516"/>
              <a:gd name="connsiteX0" fmla="*/ 1708484 w 1708484"/>
              <a:gd name="connsiteY0" fmla="*/ 0 h 577516"/>
              <a:gd name="connsiteX1" fmla="*/ 830179 w 1708484"/>
              <a:gd name="connsiteY1" fmla="*/ 180473 h 577516"/>
              <a:gd name="connsiteX2" fmla="*/ 0 w 1708484"/>
              <a:gd name="connsiteY2" fmla="*/ 577516 h 577516"/>
              <a:gd name="connsiteX0" fmla="*/ 1816768 w 1816768"/>
              <a:gd name="connsiteY0" fmla="*/ 0 h 866274"/>
              <a:gd name="connsiteX1" fmla="*/ 938463 w 1816768"/>
              <a:gd name="connsiteY1" fmla="*/ 180473 h 866274"/>
              <a:gd name="connsiteX2" fmla="*/ 0 w 1816768"/>
              <a:gd name="connsiteY2" fmla="*/ 866274 h 866274"/>
              <a:gd name="connsiteX0" fmla="*/ 1816768 w 1816768"/>
              <a:gd name="connsiteY0" fmla="*/ 0 h 866274"/>
              <a:gd name="connsiteX1" fmla="*/ 902369 w 1816768"/>
              <a:gd name="connsiteY1" fmla="*/ 228600 h 866274"/>
              <a:gd name="connsiteX2" fmla="*/ 0 w 1816768"/>
              <a:gd name="connsiteY2" fmla="*/ 866274 h 866274"/>
              <a:gd name="connsiteX0" fmla="*/ 1816768 w 1816768"/>
              <a:gd name="connsiteY0" fmla="*/ 0 h 866274"/>
              <a:gd name="connsiteX1" fmla="*/ 902369 w 1816768"/>
              <a:gd name="connsiteY1" fmla="*/ 228600 h 866274"/>
              <a:gd name="connsiteX2" fmla="*/ 0 w 1816768"/>
              <a:gd name="connsiteY2" fmla="*/ 866274 h 866274"/>
              <a:gd name="connsiteX0" fmla="*/ 1816768 w 1816768"/>
              <a:gd name="connsiteY0" fmla="*/ 0 h 866274"/>
              <a:gd name="connsiteX1" fmla="*/ 902369 w 1816768"/>
              <a:gd name="connsiteY1" fmla="*/ 228600 h 866274"/>
              <a:gd name="connsiteX2" fmla="*/ 0 w 1816768"/>
              <a:gd name="connsiteY2" fmla="*/ 866274 h 86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16768" h="866274">
                <a:moveTo>
                  <a:pt x="1816768" y="0"/>
                </a:moveTo>
                <a:cubicBezTo>
                  <a:pt x="1405689" y="24063"/>
                  <a:pt x="1229227" y="84221"/>
                  <a:pt x="902369" y="228600"/>
                </a:cubicBezTo>
                <a:cubicBezTo>
                  <a:pt x="575511" y="372979"/>
                  <a:pt x="158416" y="697832"/>
                  <a:pt x="0" y="866274"/>
                </a:cubicBezTo>
              </a:path>
            </a:pathLst>
          </a:custGeom>
          <a:ln w="63500" cap="rnd">
            <a:solidFill>
              <a:srgbClr val="50DE94"/>
            </a:solidFill>
            <a:prstDash val="sysDash"/>
            <a:round/>
            <a:headEnd w="sm" len="med"/>
            <a:tailEnd type="triangle" w="lg" len="lg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6205438" y="3106494"/>
            <a:ext cx="405335" cy="405335"/>
          </a:xfrm>
          <a:prstGeom prst="ellipse">
            <a:avLst/>
          </a:prstGeom>
          <a:solidFill>
            <a:srgbClr val="099BDD">
              <a:alpha val="35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34" name="Oval 33"/>
          <p:cNvSpPr/>
          <p:nvPr/>
        </p:nvSpPr>
        <p:spPr>
          <a:xfrm>
            <a:off x="5952823" y="3022172"/>
            <a:ext cx="505231" cy="505231"/>
          </a:xfrm>
          <a:prstGeom prst="ellipse">
            <a:avLst/>
          </a:prstGeom>
          <a:solidFill>
            <a:srgbClr val="099BDD">
              <a:alpha val="7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28" name="Oval 27"/>
          <p:cNvSpPr/>
          <p:nvPr/>
        </p:nvSpPr>
        <p:spPr>
          <a:xfrm>
            <a:off x="5672350" y="2987045"/>
            <a:ext cx="630279" cy="630279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</p:spTree>
    <p:extLst>
      <p:ext uri="{BB962C8B-B14F-4D97-AF65-F5344CB8AC3E}">
        <p14:creationId xmlns:p14="http://schemas.microsoft.com/office/powerpoint/2010/main" val="3558102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2385786"/>
            <a:ext cx="12192000" cy="1669627"/>
          </a:xfrm>
          <a:prstGeom prst="rect">
            <a:avLst/>
          </a:prstGeom>
          <a:solidFill>
            <a:srgbClr val="DB5151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59498" y="25578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sv-SE" sz="8000" b="1" dirty="0" err="1" smtClean="0"/>
              <a:t>Akka.Routing</a:t>
            </a:r>
            <a:endParaRPr lang="sv-SE" sz="8000" b="1" dirty="0">
              <a:solidFill>
                <a:srgbClr val="B0424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4055413"/>
            <a:ext cx="12192000" cy="302831"/>
          </a:xfrm>
          <a:prstGeom prst="rect">
            <a:avLst/>
          </a:prstGeom>
          <a:solidFill>
            <a:srgbClr val="DB5151">
              <a:alpha val="59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077102"/>
            <a:ext cx="12192000" cy="302831"/>
          </a:xfrm>
          <a:prstGeom prst="rect">
            <a:avLst/>
          </a:prstGeom>
          <a:solidFill>
            <a:srgbClr val="DB5151">
              <a:alpha val="59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39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v-SE" b="1" dirty="0" smtClean="0"/>
              <a:t>A router </a:t>
            </a:r>
            <a:r>
              <a:rPr lang="sv-SE" b="1" dirty="0" err="1" smtClean="0"/>
              <a:t>delegates</a:t>
            </a:r>
            <a:r>
              <a:rPr lang="sv-SE" b="1" dirty="0" smtClean="0"/>
              <a:t> </a:t>
            </a:r>
            <a:r>
              <a:rPr lang="sv-SE" b="1" dirty="0" err="1" smtClean="0"/>
              <a:t>messages</a:t>
            </a:r>
            <a:r>
              <a:rPr lang="sv-SE" b="1" dirty="0" smtClean="0"/>
              <a:t> to </a:t>
            </a:r>
            <a:r>
              <a:rPr lang="sv-SE" b="1" dirty="0" err="1" smtClean="0"/>
              <a:t>other</a:t>
            </a:r>
            <a:r>
              <a:rPr lang="sv-SE" b="1" dirty="0" smtClean="0"/>
              <a:t> ”</a:t>
            </a:r>
            <a:r>
              <a:rPr lang="sv-SE" b="1" dirty="0" err="1" smtClean="0"/>
              <a:t>routee</a:t>
            </a:r>
            <a:r>
              <a:rPr lang="sv-SE" b="1" dirty="0" smtClean="0"/>
              <a:t>” </a:t>
            </a:r>
            <a:r>
              <a:rPr lang="sv-SE" b="1" dirty="0" err="1" smtClean="0"/>
              <a:t>actors</a:t>
            </a:r>
            <a:endParaRPr lang="sv-SE" b="1" dirty="0" smtClean="0"/>
          </a:p>
          <a:p>
            <a:pPr marL="0" indent="0">
              <a:buNone/>
            </a:pPr>
            <a:endParaRPr lang="sv-SE" b="1" dirty="0" smtClean="0"/>
          </a:p>
          <a:p>
            <a:pPr marL="0" indent="0">
              <a:buNone/>
            </a:pPr>
            <a:r>
              <a:rPr lang="sv-SE" b="1" i="1" dirty="0"/>
              <a:t>Group </a:t>
            </a:r>
            <a:r>
              <a:rPr lang="sv-SE" b="1" i="1" dirty="0" smtClean="0"/>
              <a:t>routers</a:t>
            </a:r>
            <a:r>
              <a:rPr lang="sv-SE" b="1" dirty="0" smtClean="0"/>
              <a:t> – </a:t>
            </a:r>
            <a:r>
              <a:rPr lang="sv-SE" b="1" dirty="0" err="1" smtClean="0"/>
              <a:t>delegate</a:t>
            </a:r>
            <a:r>
              <a:rPr lang="sv-SE" b="1" dirty="0" smtClean="0"/>
              <a:t> </a:t>
            </a:r>
            <a:r>
              <a:rPr lang="sv-SE" b="1" dirty="0" err="1" smtClean="0"/>
              <a:t>messages</a:t>
            </a:r>
            <a:r>
              <a:rPr lang="sv-SE" b="1" dirty="0" smtClean="0"/>
              <a:t> to </a:t>
            </a:r>
            <a:r>
              <a:rPr lang="sv-SE" b="1" dirty="0" err="1" smtClean="0"/>
              <a:t>your</a:t>
            </a:r>
            <a:r>
              <a:rPr lang="sv-SE" b="1" dirty="0" smtClean="0"/>
              <a:t> </a:t>
            </a:r>
            <a:r>
              <a:rPr lang="sv-SE" b="1" u="sng" dirty="0" err="1" smtClean="0"/>
              <a:t>existing</a:t>
            </a:r>
            <a:r>
              <a:rPr lang="sv-SE" b="1" u="sng" dirty="0" smtClean="0"/>
              <a:t> </a:t>
            </a:r>
            <a:r>
              <a:rPr lang="sv-SE" b="1" u="sng" dirty="0" err="1" smtClean="0"/>
              <a:t>actors</a:t>
            </a:r>
            <a:endParaRPr lang="sv-SE" b="1" u="sng" dirty="0" smtClean="0"/>
          </a:p>
          <a:p>
            <a:pPr marL="0" indent="0">
              <a:buNone/>
            </a:pPr>
            <a:endParaRPr lang="sv-SE" b="1" dirty="0"/>
          </a:p>
          <a:p>
            <a:pPr marL="0" indent="0">
              <a:buNone/>
            </a:pPr>
            <a:r>
              <a:rPr lang="sv-SE" b="1" i="1" dirty="0" smtClean="0"/>
              <a:t>Pool routers</a:t>
            </a:r>
            <a:r>
              <a:rPr lang="sv-SE" b="1" dirty="0" smtClean="0"/>
              <a:t> – </a:t>
            </a:r>
            <a:r>
              <a:rPr lang="sv-SE" b="1" dirty="0" err="1" smtClean="0"/>
              <a:t>delegate</a:t>
            </a:r>
            <a:r>
              <a:rPr lang="sv-SE" b="1" dirty="0" smtClean="0"/>
              <a:t> </a:t>
            </a:r>
            <a:r>
              <a:rPr lang="sv-SE" b="1" dirty="0" err="1" smtClean="0"/>
              <a:t>messages</a:t>
            </a:r>
            <a:r>
              <a:rPr lang="sv-SE" b="1" dirty="0" smtClean="0"/>
              <a:t> to a </a:t>
            </a:r>
            <a:r>
              <a:rPr lang="sv-SE" b="1" dirty="0" err="1" smtClean="0"/>
              <a:t>dedicated</a:t>
            </a:r>
            <a:r>
              <a:rPr lang="sv-SE" b="1" dirty="0" smtClean="0"/>
              <a:t> </a:t>
            </a:r>
            <a:r>
              <a:rPr lang="sv-SE" b="1" u="sng" dirty="0" smtClean="0"/>
              <a:t>pool </a:t>
            </a:r>
            <a:r>
              <a:rPr lang="sv-SE" b="1" u="sng" dirty="0" err="1" smtClean="0"/>
              <a:t>of</a:t>
            </a:r>
            <a:r>
              <a:rPr lang="sv-SE" b="1" u="sng" dirty="0" smtClean="0"/>
              <a:t> </a:t>
            </a:r>
            <a:r>
              <a:rPr lang="sv-SE" b="1" u="sng" dirty="0" err="1" smtClean="0"/>
              <a:t>actors</a:t>
            </a:r>
            <a:endParaRPr lang="sv-SE" b="1" u="sng" dirty="0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smtClean="0"/>
              <a:t>Routers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2513522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ed Rectangle 21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err="1" smtClean="0"/>
              <a:t>BroadcastRouter</a:t>
            </a:r>
            <a:endParaRPr lang="sv-SE" b="1" dirty="0"/>
          </a:p>
        </p:txBody>
      </p:sp>
      <p:cxnSp>
        <p:nvCxnSpPr>
          <p:cNvPr id="5" name="Elbow Connector 4"/>
          <p:cNvCxnSpPr>
            <a:stCxn id="17" idx="3"/>
            <a:endCxn id="19" idx="1"/>
          </p:cNvCxnSpPr>
          <p:nvPr/>
        </p:nvCxnSpPr>
        <p:spPr>
          <a:xfrm>
            <a:off x="4924729" y="3241590"/>
            <a:ext cx="1668159" cy="606832"/>
          </a:xfrm>
          <a:prstGeom prst="bentConnector3">
            <a:avLst>
              <a:gd name="adj1" fmla="val 13262"/>
            </a:avLst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Elbow Connector 5"/>
          <p:cNvCxnSpPr>
            <a:stCxn id="17" idx="3"/>
            <a:endCxn id="20" idx="1"/>
          </p:cNvCxnSpPr>
          <p:nvPr/>
        </p:nvCxnSpPr>
        <p:spPr>
          <a:xfrm flipV="1">
            <a:off x="4924729" y="2646027"/>
            <a:ext cx="1668161" cy="595563"/>
          </a:xfrm>
          <a:prstGeom prst="bentConnector3">
            <a:avLst>
              <a:gd name="adj1" fmla="val 13457"/>
            </a:avLst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7" idx="3"/>
            <a:endCxn id="18" idx="1"/>
          </p:cNvCxnSpPr>
          <p:nvPr/>
        </p:nvCxnSpPr>
        <p:spPr>
          <a:xfrm>
            <a:off x="4924729" y="3241590"/>
            <a:ext cx="1668160" cy="7315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515163" y="3248905"/>
            <a:ext cx="1000895" cy="0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2805452" y="3061481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362701" y="3059919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5940477" y="2446444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5497726" y="2444882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5940477" y="3054839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5497726" y="3053277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5940477" y="3659167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5497726" y="3657605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3516058" y="2991851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Router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6592889" y="2999166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Routee2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6592888" y="3598683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Routee3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6592890" y="2396288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Routee1</a:t>
            </a:r>
          </a:p>
        </p:txBody>
      </p:sp>
      <p:sp>
        <p:nvSpPr>
          <p:cNvPr id="21" name="Oval Callout 20"/>
          <p:cNvSpPr/>
          <p:nvPr/>
        </p:nvSpPr>
        <p:spPr>
          <a:xfrm>
            <a:off x="2158409" y="2036511"/>
            <a:ext cx="2492319" cy="658817"/>
          </a:xfrm>
          <a:prstGeom prst="wedgeEllipseCallout">
            <a:avLst>
              <a:gd name="adj1" fmla="val 14672"/>
              <a:gd name="adj2" fmla="val 71455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chemeClr val="accent2">
                <a:lumMod val="60000"/>
                <a:lumOff val="4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err="1">
                <a:solidFill>
                  <a:schemeClr val="bg1"/>
                </a:solidFill>
              </a:rPr>
              <a:t>Notifies</a:t>
            </a:r>
            <a:r>
              <a:rPr lang="sv-SE" sz="1600" dirty="0">
                <a:solidFill>
                  <a:schemeClr val="bg1"/>
                </a:solidFill>
              </a:rPr>
              <a:t> all ”</a:t>
            </a:r>
            <a:r>
              <a:rPr lang="sv-SE" sz="1600" dirty="0" err="1">
                <a:solidFill>
                  <a:schemeClr val="bg1"/>
                </a:solidFill>
              </a:rPr>
              <a:t>routees</a:t>
            </a:r>
            <a:r>
              <a:rPr lang="sv-SE" sz="1600" dirty="0">
                <a:solidFill>
                  <a:schemeClr val="bg1"/>
                </a:solidFill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4562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ed Rectangle 22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err="1" smtClean="0"/>
              <a:t>RoundRobinRouter</a:t>
            </a:r>
            <a:endParaRPr lang="sv-SE" b="1" dirty="0"/>
          </a:p>
        </p:txBody>
      </p:sp>
      <p:cxnSp>
        <p:nvCxnSpPr>
          <p:cNvPr id="5" name="Elbow Connector 4"/>
          <p:cNvCxnSpPr>
            <a:stCxn id="17" idx="3"/>
            <a:endCxn id="20" idx="1"/>
          </p:cNvCxnSpPr>
          <p:nvPr/>
        </p:nvCxnSpPr>
        <p:spPr>
          <a:xfrm>
            <a:off x="4924729" y="3241590"/>
            <a:ext cx="1668159" cy="606832"/>
          </a:xfrm>
          <a:prstGeom prst="bentConnector3">
            <a:avLst>
              <a:gd name="adj1" fmla="val 13457"/>
            </a:avLst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Elbow Connector 5"/>
          <p:cNvCxnSpPr>
            <a:stCxn id="17" idx="3"/>
            <a:endCxn id="18" idx="1"/>
          </p:cNvCxnSpPr>
          <p:nvPr/>
        </p:nvCxnSpPr>
        <p:spPr>
          <a:xfrm flipV="1">
            <a:off x="4924729" y="2646027"/>
            <a:ext cx="1668161" cy="595563"/>
          </a:xfrm>
          <a:prstGeom prst="bentConnector3">
            <a:avLst>
              <a:gd name="adj1" fmla="val 13457"/>
            </a:avLst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7" idx="3"/>
            <a:endCxn id="19" idx="1"/>
          </p:cNvCxnSpPr>
          <p:nvPr/>
        </p:nvCxnSpPr>
        <p:spPr>
          <a:xfrm>
            <a:off x="4924729" y="3241590"/>
            <a:ext cx="1668160" cy="7315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351005" y="3248905"/>
            <a:ext cx="2165053" cy="0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2805452" y="3061481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362701" y="3059919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5940477" y="2446444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5940477" y="3054839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5940477" y="3659167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1919950" y="3053277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1477199" y="3053277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5486772" y="2446444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3516058" y="2991851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Router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6592890" y="2396288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Routee1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6592889" y="2999166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Routee2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6592888" y="3598683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Routee3</a:t>
            </a:r>
          </a:p>
        </p:txBody>
      </p:sp>
      <p:sp>
        <p:nvSpPr>
          <p:cNvPr id="21" name="Oval Callout 20"/>
          <p:cNvSpPr/>
          <p:nvPr/>
        </p:nvSpPr>
        <p:spPr>
          <a:xfrm>
            <a:off x="8839822" y="2591931"/>
            <a:ext cx="1749520" cy="607669"/>
          </a:xfrm>
          <a:prstGeom prst="wedgeEllipseCallout">
            <a:avLst>
              <a:gd name="adj1" fmla="val -60782"/>
              <a:gd name="adj2" fmla="val -603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chemeClr val="accent2">
                <a:lumMod val="60000"/>
                <a:lumOff val="4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err="1">
                <a:solidFill>
                  <a:schemeClr val="bg1"/>
                </a:solidFill>
              </a:rPr>
              <a:t>Scale</a:t>
            </a:r>
            <a:r>
              <a:rPr lang="sv-SE" sz="1600" dirty="0">
                <a:solidFill>
                  <a:schemeClr val="bg1"/>
                </a:solidFill>
              </a:rPr>
              <a:t> </a:t>
            </a:r>
            <a:r>
              <a:rPr lang="sv-SE" sz="1600" dirty="0" err="1">
                <a:solidFill>
                  <a:schemeClr val="bg1"/>
                </a:solidFill>
              </a:rPr>
              <a:t>up</a:t>
            </a:r>
            <a:r>
              <a:rPr lang="sv-SE" sz="1600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22" name="Oval Callout 21"/>
          <p:cNvSpPr/>
          <p:nvPr/>
        </p:nvSpPr>
        <p:spPr>
          <a:xfrm>
            <a:off x="8839822" y="3524030"/>
            <a:ext cx="1749520" cy="607669"/>
          </a:xfrm>
          <a:prstGeom prst="wedgeEllipseCallout">
            <a:avLst>
              <a:gd name="adj1" fmla="val -62140"/>
              <a:gd name="adj2" fmla="val -3030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chemeClr val="accent2">
                <a:lumMod val="60000"/>
                <a:lumOff val="4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>
                <a:solidFill>
                  <a:schemeClr val="bg1"/>
                </a:solidFill>
              </a:rPr>
              <a:t>.. Or down!</a:t>
            </a:r>
          </a:p>
        </p:txBody>
      </p:sp>
    </p:spTree>
    <p:extLst>
      <p:ext uri="{BB962C8B-B14F-4D97-AF65-F5344CB8AC3E}">
        <p14:creationId xmlns:p14="http://schemas.microsoft.com/office/powerpoint/2010/main" val="1951594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B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5198100"/>
            <a:ext cx="12192000" cy="1669627"/>
          </a:xfrm>
          <a:prstGeom prst="rect">
            <a:avLst/>
          </a:prstGeom>
          <a:solidFill>
            <a:srgbClr val="DB5151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38200" y="1487155"/>
            <a:ext cx="5385916" cy="925305"/>
          </a:xfrm>
          <a:prstGeom prst="rect">
            <a:avLst/>
          </a:prstGeom>
          <a:solidFill>
            <a:srgbClr val="43BFF7"/>
          </a:solidFill>
          <a:ln>
            <a:solidFill>
              <a:srgbClr val="A2DFF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800" b="1" dirty="0" smtClean="0"/>
              <a:t>OOP</a:t>
            </a:r>
            <a:endParaRPr lang="sv-SE" sz="2800" b="1" dirty="0"/>
          </a:p>
        </p:txBody>
      </p:sp>
      <p:sp>
        <p:nvSpPr>
          <p:cNvPr id="11" name="Rectangle 10"/>
          <p:cNvSpPr/>
          <p:nvPr/>
        </p:nvSpPr>
        <p:spPr>
          <a:xfrm>
            <a:off x="6224116" y="1487154"/>
            <a:ext cx="5385916" cy="925305"/>
          </a:xfrm>
          <a:prstGeom prst="rect">
            <a:avLst/>
          </a:prstGeom>
          <a:solidFill>
            <a:srgbClr val="43BFF7"/>
          </a:solidFill>
          <a:ln>
            <a:solidFill>
              <a:srgbClr val="A2DFF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800" b="1" dirty="0" err="1"/>
              <a:t>Actor</a:t>
            </a:r>
            <a:r>
              <a:rPr lang="sv-SE" sz="2800" b="1" dirty="0"/>
              <a:t> </a:t>
            </a:r>
            <a:r>
              <a:rPr lang="sv-SE" sz="2800" b="1" dirty="0" err="1"/>
              <a:t>Model</a:t>
            </a:r>
            <a:endParaRPr lang="sv-SE" sz="2800" b="1" dirty="0"/>
          </a:p>
        </p:txBody>
      </p:sp>
      <p:sp>
        <p:nvSpPr>
          <p:cNvPr id="12" name="Rectangle 11"/>
          <p:cNvSpPr/>
          <p:nvPr/>
        </p:nvSpPr>
        <p:spPr>
          <a:xfrm>
            <a:off x="838200" y="2412459"/>
            <a:ext cx="5385916" cy="925305"/>
          </a:xfrm>
          <a:prstGeom prst="rect">
            <a:avLst/>
          </a:prstGeom>
          <a:solidFill>
            <a:srgbClr val="43BFF7"/>
          </a:solidFill>
          <a:ln>
            <a:solidFill>
              <a:srgbClr val="A2DFF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800" b="1" dirty="0" err="1" smtClean="0"/>
              <a:t>Behavior</a:t>
            </a:r>
            <a:endParaRPr lang="sv-SE" sz="2800" b="1" dirty="0"/>
          </a:p>
        </p:txBody>
      </p:sp>
      <p:sp>
        <p:nvSpPr>
          <p:cNvPr id="13" name="Rectangle 12"/>
          <p:cNvSpPr/>
          <p:nvPr/>
        </p:nvSpPr>
        <p:spPr>
          <a:xfrm>
            <a:off x="838200" y="3337764"/>
            <a:ext cx="5385916" cy="925305"/>
          </a:xfrm>
          <a:prstGeom prst="rect">
            <a:avLst/>
          </a:prstGeom>
          <a:solidFill>
            <a:srgbClr val="43BFF7"/>
          </a:solidFill>
          <a:ln>
            <a:solidFill>
              <a:srgbClr val="A2DFF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800" b="1" dirty="0" smtClean="0"/>
              <a:t>Stateful</a:t>
            </a:r>
            <a:endParaRPr lang="sv-SE" sz="2800" b="1" dirty="0"/>
          </a:p>
        </p:txBody>
      </p:sp>
      <p:sp>
        <p:nvSpPr>
          <p:cNvPr id="14" name="Rectangle 13"/>
          <p:cNvSpPr/>
          <p:nvPr/>
        </p:nvSpPr>
        <p:spPr>
          <a:xfrm>
            <a:off x="838200" y="4255129"/>
            <a:ext cx="5385916" cy="925305"/>
          </a:xfrm>
          <a:prstGeom prst="rect">
            <a:avLst/>
          </a:prstGeom>
          <a:solidFill>
            <a:srgbClr val="43BFF7"/>
          </a:solidFill>
          <a:ln>
            <a:solidFill>
              <a:srgbClr val="A2DFF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800" b="1" dirty="0" err="1" smtClean="0"/>
              <a:t>Synchronous</a:t>
            </a:r>
            <a:r>
              <a:rPr lang="sv-SE" sz="2800" b="1" dirty="0" smtClean="0"/>
              <a:t> </a:t>
            </a:r>
            <a:r>
              <a:rPr lang="sv-SE" sz="2800" b="1" dirty="0" err="1" smtClean="0"/>
              <a:t>method</a:t>
            </a:r>
            <a:r>
              <a:rPr lang="sv-SE" sz="2800" b="1" dirty="0" smtClean="0"/>
              <a:t> calls</a:t>
            </a:r>
            <a:endParaRPr lang="sv-SE" sz="2800" b="1" dirty="0"/>
          </a:p>
        </p:txBody>
      </p:sp>
      <p:sp>
        <p:nvSpPr>
          <p:cNvPr id="15" name="Rectangle 14"/>
          <p:cNvSpPr/>
          <p:nvPr/>
        </p:nvSpPr>
        <p:spPr>
          <a:xfrm>
            <a:off x="6224116" y="2412459"/>
            <a:ext cx="5385916" cy="925305"/>
          </a:xfrm>
          <a:prstGeom prst="rect">
            <a:avLst/>
          </a:prstGeom>
          <a:solidFill>
            <a:srgbClr val="43BFF7"/>
          </a:solidFill>
          <a:ln>
            <a:solidFill>
              <a:srgbClr val="A2DFF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800" b="1" dirty="0" err="1"/>
              <a:t>Behavior</a:t>
            </a:r>
            <a:endParaRPr lang="sv-SE" sz="2800" b="1" dirty="0"/>
          </a:p>
        </p:txBody>
      </p:sp>
      <p:sp>
        <p:nvSpPr>
          <p:cNvPr id="16" name="Rectangle 15"/>
          <p:cNvSpPr/>
          <p:nvPr/>
        </p:nvSpPr>
        <p:spPr>
          <a:xfrm>
            <a:off x="6224116" y="3337764"/>
            <a:ext cx="5385916" cy="925305"/>
          </a:xfrm>
          <a:prstGeom prst="rect">
            <a:avLst/>
          </a:prstGeom>
          <a:solidFill>
            <a:srgbClr val="43BFF7"/>
          </a:solidFill>
          <a:ln>
            <a:solidFill>
              <a:srgbClr val="A2DFF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800" b="1" dirty="0" smtClean="0"/>
              <a:t>Stateful</a:t>
            </a:r>
            <a:endParaRPr lang="sv-SE" sz="2800" b="1" dirty="0"/>
          </a:p>
        </p:txBody>
      </p:sp>
      <p:sp>
        <p:nvSpPr>
          <p:cNvPr id="17" name="Rectangle 16"/>
          <p:cNvSpPr/>
          <p:nvPr/>
        </p:nvSpPr>
        <p:spPr>
          <a:xfrm>
            <a:off x="6224116" y="4255129"/>
            <a:ext cx="5385916" cy="925305"/>
          </a:xfrm>
          <a:prstGeom prst="rect">
            <a:avLst/>
          </a:prstGeom>
          <a:solidFill>
            <a:srgbClr val="43BFF7"/>
          </a:solidFill>
          <a:ln>
            <a:solidFill>
              <a:srgbClr val="A2DFF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800" b="1" dirty="0" err="1" smtClean="0"/>
              <a:t>Asynchronous</a:t>
            </a:r>
            <a:r>
              <a:rPr lang="sv-SE" sz="2800" b="1" dirty="0" smtClean="0"/>
              <a:t> </a:t>
            </a:r>
            <a:r>
              <a:rPr lang="sv-SE" sz="2800" b="1" dirty="0" err="1" smtClean="0"/>
              <a:t>message</a:t>
            </a:r>
            <a:r>
              <a:rPr lang="sv-SE" sz="2800" b="1" dirty="0" smtClean="0"/>
              <a:t> </a:t>
            </a:r>
            <a:r>
              <a:rPr lang="sv-SE" sz="2800" b="1" dirty="0" err="1" smtClean="0"/>
              <a:t>passing</a:t>
            </a:r>
            <a:endParaRPr lang="sv-SE" sz="2800" b="1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smtClean="0"/>
              <a:t>OOP </a:t>
            </a:r>
            <a:r>
              <a:rPr lang="sv-SE" dirty="0" smtClean="0"/>
              <a:t>vs.</a:t>
            </a:r>
            <a:r>
              <a:rPr lang="sv-SE" b="1" dirty="0" smtClean="0"/>
              <a:t> </a:t>
            </a:r>
            <a:r>
              <a:rPr lang="sv-SE" b="1" dirty="0" err="1" smtClean="0"/>
              <a:t>Actor</a:t>
            </a:r>
            <a:r>
              <a:rPr lang="sv-SE" b="1" dirty="0" smtClean="0"/>
              <a:t> </a:t>
            </a:r>
            <a:r>
              <a:rPr lang="sv-SE" b="1" dirty="0" err="1" smtClean="0"/>
              <a:t>Model</a:t>
            </a:r>
            <a:endParaRPr lang="sv-SE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28116" y="5640595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800" b="1" dirty="0" err="1" smtClean="0"/>
              <a:t>Why</a:t>
            </a:r>
            <a:r>
              <a:rPr lang="sv-SE" sz="2800" b="1" dirty="0" smtClean="0"/>
              <a:t> </a:t>
            </a:r>
            <a:r>
              <a:rPr lang="sv-SE" sz="2800" b="1" dirty="0" err="1" smtClean="0"/>
              <a:t>Actors</a:t>
            </a:r>
            <a:r>
              <a:rPr lang="sv-SE" sz="2800" b="1" dirty="0" smtClean="0"/>
              <a:t>??  The </a:t>
            </a:r>
            <a:r>
              <a:rPr lang="sv-SE" sz="2800" b="1" dirty="0" err="1" smtClean="0"/>
              <a:t>synchronous</a:t>
            </a:r>
            <a:r>
              <a:rPr lang="sv-SE" sz="2800" b="1" dirty="0" smtClean="0"/>
              <a:t> </a:t>
            </a:r>
            <a:r>
              <a:rPr lang="sv-SE" sz="2800" b="1" dirty="0" err="1" smtClean="0"/>
              <a:t>model</a:t>
            </a:r>
            <a:r>
              <a:rPr lang="sv-SE" sz="2800" b="1" dirty="0" smtClean="0"/>
              <a:t> has </a:t>
            </a:r>
            <a:r>
              <a:rPr lang="sv-SE" sz="2800" b="1" dirty="0" err="1" smtClean="0"/>
              <a:t>worked</a:t>
            </a:r>
            <a:r>
              <a:rPr lang="sv-SE" sz="2800" b="1" dirty="0" smtClean="0"/>
              <a:t> </a:t>
            </a:r>
            <a:r>
              <a:rPr lang="sv-SE" sz="2800" b="1" dirty="0" err="1" smtClean="0"/>
              <a:t>nicely</a:t>
            </a:r>
            <a:r>
              <a:rPr lang="sv-SE" sz="2800" b="1" dirty="0" smtClean="0"/>
              <a:t> for 60 </a:t>
            </a:r>
            <a:r>
              <a:rPr lang="sv-SE" sz="2800" b="1" dirty="0" err="1" smtClean="0"/>
              <a:t>years</a:t>
            </a:r>
            <a:r>
              <a:rPr lang="sv-SE" sz="2800" b="1" dirty="0" smtClean="0"/>
              <a:t>!?</a:t>
            </a:r>
            <a:endParaRPr lang="sv-SE" sz="2800" b="1" dirty="0"/>
          </a:p>
        </p:txBody>
      </p:sp>
    </p:spTree>
    <p:extLst>
      <p:ext uri="{BB962C8B-B14F-4D97-AF65-F5344CB8AC3E}">
        <p14:creationId xmlns:p14="http://schemas.microsoft.com/office/powerpoint/2010/main" val="3223023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ounded Rectangle 41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4054763" y="3311705"/>
            <a:ext cx="5338619" cy="1281712"/>
          </a:xfrm>
          <a:prstGeom prst="roundRect">
            <a:avLst/>
          </a:prstGeom>
          <a:solidFill>
            <a:srgbClr val="485970">
              <a:alpha val="50000"/>
            </a:srgb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b="1" dirty="0"/>
          </a:p>
        </p:txBody>
      </p:sp>
      <p:sp>
        <p:nvSpPr>
          <p:cNvPr id="5" name="Rounded Rectangle 4"/>
          <p:cNvSpPr/>
          <p:nvPr/>
        </p:nvSpPr>
        <p:spPr>
          <a:xfrm>
            <a:off x="4070174" y="4678126"/>
            <a:ext cx="5338619" cy="1281712"/>
          </a:xfrm>
          <a:prstGeom prst="roundRect">
            <a:avLst/>
          </a:prstGeom>
          <a:solidFill>
            <a:srgbClr val="485970">
              <a:alpha val="50000"/>
            </a:srgb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b="1" dirty="0"/>
          </a:p>
        </p:txBody>
      </p:sp>
      <p:sp>
        <p:nvSpPr>
          <p:cNvPr id="6" name="Rounded Rectangle 5"/>
          <p:cNvSpPr/>
          <p:nvPr/>
        </p:nvSpPr>
        <p:spPr>
          <a:xfrm>
            <a:off x="4054763" y="1931268"/>
            <a:ext cx="5338619" cy="1281712"/>
          </a:xfrm>
          <a:prstGeom prst="roundRect">
            <a:avLst/>
          </a:prstGeom>
          <a:solidFill>
            <a:srgbClr val="485970">
              <a:alpha val="50000"/>
            </a:srgb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b="1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err="1"/>
              <a:t>RoundRobinRouter</a:t>
            </a:r>
            <a:endParaRPr lang="sv-SE" b="1" dirty="0"/>
          </a:p>
        </p:txBody>
      </p:sp>
      <p:sp>
        <p:nvSpPr>
          <p:cNvPr id="8" name="Rounded Rectangle 7"/>
          <p:cNvSpPr/>
          <p:nvPr/>
        </p:nvSpPr>
        <p:spPr>
          <a:xfrm>
            <a:off x="2169888" y="3773603"/>
            <a:ext cx="982850" cy="348493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Router</a:t>
            </a:r>
          </a:p>
        </p:txBody>
      </p:sp>
      <p:cxnSp>
        <p:nvCxnSpPr>
          <p:cNvPr id="12" name="Elbow Connector 11"/>
          <p:cNvCxnSpPr>
            <a:stCxn id="8" idx="3"/>
            <a:endCxn id="11" idx="1"/>
          </p:cNvCxnSpPr>
          <p:nvPr/>
        </p:nvCxnSpPr>
        <p:spPr>
          <a:xfrm>
            <a:off x="3152738" y="3947850"/>
            <a:ext cx="1163897" cy="1364989"/>
          </a:xfrm>
          <a:prstGeom prst="bentConnector3">
            <a:avLst>
              <a:gd name="adj1" fmla="val 50000"/>
            </a:avLst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8" idx="3"/>
            <a:endCxn id="9" idx="1"/>
          </p:cNvCxnSpPr>
          <p:nvPr/>
        </p:nvCxnSpPr>
        <p:spPr>
          <a:xfrm flipV="1">
            <a:off x="3152738" y="2574745"/>
            <a:ext cx="1163897" cy="1373105"/>
          </a:xfrm>
          <a:prstGeom prst="bentConnector3">
            <a:avLst>
              <a:gd name="adj1" fmla="val 50000"/>
            </a:avLst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3"/>
            <a:endCxn id="10" idx="1"/>
          </p:cNvCxnSpPr>
          <p:nvPr/>
        </p:nvCxnSpPr>
        <p:spPr>
          <a:xfrm>
            <a:off x="3152737" y="3947849"/>
            <a:ext cx="1163899" cy="5104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471549" y="3952953"/>
            <a:ext cx="698339" cy="0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8144571" y="1986998"/>
            <a:ext cx="982850" cy="348493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Routee1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8144572" y="2403629"/>
            <a:ext cx="982850" cy="348493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Routee2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8144571" y="2813996"/>
            <a:ext cx="982850" cy="348493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Routee3</a:t>
            </a:r>
          </a:p>
        </p:txBody>
      </p:sp>
      <p:cxnSp>
        <p:nvCxnSpPr>
          <p:cNvPr id="20" name="Elbow Connector 19"/>
          <p:cNvCxnSpPr>
            <a:stCxn id="16" idx="3"/>
            <a:endCxn id="19" idx="1"/>
          </p:cNvCxnSpPr>
          <p:nvPr/>
        </p:nvCxnSpPr>
        <p:spPr>
          <a:xfrm>
            <a:off x="6980674" y="2572772"/>
            <a:ext cx="1163897" cy="415471"/>
          </a:xfrm>
          <a:prstGeom prst="bentConnector3">
            <a:avLst>
              <a:gd name="adj1" fmla="val 50000"/>
            </a:avLst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16" idx="3"/>
            <a:endCxn id="17" idx="1"/>
          </p:cNvCxnSpPr>
          <p:nvPr/>
        </p:nvCxnSpPr>
        <p:spPr>
          <a:xfrm flipV="1">
            <a:off x="6980674" y="2161245"/>
            <a:ext cx="1163897" cy="411527"/>
          </a:xfrm>
          <a:prstGeom prst="bentConnector3">
            <a:avLst>
              <a:gd name="adj1" fmla="val 50000"/>
            </a:avLst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6" idx="3"/>
            <a:endCxn id="18" idx="1"/>
          </p:cNvCxnSpPr>
          <p:nvPr/>
        </p:nvCxnSpPr>
        <p:spPr>
          <a:xfrm>
            <a:off x="6980673" y="2572771"/>
            <a:ext cx="1163899" cy="5104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299485" y="2577875"/>
            <a:ext cx="698339" cy="0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8147959" y="3360103"/>
            <a:ext cx="982850" cy="348493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Routee1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8147960" y="3776734"/>
            <a:ext cx="982850" cy="348493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Routee2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8147959" y="4187101"/>
            <a:ext cx="982850" cy="348493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Routee3</a:t>
            </a:r>
          </a:p>
        </p:txBody>
      </p:sp>
      <p:cxnSp>
        <p:nvCxnSpPr>
          <p:cNvPr id="28" name="Elbow Connector 27"/>
          <p:cNvCxnSpPr>
            <a:stCxn id="24" idx="3"/>
            <a:endCxn id="27" idx="1"/>
          </p:cNvCxnSpPr>
          <p:nvPr/>
        </p:nvCxnSpPr>
        <p:spPr>
          <a:xfrm>
            <a:off x="6984062" y="3945877"/>
            <a:ext cx="1163897" cy="415471"/>
          </a:xfrm>
          <a:prstGeom prst="bentConnector3">
            <a:avLst>
              <a:gd name="adj1" fmla="val 50000"/>
            </a:avLst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24" idx="3"/>
            <a:endCxn id="25" idx="1"/>
          </p:cNvCxnSpPr>
          <p:nvPr/>
        </p:nvCxnSpPr>
        <p:spPr>
          <a:xfrm flipV="1">
            <a:off x="6984062" y="3534350"/>
            <a:ext cx="1163897" cy="411527"/>
          </a:xfrm>
          <a:prstGeom prst="bentConnector3">
            <a:avLst>
              <a:gd name="adj1" fmla="val 50000"/>
            </a:avLst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4" idx="3"/>
            <a:endCxn id="26" idx="1"/>
          </p:cNvCxnSpPr>
          <p:nvPr/>
        </p:nvCxnSpPr>
        <p:spPr>
          <a:xfrm>
            <a:off x="6984061" y="3945876"/>
            <a:ext cx="1163899" cy="5104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302873" y="3950980"/>
            <a:ext cx="698339" cy="0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8144571" y="4727065"/>
            <a:ext cx="982850" cy="348493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Routee1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8144572" y="5143696"/>
            <a:ext cx="982850" cy="348493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Routee2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8144571" y="5554063"/>
            <a:ext cx="982850" cy="348493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Routee3</a:t>
            </a:r>
          </a:p>
        </p:txBody>
      </p:sp>
      <p:cxnSp>
        <p:nvCxnSpPr>
          <p:cNvPr id="36" name="Elbow Connector 35"/>
          <p:cNvCxnSpPr>
            <a:stCxn id="32" idx="3"/>
            <a:endCxn id="35" idx="1"/>
          </p:cNvCxnSpPr>
          <p:nvPr/>
        </p:nvCxnSpPr>
        <p:spPr>
          <a:xfrm>
            <a:off x="6980674" y="5312839"/>
            <a:ext cx="1163897" cy="415471"/>
          </a:xfrm>
          <a:prstGeom prst="bentConnector3">
            <a:avLst>
              <a:gd name="adj1" fmla="val 50000"/>
            </a:avLst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32" idx="3"/>
            <a:endCxn id="33" idx="1"/>
          </p:cNvCxnSpPr>
          <p:nvPr/>
        </p:nvCxnSpPr>
        <p:spPr>
          <a:xfrm flipV="1">
            <a:off x="6980674" y="4901312"/>
            <a:ext cx="1163897" cy="411527"/>
          </a:xfrm>
          <a:prstGeom prst="bentConnector3">
            <a:avLst>
              <a:gd name="adj1" fmla="val 50000"/>
            </a:avLst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2" idx="3"/>
            <a:endCxn id="34" idx="1"/>
          </p:cNvCxnSpPr>
          <p:nvPr/>
        </p:nvCxnSpPr>
        <p:spPr>
          <a:xfrm>
            <a:off x="6980673" y="5312838"/>
            <a:ext cx="1163899" cy="5104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5299485" y="5317942"/>
            <a:ext cx="698339" cy="0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Callout 39"/>
          <p:cNvSpPr/>
          <p:nvPr/>
        </p:nvSpPr>
        <p:spPr>
          <a:xfrm>
            <a:off x="10002793" y="2310236"/>
            <a:ext cx="1633683" cy="607669"/>
          </a:xfrm>
          <a:prstGeom prst="wedgeEllipseCallout">
            <a:avLst>
              <a:gd name="adj1" fmla="val -63263"/>
              <a:gd name="adj2" fmla="val 1824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chemeClr val="accent2">
                <a:lumMod val="60000"/>
                <a:lumOff val="4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err="1">
                <a:solidFill>
                  <a:schemeClr val="bg1"/>
                </a:solidFill>
              </a:rPr>
              <a:t>Scale</a:t>
            </a:r>
            <a:r>
              <a:rPr lang="sv-SE" sz="1600" dirty="0">
                <a:solidFill>
                  <a:schemeClr val="bg1"/>
                </a:solidFill>
              </a:rPr>
              <a:t> </a:t>
            </a:r>
            <a:r>
              <a:rPr lang="sv-SE" sz="1600" dirty="0" err="1">
                <a:solidFill>
                  <a:schemeClr val="bg1"/>
                </a:solidFill>
              </a:rPr>
              <a:t>up</a:t>
            </a:r>
            <a:r>
              <a:rPr lang="sv-SE" sz="1600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41" name="Oval Callout 40"/>
          <p:cNvSpPr/>
          <p:nvPr/>
        </p:nvSpPr>
        <p:spPr>
          <a:xfrm>
            <a:off x="1577241" y="2337083"/>
            <a:ext cx="1575495" cy="607669"/>
          </a:xfrm>
          <a:prstGeom prst="wedgeEllipseCallout">
            <a:avLst>
              <a:gd name="adj1" fmla="val 61545"/>
              <a:gd name="adj2" fmla="val -603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chemeClr val="accent2">
                <a:lumMod val="60000"/>
                <a:lumOff val="4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err="1">
                <a:solidFill>
                  <a:schemeClr val="bg1"/>
                </a:solidFill>
              </a:rPr>
              <a:t>Scale</a:t>
            </a:r>
            <a:r>
              <a:rPr lang="sv-SE" sz="1600" dirty="0">
                <a:solidFill>
                  <a:schemeClr val="bg1"/>
                </a:solidFill>
              </a:rPr>
              <a:t> </a:t>
            </a:r>
            <a:r>
              <a:rPr lang="sv-SE" sz="1600" dirty="0" err="1">
                <a:solidFill>
                  <a:schemeClr val="bg1"/>
                </a:solidFill>
              </a:rPr>
              <a:t>out</a:t>
            </a:r>
            <a:r>
              <a:rPr lang="sv-SE" sz="1600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316635" y="2400498"/>
            <a:ext cx="982850" cy="348493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Remote1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316636" y="3778707"/>
            <a:ext cx="982850" cy="348493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Remote2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4316635" y="5138592"/>
            <a:ext cx="982850" cy="348493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Remote3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5997824" y="2398525"/>
            <a:ext cx="982850" cy="348493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Router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6001212" y="3771630"/>
            <a:ext cx="982850" cy="348493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Router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5997824" y="5138592"/>
            <a:ext cx="982850" cy="348493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Router</a:t>
            </a:r>
          </a:p>
        </p:txBody>
      </p:sp>
    </p:spTree>
    <p:extLst>
      <p:ext uri="{BB962C8B-B14F-4D97-AF65-F5344CB8AC3E}">
        <p14:creationId xmlns:p14="http://schemas.microsoft.com/office/powerpoint/2010/main" val="3444777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ed Rectangle 22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err="1" smtClean="0"/>
              <a:t>ConsistentHashRouter</a:t>
            </a:r>
            <a:endParaRPr lang="sv-SE" b="1" dirty="0"/>
          </a:p>
        </p:txBody>
      </p:sp>
      <p:cxnSp>
        <p:nvCxnSpPr>
          <p:cNvPr id="5" name="Elbow Connector 4"/>
          <p:cNvCxnSpPr>
            <a:stCxn id="17" idx="3"/>
            <a:endCxn id="20" idx="1"/>
          </p:cNvCxnSpPr>
          <p:nvPr/>
        </p:nvCxnSpPr>
        <p:spPr>
          <a:xfrm>
            <a:off x="4924729" y="3241590"/>
            <a:ext cx="1668159" cy="606832"/>
          </a:xfrm>
          <a:prstGeom prst="bentConnector3">
            <a:avLst>
              <a:gd name="adj1" fmla="val 13457"/>
            </a:avLst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Elbow Connector 5"/>
          <p:cNvCxnSpPr>
            <a:stCxn id="17" idx="3"/>
            <a:endCxn id="18" idx="1"/>
          </p:cNvCxnSpPr>
          <p:nvPr/>
        </p:nvCxnSpPr>
        <p:spPr>
          <a:xfrm flipV="1">
            <a:off x="4924729" y="2646027"/>
            <a:ext cx="1668161" cy="595563"/>
          </a:xfrm>
          <a:prstGeom prst="bentConnector3">
            <a:avLst>
              <a:gd name="adj1" fmla="val 13457"/>
            </a:avLst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7" idx="3"/>
            <a:endCxn id="19" idx="1"/>
          </p:cNvCxnSpPr>
          <p:nvPr/>
        </p:nvCxnSpPr>
        <p:spPr>
          <a:xfrm>
            <a:off x="4924729" y="3241590"/>
            <a:ext cx="1668160" cy="7315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351005" y="3248905"/>
            <a:ext cx="2165053" cy="0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2805452" y="3061481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 smtClean="0">
                <a:solidFill>
                  <a:schemeClr val="bg1"/>
                </a:solidFill>
              </a:rPr>
              <a:t>M</a:t>
            </a:r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362701" y="3059919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Y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5940477" y="2446444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 smtClean="0">
                <a:solidFill>
                  <a:schemeClr val="bg1"/>
                </a:solidFill>
              </a:rPr>
              <a:t>M</a:t>
            </a:r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940477" y="3054839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 smtClean="0">
                <a:solidFill>
                  <a:schemeClr val="bg1"/>
                </a:solidFill>
              </a:rPr>
              <a:t>Y</a:t>
            </a:r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5940477" y="3659167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 smtClean="0">
                <a:solidFill>
                  <a:schemeClr val="bg1"/>
                </a:solidFill>
              </a:rPr>
              <a:t>X</a:t>
            </a:r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919950" y="3053277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 smtClean="0">
                <a:solidFill>
                  <a:schemeClr val="bg1"/>
                </a:solidFill>
              </a:rPr>
              <a:t>A</a:t>
            </a:r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477199" y="3053277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 smtClean="0">
                <a:solidFill>
                  <a:schemeClr val="bg1"/>
                </a:solidFill>
              </a:rPr>
              <a:t>X</a:t>
            </a:r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5486772" y="2446444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 smtClean="0">
                <a:solidFill>
                  <a:schemeClr val="bg1"/>
                </a:solidFill>
              </a:rPr>
              <a:t>A</a:t>
            </a:r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3516058" y="2991851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Router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6592890" y="2396288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Routee1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6592889" y="2999166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Routee2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6592888" y="3598683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Routee3</a:t>
            </a:r>
          </a:p>
        </p:txBody>
      </p:sp>
      <p:sp>
        <p:nvSpPr>
          <p:cNvPr id="22" name="Oval Callout 21"/>
          <p:cNvSpPr/>
          <p:nvPr/>
        </p:nvSpPr>
        <p:spPr>
          <a:xfrm>
            <a:off x="5353665" y="4342271"/>
            <a:ext cx="2792261" cy="1129381"/>
          </a:xfrm>
          <a:prstGeom prst="wedgeEllipseCallout">
            <a:avLst>
              <a:gd name="adj1" fmla="val -13438"/>
              <a:gd name="adj2" fmla="val -61559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chemeClr val="accent2">
                <a:lumMod val="60000"/>
                <a:lumOff val="4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err="1">
                <a:solidFill>
                  <a:schemeClr val="bg1"/>
                </a:solidFill>
              </a:rPr>
              <a:t>Affinity</a:t>
            </a:r>
            <a:r>
              <a:rPr lang="sv-SE" sz="1600" dirty="0">
                <a:solidFill>
                  <a:schemeClr val="bg1"/>
                </a:solidFill>
              </a:rPr>
              <a:t> </a:t>
            </a:r>
            <a:r>
              <a:rPr lang="sv-SE" sz="1600" dirty="0" err="1">
                <a:solidFill>
                  <a:schemeClr val="bg1"/>
                </a:solidFill>
              </a:rPr>
              <a:t>between</a:t>
            </a:r>
            <a:r>
              <a:rPr lang="sv-SE" sz="1600" dirty="0">
                <a:solidFill>
                  <a:schemeClr val="bg1"/>
                </a:solidFill>
              </a:rPr>
              <a:t> </a:t>
            </a:r>
            <a:r>
              <a:rPr lang="sv-SE" sz="1600" dirty="0" err="1">
                <a:solidFill>
                  <a:schemeClr val="bg1"/>
                </a:solidFill>
              </a:rPr>
              <a:t>hash</a:t>
            </a:r>
            <a:r>
              <a:rPr lang="sv-SE" sz="1600" dirty="0">
                <a:solidFill>
                  <a:schemeClr val="bg1"/>
                </a:solidFill>
              </a:rPr>
              <a:t> index and </a:t>
            </a:r>
            <a:r>
              <a:rPr lang="sv-SE" sz="1600" dirty="0" err="1">
                <a:solidFill>
                  <a:schemeClr val="bg1"/>
                </a:solidFill>
              </a:rPr>
              <a:t>routee</a:t>
            </a:r>
            <a:endParaRPr lang="sv-SE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6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358279" y="3207152"/>
            <a:ext cx="951212" cy="1105092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136525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200" dirty="0"/>
          </a:p>
        </p:txBody>
      </p:sp>
      <p:sp>
        <p:nvSpPr>
          <p:cNvPr id="23" name="Rounded Rectangle 22"/>
          <p:cNvSpPr/>
          <p:nvPr/>
        </p:nvSpPr>
        <p:spPr>
          <a:xfrm>
            <a:off x="1505136" y="3207152"/>
            <a:ext cx="951212" cy="1105092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136525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200" dirty="0"/>
          </a:p>
        </p:txBody>
      </p:sp>
      <p:sp>
        <p:nvSpPr>
          <p:cNvPr id="22" name="Rounded Rectangle 21"/>
          <p:cNvSpPr/>
          <p:nvPr/>
        </p:nvSpPr>
        <p:spPr>
          <a:xfrm>
            <a:off x="2651993" y="3221173"/>
            <a:ext cx="951212" cy="1105092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136525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2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err="1" smtClean="0"/>
              <a:t>ConsistentHashRouter</a:t>
            </a:r>
            <a:endParaRPr lang="sv-SE" b="1" dirty="0"/>
          </a:p>
        </p:txBody>
      </p:sp>
      <p:sp>
        <p:nvSpPr>
          <p:cNvPr id="6" name="Rounded Rectangle 5"/>
          <p:cNvSpPr/>
          <p:nvPr/>
        </p:nvSpPr>
        <p:spPr>
          <a:xfrm>
            <a:off x="405033" y="3296066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Id: </a:t>
            </a:r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789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05033" y="3637827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Payment</a:t>
            </a:r>
            <a:endParaRPr lang="sv-SE" sz="11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05033" y="3989056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…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551890" y="3296066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Id: </a:t>
            </a:r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123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551890" y="3637827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Stop</a:t>
            </a:r>
            <a:endParaRPr lang="sv-SE" sz="11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551890" y="3989056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…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698747" y="3310086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Id:456</a:t>
            </a:r>
            <a:endParaRPr lang="sv-SE" sz="11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698747" y="3651847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Create</a:t>
            </a:r>
            <a:endParaRPr lang="sv-SE" sz="11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698747" y="3989056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…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3798850" y="3221173"/>
            <a:ext cx="951212" cy="1105092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136525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200" dirty="0"/>
          </a:p>
        </p:txBody>
      </p:sp>
      <p:sp>
        <p:nvSpPr>
          <p:cNvPr id="18" name="Rounded Rectangle 17"/>
          <p:cNvSpPr/>
          <p:nvPr/>
        </p:nvSpPr>
        <p:spPr>
          <a:xfrm>
            <a:off x="3845604" y="3310086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Id: </a:t>
            </a:r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123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3845604" y="3651847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Create</a:t>
            </a:r>
            <a:endParaRPr lang="sv-SE" sz="11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3845604" y="3989056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…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5117044" y="3509959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Router</a:t>
            </a:r>
          </a:p>
        </p:txBody>
      </p:sp>
    </p:spTree>
    <p:extLst>
      <p:ext uri="{BB962C8B-B14F-4D97-AF65-F5344CB8AC3E}">
        <p14:creationId xmlns:p14="http://schemas.microsoft.com/office/powerpoint/2010/main" val="1209567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ounded Rectangle 50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9273775" y="2476589"/>
            <a:ext cx="618093" cy="2654354"/>
            <a:chOff x="9454230" y="2476589"/>
            <a:chExt cx="437638" cy="2654354"/>
          </a:xfrm>
        </p:grpSpPr>
        <p:cxnSp>
          <p:nvCxnSpPr>
            <p:cNvPr id="44" name="Straight Arrow Connector 43"/>
            <p:cNvCxnSpPr/>
            <p:nvPr/>
          </p:nvCxnSpPr>
          <p:spPr>
            <a:xfrm>
              <a:off x="9454230" y="2476589"/>
              <a:ext cx="436556" cy="7315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9454230" y="3744514"/>
              <a:ext cx="436556" cy="7315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>
              <a:off x="9455312" y="5123628"/>
              <a:ext cx="436556" cy="7315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" name="Straight Arrow Connector 48"/>
          <p:cNvCxnSpPr/>
          <p:nvPr/>
        </p:nvCxnSpPr>
        <p:spPr>
          <a:xfrm>
            <a:off x="4798291" y="3773720"/>
            <a:ext cx="3399539" cy="10394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/>
          <p:nvPr/>
        </p:nvCxnSpPr>
        <p:spPr>
          <a:xfrm>
            <a:off x="4798291" y="3773720"/>
            <a:ext cx="3391304" cy="1286674"/>
          </a:xfrm>
          <a:prstGeom prst="bentConnector3">
            <a:avLst>
              <a:gd name="adj1" fmla="val 34637"/>
            </a:avLst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ounded Rectangle 54"/>
          <p:cNvSpPr/>
          <p:nvPr/>
        </p:nvSpPr>
        <p:spPr>
          <a:xfrm>
            <a:off x="8355149" y="4569368"/>
            <a:ext cx="951212" cy="1105092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136525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200" dirty="0"/>
          </a:p>
        </p:txBody>
      </p:sp>
      <p:sp>
        <p:nvSpPr>
          <p:cNvPr id="54" name="Rounded Rectangle 53"/>
          <p:cNvSpPr/>
          <p:nvPr/>
        </p:nvSpPr>
        <p:spPr>
          <a:xfrm>
            <a:off x="8355833" y="3235195"/>
            <a:ext cx="951212" cy="1105092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136525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200" dirty="0"/>
          </a:p>
        </p:txBody>
      </p:sp>
      <p:sp>
        <p:nvSpPr>
          <p:cNvPr id="53" name="Rounded Rectangle 52"/>
          <p:cNvSpPr/>
          <p:nvPr/>
        </p:nvSpPr>
        <p:spPr>
          <a:xfrm>
            <a:off x="8355149" y="1929334"/>
            <a:ext cx="951212" cy="1105092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136525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200" dirty="0"/>
          </a:p>
        </p:txBody>
      </p:sp>
      <p:sp>
        <p:nvSpPr>
          <p:cNvPr id="52" name="Rounded Rectangle 51"/>
          <p:cNvSpPr/>
          <p:nvPr/>
        </p:nvSpPr>
        <p:spPr>
          <a:xfrm>
            <a:off x="7189040" y="1931358"/>
            <a:ext cx="951212" cy="1105092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136525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2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err="1" smtClean="0"/>
              <a:t>ConsistentHashRouter</a:t>
            </a:r>
            <a:endParaRPr lang="sv-SE" b="1" dirty="0"/>
          </a:p>
        </p:txBody>
      </p:sp>
      <p:sp>
        <p:nvSpPr>
          <p:cNvPr id="26" name="Rounded Rectangle 25"/>
          <p:cNvSpPr/>
          <p:nvPr/>
        </p:nvSpPr>
        <p:spPr>
          <a:xfrm>
            <a:off x="8393293" y="2020271"/>
            <a:ext cx="857704" cy="27178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Id: </a:t>
            </a:r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123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8393293" y="2362032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Create</a:t>
            </a:r>
            <a:endParaRPr lang="sv-SE" sz="11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8393292" y="2714016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…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7237807" y="2020492"/>
            <a:ext cx="857704" cy="27178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Id: </a:t>
            </a:r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123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7237807" y="2362253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Stop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7237807" y="2714435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…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8393292" y="3320489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Id:456</a:t>
            </a:r>
            <a:endParaRPr lang="sv-SE" sz="11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8393292" y="3662250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Create</a:t>
            </a:r>
            <a:endParaRPr lang="sv-SE" sz="11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8385952" y="4015948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…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8395458" y="4664280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Id: </a:t>
            </a:r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789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8395458" y="5006041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Payment</a:t>
            </a:r>
            <a:endParaRPr lang="sv-SE" sz="11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8393292" y="5343954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…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9991883" y="2234165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Routee1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9991883" y="3500376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Routee2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9991882" y="4872175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Routee3</a:t>
            </a:r>
          </a:p>
        </p:txBody>
      </p:sp>
      <p:cxnSp>
        <p:nvCxnSpPr>
          <p:cNvPr id="48" name="Elbow Connector 47"/>
          <p:cNvCxnSpPr/>
          <p:nvPr/>
        </p:nvCxnSpPr>
        <p:spPr>
          <a:xfrm flipV="1">
            <a:off x="4798291" y="2483904"/>
            <a:ext cx="2274085" cy="1289816"/>
          </a:xfrm>
          <a:prstGeom prst="bentConnector3">
            <a:avLst>
              <a:gd name="adj1" fmla="val 51244"/>
            </a:avLst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Callout 49"/>
          <p:cNvSpPr/>
          <p:nvPr/>
        </p:nvSpPr>
        <p:spPr>
          <a:xfrm>
            <a:off x="4424517" y="1478686"/>
            <a:ext cx="2168912" cy="767467"/>
          </a:xfrm>
          <a:prstGeom prst="wedgeEllipseCallout">
            <a:avLst>
              <a:gd name="adj1" fmla="val 59426"/>
              <a:gd name="adj2" fmla="val 18301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chemeClr val="accent2">
                <a:lumMod val="60000"/>
                <a:lumOff val="4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err="1" smtClean="0">
                <a:solidFill>
                  <a:schemeClr val="bg1"/>
                </a:solidFill>
              </a:rPr>
              <a:t>Prevents</a:t>
            </a:r>
            <a:r>
              <a:rPr lang="sv-SE" sz="1600" dirty="0" smtClean="0">
                <a:solidFill>
                  <a:schemeClr val="bg1"/>
                </a:solidFill>
              </a:rPr>
              <a:t> race </a:t>
            </a:r>
            <a:r>
              <a:rPr lang="sv-SE" sz="1600" dirty="0" err="1" smtClean="0">
                <a:solidFill>
                  <a:schemeClr val="bg1"/>
                </a:solidFill>
              </a:rPr>
              <a:t>conditions</a:t>
            </a:r>
            <a:endParaRPr lang="sv-SE" sz="1600" dirty="0">
              <a:solidFill>
                <a:schemeClr val="bg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5117044" y="3509959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Router</a:t>
            </a:r>
          </a:p>
        </p:txBody>
      </p:sp>
      <p:sp>
        <p:nvSpPr>
          <p:cNvPr id="24" name="Snip Single Corner Rectangle 23"/>
          <p:cNvSpPr/>
          <p:nvPr/>
        </p:nvSpPr>
        <p:spPr>
          <a:xfrm>
            <a:off x="358279" y="3207152"/>
            <a:ext cx="951212" cy="1105092"/>
          </a:xfrm>
          <a:prstGeom prst="roundRect">
            <a:avLst>
              <a:gd name="adj" fmla="val 1774"/>
            </a:avLst>
          </a:prstGeom>
          <a:solidFill>
            <a:schemeClr val="tx1"/>
          </a:solidFill>
          <a:ln w="136525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200" dirty="0"/>
          </a:p>
        </p:txBody>
      </p:sp>
      <p:sp>
        <p:nvSpPr>
          <p:cNvPr id="23" name="Snip Single Corner Rectangle 22"/>
          <p:cNvSpPr/>
          <p:nvPr/>
        </p:nvSpPr>
        <p:spPr>
          <a:xfrm>
            <a:off x="1505136" y="3207152"/>
            <a:ext cx="951212" cy="1105092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136525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200" dirty="0"/>
          </a:p>
        </p:txBody>
      </p:sp>
      <p:sp>
        <p:nvSpPr>
          <p:cNvPr id="22" name="Snip Single Corner Rectangle 21"/>
          <p:cNvSpPr/>
          <p:nvPr/>
        </p:nvSpPr>
        <p:spPr>
          <a:xfrm>
            <a:off x="2651993" y="3221173"/>
            <a:ext cx="951212" cy="1105092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136525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405033" y="3296066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Id: </a:t>
            </a:r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789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05033" y="3637827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Payment</a:t>
            </a:r>
            <a:endParaRPr lang="sv-SE" sz="11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05033" y="3989056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…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551890" y="3296066"/>
            <a:ext cx="857704" cy="27178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Id: </a:t>
            </a:r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123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551890" y="3637827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Stop</a:t>
            </a:r>
            <a:endParaRPr lang="sv-SE" sz="11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551890" y="3989056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…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698747" y="3310086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Id:456</a:t>
            </a:r>
            <a:endParaRPr lang="sv-SE" sz="11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698747" y="3651847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Create</a:t>
            </a:r>
            <a:endParaRPr lang="sv-SE" sz="11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698747" y="3989056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…</a:t>
            </a:r>
          </a:p>
        </p:txBody>
      </p:sp>
      <p:sp>
        <p:nvSpPr>
          <p:cNvPr id="17" name="Snip Single Corner Rectangle 16"/>
          <p:cNvSpPr/>
          <p:nvPr/>
        </p:nvSpPr>
        <p:spPr>
          <a:xfrm>
            <a:off x="3798850" y="3221173"/>
            <a:ext cx="951212" cy="1105092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136525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200" dirty="0"/>
          </a:p>
        </p:txBody>
      </p:sp>
      <p:sp>
        <p:nvSpPr>
          <p:cNvPr id="18" name="Rounded Rectangle 17"/>
          <p:cNvSpPr/>
          <p:nvPr/>
        </p:nvSpPr>
        <p:spPr>
          <a:xfrm>
            <a:off x="3845604" y="3310086"/>
            <a:ext cx="857704" cy="27178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Id: </a:t>
            </a:r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123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3845604" y="3651847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Create</a:t>
            </a:r>
            <a:endParaRPr lang="sv-SE" sz="11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3845604" y="3989056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40847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7389" y="2690653"/>
            <a:ext cx="5140194" cy="3533883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1655809" y="3823890"/>
            <a:ext cx="1556922" cy="2207704"/>
            <a:chOff x="2003984" y="2834631"/>
            <a:chExt cx="1527119" cy="2165443"/>
          </a:xfrm>
        </p:grpSpPr>
        <p:sp>
          <p:nvSpPr>
            <p:cNvPr id="6" name="Oval 5"/>
            <p:cNvSpPr/>
            <p:nvPr/>
          </p:nvSpPr>
          <p:spPr>
            <a:xfrm>
              <a:off x="2003984" y="2834631"/>
              <a:ext cx="428367" cy="42836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476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prstClr val="white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2553360" y="2834631"/>
              <a:ext cx="428367" cy="42836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476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prstClr val="white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3102736" y="2834631"/>
              <a:ext cx="428367" cy="42836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476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prstClr val="white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2553359" y="3773827"/>
              <a:ext cx="428367" cy="428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476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prstClr val="white"/>
                </a:solidFill>
              </a:endParaRPr>
            </a:p>
          </p:txBody>
        </p:sp>
        <p:cxnSp>
          <p:nvCxnSpPr>
            <p:cNvPr id="11" name="Straight Connector 10"/>
            <p:cNvCxnSpPr>
              <a:stCxn id="6" idx="4"/>
              <a:endCxn id="9" idx="1"/>
            </p:cNvCxnSpPr>
            <p:nvPr/>
          </p:nvCxnSpPr>
          <p:spPr>
            <a:xfrm>
              <a:off x="2218168" y="3262998"/>
              <a:ext cx="397924" cy="573562"/>
            </a:xfrm>
            <a:prstGeom prst="line">
              <a:avLst/>
            </a:prstGeom>
            <a:ln w="47625">
              <a:solidFill>
                <a:schemeClr val="bg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7" idx="4"/>
              <a:endCxn id="9" idx="0"/>
            </p:cNvCxnSpPr>
            <p:nvPr/>
          </p:nvCxnSpPr>
          <p:spPr>
            <a:xfrm flipH="1">
              <a:off x="2767543" y="3262998"/>
              <a:ext cx="1" cy="510829"/>
            </a:xfrm>
            <a:prstGeom prst="line">
              <a:avLst/>
            </a:prstGeom>
            <a:ln w="47625">
              <a:solidFill>
                <a:schemeClr val="bg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8" idx="4"/>
              <a:endCxn id="9" idx="7"/>
            </p:cNvCxnSpPr>
            <p:nvPr/>
          </p:nvCxnSpPr>
          <p:spPr>
            <a:xfrm flipH="1">
              <a:off x="2918993" y="3262998"/>
              <a:ext cx="397927" cy="573562"/>
            </a:xfrm>
            <a:prstGeom prst="straightConnector1">
              <a:avLst/>
            </a:prstGeom>
            <a:ln w="47625">
              <a:solidFill>
                <a:schemeClr val="bg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/>
            <p:cNvSpPr/>
            <p:nvPr/>
          </p:nvSpPr>
          <p:spPr>
            <a:xfrm>
              <a:off x="2562963" y="4571707"/>
              <a:ext cx="428367" cy="42836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476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prstClr val="white"/>
                </a:solidFill>
              </a:endParaRPr>
            </a:p>
          </p:txBody>
        </p:sp>
        <p:cxnSp>
          <p:nvCxnSpPr>
            <p:cNvPr id="34" name="Straight Connector 33"/>
            <p:cNvCxnSpPr>
              <a:stCxn id="9" idx="4"/>
              <a:endCxn id="33" idx="0"/>
            </p:cNvCxnSpPr>
            <p:nvPr/>
          </p:nvCxnSpPr>
          <p:spPr>
            <a:xfrm>
              <a:off x="2767543" y="4202194"/>
              <a:ext cx="9604" cy="369513"/>
            </a:xfrm>
            <a:prstGeom prst="line">
              <a:avLst/>
            </a:prstGeom>
            <a:ln w="47625">
              <a:solidFill>
                <a:schemeClr val="bg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3703024" y="3895925"/>
            <a:ext cx="1559562" cy="2207705"/>
            <a:chOff x="8769118" y="2834631"/>
            <a:chExt cx="1529707" cy="2165443"/>
          </a:xfrm>
        </p:grpSpPr>
        <p:sp>
          <p:nvSpPr>
            <p:cNvPr id="16" name="Oval 15"/>
            <p:cNvSpPr/>
            <p:nvPr/>
          </p:nvSpPr>
          <p:spPr>
            <a:xfrm rot="10800000">
              <a:off x="9867871" y="3773827"/>
              <a:ext cx="428367" cy="428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476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prstClr val="white"/>
                </a:solidFill>
              </a:endParaRPr>
            </a:p>
          </p:txBody>
        </p:sp>
        <p:sp>
          <p:nvSpPr>
            <p:cNvPr id="17" name="Oval 16"/>
            <p:cNvSpPr/>
            <p:nvPr/>
          </p:nvSpPr>
          <p:spPr>
            <a:xfrm rot="10800000">
              <a:off x="9318495" y="3773827"/>
              <a:ext cx="428367" cy="428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476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prstClr val="white"/>
                </a:solidFill>
              </a:endParaRPr>
            </a:p>
          </p:txBody>
        </p:sp>
        <p:sp>
          <p:nvSpPr>
            <p:cNvPr id="18" name="Oval 17"/>
            <p:cNvSpPr/>
            <p:nvPr/>
          </p:nvSpPr>
          <p:spPr>
            <a:xfrm rot="10800000">
              <a:off x="8769119" y="3773827"/>
              <a:ext cx="428367" cy="428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476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prstClr val="white"/>
                </a:solidFill>
              </a:endParaRPr>
            </a:p>
          </p:txBody>
        </p:sp>
        <p:sp>
          <p:nvSpPr>
            <p:cNvPr id="19" name="Oval 18"/>
            <p:cNvSpPr/>
            <p:nvPr/>
          </p:nvSpPr>
          <p:spPr>
            <a:xfrm rot="10800000">
              <a:off x="9318496" y="2834631"/>
              <a:ext cx="428367" cy="42836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476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prstClr val="white"/>
                </a:solidFill>
              </a:endParaRPr>
            </a:p>
          </p:txBody>
        </p:sp>
        <p:cxnSp>
          <p:nvCxnSpPr>
            <p:cNvPr id="20" name="Straight Connector 19"/>
            <p:cNvCxnSpPr>
              <a:stCxn id="16" idx="4"/>
              <a:endCxn id="19" idx="1"/>
            </p:cNvCxnSpPr>
            <p:nvPr/>
          </p:nvCxnSpPr>
          <p:spPr>
            <a:xfrm rot="10800000">
              <a:off x="9684130" y="3200265"/>
              <a:ext cx="397924" cy="573562"/>
            </a:xfrm>
            <a:prstGeom prst="line">
              <a:avLst/>
            </a:prstGeom>
            <a:ln w="47625">
              <a:solidFill>
                <a:schemeClr val="bg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17" idx="4"/>
              <a:endCxn id="19" idx="0"/>
            </p:cNvCxnSpPr>
            <p:nvPr/>
          </p:nvCxnSpPr>
          <p:spPr>
            <a:xfrm rot="10800000" flipH="1">
              <a:off x="9532678" y="3262998"/>
              <a:ext cx="1" cy="510829"/>
            </a:xfrm>
            <a:prstGeom prst="line">
              <a:avLst/>
            </a:prstGeom>
            <a:ln w="47625">
              <a:solidFill>
                <a:schemeClr val="bg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8" idx="4"/>
              <a:endCxn id="19" idx="7"/>
            </p:cNvCxnSpPr>
            <p:nvPr/>
          </p:nvCxnSpPr>
          <p:spPr>
            <a:xfrm rot="10800000" flipH="1">
              <a:off x="8983302" y="3200265"/>
              <a:ext cx="397927" cy="573562"/>
            </a:xfrm>
            <a:prstGeom prst="straightConnector1">
              <a:avLst/>
            </a:prstGeom>
            <a:ln w="47625">
              <a:solidFill>
                <a:schemeClr val="bg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/>
            <p:cNvSpPr/>
            <p:nvPr/>
          </p:nvSpPr>
          <p:spPr>
            <a:xfrm>
              <a:off x="8769118" y="4571707"/>
              <a:ext cx="428367" cy="42836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476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prstClr val="white"/>
                </a:solidFill>
              </a:endParaRPr>
            </a:p>
          </p:txBody>
        </p:sp>
        <p:cxnSp>
          <p:nvCxnSpPr>
            <p:cNvPr id="36" name="Straight Connector 35"/>
            <p:cNvCxnSpPr>
              <a:endCxn id="35" idx="0"/>
            </p:cNvCxnSpPr>
            <p:nvPr/>
          </p:nvCxnSpPr>
          <p:spPr>
            <a:xfrm>
              <a:off x="8973698" y="4202194"/>
              <a:ext cx="9604" cy="369513"/>
            </a:xfrm>
            <a:prstGeom prst="line">
              <a:avLst/>
            </a:prstGeom>
            <a:ln w="47625">
              <a:solidFill>
                <a:schemeClr val="bg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/>
            <p:cNvSpPr/>
            <p:nvPr/>
          </p:nvSpPr>
          <p:spPr>
            <a:xfrm>
              <a:off x="9318493" y="4571707"/>
              <a:ext cx="428367" cy="42836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476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prstClr val="white"/>
                </a:solidFill>
              </a:endParaRPr>
            </a:p>
          </p:txBody>
        </p:sp>
        <p:cxnSp>
          <p:nvCxnSpPr>
            <p:cNvPr id="38" name="Straight Connector 37"/>
            <p:cNvCxnSpPr>
              <a:endCxn id="37" idx="0"/>
            </p:cNvCxnSpPr>
            <p:nvPr/>
          </p:nvCxnSpPr>
          <p:spPr>
            <a:xfrm>
              <a:off x="9523073" y="4202194"/>
              <a:ext cx="9604" cy="369513"/>
            </a:xfrm>
            <a:prstGeom prst="line">
              <a:avLst/>
            </a:prstGeom>
            <a:ln w="47625">
              <a:solidFill>
                <a:schemeClr val="bg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/>
            <p:cNvSpPr/>
            <p:nvPr/>
          </p:nvSpPr>
          <p:spPr>
            <a:xfrm>
              <a:off x="9870458" y="4571707"/>
              <a:ext cx="428367" cy="42836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476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prstClr val="white"/>
                </a:solidFill>
              </a:endParaRPr>
            </a:p>
          </p:txBody>
        </p:sp>
        <p:cxnSp>
          <p:nvCxnSpPr>
            <p:cNvPr id="40" name="Straight Connector 39"/>
            <p:cNvCxnSpPr>
              <a:endCxn id="39" idx="0"/>
            </p:cNvCxnSpPr>
            <p:nvPr/>
          </p:nvCxnSpPr>
          <p:spPr>
            <a:xfrm>
              <a:off x="10075038" y="4202194"/>
              <a:ext cx="9604" cy="369513"/>
            </a:xfrm>
            <a:prstGeom prst="line">
              <a:avLst/>
            </a:prstGeom>
            <a:ln w="47625">
              <a:solidFill>
                <a:schemeClr val="bg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1" y="1"/>
            <a:ext cx="12192000" cy="2299062"/>
            <a:chOff x="1" y="1"/>
            <a:chExt cx="12192000" cy="2299062"/>
          </a:xfrm>
        </p:grpSpPr>
        <p:sp>
          <p:nvSpPr>
            <p:cNvPr id="29" name="Rectangle 28"/>
            <p:cNvSpPr/>
            <p:nvPr/>
          </p:nvSpPr>
          <p:spPr>
            <a:xfrm>
              <a:off x="1" y="1"/>
              <a:ext cx="12192000" cy="2299062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216000" rtlCol="0" anchor="b"/>
            <a:lstStyle/>
            <a:p>
              <a:pPr algn="ctr"/>
              <a:r>
                <a:rPr lang="sv-SE" sz="4000" b="1" dirty="0" err="1" smtClean="0">
                  <a:solidFill>
                    <a:srgbClr val="6FC8F9"/>
                  </a:solidFill>
                  <a:latin typeface="Roboto" pitchFamily="2" charset="0"/>
                  <a:ea typeface="Roboto" pitchFamily="2" charset="0"/>
                </a:rPr>
                <a:t>Concurrency</a:t>
              </a:r>
              <a:endParaRPr lang="sv-SE" sz="4000" b="1" dirty="0">
                <a:solidFill>
                  <a:srgbClr val="6FC8F9"/>
                </a:solidFill>
                <a:latin typeface="Roboto" pitchFamily="2" charset="0"/>
                <a:ea typeface="Roboto" pitchFamily="2" charset="0"/>
              </a:endParaRP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3531103" y="264880"/>
              <a:ext cx="4731874" cy="1070248"/>
              <a:chOff x="2926226" y="162591"/>
              <a:chExt cx="4731874" cy="1070248"/>
            </a:xfrm>
          </p:grpSpPr>
          <p:pic>
            <p:nvPicPr>
              <p:cNvPr id="32" name="Picture 3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26226" y="162591"/>
                <a:ext cx="1708229" cy="873759"/>
              </a:xfrm>
              <a:prstGeom prst="rect">
                <a:avLst/>
              </a:prstGeom>
            </p:spPr>
          </p:pic>
          <p:sp>
            <p:nvSpPr>
              <p:cNvPr id="41" name="Title 1"/>
              <p:cNvSpPr txBox="1">
                <a:spLocks/>
              </p:cNvSpPr>
              <p:nvPr/>
            </p:nvSpPr>
            <p:spPr>
              <a:xfrm>
                <a:off x="4657709" y="418451"/>
                <a:ext cx="3000391" cy="814388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92500" lnSpcReduction="10000"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sv-SE" b="1" dirty="0" smtClean="0">
                    <a:solidFill>
                      <a:prstClr val="white"/>
                    </a:solidFill>
                    <a:latin typeface="Roboto" pitchFamily="2" charset="0"/>
                    <a:ea typeface="Roboto" pitchFamily="2" charset="0"/>
                  </a:rPr>
                  <a:t>akka.net</a:t>
                </a:r>
                <a:endParaRPr lang="sv-SE" b="1" dirty="0">
                  <a:solidFill>
                    <a:prstClr val="white"/>
                  </a:solidFill>
                  <a:latin typeface="Roboto" pitchFamily="2" charset="0"/>
                  <a:ea typeface="Roboto" pitchFamily="2" charset="0"/>
                </a:endParaRPr>
              </a:p>
            </p:txBody>
          </p:sp>
        </p:grpSp>
      </p:grpSp>
      <p:sp>
        <p:nvSpPr>
          <p:cNvPr id="31" name="Rectangle 30"/>
          <p:cNvSpPr/>
          <p:nvPr/>
        </p:nvSpPr>
        <p:spPr>
          <a:xfrm>
            <a:off x="3" y="2299063"/>
            <a:ext cx="12191998" cy="4558937"/>
          </a:xfrm>
          <a:prstGeom prst="rect">
            <a:avLst/>
          </a:prstGeom>
          <a:solidFill>
            <a:srgbClr val="485970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/>
          <a:p>
            <a:pPr algn="ctr"/>
            <a:r>
              <a:rPr lang="sv-SE" sz="3600" b="1" dirty="0" err="1" smtClean="0">
                <a:ln w="12700">
                  <a:noFill/>
                </a:ln>
                <a:solidFill>
                  <a:prstClr val="white"/>
                </a:solidFill>
                <a:effectLst>
                  <a:outerShdw dist="50800" dir="2700000" algn="tl" rotWithShape="0">
                    <a:prstClr val="black">
                      <a:alpha val="97000"/>
                    </a:prstClr>
                  </a:outerShdw>
                </a:effectLst>
                <a:latin typeface="Roboto" pitchFamily="2" charset="0"/>
                <a:ea typeface="Roboto" pitchFamily="2" charset="0"/>
              </a:rPr>
              <a:t>Coordinate</a:t>
            </a:r>
            <a:r>
              <a:rPr lang="sv-SE" sz="3600" b="1" dirty="0" smtClean="0">
                <a:ln w="12700">
                  <a:noFill/>
                </a:ln>
                <a:solidFill>
                  <a:prstClr val="white"/>
                </a:solidFill>
                <a:effectLst>
                  <a:outerShdw dist="50800" dir="2700000" algn="tl" rotWithShape="0">
                    <a:prstClr val="black">
                      <a:alpha val="97000"/>
                    </a:prstClr>
                  </a:outerShdw>
                </a:effectLst>
                <a:latin typeface="Roboto" pitchFamily="2" charset="0"/>
                <a:ea typeface="Roboto" pitchFamily="2" charset="0"/>
              </a:rPr>
              <a:t> access to </a:t>
            </a:r>
            <a:r>
              <a:rPr lang="sv-SE" sz="3600" b="1" dirty="0" err="1" smtClean="0">
                <a:ln w="12700">
                  <a:noFill/>
                </a:ln>
                <a:solidFill>
                  <a:prstClr val="white"/>
                </a:solidFill>
                <a:effectLst>
                  <a:outerShdw dist="50800" dir="2700000" algn="tl" rotWithShape="0">
                    <a:prstClr val="black">
                      <a:alpha val="97000"/>
                    </a:prstClr>
                  </a:outerShdw>
                </a:effectLst>
                <a:latin typeface="Roboto" pitchFamily="2" charset="0"/>
                <a:ea typeface="Roboto" pitchFamily="2" charset="0"/>
              </a:rPr>
              <a:t>shared</a:t>
            </a:r>
            <a:r>
              <a:rPr lang="sv-SE" sz="3600" b="1" dirty="0" smtClean="0">
                <a:ln w="12700">
                  <a:noFill/>
                </a:ln>
                <a:solidFill>
                  <a:prstClr val="white"/>
                </a:solidFill>
                <a:effectLst>
                  <a:outerShdw dist="50800" dir="2700000" algn="tl" rotWithShape="0">
                    <a:prstClr val="black">
                      <a:alpha val="97000"/>
                    </a:prstClr>
                  </a:outerShdw>
                </a:effectLst>
                <a:latin typeface="Roboto" pitchFamily="2" charset="0"/>
                <a:ea typeface="Roboto" pitchFamily="2" charset="0"/>
              </a:rPr>
              <a:t> </a:t>
            </a:r>
            <a:r>
              <a:rPr lang="sv-SE" sz="3600" b="1" dirty="0" err="1" smtClean="0">
                <a:ln w="12700">
                  <a:noFill/>
                </a:ln>
                <a:solidFill>
                  <a:prstClr val="white"/>
                </a:solidFill>
                <a:effectLst>
                  <a:outerShdw dist="50800" dir="2700000" algn="tl" rotWithShape="0">
                    <a:prstClr val="black">
                      <a:alpha val="97000"/>
                    </a:prstClr>
                  </a:outerShdw>
                </a:effectLst>
                <a:latin typeface="Roboto" pitchFamily="2" charset="0"/>
                <a:ea typeface="Roboto" pitchFamily="2" charset="0"/>
              </a:rPr>
              <a:t>resources</a:t>
            </a:r>
            <a:endParaRPr lang="sv-SE" sz="3600" b="1" dirty="0">
              <a:ln w="12700">
                <a:noFill/>
              </a:ln>
              <a:solidFill>
                <a:prstClr val="white"/>
              </a:solidFill>
              <a:effectLst>
                <a:outerShdw dist="50800" dir="2700000" algn="tl" rotWithShape="0">
                  <a:prstClr val="black">
                    <a:alpha val="97000"/>
                  </a:prstClr>
                </a:outerShdw>
              </a:effectLst>
              <a:latin typeface="Roboto" pitchFamily="2" charset="0"/>
              <a:ea typeface="Roboto" pitchFamily="2" charset="0"/>
            </a:endParaRPr>
          </a:p>
          <a:p>
            <a:pPr algn="ctr"/>
            <a:r>
              <a:rPr lang="sv-SE" sz="3600" i="1" dirty="0" smtClean="0">
                <a:ln w="12700">
                  <a:noFill/>
                </a:ln>
                <a:solidFill>
                  <a:prstClr val="white"/>
                </a:solidFill>
                <a:effectLst>
                  <a:outerShdw dist="50800" dir="2700000" algn="tl" rotWithShape="0">
                    <a:prstClr val="black">
                      <a:alpha val="97000"/>
                    </a:prstClr>
                  </a:outerShdw>
                </a:effectLst>
                <a:latin typeface="Roboto" pitchFamily="2" charset="0"/>
                <a:ea typeface="Roboto" pitchFamily="2" charset="0"/>
              </a:rPr>
              <a:t>”</a:t>
            </a:r>
            <a:r>
              <a:rPr lang="en-US" sz="3600" i="1" dirty="0">
                <a:ln w="12700">
                  <a:noFill/>
                </a:ln>
                <a:solidFill>
                  <a:prstClr val="white"/>
                </a:solidFill>
                <a:effectLst>
                  <a:outerShdw dist="50800" dir="2700000" algn="tl" rotWithShape="0">
                    <a:prstClr val="black">
                      <a:alpha val="97000"/>
                    </a:prstClr>
                  </a:outerShdw>
                </a:effectLst>
                <a:latin typeface="Roboto" pitchFamily="2" charset="0"/>
                <a:ea typeface="Roboto" pitchFamily="2" charset="0"/>
              </a:rPr>
              <a:t>Hacking Starbucks for unlimited coffee</a:t>
            </a:r>
            <a:r>
              <a:rPr lang="sv-SE" sz="3600" i="1" dirty="0">
                <a:ln w="12700">
                  <a:noFill/>
                </a:ln>
                <a:solidFill>
                  <a:prstClr val="white"/>
                </a:solidFill>
                <a:effectLst>
                  <a:outerShdw dist="50800" dir="2700000" algn="tl" rotWithShape="0">
                    <a:prstClr val="black">
                      <a:alpha val="97000"/>
                    </a:prstClr>
                  </a:outerShdw>
                </a:effectLst>
                <a:latin typeface="Roboto" pitchFamily="2" charset="0"/>
                <a:ea typeface="Roboto" pitchFamily="2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31440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592890" y="2396288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Routee1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592889" y="2999166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Routee2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592888" y="3598683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Routee3</a:t>
            </a:r>
          </a:p>
        </p:txBody>
      </p:sp>
      <p:cxnSp>
        <p:nvCxnSpPr>
          <p:cNvPr id="8" name="Elbow Connector 7"/>
          <p:cNvCxnSpPr>
            <a:stCxn id="4" idx="3"/>
            <a:endCxn id="7" idx="1"/>
          </p:cNvCxnSpPr>
          <p:nvPr/>
        </p:nvCxnSpPr>
        <p:spPr>
          <a:xfrm>
            <a:off x="4924729" y="3241590"/>
            <a:ext cx="1668159" cy="606832"/>
          </a:xfrm>
          <a:prstGeom prst="bentConnector3">
            <a:avLst>
              <a:gd name="adj1" fmla="val 13457"/>
            </a:avLst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4" idx="3"/>
            <a:endCxn id="5" idx="1"/>
          </p:cNvCxnSpPr>
          <p:nvPr/>
        </p:nvCxnSpPr>
        <p:spPr>
          <a:xfrm flipV="1">
            <a:off x="4924729" y="2646027"/>
            <a:ext cx="1668161" cy="595563"/>
          </a:xfrm>
          <a:prstGeom prst="bentConnector3">
            <a:avLst>
              <a:gd name="adj1" fmla="val 13457"/>
            </a:avLst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3"/>
            <a:endCxn id="6" idx="1"/>
          </p:cNvCxnSpPr>
          <p:nvPr/>
        </p:nvCxnSpPr>
        <p:spPr>
          <a:xfrm>
            <a:off x="4924729" y="3241590"/>
            <a:ext cx="1668160" cy="7315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147596" y="3128833"/>
            <a:ext cx="1368462" cy="0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2820189" y="2948724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5672621" y="2425955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5672622" y="3047441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5672622" y="3650402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738925" y="2999166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Sender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2147596" y="3407659"/>
            <a:ext cx="1368462" cy="0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2409940" y="3186826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19" name="Oval Callout 18"/>
          <p:cNvSpPr/>
          <p:nvPr/>
        </p:nvSpPr>
        <p:spPr>
          <a:xfrm>
            <a:off x="840665" y="4010620"/>
            <a:ext cx="4179545" cy="1195561"/>
          </a:xfrm>
          <a:prstGeom prst="wedgeEllipseCallout">
            <a:avLst>
              <a:gd name="adj1" fmla="val 2104"/>
              <a:gd name="adj2" fmla="val -75663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chemeClr val="accent2">
                <a:lumMod val="60000"/>
                <a:lumOff val="4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err="1">
                <a:solidFill>
                  <a:schemeClr val="bg1"/>
                </a:solidFill>
              </a:rPr>
              <a:t>Similar</a:t>
            </a:r>
            <a:r>
              <a:rPr lang="sv-SE" sz="1600" dirty="0">
                <a:solidFill>
                  <a:schemeClr val="bg1"/>
                </a:solidFill>
              </a:rPr>
              <a:t> to broadcast, forwards the </a:t>
            </a:r>
            <a:r>
              <a:rPr lang="sv-SE" sz="1600" dirty="0" err="1">
                <a:solidFill>
                  <a:schemeClr val="bg1"/>
                </a:solidFill>
              </a:rPr>
              <a:t>first</a:t>
            </a:r>
            <a:r>
              <a:rPr lang="sv-SE" sz="1600" dirty="0">
                <a:solidFill>
                  <a:schemeClr val="bg1"/>
                </a:solidFill>
              </a:rPr>
              <a:t> </a:t>
            </a:r>
            <a:r>
              <a:rPr lang="sv-SE" sz="1600" dirty="0" err="1">
                <a:solidFill>
                  <a:schemeClr val="bg1"/>
                </a:solidFill>
              </a:rPr>
              <a:t>reply</a:t>
            </a:r>
            <a:r>
              <a:rPr lang="sv-SE" sz="1600" dirty="0">
                <a:solidFill>
                  <a:schemeClr val="bg1"/>
                </a:solidFill>
              </a:rPr>
              <a:t> to the original </a:t>
            </a:r>
            <a:r>
              <a:rPr lang="sv-SE" sz="1600" dirty="0" err="1">
                <a:solidFill>
                  <a:schemeClr val="bg1"/>
                </a:solidFill>
              </a:rPr>
              <a:t>sender</a:t>
            </a:r>
            <a:endParaRPr lang="sv-SE" sz="1600" dirty="0">
              <a:solidFill>
                <a:schemeClr val="bg1"/>
              </a:solidFill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err="1" smtClean="0"/>
              <a:t>ScatterGatherFirstCompletedRouter</a:t>
            </a:r>
            <a:endParaRPr lang="sv-SE" b="1" dirty="0"/>
          </a:p>
        </p:txBody>
      </p:sp>
      <p:sp>
        <p:nvSpPr>
          <p:cNvPr id="4" name="Rounded Rectangle 3"/>
          <p:cNvSpPr/>
          <p:nvPr/>
        </p:nvSpPr>
        <p:spPr>
          <a:xfrm>
            <a:off x="3516058" y="2991851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Router</a:t>
            </a:r>
          </a:p>
        </p:txBody>
      </p:sp>
    </p:spTree>
    <p:extLst>
      <p:ext uri="{BB962C8B-B14F-4D97-AF65-F5344CB8AC3E}">
        <p14:creationId xmlns:p14="http://schemas.microsoft.com/office/powerpoint/2010/main" val="3840200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smtClean="0"/>
              <a:t>Demo – </a:t>
            </a:r>
            <a:r>
              <a:rPr lang="sv-SE" b="1" dirty="0" err="1" smtClean="0"/>
              <a:t>Use</a:t>
            </a:r>
            <a:r>
              <a:rPr lang="sv-SE" b="1" dirty="0" smtClean="0"/>
              <a:t> routers</a:t>
            </a:r>
            <a:endParaRPr lang="sv-SE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sv-SE" b="1" dirty="0" err="1" smtClean="0"/>
              <a:t>RoundRobin</a:t>
            </a:r>
            <a:endParaRPr lang="sv-SE" b="1" dirty="0"/>
          </a:p>
          <a:p>
            <a:pPr marL="0" indent="0">
              <a:buNone/>
            </a:pPr>
            <a:r>
              <a:rPr lang="sv-SE" b="1" dirty="0" err="1" smtClean="0"/>
              <a:t>Deployment</a:t>
            </a:r>
            <a:r>
              <a:rPr lang="sv-SE" b="1" dirty="0" smtClean="0"/>
              <a:t> </a:t>
            </a:r>
            <a:r>
              <a:rPr lang="sv-SE" b="1" dirty="0" err="1" smtClean="0"/>
              <a:t>configuration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328882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smtClean="0"/>
              <a:t>Demo – </a:t>
            </a:r>
            <a:r>
              <a:rPr lang="sv-SE" b="1" dirty="0" err="1" smtClean="0"/>
              <a:t>Scale</a:t>
            </a:r>
            <a:r>
              <a:rPr lang="sv-SE" b="1" dirty="0" smtClean="0"/>
              <a:t> </a:t>
            </a:r>
            <a:r>
              <a:rPr lang="sv-SE" b="1" dirty="0" err="1" smtClean="0"/>
              <a:t>up</a:t>
            </a:r>
            <a:r>
              <a:rPr lang="sv-SE" b="1" dirty="0" smtClean="0"/>
              <a:t> and </a:t>
            </a:r>
            <a:r>
              <a:rPr lang="sv-SE" b="1" dirty="0" err="1" smtClean="0"/>
              <a:t>out</a:t>
            </a:r>
            <a:endParaRPr lang="sv-SE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sv-SE" b="1" dirty="0" err="1" smtClean="0"/>
              <a:t>RoundRobin</a:t>
            </a:r>
            <a:endParaRPr lang="sv-SE" b="1" dirty="0"/>
          </a:p>
          <a:p>
            <a:pPr marL="0" indent="0">
              <a:buNone/>
            </a:pPr>
            <a:r>
              <a:rPr lang="sv-SE" b="1" dirty="0" err="1" smtClean="0"/>
              <a:t>Remote</a:t>
            </a:r>
            <a:r>
              <a:rPr lang="sv-SE" b="1" dirty="0" smtClean="0"/>
              <a:t> </a:t>
            </a:r>
            <a:r>
              <a:rPr lang="sv-SE" b="1" dirty="0" err="1" smtClean="0"/>
              <a:t>Deployment</a:t>
            </a:r>
            <a:endParaRPr lang="sv-SE" b="1" dirty="0" smtClean="0"/>
          </a:p>
          <a:p>
            <a:pPr marL="0" indent="0">
              <a:buNone/>
            </a:pPr>
            <a:r>
              <a:rPr lang="sv-SE" b="1" dirty="0" err="1" smtClean="0"/>
              <a:t>Executing</a:t>
            </a:r>
            <a:r>
              <a:rPr lang="sv-SE" b="1" dirty="0" smtClean="0"/>
              <a:t> </a:t>
            </a:r>
            <a:r>
              <a:rPr lang="sv-SE" b="1" dirty="0" err="1" smtClean="0"/>
              <a:t>actors</a:t>
            </a:r>
            <a:r>
              <a:rPr lang="sv-SE" b="1" dirty="0" smtClean="0"/>
              <a:t> on a GUI </a:t>
            </a:r>
            <a:r>
              <a:rPr lang="sv-SE" b="1" dirty="0" err="1" smtClean="0"/>
              <a:t>Thread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198681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92020" y="-102637"/>
            <a:ext cx="10515600" cy="132556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sv-SE" sz="54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Error</a:t>
            </a:r>
            <a:r>
              <a:rPr lang="sv-SE" sz="54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 handling in Java, C# and C</a:t>
            </a:r>
            <a:endParaRPr lang="sv-SE" sz="5400" b="1" dirty="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2094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2299062"/>
            <a:ext cx="12192000" cy="4558937"/>
            <a:chOff x="0" y="2299062"/>
            <a:chExt cx="12192000" cy="4558937"/>
          </a:xfrm>
        </p:grpSpPr>
        <p:sp>
          <p:nvSpPr>
            <p:cNvPr id="4" name="Rectangle 3"/>
            <p:cNvSpPr/>
            <p:nvPr/>
          </p:nvSpPr>
          <p:spPr>
            <a:xfrm>
              <a:off x="0" y="2299062"/>
              <a:ext cx="12192000" cy="4558937"/>
            </a:xfrm>
            <a:prstGeom prst="rect">
              <a:avLst/>
            </a:prstGeom>
            <a:solidFill>
              <a:srgbClr val="445D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999" y="2514600"/>
              <a:ext cx="11323375" cy="1811740"/>
            </a:xfrm>
            <a:prstGeom prst="rect">
              <a:avLst/>
            </a:prstGeom>
          </p:spPr>
        </p:pic>
      </p:grpSp>
      <p:sp>
        <p:nvSpPr>
          <p:cNvPr id="12" name="Rectangle 11"/>
          <p:cNvSpPr/>
          <p:nvPr/>
        </p:nvSpPr>
        <p:spPr>
          <a:xfrm>
            <a:off x="0" y="2299063"/>
            <a:ext cx="12192000" cy="4558937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r>
              <a:rPr lang="sv-SE" sz="3600" b="1" dirty="0" smtClean="0">
                <a:ln w="12700">
                  <a:noFill/>
                </a:ln>
                <a:solidFill>
                  <a:schemeClr val="bg1"/>
                </a:solidFill>
                <a:effectLst>
                  <a:outerShdw dist="50800" dir="2700000" algn="tl" rotWithShape="0">
                    <a:prstClr val="black">
                      <a:alpha val="97000"/>
                    </a:prstClr>
                  </a:outerShdw>
                </a:effectLst>
                <a:latin typeface="Roboto" pitchFamily="2" charset="0"/>
                <a:ea typeface="Roboto" pitchFamily="2" charset="0"/>
              </a:rPr>
              <a:t/>
            </a:r>
            <a:br>
              <a:rPr lang="sv-SE" sz="3600" b="1" dirty="0" smtClean="0">
                <a:ln w="12700">
                  <a:noFill/>
                </a:ln>
                <a:solidFill>
                  <a:schemeClr val="bg1"/>
                </a:solidFill>
                <a:effectLst>
                  <a:outerShdw dist="50800" dir="2700000" algn="tl" rotWithShape="0">
                    <a:prstClr val="black">
                      <a:alpha val="97000"/>
                    </a:prstClr>
                  </a:outerShdw>
                </a:effectLst>
                <a:latin typeface="Roboto" pitchFamily="2" charset="0"/>
                <a:ea typeface="Roboto" pitchFamily="2" charset="0"/>
              </a:rPr>
            </a:br>
            <a:r>
              <a:rPr lang="sv-SE" sz="3600" b="1" dirty="0" smtClean="0">
                <a:ln w="12700">
                  <a:noFill/>
                </a:ln>
                <a:solidFill>
                  <a:schemeClr val="bg1"/>
                </a:solidFill>
                <a:effectLst>
                  <a:outerShdw dist="50800" dir="2700000" algn="tl" rotWithShape="0">
                    <a:prstClr val="black">
                      <a:alpha val="97000"/>
                    </a:prstClr>
                  </a:outerShdw>
                </a:effectLst>
                <a:latin typeface="Roboto" pitchFamily="2" charset="0"/>
                <a:ea typeface="Roboto" pitchFamily="2" charset="0"/>
              </a:rPr>
              <a:t/>
            </a:r>
            <a:br>
              <a:rPr lang="sv-SE" sz="3600" b="1" dirty="0" smtClean="0">
                <a:ln w="12700">
                  <a:noFill/>
                </a:ln>
                <a:solidFill>
                  <a:schemeClr val="bg1"/>
                </a:solidFill>
                <a:effectLst>
                  <a:outerShdw dist="50800" dir="2700000" algn="tl" rotWithShape="0">
                    <a:prstClr val="black">
                      <a:alpha val="97000"/>
                    </a:prstClr>
                  </a:outerShdw>
                </a:effectLst>
                <a:latin typeface="Roboto" pitchFamily="2" charset="0"/>
                <a:ea typeface="Roboto" pitchFamily="2" charset="0"/>
              </a:rPr>
            </a:br>
            <a:r>
              <a:rPr lang="sv-SE" sz="4000" b="1" dirty="0" err="1"/>
              <a:t>Isolate</a:t>
            </a:r>
            <a:r>
              <a:rPr lang="sv-SE" sz="4000" b="1" dirty="0"/>
              <a:t> </a:t>
            </a:r>
            <a:r>
              <a:rPr lang="sv-SE" sz="4000" b="1" dirty="0" err="1" smtClean="0"/>
              <a:t>failures</a:t>
            </a:r>
            <a:r>
              <a:rPr lang="sv-SE" sz="4000" b="1" dirty="0" smtClean="0"/>
              <a:t> in </a:t>
            </a:r>
            <a:r>
              <a:rPr lang="sv-SE" sz="4000" b="1" dirty="0" err="1"/>
              <a:t>bulkheads</a:t>
            </a:r>
            <a:endParaRPr lang="sv-SE" sz="4000" b="1" dirty="0"/>
          </a:p>
        </p:txBody>
      </p:sp>
      <p:grpSp>
        <p:nvGrpSpPr>
          <p:cNvPr id="7" name="Group 6"/>
          <p:cNvGrpSpPr/>
          <p:nvPr/>
        </p:nvGrpSpPr>
        <p:grpSpPr>
          <a:xfrm>
            <a:off x="1" y="1"/>
            <a:ext cx="12192000" cy="2299062"/>
            <a:chOff x="1" y="1"/>
            <a:chExt cx="12192000" cy="2299062"/>
          </a:xfrm>
        </p:grpSpPr>
        <p:sp>
          <p:nvSpPr>
            <p:cNvPr id="8" name="Rectangle 7"/>
            <p:cNvSpPr/>
            <p:nvPr/>
          </p:nvSpPr>
          <p:spPr>
            <a:xfrm>
              <a:off x="1" y="1"/>
              <a:ext cx="12192000" cy="2299062"/>
            </a:xfrm>
            <a:prstGeom prst="rect">
              <a:avLst/>
            </a:prstGeom>
            <a:solidFill>
              <a:srgbClr val="0E1C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216000" rtlCol="0" anchor="b"/>
            <a:lstStyle/>
            <a:p>
              <a:pPr algn="ctr"/>
              <a:r>
                <a:rPr lang="sv-SE" sz="4000" dirty="0"/>
                <a:t> </a:t>
              </a:r>
              <a:r>
                <a:rPr lang="sv-SE" sz="4000" b="1" dirty="0" err="1">
                  <a:solidFill>
                    <a:srgbClr val="6FC8F9"/>
                  </a:solidFill>
                  <a:latin typeface="Roboto" pitchFamily="2" charset="0"/>
                  <a:ea typeface="Roboto" pitchFamily="2" charset="0"/>
                </a:rPr>
                <a:t>Fault</a:t>
              </a:r>
              <a:r>
                <a:rPr lang="sv-SE" sz="4000" b="1" dirty="0">
                  <a:solidFill>
                    <a:srgbClr val="6FC8F9"/>
                  </a:solidFill>
                  <a:latin typeface="Roboto" pitchFamily="2" charset="0"/>
                  <a:ea typeface="Roboto" pitchFamily="2" charset="0"/>
                </a:rPr>
                <a:t> </a:t>
              </a:r>
              <a:r>
                <a:rPr lang="sv-SE" sz="4000" b="1" dirty="0" err="1">
                  <a:solidFill>
                    <a:srgbClr val="6FC8F9"/>
                  </a:solidFill>
                  <a:latin typeface="Roboto" pitchFamily="2" charset="0"/>
                  <a:ea typeface="Roboto" pitchFamily="2" charset="0"/>
                </a:rPr>
                <a:t>tolerance</a:t>
              </a:r>
              <a:r>
                <a:rPr lang="sv-SE" sz="4000" b="1" dirty="0">
                  <a:solidFill>
                    <a:srgbClr val="6FC8F9"/>
                  </a:solidFill>
                  <a:latin typeface="Roboto" pitchFamily="2" charset="0"/>
                  <a:ea typeface="Roboto" pitchFamily="2" charset="0"/>
                </a:rPr>
                <a:t> – </a:t>
              </a:r>
              <a:r>
                <a:rPr lang="sv-SE" sz="4000" b="1" dirty="0" err="1">
                  <a:solidFill>
                    <a:srgbClr val="6FC8F9"/>
                  </a:solidFill>
                  <a:latin typeface="Roboto" pitchFamily="2" charset="0"/>
                  <a:ea typeface="Roboto" pitchFamily="2" charset="0"/>
                </a:rPr>
                <a:t>fail</a:t>
              </a:r>
              <a:r>
                <a:rPr lang="sv-SE" sz="4000" b="1" dirty="0">
                  <a:solidFill>
                    <a:srgbClr val="6FC8F9"/>
                  </a:solidFill>
                  <a:latin typeface="Roboto" pitchFamily="2" charset="0"/>
                  <a:ea typeface="Roboto" pitchFamily="2" charset="0"/>
                </a:rPr>
                <a:t> </a:t>
              </a:r>
              <a:r>
                <a:rPr lang="sv-SE" sz="4000" b="1" dirty="0" err="1">
                  <a:solidFill>
                    <a:srgbClr val="6FC8F9"/>
                  </a:solidFill>
                  <a:latin typeface="Roboto" pitchFamily="2" charset="0"/>
                  <a:ea typeface="Roboto" pitchFamily="2" charset="0"/>
                </a:rPr>
                <a:t>gracefully</a:t>
              </a:r>
              <a:endParaRPr lang="sv-SE" sz="4000" b="1" dirty="0">
                <a:solidFill>
                  <a:srgbClr val="6FC8F9"/>
                </a:solidFill>
                <a:latin typeface="Roboto" pitchFamily="2" charset="0"/>
                <a:ea typeface="Roboto" pitchFamily="2" charset="0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3531103" y="264880"/>
              <a:ext cx="4731874" cy="1070248"/>
              <a:chOff x="2926226" y="162591"/>
              <a:chExt cx="4731874" cy="1070248"/>
            </a:xfrm>
          </p:grpSpPr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26226" y="162591"/>
                <a:ext cx="1708229" cy="873759"/>
              </a:xfrm>
              <a:prstGeom prst="rect">
                <a:avLst/>
              </a:prstGeom>
            </p:spPr>
          </p:pic>
          <p:sp>
            <p:nvSpPr>
              <p:cNvPr id="11" name="Title 1"/>
              <p:cNvSpPr txBox="1">
                <a:spLocks/>
              </p:cNvSpPr>
              <p:nvPr/>
            </p:nvSpPr>
            <p:spPr>
              <a:xfrm>
                <a:off x="4657709" y="418451"/>
                <a:ext cx="3000391" cy="814388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92500" lnSpcReduction="10000"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sv-SE" b="1" dirty="0" smtClean="0">
                    <a:latin typeface="Roboto" pitchFamily="2" charset="0"/>
                    <a:ea typeface="Roboto" pitchFamily="2" charset="0"/>
                  </a:rPr>
                  <a:t>akka.net</a:t>
                </a:r>
                <a:endParaRPr lang="sv-SE" b="1" dirty="0">
                  <a:latin typeface="Roboto" pitchFamily="2" charset="0"/>
                  <a:ea typeface="Roboto" pitchFamily="2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89782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497204"/>
          </a:xfrm>
          <a:prstGeom prst="rect">
            <a:avLst/>
          </a:prstGeom>
          <a:solidFill>
            <a:srgbClr val="DB5151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497204"/>
            <a:ext cx="12192000" cy="5360796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b="1" dirty="0" err="1" smtClean="0"/>
              <a:t>Moore’s</a:t>
            </a:r>
            <a:r>
              <a:rPr lang="sv-SE" b="1" dirty="0" smtClean="0"/>
              <a:t> </a:t>
            </a:r>
            <a:r>
              <a:rPr lang="sv-SE" b="1" dirty="0" err="1" smtClean="0"/>
              <a:t>Law</a:t>
            </a:r>
            <a:endParaRPr lang="sv-SE" b="1" dirty="0"/>
          </a:p>
        </p:txBody>
      </p:sp>
      <p:sp>
        <p:nvSpPr>
          <p:cNvPr id="8" name="Rectangle 7"/>
          <p:cNvSpPr/>
          <p:nvPr/>
        </p:nvSpPr>
        <p:spPr>
          <a:xfrm>
            <a:off x="0" y="5284269"/>
            <a:ext cx="12192000" cy="1573731"/>
          </a:xfrm>
          <a:prstGeom prst="rect">
            <a:avLst/>
          </a:prstGeom>
          <a:solidFill>
            <a:srgbClr val="43BFF7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2800" b="1" dirty="0" err="1" smtClean="0">
                <a:solidFill>
                  <a:schemeClr val="tx1"/>
                </a:solidFill>
              </a:rPr>
              <a:t>We</a:t>
            </a:r>
            <a:r>
              <a:rPr lang="sv-SE" sz="2800" b="1" dirty="0" smtClean="0">
                <a:solidFill>
                  <a:schemeClr val="tx1"/>
                </a:solidFill>
              </a:rPr>
              <a:t> </a:t>
            </a:r>
            <a:r>
              <a:rPr lang="sv-SE" sz="2800" b="1" dirty="0" err="1" smtClean="0">
                <a:solidFill>
                  <a:schemeClr val="tx1"/>
                </a:solidFill>
              </a:rPr>
              <a:t>can</a:t>
            </a:r>
            <a:r>
              <a:rPr lang="sv-SE" sz="2800" b="1" dirty="0" smtClean="0">
                <a:solidFill>
                  <a:schemeClr val="tx1"/>
                </a:solidFill>
              </a:rPr>
              <a:t> no </a:t>
            </a:r>
            <a:r>
              <a:rPr lang="sv-SE" sz="2800" b="1" dirty="0" err="1" smtClean="0">
                <a:solidFill>
                  <a:schemeClr val="tx1"/>
                </a:solidFill>
              </a:rPr>
              <a:t>longer</a:t>
            </a:r>
            <a:r>
              <a:rPr lang="sv-SE" sz="2800" b="1" dirty="0" smtClean="0">
                <a:solidFill>
                  <a:schemeClr val="tx1"/>
                </a:solidFill>
              </a:rPr>
              <a:t> </a:t>
            </a:r>
            <a:r>
              <a:rPr lang="sv-SE" sz="2800" b="1" dirty="0" err="1" smtClean="0">
                <a:solidFill>
                  <a:schemeClr val="tx1"/>
                </a:solidFill>
              </a:rPr>
              <a:t>build</a:t>
            </a:r>
            <a:r>
              <a:rPr lang="sv-SE" sz="2800" b="1" dirty="0" smtClean="0">
                <a:solidFill>
                  <a:schemeClr val="tx1"/>
                </a:solidFill>
              </a:rPr>
              <a:t> faster processors</a:t>
            </a:r>
            <a:br>
              <a:rPr lang="sv-SE" sz="2800" b="1" dirty="0" smtClean="0">
                <a:solidFill>
                  <a:schemeClr val="tx1"/>
                </a:solidFill>
              </a:rPr>
            </a:br>
            <a:r>
              <a:rPr lang="sv-SE" sz="1600" b="1" dirty="0" err="1" smtClean="0">
                <a:solidFill>
                  <a:schemeClr val="tx1"/>
                </a:solidFill>
              </a:rPr>
              <a:t>Instead</a:t>
            </a:r>
            <a:r>
              <a:rPr lang="sv-SE" sz="1600" b="1" dirty="0" smtClean="0">
                <a:solidFill>
                  <a:schemeClr val="tx1"/>
                </a:solidFill>
              </a:rPr>
              <a:t>, </a:t>
            </a:r>
            <a:r>
              <a:rPr lang="sv-SE" sz="1600" b="1" dirty="0" err="1" smtClean="0">
                <a:solidFill>
                  <a:schemeClr val="tx1"/>
                </a:solidFill>
              </a:rPr>
              <a:t>we</a:t>
            </a:r>
            <a:r>
              <a:rPr lang="sv-SE" sz="1600" b="1" dirty="0" smtClean="0">
                <a:solidFill>
                  <a:schemeClr val="tx1"/>
                </a:solidFill>
              </a:rPr>
              <a:t> stack </a:t>
            </a:r>
            <a:r>
              <a:rPr lang="sv-SE" sz="1600" b="1" dirty="0" err="1" smtClean="0">
                <a:solidFill>
                  <a:schemeClr val="tx1"/>
                </a:solidFill>
              </a:rPr>
              <a:t>them</a:t>
            </a:r>
            <a:r>
              <a:rPr lang="sv-SE" sz="1600" b="1" dirty="0" smtClean="0">
                <a:solidFill>
                  <a:schemeClr val="tx1"/>
                </a:solidFill>
              </a:rPr>
              <a:t> </a:t>
            </a:r>
            <a:r>
              <a:rPr lang="sv-SE" sz="1600" b="1" dirty="0" err="1" smtClean="0">
                <a:solidFill>
                  <a:schemeClr val="tx1"/>
                </a:solidFill>
              </a:rPr>
              <a:t>next</a:t>
            </a:r>
            <a:r>
              <a:rPr lang="sv-SE" sz="1600" b="1" dirty="0" smtClean="0">
                <a:solidFill>
                  <a:schemeClr val="tx1"/>
                </a:solidFill>
              </a:rPr>
              <a:t> to </a:t>
            </a:r>
            <a:r>
              <a:rPr lang="sv-SE" sz="1600" b="1" dirty="0" err="1" smtClean="0">
                <a:solidFill>
                  <a:schemeClr val="tx1"/>
                </a:solidFill>
              </a:rPr>
              <a:t>eachother</a:t>
            </a:r>
            <a:r>
              <a:rPr lang="sv-SE" sz="1600" b="1" dirty="0" smtClean="0">
                <a:solidFill>
                  <a:schemeClr val="tx1"/>
                </a:solidFill>
              </a:rPr>
              <a:t> and call </a:t>
            </a:r>
            <a:r>
              <a:rPr lang="sv-SE" sz="1600" b="1" dirty="0" err="1" smtClean="0">
                <a:solidFill>
                  <a:schemeClr val="tx1"/>
                </a:solidFill>
              </a:rPr>
              <a:t>them</a:t>
            </a:r>
            <a:r>
              <a:rPr lang="sv-SE" sz="1600" b="1" dirty="0" smtClean="0">
                <a:solidFill>
                  <a:schemeClr val="tx1"/>
                </a:solidFill>
              </a:rPr>
              <a:t> </a:t>
            </a:r>
            <a:r>
              <a:rPr lang="sv-SE" sz="1600" b="1" i="1" dirty="0" smtClean="0">
                <a:solidFill>
                  <a:schemeClr val="tx1"/>
                </a:solidFill>
              </a:rPr>
              <a:t>”</a:t>
            </a:r>
            <a:r>
              <a:rPr lang="sv-SE" sz="1600" b="1" i="1" dirty="0" err="1" smtClean="0">
                <a:solidFill>
                  <a:schemeClr val="tx1"/>
                </a:solidFill>
              </a:rPr>
              <a:t>cores</a:t>
            </a:r>
            <a:r>
              <a:rPr lang="sv-SE" sz="1600" b="1" i="1" dirty="0" smtClean="0">
                <a:solidFill>
                  <a:schemeClr val="tx1"/>
                </a:solidFill>
              </a:rPr>
              <a:t>”</a:t>
            </a:r>
            <a:endParaRPr lang="sv-SE" sz="2800" b="1" i="1" dirty="0">
              <a:solidFill>
                <a:schemeClr val="tx1"/>
              </a:solidFill>
            </a:endParaRPr>
          </a:p>
        </p:txBody>
      </p:sp>
      <p:graphicFrame>
        <p:nvGraphicFramePr>
          <p:cNvPr id="11" name="Chart 10"/>
          <p:cNvGraphicFramePr>
            <a:graphicFrameLocks/>
          </p:cNvGraphicFramePr>
          <p:nvPr>
            <p:extLst/>
          </p:nvPr>
        </p:nvGraphicFramePr>
        <p:xfrm>
          <a:off x="0" y="1497204"/>
          <a:ext cx="12191999" cy="37870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Rectangle 2"/>
          <p:cNvSpPr/>
          <p:nvPr/>
        </p:nvSpPr>
        <p:spPr>
          <a:xfrm>
            <a:off x="6162675" y="1994170"/>
            <a:ext cx="5714797" cy="2704290"/>
          </a:xfrm>
          <a:prstGeom prst="rect">
            <a:avLst/>
          </a:prstGeom>
          <a:solidFill>
            <a:schemeClr val="accent1">
              <a:alpha val="1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8448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Kaffemaskin"/>
          <p:cNvSpPr/>
          <p:nvPr/>
        </p:nvSpPr>
        <p:spPr>
          <a:xfrm>
            <a:off x="6955299" y="4069691"/>
            <a:ext cx="1512000" cy="1404000"/>
          </a:xfrm>
          <a:prstGeom prst="roundRect">
            <a:avLst/>
          </a:prstGeom>
          <a:solidFill>
            <a:srgbClr val="637B9B"/>
          </a:solidFill>
          <a:ln w="190500">
            <a:solidFill>
              <a:srgbClr val="637B9B">
                <a:alpha val="46000"/>
              </a:srgbClr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/>
              <a:t>Component</a:t>
            </a:r>
            <a:endParaRPr lang="sv-SE" sz="1400" b="1" dirty="0"/>
          </a:p>
        </p:txBody>
      </p:sp>
      <p:sp>
        <p:nvSpPr>
          <p:cNvPr id="30" name="Servicetekniker"/>
          <p:cNvSpPr/>
          <p:nvPr/>
        </p:nvSpPr>
        <p:spPr>
          <a:xfrm>
            <a:off x="6955299" y="854396"/>
            <a:ext cx="1512000" cy="1404000"/>
          </a:xfrm>
          <a:prstGeom prst="roundRect">
            <a:avLst/>
          </a:prstGeom>
          <a:solidFill>
            <a:srgbClr val="43BFF7"/>
          </a:solidFill>
          <a:ln w="190500">
            <a:solidFill>
              <a:srgbClr val="43BFF7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 smtClean="0"/>
              <a:t>Consumer</a:t>
            </a:r>
            <a:r>
              <a:rPr lang="sv-SE" sz="1400" b="1" dirty="0" smtClean="0"/>
              <a:t> 1</a:t>
            </a:r>
            <a:endParaRPr lang="sv-SE" sz="1400" b="1" dirty="0"/>
          </a:p>
        </p:txBody>
      </p:sp>
      <p:sp>
        <p:nvSpPr>
          <p:cNvPr id="31" name="Jag"/>
          <p:cNvSpPr/>
          <p:nvPr/>
        </p:nvSpPr>
        <p:spPr>
          <a:xfrm>
            <a:off x="2864449" y="4069691"/>
            <a:ext cx="1512000" cy="1404000"/>
          </a:xfrm>
          <a:prstGeom prst="roundRect">
            <a:avLst/>
          </a:prstGeom>
          <a:solidFill>
            <a:srgbClr val="43BFF7"/>
          </a:solidFill>
          <a:ln w="190500">
            <a:solidFill>
              <a:srgbClr val="43BFF7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 smtClean="0"/>
              <a:t>Consumer</a:t>
            </a:r>
            <a:r>
              <a:rPr lang="sv-SE" sz="1400" b="1" dirty="0" smtClean="0"/>
              <a:t> 2</a:t>
            </a:r>
            <a:endParaRPr lang="sv-SE" sz="1400" b="1" dirty="0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4605392" y="4284276"/>
            <a:ext cx="2168626" cy="11820"/>
          </a:xfrm>
          <a:prstGeom prst="straightConnector1">
            <a:avLst/>
          </a:prstGeom>
          <a:ln w="53975">
            <a:solidFill>
              <a:srgbClr val="47B9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8225842" y="2449574"/>
            <a:ext cx="0" cy="1428939"/>
          </a:xfrm>
          <a:prstGeom prst="straightConnector1">
            <a:avLst/>
          </a:prstGeom>
          <a:ln w="53975">
            <a:solidFill>
              <a:srgbClr val="DB515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7197920" y="2449574"/>
            <a:ext cx="0" cy="1428939"/>
          </a:xfrm>
          <a:prstGeom prst="straightConnector1">
            <a:avLst/>
          </a:prstGeom>
          <a:ln w="53975">
            <a:solidFill>
              <a:srgbClr val="47B97D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4576209" y="5214966"/>
            <a:ext cx="2168626" cy="17482"/>
          </a:xfrm>
          <a:prstGeom prst="straightConnector1">
            <a:avLst/>
          </a:prstGeom>
          <a:ln w="53975">
            <a:solidFill>
              <a:srgbClr val="DB515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Error"/>
          <p:cNvGrpSpPr/>
          <p:nvPr/>
        </p:nvGrpSpPr>
        <p:grpSpPr>
          <a:xfrm>
            <a:off x="5383271" y="4948015"/>
            <a:ext cx="562367" cy="568866"/>
            <a:chOff x="4665409" y="4631482"/>
            <a:chExt cx="1610726" cy="1629341"/>
          </a:xfrm>
        </p:grpSpPr>
        <p:grpSp>
          <p:nvGrpSpPr>
            <p:cNvPr id="46" name="Group 45"/>
            <p:cNvGrpSpPr/>
            <p:nvPr/>
          </p:nvGrpSpPr>
          <p:grpSpPr>
            <a:xfrm>
              <a:off x="4665409" y="4631482"/>
              <a:ext cx="1610726" cy="1629341"/>
              <a:chOff x="1627954" y="4762555"/>
              <a:chExt cx="1610726" cy="1629341"/>
            </a:xfrm>
          </p:grpSpPr>
          <p:sp>
            <p:nvSpPr>
              <p:cNvPr id="48" name="Oval 47"/>
              <p:cNvSpPr/>
              <p:nvPr/>
            </p:nvSpPr>
            <p:spPr>
              <a:xfrm>
                <a:off x="1627954" y="4762555"/>
                <a:ext cx="1610726" cy="1627411"/>
              </a:xfrm>
              <a:prstGeom prst="ellipse">
                <a:avLst/>
              </a:prstGeom>
              <a:solidFill>
                <a:srgbClr val="B04242"/>
              </a:solidFill>
              <a:ln w="234950">
                <a:solidFill>
                  <a:srgbClr val="B04242">
                    <a:alpha val="54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1627954" y="4764485"/>
                <a:ext cx="1610726" cy="1627411"/>
              </a:xfrm>
              <a:prstGeom prst="ellipse">
                <a:avLst/>
              </a:prstGeom>
              <a:noFill/>
              <a:ln w="454025">
                <a:solidFill>
                  <a:srgbClr val="B04242">
                    <a:alpha val="31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</p:grpSp>
        <p:sp>
          <p:nvSpPr>
            <p:cNvPr id="47" name="Cross 46"/>
            <p:cNvSpPr/>
            <p:nvPr/>
          </p:nvSpPr>
          <p:spPr>
            <a:xfrm rot="18807735">
              <a:off x="5193767" y="5142974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tx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  <p:grpSp>
        <p:nvGrpSpPr>
          <p:cNvPr id="50" name="Error"/>
          <p:cNvGrpSpPr/>
          <p:nvPr/>
        </p:nvGrpSpPr>
        <p:grpSpPr>
          <a:xfrm>
            <a:off x="7944658" y="2879610"/>
            <a:ext cx="562367" cy="568866"/>
            <a:chOff x="4665409" y="4631482"/>
            <a:chExt cx="1610726" cy="1629341"/>
          </a:xfrm>
        </p:grpSpPr>
        <p:grpSp>
          <p:nvGrpSpPr>
            <p:cNvPr id="51" name="Group 50"/>
            <p:cNvGrpSpPr/>
            <p:nvPr/>
          </p:nvGrpSpPr>
          <p:grpSpPr>
            <a:xfrm>
              <a:off x="4665409" y="4631482"/>
              <a:ext cx="1610726" cy="1629341"/>
              <a:chOff x="1627954" y="4762555"/>
              <a:chExt cx="1610726" cy="1629341"/>
            </a:xfrm>
          </p:grpSpPr>
          <p:sp>
            <p:nvSpPr>
              <p:cNvPr id="53" name="Oval 52"/>
              <p:cNvSpPr/>
              <p:nvPr/>
            </p:nvSpPr>
            <p:spPr>
              <a:xfrm>
                <a:off x="1627954" y="4762555"/>
                <a:ext cx="1610726" cy="1627411"/>
              </a:xfrm>
              <a:prstGeom prst="ellipse">
                <a:avLst/>
              </a:prstGeom>
              <a:solidFill>
                <a:srgbClr val="B04242"/>
              </a:solidFill>
              <a:ln w="234950">
                <a:solidFill>
                  <a:srgbClr val="B04242">
                    <a:alpha val="54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1627954" y="4764485"/>
                <a:ext cx="1610726" cy="1627411"/>
              </a:xfrm>
              <a:prstGeom prst="ellipse">
                <a:avLst/>
              </a:prstGeom>
              <a:noFill/>
              <a:ln w="454025">
                <a:solidFill>
                  <a:srgbClr val="B04242">
                    <a:alpha val="31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</p:grpSp>
        <p:sp>
          <p:nvSpPr>
            <p:cNvPr id="52" name="Cross 51"/>
            <p:cNvSpPr/>
            <p:nvPr/>
          </p:nvSpPr>
          <p:spPr>
            <a:xfrm rot="18807735">
              <a:off x="5193767" y="5142974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tx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</p:spTree>
    <p:extLst>
      <p:ext uri="{BB962C8B-B14F-4D97-AF65-F5344CB8AC3E}">
        <p14:creationId xmlns:p14="http://schemas.microsoft.com/office/powerpoint/2010/main" val="733113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Kaffemaskin"/>
          <p:cNvSpPr/>
          <p:nvPr/>
        </p:nvSpPr>
        <p:spPr>
          <a:xfrm>
            <a:off x="6955299" y="4069691"/>
            <a:ext cx="1512000" cy="1404000"/>
          </a:xfrm>
          <a:prstGeom prst="roundRect">
            <a:avLst/>
          </a:prstGeom>
          <a:solidFill>
            <a:srgbClr val="637B9B"/>
          </a:solidFill>
          <a:ln w="190500">
            <a:solidFill>
              <a:srgbClr val="637B9B">
                <a:alpha val="46000"/>
              </a:srgbClr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/>
              <a:t>Component</a:t>
            </a:r>
            <a:endParaRPr lang="sv-SE" sz="1400" b="1" dirty="0"/>
          </a:p>
        </p:txBody>
      </p:sp>
      <p:sp>
        <p:nvSpPr>
          <p:cNvPr id="30" name="Servicetekniker"/>
          <p:cNvSpPr/>
          <p:nvPr/>
        </p:nvSpPr>
        <p:spPr>
          <a:xfrm>
            <a:off x="2864449" y="808676"/>
            <a:ext cx="1512000" cy="1404000"/>
          </a:xfrm>
          <a:prstGeom prst="roundRect">
            <a:avLst/>
          </a:prstGeom>
          <a:solidFill>
            <a:srgbClr val="43BFF7"/>
          </a:solidFill>
          <a:ln w="190500">
            <a:solidFill>
              <a:srgbClr val="43BFF7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 smtClean="0"/>
              <a:t>Website</a:t>
            </a:r>
            <a:endParaRPr lang="sv-SE" sz="1400" b="1" dirty="0"/>
          </a:p>
        </p:txBody>
      </p:sp>
      <p:sp>
        <p:nvSpPr>
          <p:cNvPr id="31" name="Jag"/>
          <p:cNvSpPr/>
          <p:nvPr/>
        </p:nvSpPr>
        <p:spPr>
          <a:xfrm>
            <a:off x="2864449" y="4069691"/>
            <a:ext cx="1512000" cy="1404000"/>
          </a:xfrm>
          <a:prstGeom prst="roundRect">
            <a:avLst/>
          </a:prstGeom>
          <a:solidFill>
            <a:srgbClr val="43BFF7"/>
          </a:solidFill>
          <a:ln w="190500">
            <a:solidFill>
              <a:srgbClr val="43BFF7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 smtClean="0"/>
              <a:t>Businesslogic</a:t>
            </a:r>
            <a:endParaRPr lang="sv-SE" sz="1400" b="1" dirty="0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4183629" y="2403854"/>
            <a:ext cx="0" cy="1428939"/>
          </a:xfrm>
          <a:prstGeom prst="straightConnector1">
            <a:avLst/>
          </a:prstGeom>
          <a:ln w="53975">
            <a:solidFill>
              <a:srgbClr val="DB515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3126524" y="2403854"/>
            <a:ext cx="0" cy="1428939"/>
          </a:xfrm>
          <a:prstGeom prst="straightConnector1">
            <a:avLst/>
          </a:prstGeom>
          <a:ln w="53975">
            <a:solidFill>
              <a:srgbClr val="47B97D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Error"/>
          <p:cNvGrpSpPr/>
          <p:nvPr/>
        </p:nvGrpSpPr>
        <p:grpSpPr>
          <a:xfrm>
            <a:off x="3902445" y="2833890"/>
            <a:ext cx="562367" cy="568866"/>
            <a:chOff x="4665409" y="4631482"/>
            <a:chExt cx="1610726" cy="1629341"/>
          </a:xfrm>
        </p:grpSpPr>
        <p:grpSp>
          <p:nvGrpSpPr>
            <p:cNvPr id="51" name="Group 50"/>
            <p:cNvGrpSpPr/>
            <p:nvPr/>
          </p:nvGrpSpPr>
          <p:grpSpPr>
            <a:xfrm>
              <a:off x="4665409" y="4631482"/>
              <a:ext cx="1610726" cy="1629341"/>
              <a:chOff x="1627954" y="4762555"/>
              <a:chExt cx="1610726" cy="1629341"/>
            </a:xfrm>
          </p:grpSpPr>
          <p:sp>
            <p:nvSpPr>
              <p:cNvPr id="53" name="Oval 52"/>
              <p:cNvSpPr/>
              <p:nvPr/>
            </p:nvSpPr>
            <p:spPr>
              <a:xfrm>
                <a:off x="1627954" y="4762555"/>
                <a:ext cx="1610726" cy="1627411"/>
              </a:xfrm>
              <a:prstGeom prst="ellipse">
                <a:avLst/>
              </a:prstGeom>
              <a:solidFill>
                <a:srgbClr val="B04242"/>
              </a:solidFill>
              <a:ln w="234950">
                <a:solidFill>
                  <a:srgbClr val="B04242">
                    <a:alpha val="54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1627954" y="4764485"/>
                <a:ext cx="1610726" cy="1627411"/>
              </a:xfrm>
              <a:prstGeom prst="ellipse">
                <a:avLst/>
              </a:prstGeom>
              <a:noFill/>
              <a:ln w="454025">
                <a:solidFill>
                  <a:srgbClr val="B04242">
                    <a:alpha val="31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</p:grpSp>
        <p:sp>
          <p:nvSpPr>
            <p:cNvPr id="52" name="Cross 51"/>
            <p:cNvSpPr/>
            <p:nvPr/>
          </p:nvSpPr>
          <p:spPr>
            <a:xfrm rot="18807735">
              <a:off x="5193767" y="5142974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tx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  <p:cxnSp>
        <p:nvCxnSpPr>
          <p:cNvPr id="21" name="Straight Arrow Connector 20"/>
          <p:cNvCxnSpPr/>
          <p:nvPr/>
        </p:nvCxnSpPr>
        <p:spPr>
          <a:xfrm>
            <a:off x="4605392" y="4284276"/>
            <a:ext cx="2168626" cy="11820"/>
          </a:xfrm>
          <a:prstGeom prst="straightConnector1">
            <a:avLst/>
          </a:prstGeom>
          <a:ln w="53975">
            <a:solidFill>
              <a:srgbClr val="47B9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576209" y="5214966"/>
            <a:ext cx="2168626" cy="17482"/>
          </a:xfrm>
          <a:prstGeom prst="straightConnector1">
            <a:avLst/>
          </a:prstGeom>
          <a:ln w="53975">
            <a:solidFill>
              <a:srgbClr val="DB515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Error"/>
          <p:cNvGrpSpPr/>
          <p:nvPr/>
        </p:nvGrpSpPr>
        <p:grpSpPr>
          <a:xfrm>
            <a:off x="5383271" y="4948015"/>
            <a:ext cx="562367" cy="568866"/>
            <a:chOff x="4665409" y="4631482"/>
            <a:chExt cx="1610726" cy="1629341"/>
          </a:xfrm>
        </p:grpSpPr>
        <p:grpSp>
          <p:nvGrpSpPr>
            <p:cNvPr id="24" name="Group 23"/>
            <p:cNvGrpSpPr/>
            <p:nvPr/>
          </p:nvGrpSpPr>
          <p:grpSpPr>
            <a:xfrm>
              <a:off x="4665409" y="4631482"/>
              <a:ext cx="1610726" cy="1629341"/>
              <a:chOff x="1627954" y="4762555"/>
              <a:chExt cx="1610726" cy="1629341"/>
            </a:xfrm>
          </p:grpSpPr>
          <p:sp>
            <p:nvSpPr>
              <p:cNvPr id="26" name="Oval 25"/>
              <p:cNvSpPr/>
              <p:nvPr/>
            </p:nvSpPr>
            <p:spPr>
              <a:xfrm>
                <a:off x="1627954" y="4762555"/>
                <a:ext cx="1610726" cy="1627411"/>
              </a:xfrm>
              <a:prstGeom prst="ellipse">
                <a:avLst/>
              </a:prstGeom>
              <a:solidFill>
                <a:srgbClr val="B04242"/>
              </a:solidFill>
              <a:ln w="234950">
                <a:solidFill>
                  <a:srgbClr val="B04242">
                    <a:alpha val="54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1627954" y="4764485"/>
                <a:ext cx="1610726" cy="1627411"/>
              </a:xfrm>
              <a:prstGeom prst="ellipse">
                <a:avLst/>
              </a:prstGeom>
              <a:noFill/>
              <a:ln w="454025">
                <a:solidFill>
                  <a:srgbClr val="B04242">
                    <a:alpha val="31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</p:grpSp>
        <p:sp>
          <p:nvSpPr>
            <p:cNvPr id="25" name="Cross 24"/>
            <p:cNvSpPr/>
            <p:nvPr/>
          </p:nvSpPr>
          <p:spPr>
            <a:xfrm rot="18807735">
              <a:off x="5193767" y="5142974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tx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</p:spTree>
    <p:extLst>
      <p:ext uri="{BB962C8B-B14F-4D97-AF65-F5344CB8AC3E}">
        <p14:creationId xmlns:p14="http://schemas.microsoft.com/office/powerpoint/2010/main" val="2999430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Kaffemaskin"/>
          <p:cNvSpPr/>
          <p:nvPr/>
        </p:nvSpPr>
        <p:spPr>
          <a:xfrm>
            <a:off x="6955299" y="4069691"/>
            <a:ext cx="1512000" cy="1404000"/>
          </a:xfrm>
          <a:prstGeom prst="roundRect">
            <a:avLst/>
          </a:prstGeom>
          <a:solidFill>
            <a:srgbClr val="637B9B"/>
          </a:solidFill>
          <a:ln w="190500">
            <a:solidFill>
              <a:srgbClr val="637B9B">
                <a:alpha val="46000"/>
              </a:srgbClr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 smtClean="0"/>
              <a:t>Vendor</a:t>
            </a:r>
            <a:r>
              <a:rPr lang="sv-SE" sz="1400" b="1" dirty="0" smtClean="0"/>
              <a:t> </a:t>
            </a:r>
            <a:r>
              <a:rPr lang="sv-SE" sz="1400" b="1" dirty="0" err="1" smtClean="0"/>
              <a:t>machine</a:t>
            </a:r>
            <a:endParaRPr lang="sv-SE" sz="1400" b="1" dirty="0"/>
          </a:p>
        </p:txBody>
      </p:sp>
      <p:grpSp>
        <p:nvGrpSpPr>
          <p:cNvPr id="2" name="Lägg i pengar"/>
          <p:cNvGrpSpPr/>
          <p:nvPr/>
        </p:nvGrpSpPr>
        <p:grpSpPr>
          <a:xfrm>
            <a:off x="4581561" y="3908487"/>
            <a:ext cx="2168626" cy="368158"/>
            <a:chOff x="4327561" y="4543487"/>
            <a:chExt cx="2168626" cy="368158"/>
          </a:xfrm>
        </p:grpSpPr>
        <p:cxnSp>
          <p:nvCxnSpPr>
            <p:cNvPr id="22" name="Straight Arrow Connector 21"/>
            <p:cNvCxnSpPr/>
            <p:nvPr/>
          </p:nvCxnSpPr>
          <p:spPr>
            <a:xfrm>
              <a:off x="4327561" y="4899825"/>
              <a:ext cx="2168626" cy="11820"/>
            </a:xfrm>
            <a:prstGeom prst="straightConnector1">
              <a:avLst/>
            </a:prstGeom>
            <a:ln w="53975">
              <a:solidFill>
                <a:srgbClr val="47B97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4756415" y="4543487"/>
              <a:ext cx="11335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Insert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coins</a:t>
              </a:r>
              <a:endParaRPr lang="sv-SE" sz="1400" b="1" dirty="0"/>
            </a:p>
          </p:txBody>
        </p:sp>
      </p:grpSp>
      <p:grpSp>
        <p:nvGrpSpPr>
          <p:cNvPr id="8" name="Slut på bönor 2"/>
          <p:cNvGrpSpPr/>
          <p:nvPr/>
        </p:nvGrpSpPr>
        <p:grpSpPr>
          <a:xfrm>
            <a:off x="5213885" y="2877591"/>
            <a:ext cx="1893274" cy="1001514"/>
            <a:chOff x="4959885" y="3512591"/>
            <a:chExt cx="1893274" cy="1001514"/>
          </a:xfrm>
        </p:grpSpPr>
        <p:cxnSp>
          <p:nvCxnSpPr>
            <p:cNvPr id="9" name="Straight Arrow Connector 8"/>
            <p:cNvCxnSpPr/>
            <p:nvPr/>
          </p:nvCxnSpPr>
          <p:spPr>
            <a:xfrm>
              <a:off x="6853158" y="3512591"/>
              <a:ext cx="1" cy="1001514"/>
            </a:xfrm>
            <a:prstGeom prst="straightConnector1">
              <a:avLst/>
            </a:prstGeom>
            <a:ln w="53975">
              <a:solidFill>
                <a:srgbClr val="DB515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959885" y="3771159"/>
              <a:ext cx="12105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Out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of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beans</a:t>
              </a:r>
              <a:endParaRPr lang="sv-SE" sz="1400" b="1" dirty="0"/>
            </a:p>
          </p:txBody>
        </p:sp>
      </p:grpSp>
      <p:sp>
        <p:nvSpPr>
          <p:cNvPr id="11" name="Servicetekniker"/>
          <p:cNvSpPr/>
          <p:nvPr/>
        </p:nvSpPr>
        <p:spPr>
          <a:xfrm>
            <a:off x="6955299" y="1282413"/>
            <a:ext cx="1512000" cy="1404000"/>
          </a:xfrm>
          <a:prstGeom prst="roundRect">
            <a:avLst/>
          </a:prstGeom>
          <a:solidFill>
            <a:srgbClr val="43BFF7"/>
          </a:solidFill>
          <a:ln w="190500">
            <a:solidFill>
              <a:srgbClr val="43BFF7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/>
              <a:t>Service guy</a:t>
            </a:r>
            <a:endParaRPr lang="sv-SE" sz="1400" b="1" dirty="0"/>
          </a:p>
        </p:txBody>
      </p:sp>
      <p:grpSp>
        <p:nvGrpSpPr>
          <p:cNvPr id="6" name="Fyll på bönor"/>
          <p:cNvGrpSpPr/>
          <p:nvPr/>
        </p:nvGrpSpPr>
        <p:grpSpPr>
          <a:xfrm>
            <a:off x="8297146" y="2876999"/>
            <a:ext cx="1208259" cy="1002106"/>
            <a:chOff x="8043146" y="3511999"/>
            <a:chExt cx="1208259" cy="1002106"/>
          </a:xfrm>
        </p:grpSpPr>
        <p:cxnSp>
          <p:nvCxnSpPr>
            <p:cNvPr id="12" name="Straight Arrow Connector 11"/>
            <p:cNvCxnSpPr/>
            <p:nvPr/>
          </p:nvCxnSpPr>
          <p:spPr>
            <a:xfrm>
              <a:off x="8043146" y="3511999"/>
              <a:ext cx="1" cy="1002106"/>
            </a:xfrm>
            <a:prstGeom prst="straightConnector1">
              <a:avLst/>
            </a:prstGeom>
            <a:ln w="53975">
              <a:solidFill>
                <a:srgbClr val="47B97D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8120967" y="3771159"/>
              <a:ext cx="1130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smtClean="0"/>
                <a:t>Refill </a:t>
              </a:r>
              <a:r>
                <a:rPr lang="sv-SE" sz="1400" b="1" dirty="0" err="1" smtClean="0"/>
                <a:t>beans</a:t>
              </a:r>
              <a:endParaRPr lang="sv-SE" sz="1400" b="1" dirty="0"/>
            </a:p>
          </p:txBody>
        </p:sp>
      </p:grpSp>
      <p:grpSp>
        <p:nvGrpSpPr>
          <p:cNvPr id="4" name="Får kaffe"/>
          <p:cNvGrpSpPr/>
          <p:nvPr/>
        </p:nvGrpSpPr>
        <p:grpSpPr>
          <a:xfrm>
            <a:off x="4581561" y="4969604"/>
            <a:ext cx="2168626" cy="375605"/>
            <a:chOff x="4327561" y="5604604"/>
            <a:chExt cx="2168626" cy="375605"/>
          </a:xfrm>
        </p:grpSpPr>
        <p:cxnSp>
          <p:nvCxnSpPr>
            <p:cNvPr id="14" name="Straight Arrow Connector 13"/>
            <p:cNvCxnSpPr/>
            <p:nvPr/>
          </p:nvCxnSpPr>
          <p:spPr>
            <a:xfrm>
              <a:off x="4327561" y="5965536"/>
              <a:ext cx="2168626" cy="14673"/>
            </a:xfrm>
            <a:prstGeom prst="straightConnector1">
              <a:avLst/>
            </a:prstGeom>
            <a:ln w="53975">
              <a:solidFill>
                <a:srgbClr val="47B97D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4756415" y="5604604"/>
              <a:ext cx="11058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smtClean="0"/>
                <a:t>Gets </a:t>
              </a:r>
              <a:r>
                <a:rPr lang="sv-SE" sz="1400" b="1" dirty="0" err="1" smtClean="0"/>
                <a:t>coffee</a:t>
              </a:r>
              <a:endParaRPr lang="sv-SE" sz="1400" b="1" dirty="0"/>
            </a:p>
          </p:txBody>
        </p:sp>
      </p:grpSp>
      <p:sp>
        <p:nvSpPr>
          <p:cNvPr id="38" name="Jag"/>
          <p:cNvSpPr/>
          <p:nvPr/>
        </p:nvSpPr>
        <p:spPr>
          <a:xfrm>
            <a:off x="2864449" y="4069691"/>
            <a:ext cx="1512000" cy="1404000"/>
          </a:xfrm>
          <a:prstGeom prst="roundRect">
            <a:avLst/>
          </a:prstGeom>
          <a:solidFill>
            <a:srgbClr val="43BFF7"/>
          </a:solidFill>
          <a:ln w="190500">
            <a:solidFill>
              <a:srgbClr val="43BFF7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 smtClean="0"/>
              <a:t>Me</a:t>
            </a:r>
            <a:endParaRPr lang="sv-SE" sz="1400" b="1" dirty="0"/>
          </a:p>
        </p:txBody>
      </p:sp>
      <p:grpSp>
        <p:nvGrpSpPr>
          <p:cNvPr id="3" name="Lägg i mer pengar"/>
          <p:cNvGrpSpPr/>
          <p:nvPr/>
        </p:nvGrpSpPr>
        <p:grpSpPr>
          <a:xfrm>
            <a:off x="4581561" y="4441821"/>
            <a:ext cx="2168626" cy="362607"/>
            <a:chOff x="4327561" y="5076821"/>
            <a:chExt cx="2168626" cy="362607"/>
          </a:xfrm>
        </p:grpSpPr>
        <p:sp>
          <p:nvSpPr>
            <p:cNvPr id="17" name="TextBox 16"/>
            <p:cNvSpPr txBox="1"/>
            <p:nvPr/>
          </p:nvSpPr>
          <p:spPr>
            <a:xfrm>
              <a:off x="4626361" y="5076821"/>
              <a:ext cx="15391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Need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more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coins</a:t>
              </a:r>
              <a:endParaRPr lang="sv-SE" sz="1400" b="1" dirty="0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4327561" y="5421946"/>
              <a:ext cx="2168626" cy="17482"/>
            </a:xfrm>
            <a:prstGeom prst="straightConnector1">
              <a:avLst/>
            </a:prstGeom>
            <a:ln w="53975">
              <a:solidFill>
                <a:srgbClr val="DB515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Slut på bönor"/>
          <p:cNvGrpSpPr/>
          <p:nvPr/>
        </p:nvGrpSpPr>
        <p:grpSpPr>
          <a:xfrm>
            <a:off x="4581561" y="4441821"/>
            <a:ext cx="2168626" cy="362607"/>
            <a:chOff x="4327561" y="5076821"/>
            <a:chExt cx="2168626" cy="362607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4327561" y="5421946"/>
              <a:ext cx="2168626" cy="17482"/>
            </a:xfrm>
            <a:prstGeom prst="straightConnector1">
              <a:avLst/>
            </a:prstGeom>
            <a:ln w="53975">
              <a:solidFill>
                <a:srgbClr val="DB515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4626361" y="5076821"/>
              <a:ext cx="12586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Out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of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beans</a:t>
              </a:r>
              <a:r>
                <a:rPr lang="sv-SE" sz="1400" b="1" dirty="0" smtClean="0"/>
                <a:t>!</a:t>
              </a:r>
              <a:endParaRPr lang="sv-SE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061116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11" grpId="0" animBg="1"/>
      <p:bldP spid="3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864449" y="1282413"/>
            <a:ext cx="6988743" cy="4191278"/>
            <a:chOff x="3194253" y="1774538"/>
            <a:chExt cx="6988743" cy="4191278"/>
          </a:xfrm>
        </p:grpSpPr>
        <p:sp>
          <p:nvSpPr>
            <p:cNvPr id="21" name="Rounded Rectangle 20"/>
            <p:cNvSpPr/>
            <p:nvPr/>
          </p:nvSpPr>
          <p:spPr>
            <a:xfrm>
              <a:off x="7285103" y="4561816"/>
              <a:ext cx="1512000" cy="1404000"/>
            </a:xfrm>
            <a:prstGeom prst="roundRect">
              <a:avLst/>
            </a:prstGeom>
            <a:solidFill>
              <a:srgbClr val="637B9B"/>
            </a:solidFill>
            <a:ln w="190500">
              <a:solidFill>
                <a:srgbClr val="637B9B">
                  <a:alpha val="46000"/>
                </a:srgbClr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Service</a:t>
              </a: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4911365" y="4756950"/>
              <a:ext cx="2168626" cy="11820"/>
            </a:xfrm>
            <a:prstGeom prst="straightConnector1">
              <a:avLst/>
            </a:prstGeom>
            <a:ln w="53975">
              <a:solidFill>
                <a:srgbClr val="47B97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5340219" y="4400612"/>
              <a:ext cx="8451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Request</a:t>
              </a:r>
              <a:endParaRPr lang="sv-SE" sz="1400" b="1" dirty="0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7436962" y="3369716"/>
              <a:ext cx="1" cy="1001514"/>
            </a:xfrm>
            <a:prstGeom prst="straightConnector1">
              <a:avLst/>
            </a:prstGeom>
            <a:ln w="53975">
              <a:solidFill>
                <a:srgbClr val="DB515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543689" y="3628284"/>
              <a:ext cx="15204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Application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error</a:t>
              </a:r>
              <a:endParaRPr lang="sv-SE" sz="1400" b="1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7285103" y="1774538"/>
              <a:ext cx="1512000" cy="1404000"/>
            </a:xfrm>
            <a:prstGeom prst="roundRect">
              <a:avLst/>
            </a:prstGeom>
            <a:solidFill>
              <a:srgbClr val="43BFF7"/>
            </a:solidFill>
            <a:ln w="190500">
              <a:solidFill>
                <a:srgbClr val="43BFF7">
                  <a:alpha val="48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Supervisor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8626950" y="3369124"/>
              <a:ext cx="1" cy="1002106"/>
            </a:xfrm>
            <a:prstGeom prst="straightConnector1">
              <a:avLst/>
            </a:prstGeom>
            <a:ln w="53975">
              <a:solidFill>
                <a:srgbClr val="47B97D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8704771" y="3628284"/>
              <a:ext cx="14782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Manage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failures</a:t>
              </a:r>
              <a:endParaRPr lang="sv-SE" sz="1400" b="1" dirty="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4911365" y="5822661"/>
              <a:ext cx="2168626" cy="14673"/>
            </a:xfrm>
            <a:prstGeom prst="straightConnector1">
              <a:avLst/>
            </a:prstGeom>
            <a:ln w="53975">
              <a:solidFill>
                <a:srgbClr val="47B97D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5340219" y="5461729"/>
              <a:ext cx="9765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Response</a:t>
              </a:r>
              <a:endParaRPr lang="sv-SE" sz="1400" b="1" dirty="0"/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4911365" y="5279071"/>
              <a:ext cx="2168626" cy="17482"/>
            </a:xfrm>
            <a:prstGeom prst="straightConnector1">
              <a:avLst/>
            </a:prstGeom>
            <a:ln w="53975">
              <a:solidFill>
                <a:srgbClr val="DB515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5340219" y="4935621"/>
              <a:ext cx="14228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Validation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error</a:t>
              </a:r>
              <a:endParaRPr lang="sv-SE" sz="1400" b="1" dirty="0"/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3194253" y="4561816"/>
              <a:ext cx="1512000" cy="1404000"/>
            </a:xfrm>
            <a:prstGeom prst="roundRect">
              <a:avLst/>
            </a:prstGeom>
            <a:solidFill>
              <a:srgbClr val="43BFF7"/>
            </a:solidFill>
            <a:ln w="190500">
              <a:solidFill>
                <a:srgbClr val="43BFF7">
                  <a:alpha val="48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 err="1" smtClean="0"/>
                <a:t>Client</a:t>
              </a:r>
              <a:endParaRPr lang="sv-SE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222092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0" y="0"/>
            <a:ext cx="12192000" cy="2945081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smtClean="0"/>
              <a:t>Supervision</a:t>
            </a:r>
            <a:endParaRPr lang="sv-SE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v-SE" b="1" dirty="0" err="1" smtClean="0"/>
              <a:t>Every</a:t>
            </a:r>
            <a:r>
              <a:rPr lang="sv-SE" b="1" dirty="0" smtClean="0"/>
              <a:t> </a:t>
            </a:r>
            <a:r>
              <a:rPr lang="sv-SE" b="1" dirty="0" err="1" smtClean="0"/>
              <a:t>actor</a:t>
            </a:r>
            <a:r>
              <a:rPr lang="sv-SE" b="1" dirty="0" smtClean="0"/>
              <a:t> is </a:t>
            </a:r>
            <a:r>
              <a:rPr lang="sv-SE" b="1" dirty="0" err="1" smtClean="0"/>
              <a:t>being</a:t>
            </a:r>
            <a:r>
              <a:rPr lang="sv-SE" b="1" dirty="0" smtClean="0"/>
              <a:t> </a:t>
            </a:r>
            <a:r>
              <a:rPr lang="sv-SE" b="1" dirty="0" err="1" smtClean="0"/>
              <a:t>supervised</a:t>
            </a:r>
            <a:r>
              <a:rPr lang="sv-SE" b="1" dirty="0" smtClean="0"/>
              <a:t> by </a:t>
            </a:r>
            <a:r>
              <a:rPr lang="sv-SE" b="1" dirty="0" err="1" smtClean="0"/>
              <a:t>another</a:t>
            </a:r>
            <a:r>
              <a:rPr lang="sv-SE" b="1" dirty="0" smtClean="0"/>
              <a:t> </a:t>
            </a:r>
            <a:r>
              <a:rPr lang="sv-SE" b="1" dirty="0" err="1" smtClean="0"/>
              <a:t>actor</a:t>
            </a:r>
            <a:r>
              <a:rPr lang="sv-SE" b="1" dirty="0" smtClean="0"/>
              <a:t> </a:t>
            </a:r>
            <a:r>
              <a:rPr lang="sv-SE" b="1" dirty="0" err="1" smtClean="0"/>
              <a:t>that</a:t>
            </a:r>
            <a:r>
              <a:rPr lang="sv-SE" b="1" dirty="0" smtClean="0"/>
              <a:t> </a:t>
            </a:r>
            <a:r>
              <a:rPr lang="sv-SE" b="1" dirty="0" err="1" smtClean="0"/>
              <a:t>dictates</a:t>
            </a:r>
            <a:r>
              <a:rPr lang="sv-SE" b="1" dirty="0" smtClean="0"/>
              <a:t> </a:t>
            </a:r>
            <a:r>
              <a:rPr lang="sv-SE" b="1" dirty="0" err="1" smtClean="0"/>
              <a:t>how</a:t>
            </a:r>
            <a:r>
              <a:rPr lang="sv-SE" b="1" dirty="0" smtClean="0"/>
              <a:t> </a:t>
            </a:r>
            <a:r>
              <a:rPr lang="sv-SE" b="1" dirty="0" err="1" smtClean="0"/>
              <a:t>failures</a:t>
            </a:r>
            <a:r>
              <a:rPr lang="sv-SE" b="1" dirty="0" smtClean="0"/>
              <a:t> </a:t>
            </a:r>
            <a:r>
              <a:rPr lang="sv-SE" b="1" dirty="0" err="1" smtClean="0"/>
              <a:t>should</a:t>
            </a:r>
            <a:r>
              <a:rPr lang="sv-SE" b="1" dirty="0" smtClean="0"/>
              <a:t> be handled</a:t>
            </a:r>
          </a:p>
          <a:p>
            <a:pPr marL="0" indent="0">
              <a:buNone/>
            </a:pPr>
            <a:endParaRPr lang="sv-SE" b="1" dirty="0"/>
          </a:p>
          <a:p>
            <a:pPr marL="0" indent="0">
              <a:buNone/>
            </a:pPr>
            <a:r>
              <a:rPr lang="sv-SE" b="1" dirty="0" smtClean="0"/>
              <a:t>A supervisor </a:t>
            </a:r>
            <a:r>
              <a:rPr lang="sv-SE" b="1" dirty="0" err="1" smtClean="0"/>
              <a:t>can</a:t>
            </a:r>
            <a:r>
              <a:rPr lang="sv-SE" b="1" dirty="0" smtClean="0"/>
              <a:t> </a:t>
            </a:r>
            <a:r>
              <a:rPr lang="sv-SE" b="1" dirty="0" err="1" smtClean="0"/>
              <a:t>decide</a:t>
            </a:r>
            <a:r>
              <a:rPr lang="sv-SE" b="1" dirty="0" smtClean="0"/>
              <a:t> to:</a:t>
            </a:r>
          </a:p>
          <a:p>
            <a:r>
              <a:rPr lang="sv-SE" b="1" dirty="0" smtClean="0"/>
              <a:t>Force a </a:t>
            </a:r>
            <a:r>
              <a:rPr lang="sv-SE" b="1" dirty="0" err="1" smtClean="0"/>
              <a:t>restart</a:t>
            </a:r>
            <a:endParaRPr lang="sv-SE" b="1" dirty="0" smtClean="0"/>
          </a:p>
          <a:p>
            <a:r>
              <a:rPr lang="sv-SE" b="1" dirty="0" err="1" smtClean="0"/>
              <a:t>Terminate</a:t>
            </a:r>
            <a:endParaRPr lang="sv-SE" b="1" dirty="0" smtClean="0"/>
          </a:p>
          <a:p>
            <a:r>
              <a:rPr lang="sv-SE" b="1" dirty="0" err="1" smtClean="0"/>
              <a:t>Ignore</a:t>
            </a:r>
            <a:r>
              <a:rPr lang="sv-SE" b="1" dirty="0" smtClean="0"/>
              <a:t> and </a:t>
            </a:r>
            <a:r>
              <a:rPr lang="sv-SE" b="1" dirty="0" err="1" smtClean="0"/>
              <a:t>resume</a:t>
            </a:r>
            <a:endParaRPr lang="sv-SE" b="1" dirty="0" smtClean="0"/>
          </a:p>
          <a:p>
            <a:r>
              <a:rPr lang="sv-SE" b="1" dirty="0" err="1" smtClean="0"/>
              <a:t>Escalate</a:t>
            </a:r>
            <a:r>
              <a:rPr lang="sv-SE" b="1" dirty="0" smtClean="0"/>
              <a:t> </a:t>
            </a:r>
            <a:r>
              <a:rPr lang="sv-SE" b="1" dirty="0" err="1" smtClean="0"/>
              <a:t>up</a:t>
            </a:r>
            <a:r>
              <a:rPr lang="sv-SE" b="1" dirty="0" smtClean="0"/>
              <a:t> to </a:t>
            </a:r>
            <a:r>
              <a:rPr lang="sv-SE" b="1" dirty="0" err="1" smtClean="0"/>
              <a:t>it’s</a:t>
            </a:r>
            <a:r>
              <a:rPr lang="sv-SE" b="1" dirty="0" smtClean="0"/>
              <a:t> </a:t>
            </a:r>
            <a:r>
              <a:rPr lang="sv-SE" b="1" dirty="0" err="1" smtClean="0"/>
              <a:t>own</a:t>
            </a:r>
            <a:r>
              <a:rPr lang="sv-SE" b="1" dirty="0" smtClean="0"/>
              <a:t> supervisor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3925688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ounded Rectangle 30"/>
          <p:cNvSpPr/>
          <p:nvPr/>
        </p:nvSpPr>
        <p:spPr>
          <a:xfrm>
            <a:off x="0" y="0"/>
            <a:ext cx="12192000" cy="263749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/>
          <p:cNvCxnSpPr>
            <a:stCxn id="22" idx="0"/>
            <a:endCxn id="3" idx="4"/>
          </p:cNvCxnSpPr>
          <p:nvPr/>
        </p:nvCxnSpPr>
        <p:spPr>
          <a:xfrm flipV="1">
            <a:off x="6057157" y="2479327"/>
            <a:ext cx="1" cy="462421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endCxn id="49" idx="0"/>
          </p:cNvCxnSpPr>
          <p:nvPr/>
        </p:nvCxnSpPr>
        <p:spPr>
          <a:xfrm>
            <a:off x="8283971" y="2479327"/>
            <a:ext cx="0" cy="460884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58" idx="3"/>
            <a:endCxn id="3" idx="7"/>
          </p:cNvCxnSpPr>
          <p:nvPr/>
        </p:nvCxnSpPr>
        <p:spPr>
          <a:xfrm flipH="1">
            <a:off x="6409837" y="1189632"/>
            <a:ext cx="408048" cy="438252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5558394" y="1481800"/>
            <a:ext cx="997527" cy="997527"/>
          </a:xfrm>
          <a:prstGeom prst="ellipse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</a:t>
            </a:r>
            <a:r>
              <a:rPr lang="sv-SE" sz="1400" b="1" dirty="0" err="1"/>
              <a:t>user</a:t>
            </a:r>
            <a:endParaRPr lang="sv-SE" sz="1400" b="1" dirty="0"/>
          </a:p>
        </p:txBody>
      </p:sp>
      <p:cxnSp>
        <p:nvCxnSpPr>
          <p:cNvPr id="64" name="Straight Connector 63"/>
          <p:cNvCxnSpPr>
            <a:stCxn id="58" idx="5"/>
            <a:endCxn id="63" idx="1"/>
          </p:cNvCxnSpPr>
          <p:nvPr/>
        </p:nvCxnSpPr>
        <p:spPr>
          <a:xfrm>
            <a:off x="7523244" y="1189632"/>
            <a:ext cx="408048" cy="438252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7785208" y="1481800"/>
            <a:ext cx="997527" cy="997527"/>
          </a:xfrm>
          <a:prstGeom prst="ellipse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sz="1400" b="1" dirty="0"/>
              <a:t>/system</a:t>
            </a:r>
          </a:p>
        </p:txBody>
      </p:sp>
      <p:sp>
        <p:nvSpPr>
          <p:cNvPr id="58" name="Oval 57"/>
          <p:cNvSpPr/>
          <p:nvPr/>
        </p:nvSpPr>
        <p:spPr>
          <a:xfrm>
            <a:off x="6671801" y="338189"/>
            <a:ext cx="997527" cy="997527"/>
          </a:xfrm>
          <a:prstGeom prst="ellipse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94820" y="922376"/>
            <a:ext cx="39880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4800" b="1" dirty="0" err="1"/>
              <a:t>Error</a:t>
            </a:r>
            <a:r>
              <a:rPr lang="sv-SE" sz="4800" b="1" dirty="0"/>
              <a:t> </a:t>
            </a:r>
            <a:r>
              <a:rPr lang="sv-SE" sz="4800" b="1" dirty="0" err="1" smtClean="0"/>
              <a:t>Kernel</a:t>
            </a:r>
            <a:endParaRPr lang="sv-SE" sz="4800" b="1" dirty="0"/>
          </a:p>
        </p:txBody>
      </p:sp>
      <p:sp>
        <p:nvSpPr>
          <p:cNvPr id="22" name="Isosceles Triangle 21"/>
          <p:cNvSpPr/>
          <p:nvPr/>
        </p:nvSpPr>
        <p:spPr>
          <a:xfrm>
            <a:off x="5154367" y="2941748"/>
            <a:ext cx="1805579" cy="1666346"/>
          </a:xfrm>
          <a:prstGeom prst="triangle">
            <a:avLst/>
          </a:prstGeom>
          <a:gradFill flip="none" rotWithShape="1">
            <a:gsLst>
              <a:gs pos="0">
                <a:srgbClr val="43BFF7"/>
              </a:gs>
              <a:gs pos="32000">
                <a:srgbClr val="43BFF7"/>
              </a:gs>
            </a:gsLst>
            <a:lin ang="16200000" scaled="1"/>
            <a:tileRect/>
          </a:gradFill>
          <a:ln w="79375" cap="rnd">
            <a:solidFill>
              <a:srgbClr val="43BFF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algn="ctr"/>
            <a:r>
              <a:rPr lang="sv-SE" b="1" dirty="0" err="1" smtClean="0"/>
              <a:t>User</a:t>
            </a:r>
            <a:r>
              <a:rPr lang="sv-SE" b="1" dirty="0" smtClean="0"/>
              <a:t> </a:t>
            </a:r>
            <a:r>
              <a:rPr lang="sv-SE" b="1" dirty="0" err="1" smtClean="0"/>
              <a:t>actor</a:t>
            </a:r>
            <a:endParaRPr lang="sv-SE" b="1" dirty="0" smtClean="0"/>
          </a:p>
          <a:p>
            <a:pPr algn="ctr"/>
            <a:r>
              <a:rPr lang="sv-SE" b="1" dirty="0" err="1" smtClean="0"/>
              <a:t>Hierarchy</a:t>
            </a:r>
            <a:endParaRPr lang="sv-SE" b="1" dirty="0"/>
          </a:p>
        </p:txBody>
      </p:sp>
      <p:sp>
        <p:nvSpPr>
          <p:cNvPr id="49" name="Isosceles Triangle 48"/>
          <p:cNvSpPr/>
          <p:nvPr/>
        </p:nvSpPr>
        <p:spPr>
          <a:xfrm>
            <a:off x="7381181" y="2940211"/>
            <a:ext cx="1805579" cy="1667883"/>
          </a:xfrm>
          <a:prstGeom prst="triangle">
            <a:avLst/>
          </a:prstGeom>
          <a:solidFill>
            <a:srgbClr val="43BFF7"/>
          </a:solidFill>
          <a:ln w="79375" cap="rnd">
            <a:solidFill>
              <a:srgbClr val="43BFF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algn="ctr"/>
            <a:r>
              <a:rPr lang="sv-SE" b="1" dirty="0" smtClean="0"/>
              <a:t>System </a:t>
            </a:r>
            <a:r>
              <a:rPr lang="sv-SE" b="1" dirty="0" err="1" smtClean="0"/>
              <a:t>actor</a:t>
            </a:r>
            <a:endParaRPr lang="sv-SE" b="1" dirty="0" smtClean="0"/>
          </a:p>
          <a:p>
            <a:pPr algn="ctr"/>
            <a:r>
              <a:rPr lang="sv-SE" b="1" dirty="0" err="1" smtClean="0"/>
              <a:t>Hierarchy</a:t>
            </a:r>
            <a:endParaRPr lang="sv-SE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8867273" y="1795897"/>
            <a:ext cx="195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i="1" dirty="0" smtClean="0">
                <a:solidFill>
                  <a:schemeClr val="tx1">
                    <a:lumMod val="85000"/>
                  </a:schemeClr>
                </a:solidFill>
              </a:rPr>
              <a:t>”System Guardian”</a:t>
            </a:r>
            <a:endParaRPr lang="sv-SE" i="1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239261" y="1795897"/>
            <a:ext cx="1239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i="1" dirty="0" smtClean="0">
                <a:solidFill>
                  <a:schemeClr val="tx1">
                    <a:lumMod val="85000"/>
                  </a:schemeClr>
                </a:solidFill>
              </a:rPr>
              <a:t>”Guardian”</a:t>
            </a:r>
            <a:endParaRPr lang="sv-SE" i="1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716840" y="651974"/>
            <a:ext cx="1734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i="1" dirty="0" smtClean="0">
                <a:solidFill>
                  <a:schemeClr val="tx1">
                    <a:lumMod val="85000"/>
                  </a:schemeClr>
                </a:solidFill>
              </a:rPr>
              <a:t>”</a:t>
            </a:r>
            <a:r>
              <a:rPr lang="sv-SE" i="1" dirty="0" err="1" smtClean="0">
                <a:solidFill>
                  <a:schemeClr val="tx1">
                    <a:lumMod val="85000"/>
                  </a:schemeClr>
                </a:solidFill>
              </a:rPr>
              <a:t>Root</a:t>
            </a:r>
            <a:r>
              <a:rPr lang="sv-SE" i="1" dirty="0" smtClean="0">
                <a:solidFill>
                  <a:schemeClr val="tx1">
                    <a:lumMod val="85000"/>
                  </a:schemeClr>
                </a:solidFill>
              </a:rPr>
              <a:t> Guardian”</a:t>
            </a:r>
            <a:endParaRPr lang="sv-SE" i="1" dirty="0">
              <a:solidFill>
                <a:schemeClr val="tx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919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/>
          <p:cNvGrpSpPr/>
          <p:nvPr/>
        </p:nvGrpSpPr>
        <p:grpSpPr>
          <a:xfrm>
            <a:off x="6817885" y="4832134"/>
            <a:ext cx="3597566" cy="1629341"/>
            <a:chOff x="1627954" y="4762555"/>
            <a:chExt cx="1610726" cy="1629341"/>
          </a:xfrm>
        </p:grpSpPr>
        <p:sp>
          <p:nvSpPr>
            <p:cNvPr id="55" name="Oval 54"/>
            <p:cNvSpPr/>
            <p:nvPr/>
          </p:nvSpPr>
          <p:spPr>
            <a:xfrm>
              <a:off x="1627954" y="4762555"/>
              <a:ext cx="1610726" cy="1627411"/>
            </a:xfrm>
            <a:prstGeom prst="ellipse">
              <a:avLst/>
            </a:prstGeom>
            <a:solidFill>
              <a:srgbClr val="B04242"/>
            </a:solidFill>
            <a:ln w="234950">
              <a:solidFill>
                <a:srgbClr val="B04242">
                  <a:alpha val="54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  <p:sp>
          <p:nvSpPr>
            <p:cNvPr id="56" name="Oval 55"/>
            <p:cNvSpPr/>
            <p:nvPr/>
          </p:nvSpPr>
          <p:spPr>
            <a:xfrm>
              <a:off x="1627954" y="4764485"/>
              <a:ext cx="1610726" cy="1627411"/>
            </a:xfrm>
            <a:prstGeom prst="ellipse">
              <a:avLst/>
            </a:prstGeom>
            <a:noFill/>
            <a:ln w="454025">
              <a:solidFill>
                <a:srgbClr val="B04242">
                  <a:alpha val="31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670570" y="4802285"/>
            <a:ext cx="1610726" cy="1629341"/>
            <a:chOff x="1627954" y="4762555"/>
            <a:chExt cx="1610726" cy="1629341"/>
          </a:xfrm>
        </p:grpSpPr>
        <p:sp>
          <p:nvSpPr>
            <p:cNvPr id="34" name="Oval 33"/>
            <p:cNvSpPr/>
            <p:nvPr/>
          </p:nvSpPr>
          <p:spPr>
            <a:xfrm>
              <a:off x="1627954" y="4762555"/>
              <a:ext cx="1610726" cy="1627411"/>
            </a:xfrm>
            <a:prstGeom prst="ellipse">
              <a:avLst/>
            </a:prstGeom>
            <a:solidFill>
              <a:srgbClr val="B04242"/>
            </a:solidFill>
            <a:ln w="234950">
              <a:solidFill>
                <a:srgbClr val="B04242">
                  <a:alpha val="54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  <p:sp>
          <p:nvSpPr>
            <p:cNvPr id="41" name="Oval 40"/>
            <p:cNvSpPr/>
            <p:nvPr/>
          </p:nvSpPr>
          <p:spPr>
            <a:xfrm>
              <a:off x="1627954" y="4764485"/>
              <a:ext cx="1610726" cy="1627411"/>
            </a:xfrm>
            <a:prstGeom prst="ellipse">
              <a:avLst/>
            </a:prstGeom>
            <a:noFill/>
            <a:ln w="454025">
              <a:solidFill>
                <a:srgbClr val="B04242">
                  <a:alpha val="31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</p:grpSp>
      <p:sp>
        <p:nvSpPr>
          <p:cNvPr id="31" name="Rounded Rectangle 30"/>
          <p:cNvSpPr/>
          <p:nvPr/>
        </p:nvSpPr>
        <p:spPr>
          <a:xfrm>
            <a:off x="0" y="0"/>
            <a:ext cx="12192000" cy="263749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/>
          <p:cNvCxnSpPr>
            <a:stCxn id="3" idx="3"/>
            <a:endCxn id="4" idx="7"/>
          </p:cNvCxnSpPr>
          <p:nvPr/>
        </p:nvCxnSpPr>
        <p:spPr>
          <a:xfrm flipH="1">
            <a:off x="5000949" y="2333243"/>
            <a:ext cx="703529" cy="729374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4" idx="3"/>
            <a:endCxn id="5" idx="7"/>
          </p:cNvCxnSpPr>
          <p:nvPr/>
        </p:nvCxnSpPr>
        <p:spPr>
          <a:xfrm flipH="1">
            <a:off x="3944039" y="3767976"/>
            <a:ext cx="351551" cy="393075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3"/>
            <a:endCxn id="39" idx="7"/>
          </p:cNvCxnSpPr>
          <p:nvPr/>
        </p:nvCxnSpPr>
        <p:spPr>
          <a:xfrm flipH="1">
            <a:off x="2831443" y="4866410"/>
            <a:ext cx="407237" cy="388074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5"/>
            <a:endCxn id="6" idx="1"/>
          </p:cNvCxnSpPr>
          <p:nvPr/>
        </p:nvCxnSpPr>
        <p:spPr>
          <a:xfrm>
            <a:off x="5000949" y="3767976"/>
            <a:ext cx="377193" cy="409348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" idx="5"/>
            <a:endCxn id="8" idx="1"/>
          </p:cNvCxnSpPr>
          <p:nvPr/>
        </p:nvCxnSpPr>
        <p:spPr>
          <a:xfrm>
            <a:off x="3944039" y="4866410"/>
            <a:ext cx="351551" cy="407507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2" idx="5"/>
            <a:endCxn id="33" idx="1"/>
          </p:cNvCxnSpPr>
          <p:nvPr/>
        </p:nvCxnSpPr>
        <p:spPr>
          <a:xfrm>
            <a:off x="7850672" y="3767975"/>
            <a:ext cx="400090" cy="409349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3" idx="3"/>
            <a:endCxn id="35" idx="7"/>
          </p:cNvCxnSpPr>
          <p:nvPr/>
        </p:nvCxnSpPr>
        <p:spPr>
          <a:xfrm flipH="1">
            <a:off x="7875923" y="4882683"/>
            <a:ext cx="374839" cy="389024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3" idx="4"/>
            <a:endCxn id="36" idx="0"/>
          </p:cNvCxnSpPr>
          <p:nvPr/>
        </p:nvCxnSpPr>
        <p:spPr>
          <a:xfrm>
            <a:off x="8603442" y="5028767"/>
            <a:ext cx="0" cy="96854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" idx="5"/>
            <a:endCxn id="32" idx="1"/>
          </p:cNvCxnSpPr>
          <p:nvPr/>
        </p:nvCxnSpPr>
        <p:spPr>
          <a:xfrm>
            <a:off x="6409837" y="2333243"/>
            <a:ext cx="735476" cy="729373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33" idx="5"/>
            <a:endCxn id="57" idx="1"/>
          </p:cNvCxnSpPr>
          <p:nvPr/>
        </p:nvCxnSpPr>
        <p:spPr>
          <a:xfrm>
            <a:off x="8956121" y="4882683"/>
            <a:ext cx="374840" cy="391233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149506" y="5127833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/c2</a:t>
            </a:r>
          </a:p>
        </p:txBody>
      </p:sp>
      <p:sp>
        <p:nvSpPr>
          <p:cNvPr id="6" name="Oval 5"/>
          <p:cNvSpPr/>
          <p:nvPr/>
        </p:nvSpPr>
        <p:spPr>
          <a:xfrm>
            <a:off x="5232058" y="4031240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/b2</a:t>
            </a:r>
          </a:p>
        </p:txBody>
      </p:sp>
      <p:sp>
        <p:nvSpPr>
          <p:cNvPr id="5" name="Oval 4"/>
          <p:cNvSpPr/>
          <p:nvPr/>
        </p:nvSpPr>
        <p:spPr>
          <a:xfrm>
            <a:off x="3092596" y="4014967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/b1</a:t>
            </a:r>
          </a:p>
        </p:txBody>
      </p:sp>
      <p:sp>
        <p:nvSpPr>
          <p:cNvPr id="4" name="Oval 3"/>
          <p:cNvSpPr/>
          <p:nvPr/>
        </p:nvSpPr>
        <p:spPr>
          <a:xfrm>
            <a:off x="4149506" y="2916533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/a1</a:t>
            </a:r>
          </a:p>
        </p:txBody>
      </p:sp>
      <p:sp>
        <p:nvSpPr>
          <p:cNvPr id="32" name="Oval 31"/>
          <p:cNvSpPr/>
          <p:nvPr/>
        </p:nvSpPr>
        <p:spPr>
          <a:xfrm>
            <a:off x="6999229" y="2916532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/a2</a:t>
            </a:r>
          </a:p>
        </p:txBody>
      </p:sp>
      <p:sp>
        <p:nvSpPr>
          <p:cNvPr id="33" name="Oval 32"/>
          <p:cNvSpPr/>
          <p:nvPr/>
        </p:nvSpPr>
        <p:spPr>
          <a:xfrm>
            <a:off x="8104678" y="4031240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/b3</a:t>
            </a:r>
          </a:p>
        </p:txBody>
      </p:sp>
      <p:sp>
        <p:nvSpPr>
          <p:cNvPr id="35" name="Oval 34"/>
          <p:cNvSpPr/>
          <p:nvPr/>
        </p:nvSpPr>
        <p:spPr>
          <a:xfrm>
            <a:off x="7024480" y="5125623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/c3</a:t>
            </a:r>
          </a:p>
        </p:txBody>
      </p:sp>
      <p:sp>
        <p:nvSpPr>
          <p:cNvPr id="36" name="Oval 35"/>
          <p:cNvSpPr/>
          <p:nvPr/>
        </p:nvSpPr>
        <p:spPr>
          <a:xfrm>
            <a:off x="8104678" y="5125621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/c4</a:t>
            </a:r>
          </a:p>
        </p:txBody>
      </p:sp>
      <p:sp>
        <p:nvSpPr>
          <p:cNvPr id="57" name="Oval 56"/>
          <p:cNvSpPr/>
          <p:nvPr/>
        </p:nvSpPr>
        <p:spPr>
          <a:xfrm>
            <a:off x="9184877" y="5127832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/c5</a:t>
            </a:r>
          </a:p>
        </p:txBody>
      </p:sp>
      <p:cxnSp>
        <p:nvCxnSpPr>
          <p:cNvPr id="60" name="Straight Connector 59"/>
          <p:cNvCxnSpPr>
            <a:stCxn id="58" idx="3"/>
            <a:endCxn id="3" idx="7"/>
          </p:cNvCxnSpPr>
          <p:nvPr/>
        </p:nvCxnSpPr>
        <p:spPr>
          <a:xfrm flipH="1">
            <a:off x="6409837" y="1189632"/>
            <a:ext cx="408048" cy="438252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5558394" y="1481800"/>
            <a:ext cx="997527" cy="997527"/>
          </a:xfrm>
          <a:prstGeom prst="ellipse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</a:t>
            </a:r>
            <a:r>
              <a:rPr lang="sv-SE" sz="1400" b="1" dirty="0" err="1"/>
              <a:t>user</a:t>
            </a:r>
            <a:endParaRPr lang="sv-SE" sz="1400" b="1" dirty="0"/>
          </a:p>
        </p:txBody>
      </p:sp>
      <p:cxnSp>
        <p:nvCxnSpPr>
          <p:cNvPr id="64" name="Straight Connector 63"/>
          <p:cNvCxnSpPr>
            <a:stCxn id="58" idx="5"/>
            <a:endCxn id="63" idx="1"/>
          </p:cNvCxnSpPr>
          <p:nvPr/>
        </p:nvCxnSpPr>
        <p:spPr>
          <a:xfrm>
            <a:off x="7523244" y="1189632"/>
            <a:ext cx="408048" cy="438252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7785208" y="1481800"/>
            <a:ext cx="997527" cy="997527"/>
          </a:xfrm>
          <a:prstGeom prst="ellipse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sz="1400" b="1" dirty="0"/>
              <a:t>/system</a:t>
            </a:r>
          </a:p>
        </p:txBody>
      </p:sp>
      <p:sp>
        <p:nvSpPr>
          <p:cNvPr id="58" name="Oval 57"/>
          <p:cNvSpPr/>
          <p:nvPr/>
        </p:nvSpPr>
        <p:spPr>
          <a:xfrm>
            <a:off x="6671801" y="338189"/>
            <a:ext cx="997527" cy="997527"/>
          </a:xfrm>
          <a:prstGeom prst="ellipse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94819" y="922376"/>
            <a:ext cx="37962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4800" b="1" dirty="0" err="1"/>
              <a:t>Error</a:t>
            </a:r>
            <a:r>
              <a:rPr lang="sv-SE" sz="4800" b="1" dirty="0"/>
              <a:t> </a:t>
            </a:r>
            <a:r>
              <a:rPr lang="sv-SE" sz="4800" b="1" dirty="0" err="1" smtClean="0"/>
              <a:t>Kernel</a:t>
            </a:r>
            <a:endParaRPr lang="sv-SE" sz="4800" b="1" dirty="0"/>
          </a:p>
        </p:txBody>
      </p:sp>
      <p:sp>
        <p:nvSpPr>
          <p:cNvPr id="39" name="Oval 38"/>
          <p:cNvSpPr/>
          <p:nvPr/>
        </p:nvSpPr>
        <p:spPr>
          <a:xfrm>
            <a:off x="1980000" y="5108400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</a:t>
            </a:r>
            <a:r>
              <a:rPr lang="sv-SE" sz="1400" b="1" dirty="0" smtClean="0"/>
              <a:t>c1</a:t>
            </a:r>
            <a:endParaRPr lang="sv-SE" sz="1400" b="1" dirty="0"/>
          </a:p>
        </p:txBody>
      </p:sp>
      <p:sp>
        <p:nvSpPr>
          <p:cNvPr id="29" name="Oval Callout 28"/>
          <p:cNvSpPr/>
          <p:nvPr/>
        </p:nvSpPr>
        <p:spPr>
          <a:xfrm>
            <a:off x="574221" y="2878937"/>
            <a:ext cx="3017840" cy="646998"/>
          </a:xfrm>
          <a:prstGeom prst="wedgeEllipseCallout">
            <a:avLst>
              <a:gd name="adj1" fmla="val 29550"/>
              <a:gd name="adj2" fmla="val 82059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chemeClr val="accent2">
                <a:lumMod val="60000"/>
                <a:lumOff val="4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dirty="0" err="1">
                <a:solidFill>
                  <a:schemeClr val="bg1"/>
                </a:solidFill>
              </a:rPr>
              <a:t>OneForOne</a:t>
            </a:r>
            <a:r>
              <a:rPr lang="sv-SE" sz="1600" dirty="0">
                <a:solidFill>
                  <a:schemeClr val="bg1"/>
                </a:solidFill>
              </a:rPr>
              <a:t> supervisor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1977169" y="5108400"/>
            <a:ext cx="997527" cy="997527"/>
            <a:chOff x="1978560" y="5109171"/>
            <a:chExt cx="997527" cy="997527"/>
          </a:xfrm>
          <a:effectLst/>
        </p:grpSpPr>
        <p:sp>
          <p:nvSpPr>
            <p:cNvPr id="44" name="Oval 43"/>
            <p:cNvSpPr/>
            <p:nvPr/>
          </p:nvSpPr>
          <p:spPr>
            <a:xfrm>
              <a:off x="1978560" y="5109171"/>
              <a:ext cx="997527" cy="997527"/>
            </a:xfrm>
            <a:prstGeom prst="ellipse">
              <a:avLst/>
            </a:prstGeom>
            <a:solidFill>
              <a:srgbClr val="DB5151"/>
            </a:solidFill>
            <a:ln w="38100">
              <a:solidFill>
                <a:srgbClr val="DB515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tx1"/>
                </a:solidFill>
              </a:endParaRPr>
            </a:p>
          </p:txBody>
        </p:sp>
        <p:sp>
          <p:nvSpPr>
            <p:cNvPr id="45" name="Cross 44"/>
            <p:cNvSpPr/>
            <p:nvPr/>
          </p:nvSpPr>
          <p:spPr>
            <a:xfrm rot="18807735">
              <a:off x="2200318" y="5366639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tx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7024479" y="5125621"/>
            <a:ext cx="997527" cy="997527"/>
            <a:chOff x="1978560" y="5109171"/>
            <a:chExt cx="997527" cy="997527"/>
          </a:xfrm>
          <a:effectLst/>
        </p:grpSpPr>
        <p:sp>
          <p:nvSpPr>
            <p:cNvPr id="48" name="Oval 47"/>
            <p:cNvSpPr/>
            <p:nvPr/>
          </p:nvSpPr>
          <p:spPr>
            <a:xfrm>
              <a:off x="1978560" y="5109171"/>
              <a:ext cx="997527" cy="997527"/>
            </a:xfrm>
            <a:prstGeom prst="ellipse">
              <a:avLst/>
            </a:prstGeom>
            <a:solidFill>
              <a:srgbClr val="DB5151"/>
            </a:solidFill>
            <a:ln w="38100">
              <a:solidFill>
                <a:srgbClr val="DB515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tx1"/>
                </a:solidFill>
              </a:endParaRPr>
            </a:p>
          </p:txBody>
        </p:sp>
        <p:sp>
          <p:nvSpPr>
            <p:cNvPr id="49" name="Cross 48"/>
            <p:cNvSpPr/>
            <p:nvPr/>
          </p:nvSpPr>
          <p:spPr>
            <a:xfrm rot="18807735">
              <a:off x="2200318" y="5366639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tx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  <p:sp>
        <p:nvSpPr>
          <p:cNvPr id="50" name="Oval Callout 49"/>
          <p:cNvSpPr/>
          <p:nvPr/>
        </p:nvSpPr>
        <p:spPr>
          <a:xfrm>
            <a:off x="8956121" y="2879236"/>
            <a:ext cx="2795271" cy="646998"/>
          </a:xfrm>
          <a:prstGeom prst="wedgeEllipseCallout">
            <a:avLst>
              <a:gd name="adj1" fmla="val -39637"/>
              <a:gd name="adj2" fmla="val 93091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chemeClr val="accent2">
                <a:lumMod val="60000"/>
                <a:lumOff val="4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err="1">
                <a:solidFill>
                  <a:schemeClr val="bg1"/>
                </a:solidFill>
              </a:rPr>
              <a:t>AllForOne</a:t>
            </a:r>
            <a:r>
              <a:rPr lang="sv-SE" sz="1600" dirty="0">
                <a:solidFill>
                  <a:schemeClr val="bg1"/>
                </a:solidFill>
              </a:rPr>
              <a:t> </a:t>
            </a:r>
            <a:r>
              <a:rPr lang="sv-SE" sz="1400" dirty="0">
                <a:solidFill>
                  <a:schemeClr val="bg1"/>
                </a:solidFill>
              </a:rPr>
              <a:t>supervisor</a:t>
            </a:r>
            <a:endParaRPr lang="sv-SE" sz="1600" dirty="0">
              <a:solidFill>
                <a:schemeClr val="bg1"/>
              </a:solidFill>
            </a:endParaRPr>
          </a:p>
        </p:txBody>
      </p:sp>
      <p:sp>
        <p:nvSpPr>
          <p:cNvPr id="51" name="b1 supervising"/>
          <p:cNvSpPr/>
          <p:nvPr/>
        </p:nvSpPr>
        <p:spPr>
          <a:xfrm>
            <a:off x="3092596" y="4014967"/>
            <a:ext cx="997527" cy="99752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68275">
            <a:solidFill>
              <a:schemeClr val="accent6">
                <a:lumMod val="60000"/>
                <a:lumOff val="4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/b1</a:t>
            </a:r>
          </a:p>
        </p:txBody>
      </p:sp>
      <p:sp>
        <p:nvSpPr>
          <p:cNvPr id="52" name="b3 supervising"/>
          <p:cNvSpPr/>
          <p:nvPr/>
        </p:nvSpPr>
        <p:spPr>
          <a:xfrm>
            <a:off x="8104678" y="4031240"/>
            <a:ext cx="997527" cy="99752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68275">
            <a:solidFill>
              <a:schemeClr val="accent6">
                <a:lumMod val="60000"/>
                <a:lumOff val="4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/b3</a:t>
            </a:r>
          </a:p>
        </p:txBody>
      </p:sp>
      <p:sp>
        <p:nvSpPr>
          <p:cNvPr id="46" name="Rectangle 45" hidden="1"/>
          <p:cNvSpPr/>
          <p:nvPr/>
        </p:nvSpPr>
        <p:spPr>
          <a:xfrm>
            <a:off x="0" y="2646194"/>
            <a:ext cx="12192000" cy="1497204"/>
          </a:xfrm>
          <a:prstGeom prst="rect">
            <a:avLst/>
          </a:prstGeom>
          <a:solidFill>
            <a:srgbClr val="DB5151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 smtClean="0">
                <a:solidFill>
                  <a:schemeClr val="tx1"/>
                </a:solidFill>
              </a:rPr>
              <a:t>99.9999999% </a:t>
            </a:r>
            <a:r>
              <a:rPr lang="sv-SE" b="1" dirty="0" err="1" smtClean="0">
                <a:solidFill>
                  <a:schemeClr val="tx1"/>
                </a:solidFill>
              </a:rPr>
              <a:t>uptime</a:t>
            </a:r>
            <a:r>
              <a:rPr lang="sv-SE" b="1" dirty="0" smtClean="0">
                <a:solidFill>
                  <a:schemeClr val="tx1"/>
                </a:solidFill>
              </a:rPr>
              <a:t/>
            </a:r>
            <a:br>
              <a:rPr lang="sv-SE" b="1" dirty="0" smtClean="0">
                <a:solidFill>
                  <a:schemeClr val="tx1"/>
                </a:solidFill>
              </a:rPr>
            </a:br>
            <a:r>
              <a:rPr lang="sv-SE" b="1" dirty="0" smtClean="0">
                <a:solidFill>
                  <a:schemeClr val="tx1"/>
                </a:solidFill>
              </a:rPr>
              <a:t>~0.03 sekunder </a:t>
            </a:r>
            <a:r>
              <a:rPr lang="sv-SE" b="1" dirty="0" err="1" smtClean="0">
                <a:solidFill>
                  <a:schemeClr val="tx1"/>
                </a:solidFill>
              </a:rPr>
              <a:t>downtime</a:t>
            </a:r>
            <a:r>
              <a:rPr lang="sv-SE" b="1" dirty="0" smtClean="0">
                <a:solidFill>
                  <a:schemeClr val="tx1"/>
                </a:solidFill>
              </a:rPr>
              <a:t> per år</a:t>
            </a:r>
            <a:endParaRPr lang="sv-SE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6251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9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4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6837" y="213272"/>
            <a:ext cx="6883079" cy="6579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067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err="1" smtClean="0"/>
              <a:t>Become</a:t>
            </a:r>
            <a:endParaRPr lang="sv-SE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sv-SE" b="1" i="1" dirty="0" err="1" smtClean="0"/>
              <a:t>Become</a:t>
            </a:r>
            <a:r>
              <a:rPr lang="sv-SE" b="1" dirty="0" smtClean="0"/>
              <a:t> or </a:t>
            </a:r>
            <a:r>
              <a:rPr lang="sv-SE" b="1" i="1" dirty="0" err="1" smtClean="0"/>
              <a:t>hotswap</a:t>
            </a:r>
            <a:r>
              <a:rPr lang="sv-SE" b="1" dirty="0" smtClean="0"/>
              <a:t> </a:t>
            </a:r>
            <a:r>
              <a:rPr lang="sv-SE" b="1" dirty="0" err="1" smtClean="0"/>
              <a:t>means</a:t>
            </a:r>
            <a:r>
              <a:rPr lang="sv-SE" b="1" dirty="0" smtClean="0"/>
              <a:t> </a:t>
            </a:r>
            <a:r>
              <a:rPr lang="sv-SE" b="1" dirty="0" err="1" smtClean="0"/>
              <a:t>that</a:t>
            </a:r>
            <a:r>
              <a:rPr lang="sv-SE" b="1" dirty="0" smtClean="0"/>
              <a:t> an </a:t>
            </a:r>
            <a:r>
              <a:rPr lang="sv-SE" b="1" dirty="0" err="1" smtClean="0"/>
              <a:t>actor</a:t>
            </a:r>
            <a:r>
              <a:rPr lang="sv-SE" b="1" dirty="0" smtClean="0"/>
              <a:t> </a:t>
            </a:r>
            <a:r>
              <a:rPr lang="sv-SE" b="1" dirty="0" err="1" smtClean="0"/>
              <a:t>can</a:t>
            </a:r>
            <a:r>
              <a:rPr lang="sv-SE" b="1" dirty="0" smtClean="0"/>
              <a:t> </a:t>
            </a:r>
            <a:r>
              <a:rPr lang="sv-SE" b="1" dirty="0" err="1" smtClean="0"/>
              <a:t>decide</a:t>
            </a:r>
            <a:r>
              <a:rPr lang="sv-SE" b="1" dirty="0" smtClean="0"/>
              <a:t> </a:t>
            </a:r>
            <a:r>
              <a:rPr lang="sv-SE" b="1" dirty="0" err="1" smtClean="0"/>
              <a:t>how</a:t>
            </a:r>
            <a:r>
              <a:rPr lang="sv-SE" b="1" dirty="0" smtClean="0"/>
              <a:t> it </a:t>
            </a:r>
            <a:r>
              <a:rPr lang="sv-SE" b="1" dirty="0" err="1" smtClean="0"/>
              <a:t>should</a:t>
            </a:r>
            <a:r>
              <a:rPr lang="sv-SE" b="1" dirty="0" smtClean="0"/>
              <a:t> process the </a:t>
            </a:r>
            <a:r>
              <a:rPr lang="sv-SE" b="1" dirty="0" err="1" smtClean="0"/>
              <a:t>next</a:t>
            </a:r>
            <a:r>
              <a:rPr lang="sv-SE" b="1" dirty="0" smtClean="0"/>
              <a:t> </a:t>
            </a:r>
            <a:r>
              <a:rPr lang="sv-SE" b="1" dirty="0" err="1" smtClean="0"/>
              <a:t>incoming</a:t>
            </a:r>
            <a:r>
              <a:rPr lang="sv-SE" b="1" dirty="0" smtClean="0"/>
              <a:t> </a:t>
            </a:r>
            <a:r>
              <a:rPr lang="sv-SE" b="1" dirty="0" err="1" smtClean="0"/>
              <a:t>message</a:t>
            </a:r>
            <a:r>
              <a:rPr lang="sv-SE" b="1" dirty="0" smtClean="0"/>
              <a:t>.</a:t>
            </a:r>
          </a:p>
          <a:p>
            <a:pPr marL="0" indent="0">
              <a:buNone/>
            </a:pPr>
            <a:endParaRPr lang="sv-SE" b="1" dirty="0"/>
          </a:p>
          <a:p>
            <a:pPr marL="0" indent="0">
              <a:buNone/>
            </a:pPr>
            <a:r>
              <a:rPr lang="sv-SE" b="1" dirty="0" smtClean="0"/>
              <a:t>In Akka.NET </a:t>
            </a:r>
            <a:r>
              <a:rPr lang="sv-SE" b="1" dirty="0" err="1" smtClean="0"/>
              <a:t>this</a:t>
            </a:r>
            <a:r>
              <a:rPr lang="sv-SE" b="1" dirty="0" smtClean="0"/>
              <a:t> is handled by the .</a:t>
            </a:r>
            <a:r>
              <a:rPr lang="sv-SE" b="1" i="1" dirty="0" err="1" smtClean="0"/>
              <a:t>Become</a:t>
            </a:r>
            <a:r>
              <a:rPr lang="sv-SE" b="1" dirty="0" smtClean="0"/>
              <a:t> and </a:t>
            </a:r>
            <a:r>
              <a:rPr lang="sv-SE" b="1" i="1" dirty="0" smtClean="0"/>
              <a:t>.</a:t>
            </a:r>
            <a:r>
              <a:rPr lang="sv-SE" b="1" i="1" dirty="0" err="1" smtClean="0"/>
              <a:t>Unbecome</a:t>
            </a:r>
            <a:r>
              <a:rPr lang="sv-SE" b="1" i="1" dirty="0" smtClean="0"/>
              <a:t> </a:t>
            </a:r>
            <a:r>
              <a:rPr lang="sv-SE" b="1" dirty="0" err="1" smtClean="0"/>
              <a:t>methods</a:t>
            </a:r>
            <a:r>
              <a:rPr lang="sv-SE" b="1" dirty="0" smtClean="0"/>
              <a:t>.</a:t>
            </a:r>
          </a:p>
          <a:p>
            <a:pPr marL="0" indent="0">
              <a:buNone/>
            </a:pPr>
            <a:endParaRPr lang="sv-SE" b="1" dirty="0"/>
          </a:p>
          <a:p>
            <a:pPr marL="0" indent="0">
              <a:buNone/>
            </a:pPr>
            <a:r>
              <a:rPr lang="sv-SE" b="1" dirty="0" err="1" smtClean="0"/>
              <a:t>Very</a:t>
            </a:r>
            <a:r>
              <a:rPr lang="sv-SE" b="1" dirty="0" smtClean="0"/>
              <a:t> </a:t>
            </a:r>
            <a:r>
              <a:rPr lang="sv-SE" b="1" dirty="0" err="1" smtClean="0"/>
              <a:t>useful</a:t>
            </a:r>
            <a:r>
              <a:rPr lang="sv-SE" b="1" dirty="0" smtClean="0"/>
              <a:t> for </a:t>
            </a:r>
            <a:r>
              <a:rPr lang="sv-SE" b="1" dirty="0" err="1" smtClean="0"/>
              <a:t>creating</a:t>
            </a:r>
            <a:r>
              <a:rPr lang="sv-SE" b="1" dirty="0" smtClean="0"/>
              <a:t> </a:t>
            </a:r>
            <a:r>
              <a:rPr lang="sv-SE" b="1" dirty="0" err="1" smtClean="0"/>
              <a:t>state</a:t>
            </a:r>
            <a:r>
              <a:rPr lang="sv-SE" b="1" dirty="0" smtClean="0"/>
              <a:t> </a:t>
            </a:r>
            <a:r>
              <a:rPr lang="sv-SE" b="1" dirty="0" err="1" smtClean="0"/>
              <a:t>machines</a:t>
            </a:r>
            <a:endParaRPr lang="sv-SE" b="1" dirty="0" smtClean="0"/>
          </a:p>
        </p:txBody>
      </p:sp>
    </p:spTree>
    <p:extLst>
      <p:ext uri="{BB962C8B-B14F-4D97-AF65-F5344CB8AC3E}">
        <p14:creationId xmlns:p14="http://schemas.microsoft.com/office/powerpoint/2010/main" val="2924477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" y="234479"/>
            <a:ext cx="7241458" cy="6358827"/>
          </a:xfrm>
          <a:prstGeom prst="roundRect">
            <a:avLst>
              <a:gd name="adj" fmla="val 3889"/>
            </a:avLst>
          </a:prstGeom>
          <a:solidFill>
            <a:schemeClr val="bg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58379" y="360947"/>
            <a:ext cx="10515600" cy="64970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v-S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sv-SE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sv-S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v-SE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Alive</a:t>
            </a:r>
            <a:r>
              <a:rPr lang="sv-S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(){</a:t>
            </a:r>
          </a:p>
          <a:p>
            <a:pPr marL="0" indent="0">
              <a:buNone/>
            </a:pPr>
            <a:r>
              <a:rPr lang="sv-S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sv-SE" sz="24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…//</a:t>
            </a:r>
            <a:r>
              <a:rPr lang="sv-SE" sz="240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other</a:t>
            </a:r>
            <a:r>
              <a:rPr lang="sv-SE" sz="24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v-SE" sz="240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code</a:t>
            </a:r>
            <a:endParaRPr lang="sv-SE" sz="2400" dirty="0" smtClean="0">
              <a:solidFill>
                <a:schemeClr val="accent6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sv-S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sv-SE" sz="2400" dirty="0" err="1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sv-SE" sz="2400" dirty="0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sv-SE" sz="2400" dirty="0" err="1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this.hitpoints</a:t>
            </a:r>
            <a:r>
              <a:rPr lang="sv-SE" sz="2400" dirty="0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&lt;= 0)</a:t>
            </a:r>
          </a:p>
          <a:p>
            <a:pPr marL="0" indent="0">
              <a:buNone/>
            </a:pPr>
            <a:r>
              <a:rPr lang="sv-SE" sz="2400" dirty="0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sv-SE" sz="2400" dirty="0" err="1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this.Become</a:t>
            </a:r>
            <a:r>
              <a:rPr lang="sv-SE" sz="2400" dirty="0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sv-SE" sz="2400" dirty="0" err="1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Dead</a:t>
            </a:r>
            <a:r>
              <a:rPr lang="sv-SE" sz="2400" dirty="0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sv-S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…</a:t>
            </a:r>
          </a:p>
          <a:p>
            <a:pPr marL="0" indent="0">
              <a:buNone/>
            </a:pPr>
            <a:r>
              <a:rPr lang="sv-S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sv-S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sv-S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sv-SE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sv-S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v-SE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Dead</a:t>
            </a:r>
            <a:r>
              <a:rPr lang="sv-S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(){</a:t>
            </a:r>
          </a:p>
          <a:p>
            <a:pPr marL="0" indent="0">
              <a:buNone/>
            </a:pPr>
            <a:r>
              <a:rPr lang="sv-S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sv-SE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Receive</a:t>
            </a:r>
            <a:r>
              <a:rPr lang="sv-S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sv-SE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Resurrect</a:t>
            </a:r>
            <a:r>
              <a:rPr lang="sv-S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&gt;(_ =&gt; {</a:t>
            </a:r>
          </a:p>
          <a:p>
            <a:pPr marL="0" indent="0">
              <a:buNone/>
            </a:pPr>
            <a:r>
              <a:rPr lang="sv-S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v-S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sv-SE" sz="2400" dirty="0" err="1" smtClean="0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this.hitpoints</a:t>
            </a:r>
            <a:r>
              <a:rPr lang="sv-SE" sz="2400" dirty="0" smtClean="0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v-SE" sz="2400" dirty="0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sv-SE" sz="2400" dirty="0" err="1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this.maxHitpoints</a:t>
            </a:r>
            <a:r>
              <a:rPr lang="sv-SE" sz="2400" dirty="0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sv-SE" sz="2400" dirty="0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sv-SE" sz="2400" dirty="0" err="1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this.Become</a:t>
            </a:r>
            <a:r>
              <a:rPr lang="sv-SE" sz="2400" dirty="0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sv-SE" sz="2400" dirty="0" err="1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Alive</a:t>
            </a:r>
            <a:r>
              <a:rPr lang="sv-SE" sz="2400" dirty="0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sv-SE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v-SE" sz="2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sv-SE" sz="2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sv-S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   </a:t>
            </a:r>
            <a:endParaRPr lang="sv-S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sv-S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52590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662738" y="3956952"/>
            <a:ext cx="2613089" cy="2613088"/>
            <a:chOff x="4662738" y="3956952"/>
            <a:chExt cx="2613089" cy="2613088"/>
          </a:xfrm>
        </p:grpSpPr>
        <p:sp>
          <p:nvSpPr>
            <p:cNvPr id="50" name="Freeform 49"/>
            <p:cNvSpPr/>
            <p:nvPr/>
          </p:nvSpPr>
          <p:spPr>
            <a:xfrm>
              <a:off x="4662738" y="3956952"/>
              <a:ext cx="2613089" cy="2613088"/>
            </a:xfrm>
            <a:custGeom>
              <a:avLst/>
              <a:gdLst>
                <a:gd name="connsiteX0" fmla="*/ 675551 w 2613089"/>
                <a:gd name="connsiteY0" fmla="*/ 2336863 h 2613088"/>
                <a:gd name="connsiteX1" fmla="*/ 927753 w 2613089"/>
                <a:gd name="connsiteY1" fmla="*/ 2336863 h 2613088"/>
                <a:gd name="connsiteX2" fmla="*/ 801652 w 2613089"/>
                <a:gd name="connsiteY2" fmla="*/ 2613088 h 2613088"/>
                <a:gd name="connsiteX3" fmla="*/ 1012145 w 2613089"/>
                <a:gd name="connsiteY3" fmla="*/ 2336862 h 2613088"/>
                <a:gd name="connsiteX4" fmla="*/ 1264347 w 2613089"/>
                <a:gd name="connsiteY4" fmla="*/ 2336862 h 2613088"/>
                <a:gd name="connsiteX5" fmla="*/ 1138246 w 2613089"/>
                <a:gd name="connsiteY5" fmla="*/ 2613087 h 2613088"/>
                <a:gd name="connsiteX6" fmla="*/ 1685333 w 2613089"/>
                <a:gd name="connsiteY6" fmla="*/ 2336861 h 2613088"/>
                <a:gd name="connsiteX7" fmla="*/ 1937535 w 2613089"/>
                <a:gd name="connsiteY7" fmla="*/ 2336861 h 2613088"/>
                <a:gd name="connsiteX8" fmla="*/ 1811434 w 2613089"/>
                <a:gd name="connsiteY8" fmla="*/ 2613086 h 2613088"/>
                <a:gd name="connsiteX9" fmla="*/ 1348739 w 2613089"/>
                <a:gd name="connsiteY9" fmla="*/ 2336860 h 2613088"/>
                <a:gd name="connsiteX10" fmla="*/ 1600941 w 2613089"/>
                <a:gd name="connsiteY10" fmla="*/ 2336860 h 2613088"/>
                <a:gd name="connsiteX11" fmla="*/ 1474840 w 2613089"/>
                <a:gd name="connsiteY11" fmla="*/ 2613085 h 2613088"/>
                <a:gd name="connsiteX12" fmla="*/ 2336864 w 2613089"/>
                <a:gd name="connsiteY12" fmla="*/ 1685332 h 2613088"/>
                <a:gd name="connsiteX13" fmla="*/ 2613089 w 2613089"/>
                <a:gd name="connsiteY13" fmla="*/ 1811433 h 2613088"/>
                <a:gd name="connsiteX14" fmla="*/ 2336864 w 2613089"/>
                <a:gd name="connsiteY14" fmla="*/ 1937534 h 2613088"/>
                <a:gd name="connsiteX15" fmla="*/ 276227 w 2613089"/>
                <a:gd name="connsiteY15" fmla="*/ 1685332 h 2613088"/>
                <a:gd name="connsiteX16" fmla="*/ 276227 w 2613089"/>
                <a:gd name="connsiteY16" fmla="*/ 1937534 h 2613088"/>
                <a:gd name="connsiteX17" fmla="*/ 2 w 2613089"/>
                <a:gd name="connsiteY17" fmla="*/ 1811433 h 2613088"/>
                <a:gd name="connsiteX18" fmla="*/ 2336863 w 2613089"/>
                <a:gd name="connsiteY18" fmla="*/ 1348738 h 2613088"/>
                <a:gd name="connsiteX19" fmla="*/ 2613088 w 2613089"/>
                <a:gd name="connsiteY19" fmla="*/ 1474839 h 2613088"/>
                <a:gd name="connsiteX20" fmla="*/ 2336863 w 2613089"/>
                <a:gd name="connsiteY20" fmla="*/ 1600940 h 2613088"/>
                <a:gd name="connsiteX21" fmla="*/ 276228 w 2613089"/>
                <a:gd name="connsiteY21" fmla="*/ 1348738 h 2613088"/>
                <a:gd name="connsiteX22" fmla="*/ 276228 w 2613089"/>
                <a:gd name="connsiteY22" fmla="*/ 1600940 h 2613088"/>
                <a:gd name="connsiteX23" fmla="*/ 3 w 2613089"/>
                <a:gd name="connsiteY23" fmla="*/ 1474839 h 2613088"/>
                <a:gd name="connsiteX24" fmla="*/ 2336861 w 2613089"/>
                <a:gd name="connsiteY24" fmla="*/ 1012144 h 2613088"/>
                <a:gd name="connsiteX25" fmla="*/ 2613086 w 2613089"/>
                <a:gd name="connsiteY25" fmla="*/ 1138245 h 2613088"/>
                <a:gd name="connsiteX26" fmla="*/ 2336861 w 2613089"/>
                <a:gd name="connsiteY26" fmla="*/ 1264346 h 2613088"/>
                <a:gd name="connsiteX27" fmla="*/ 276226 w 2613089"/>
                <a:gd name="connsiteY27" fmla="*/ 1012144 h 2613088"/>
                <a:gd name="connsiteX28" fmla="*/ 276226 w 2613089"/>
                <a:gd name="connsiteY28" fmla="*/ 1264346 h 2613088"/>
                <a:gd name="connsiteX29" fmla="*/ 1 w 2613089"/>
                <a:gd name="connsiteY29" fmla="*/ 1138245 h 2613088"/>
                <a:gd name="connsiteX30" fmla="*/ 2336862 w 2613089"/>
                <a:gd name="connsiteY30" fmla="*/ 675550 h 2613088"/>
                <a:gd name="connsiteX31" fmla="*/ 2613087 w 2613089"/>
                <a:gd name="connsiteY31" fmla="*/ 801651 h 2613088"/>
                <a:gd name="connsiteX32" fmla="*/ 2336862 w 2613089"/>
                <a:gd name="connsiteY32" fmla="*/ 927752 h 2613088"/>
                <a:gd name="connsiteX33" fmla="*/ 276225 w 2613089"/>
                <a:gd name="connsiteY33" fmla="*/ 675550 h 2613088"/>
                <a:gd name="connsiteX34" fmla="*/ 276225 w 2613089"/>
                <a:gd name="connsiteY34" fmla="*/ 927752 h 2613088"/>
                <a:gd name="connsiteX35" fmla="*/ 0 w 2613089"/>
                <a:gd name="connsiteY35" fmla="*/ 801651 h 2613088"/>
                <a:gd name="connsiteX36" fmla="*/ 1138246 w 2613089"/>
                <a:gd name="connsiteY36" fmla="*/ 3 h 2613088"/>
                <a:gd name="connsiteX37" fmla="*/ 1264347 w 2613089"/>
                <a:gd name="connsiteY37" fmla="*/ 276229 h 2613088"/>
                <a:gd name="connsiteX38" fmla="*/ 1012145 w 2613089"/>
                <a:gd name="connsiteY38" fmla="*/ 276229 h 2613088"/>
                <a:gd name="connsiteX39" fmla="*/ 801652 w 2613089"/>
                <a:gd name="connsiteY39" fmla="*/ 2 h 2613088"/>
                <a:gd name="connsiteX40" fmla="*/ 927753 w 2613089"/>
                <a:gd name="connsiteY40" fmla="*/ 276227 h 2613088"/>
                <a:gd name="connsiteX41" fmla="*/ 675551 w 2613089"/>
                <a:gd name="connsiteY41" fmla="*/ 276227 h 2613088"/>
                <a:gd name="connsiteX42" fmla="*/ 1474840 w 2613089"/>
                <a:gd name="connsiteY42" fmla="*/ 1 h 2613088"/>
                <a:gd name="connsiteX43" fmla="*/ 1600941 w 2613089"/>
                <a:gd name="connsiteY43" fmla="*/ 276227 h 2613088"/>
                <a:gd name="connsiteX44" fmla="*/ 1348739 w 2613089"/>
                <a:gd name="connsiteY44" fmla="*/ 276227 h 2613088"/>
                <a:gd name="connsiteX45" fmla="*/ 1811434 w 2613089"/>
                <a:gd name="connsiteY45" fmla="*/ 0 h 2613088"/>
                <a:gd name="connsiteX46" fmla="*/ 1937535 w 2613089"/>
                <a:gd name="connsiteY46" fmla="*/ 276226 h 2613088"/>
                <a:gd name="connsiteX47" fmla="*/ 1685333 w 2613089"/>
                <a:gd name="connsiteY47" fmla="*/ 276226 h 261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2613089" h="2613088">
                  <a:moveTo>
                    <a:pt x="675551" y="2336863"/>
                  </a:moveTo>
                  <a:lnTo>
                    <a:pt x="927753" y="2336863"/>
                  </a:lnTo>
                  <a:lnTo>
                    <a:pt x="801652" y="2613088"/>
                  </a:lnTo>
                  <a:close/>
                  <a:moveTo>
                    <a:pt x="1012145" y="2336862"/>
                  </a:moveTo>
                  <a:lnTo>
                    <a:pt x="1264347" y="2336862"/>
                  </a:lnTo>
                  <a:lnTo>
                    <a:pt x="1138246" y="2613087"/>
                  </a:lnTo>
                  <a:close/>
                  <a:moveTo>
                    <a:pt x="1685333" y="2336861"/>
                  </a:moveTo>
                  <a:lnTo>
                    <a:pt x="1937535" y="2336861"/>
                  </a:lnTo>
                  <a:lnTo>
                    <a:pt x="1811434" y="2613086"/>
                  </a:lnTo>
                  <a:close/>
                  <a:moveTo>
                    <a:pt x="1348739" y="2336860"/>
                  </a:moveTo>
                  <a:lnTo>
                    <a:pt x="1600941" y="2336860"/>
                  </a:lnTo>
                  <a:lnTo>
                    <a:pt x="1474840" y="2613085"/>
                  </a:lnTo>
                  <a:close/>
                  <a:moveTo>
                    <a:pt x="2336864" y="1685332"/>
                  </a:moveTo>
                  <a:lnTo>
                    <a:pt x="2613089" y="1811433"/>
                  </a:lnTo>
                  <a:lnTo>
                    <a:pt x="2336864" y="1937534"/>
                  </a:lnTo>
                  <a:close/>
                  <a:moveTo>
                    <a:pt x="276227" y="1685332"/>
                  </a:moveTo>
                  <a:lnTo>
                    <a:pt x="276227" y="1937534"/>
                  </a:lnTo>
                  <a:lnTo>
                    <a:pt x="2" y="1811433"/>
                  </a:lnTo>
                  <a:close/>
                  <a:moveTo>
                    <a:pt x="2336863" y="1348738"/>
                  </a:moveTo>
                  <a:lnTo>
                    <a:pt x="2613088" y="1474839"/>
                  </a:lnTo>
                  <a:lnTo>
                    <a:pt x="2336863" y="1600940"/>
                  </a:lnTo>
                  <a:close/>
                  <a:moveTo>
                    <a:pt x="276228" y="1348738"/>
                  </a:moveTo>
                  <a:lnTo>
                    <a:pt x="276228" y="1600940"/>
                  </a:lnTo>
                  <a:lnTo>
                    <a:pt x="3" y="1474839"/>
                  </a:lnTo>
                  <a:close/>
                  <a:moveTo>
                    <a:pt x="2336861" y="1012144"/>
                  </a:moveTo>
                  <a:lnTo>
                    <a:pt x="2613086" y="1138245"/>
                  </a:lnTo>
                  <a:lnTo>
                    <a:pt x="2336861" y="1264346"/>
                  </a:lnTo>
                  <a:close/>
                  <a:moveTo>
                    <a:pt x="276226" y="1012144"/>
                  </a:moveTo>
                  <a:lnTo>
                    <a:pt x="276226" y="1264346"/>
                  </a:lnTo>
                  <a:lnTo>
                    <a:pt x="1" y="1138245"/>
                  </a:lnTo>
                  <a:close/>
                  <a:moveTo>
                    <a:pt x="2336862" y="675550"/>
                  </a:moveTo>
                  <a:lnTo>
                    <a:pt x="2613087" y="801651"/>
                  </a:lnTo>
                  <a:lnTo>
                    <a:pt x="2336862" y="927752"/>
                  </a:lnTo>
                  <a:close/>
                  <a:moveTo>
                    <a:pt x="276225" y="675550"/>
                  </a:moveTo>
                  <a:lnTo>
                    <a:pt x="276225" y="927752"/>
                  </a:lnTo>
                  <a:lnTo>
                    <a:pt x="0" y="801651"/>
                  </a:lnTo>
                  <a:close/>
                  <a:moveTo>
                    <a:pt x="1138246" y="3"/>
                  </a:moveTo>
                  <a:lnTo>
                    <a:pt x="1264347" y="276229"/>
                  </a:lnTo>
                  <a:lnTo>
                    <a:pt x="1012145" y="276229"/>
                  </a:lnTo>
                  <a:close/>
                  <a:moveTo>
                    <a:pt x="801652" y="2"/>
                  </a:moveTo>
                  <a:lnTo>
                    <a:pt x="927753" y="276227"/>
                  </a:lnTo>
                  <a:lnTo>
                    <a:pt x="675551" y="276227"/>
                  </a:lnTo>
                  <a:close/>
                  <a:moveTo>
                    <a:pt x="1474840" y="1"/>
                  </a:moveTo>
                  <a:lnTo>
                    <a:pt x="1600941" y="276227"/>
                  </a:lnTo>
                  <a:lnTo>
                    <a:pt x="1348739" y="276227"/>
                  </a:lnTo>
                  <a:close/>
                  <a:moveTo>
                    <a:pt x="1811434" y="0"/>
                  </a:moveTo>
                  <a:lnTo>
                    <a:pt x="1937535" y="276226"/>
                  </a:lnTo>
                  <a:lnTo>
                    <a:pt x="1685333" y="276226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2" name="Octagon 1"/>
            <p:cNvSpPr/>
            <p:nvPr/>
          </p:nvSpPr>
          <p:spPr>
            <a:xfrm>
              <a:off x="4925701" y="4230737"/>
              <a:ext cx="2087162" cy="2063077"/>
            </a:xfrm>
            <a:prstGeom prst="octagon">
              <a:avLst>
                <a:gd name="adj" fmla="val 11713"/>
              </a:avLst>
            </a:prstGeom>
            <a:solidFill>
              <a:srgbClr val="2E2E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4" name="Oval 3"/>
            <p:cNvSpPr/>
            <p:nvPr/>
          </p:nvSpPr>
          <p:spPr>
            <a:xfrm>
              <a:off x="5167349" y="4439883"/>
              <a:ext cx="178213" cy="178213"/>
            </a:xfrm>
            <a:prstGeom prst="ellipse">
              <a:avLst/>
            </a:prstGeom>
            <a:solidFill>
              <a:srgbClr val="2929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524288" y="5000665"/>
              <a:ext cx="8899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2800" b="1" dirty="0" smtClean="0"/>
                <a:t>CPU</a:t>
              </a:r>
              <a:endParaRPr lang="sv-SE" b="1" dirty="0"/>
            </a:p>
          </p:txBody>
        </p:sp>
        <p:sp>
          <p:nvSpPr>
            <p:cNvPr id="17" name="Octagon 16"/>
            <p:cNvSpPr/>
            <p:nvPr/>
          </p:nvSpPr>
          <p:spPr>
            <a:xfrm>
              <a:off x="5167349" y="4230737"/>
              <a:ext cx="1845514" cy="2063077"/>
            </a:xfrm>
            <a:custGeom>
              <a:avLst/>
              <a:gdLst>
                <a:gd name="connsiteX0" fmla="*/ 0 w 2087162"/>
                <a:gd name="connsiteY0" fmla="*/ 241648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8" fmla="*/ 0 w 2087162"/>
                <a:gd name="connsiteY8" fmla="*/ 241648 h 2063077"/>
                <a:gd name="connsiteX0" fmla="*/ 0 w 2087162"/>
                <a:gd name="connsiteY0" fmla="*/ 241648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8" fmla="*/ 0 w 2087162"/>
                <a:gd name="connsiteY8" fmla="*/ 241648 h 2063077"/>
                <a:gd name="connsiteX0" fmla="*/ 0 w 2480016"/>
                <a:gd name="connsiteY0" fmla="*/ 573541 h 2063077"/>
                <a:gd name="connsiteX1" fmla="*/ 634502 w 2480016"/>
                <a:gd name="connsiteY1" fmla="*/ 0 h 2063077"/>
                <a:gd name="connsiteX2" fmla="*/ 2238368 w 2480016"/>
                <a:gd name="connsiteY2" fmla="*/ 0 h 2063077"/>
                <a:gd name="connsiteX3" fmla="*/ 2480016 w 2480016"/>
                <a:gd name="connsiteY3" fmla="*/ 241648 h 2063077"/>
                <a:gd name="connsiteX4" fmla="*/ 2480016 w 2480016"/>
                <a:gd name="connsiteY4" fmla="*/ 1821429 h 2063077"/>
                <a:gd name="connsiteX5" fmla="*/ 2238368 w 2480016"/>
                <a:gd name="connsiteY5" fmla="*/ 2063077 h 2063077"/>
                <a:gd name="connsiteX6" fmla="*/ 634502 w 2480016"/>
                <a:gd name="connsiteY6" fmla="*/ 2063077 h 2063077"/>
                <a:gd name="connsiteX7" fmla="*/ 392854 w 2480016"/>
                <a:gd name="connsiteY7" fmla="*/ 1821429 h 2063077"/>
                <a:gd name="connsiteX8" fmla="*/ 0 w 2480016"/>
                <a:gd name="connsiteY8" fmla="*/ 573541 h 2063077"/>
                <a:gd name="connsiteX0" fmla="*/ 0 w 2480016"/>
                <a:gd name="connsiteY0" fmla="*/ 573541 h 2063077"/>
                <a:gd name="connsiteX1" fmla="*/ 634502 w 2480016"/>
                <a:gd name="connsiteY1" fmla="*/ 0 h 2063077"/>
                <a:gd name="connsiteX2" fmla="*/ 2238368 w 2480016"/>
                <a:gd name="connsiteY2" fmla="*/ 0 h 2063077"/>
                <a:gd name="connsiteX3" fmla="*/ 2480016 w 2480016"/>
                <a:gd name="connsiteY3" fmla="*/ 241648 h 2063077"/>
                <a:gd name="connsiteX4" fmla="*/ 2480016 w 2480016"/>
                <a:gd name="connsiteY4" fmla="*/ 1821429 h 2063077"/>
                <a:gd name="connsiteX5" fmla="*/ 2238368 w 2480016"/>
                <a:gd name="connsiteY5" fmla="*/ 2063077 h 2063077"/>
                <a:gd name="connsiteX6" fmla="*/ 634502 w 2480016"/>
                <a:gd name="connsiteY6" fmla="*/ 2063077 h 2063077"/>
                <a:gd name="connsiteX7" fmla="*/ 392854 w 2480016"/>
                <a:gd name="connsiteY7" fmla="*/ 1821429 h 2063077"/>
                <a:gd name="connsiteX8" fmla="*/ 0 w 2480016"/>
                <a:gd name="connsiteY8" fmla="*/ 573541 h 2063077"/>
                <a:gd name="connsiteX0" fmla="*/ 0 w 2087162"/>
                <a:gd name="connsiteY0" fmla="*/ 1821429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0" fmla="*/ 0 w 2087162"/>
                <a:gd name="connsiteY0" fmla="*/ 1821429 h 2063077"/>
                <a:gd name="connsiteX1" fmla="*/ 1845514 w 2087162"/>
                <a:gd name="connsiteY1" fmla="*/ 0 h 2063077"/>
                <a:gd name="connsiteX2" fmla="*/ 2087162 w 2087162"/>
                <a:gd name="connsiteY2" fmla="*/ 241648 h 2063077"/>
                <a:gd name="connsiteX3" fmla="*/ 2087162 w 2087162"/>
                <a:gd name="connsiteY3" fmla="*/ 1821429 h 2063077"/>
                <a:gd name="connsiteX4" fmla="*/ 1845514 w 2087162"/>
                <a:gd name="connsiteY4" fmla="*/ 2063077 h 2063077"/>
                <a:gd name="connsiteX5" fmla="*/ 241648 w 2087162"/>
                <a:gd name="connsiteY5" fmla="*/ 2063077 h 2063077"/>
                <a:gd name="connsiteX6" fmla="*/ 0 w 2087162"/>
                <a:gd name="connsiteY6" fmla="*/ 1821429 h 2063077"/>
                <a:gd name="connsiteX0" fmla="*/ 0 w 1845514"/>
                <a:gd name="connsiteY0" fmla="*/ 2063077 h 2063077"/>
                <a:gd name="connsiteX1" fmla="*/ 1603866 w 1845514"/>
                <a:gd name="connsiteY1" fmla="*/ 0 h 2063077"/>
                <a:gd name="connsiteX2" fmla="*/ 1845514 w 1845514"/>
                <a:gd name="connsiteY2" fmla="*/ 241648 h 2063077"/>
                <a:gd name="connsiteX3" fmla="*/ 1845514 w 1845514"/>
                <a:gd name="connsiteY3" fmla="*/ 1821429 h 2063077"/>
                <a:gd name="connsiteX4" fmla="*/ 1603866 w 1845514"/>
                <a:gd name="connsiteY4" fmla="*/ 2063077 h 2063077"/>
                <a:gd name="connsiteX5" fmla="*/ 0 w 1845514"/>
                <a:gd name="connsiteY5" fmla="*/ 2063077 h 2063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45514" h="2063077">
                  <a:moveTo>
                    <a:pt x="0" y="2063077"/>
                  </a:moveTo>
                  <a:lnTo>
                    <a:pt x="1603866" y="0"/>
                  </a:lnTo>
                  <a:lnTo>
                    <a:pt x="1845514" y="241648"/>
                  </a:lnTo>
                  <a:lnTo>
                    <a:pt x="1845514" y="1821429"/>
                  </a:lnTo>
                  <a:lnTo>
                    <a:pt x="1603866" y="2063077"/>
                  </a:lnTo>
                  <a:lnTo>
                    <a:pt x="0" y="2063077"/>
                  </a:lnTo>
                  <a:close/>
                </a:path>
              </a:pathLst>
            </a:custGeom>
            <a:solidFill>
              <a:srgbClr val="292929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2138792621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err="1" smtClean="0"/>
              <a:t>Other</a:t>
            </a:r>
            <a:r>
              <a:rPr lang="sv-SE" b="1" dirty="0" smtClean="0"/>
              <a:t> features</a:t>
            </a:r>
            <a:endParaRPr lang="sv-SE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sv-SE" b="1" dirty="0" err="1"/>
              <a:t>Persistence</a:t>
            </a:r>
            <a:endParaRPr lang="sv-SE" b="1" dirty="0"/>
          </a:p>
          <a:p>
            <a:r>
              <a:rPr lang="sv-SE" b="1" dirty="0" smtClean="0"/>
              <a:t>Cluster</a:t>
            </a:r>
            <a:endParaRPr lang="sv-SE" b="1" dirty="0"/>
          </a:p>
          <a:p>
            <a:r>
              <a:rPr lang="sv-SE" b="1" dirty="0" smtClean="0"/>
              <a:t>Cluster </a:t>
            </a:r>
            <a:r>
              <a:rPr lang="sv-SE" b="1" dirty="0" err="1" smtClean="0"/>
              <a:t>Sharding</a:t>
            </a:r>
            <a:endParaRPr lang="sv-SE" b="1" dirty="0" smtClean="0"/>
          </a:p>
          <a:p>
            <a:r>
              <a:rPr lang="sv-SE" b="1" dirty="0" err="1" smtClean="0"/>
              <a:t>Dependency</a:t>
            </a:r>
            <a:r>
              <a:rPr lang="sv-SE" b="1" dirty="0" smtClean="0"/>
              <a:t> </a:t>
            </a:r>
            <a:r>
              <a:rPr lang="sv-SE" b="1" dirty="0" err="1" smtClean="0"/>
              <a:t>Injection</a:t>
            </a:r>
            <a:endParaRPr lang="sv-SE" b="1" dirty="0" smtClean="0"/>
          </a:p>
          <a:p>
            <a:r>
              <a:rPr lang="sv-SE" b="1" dirty="0" err="1" smtClean="0"/>
              <a:t>Finite</a:t>
            </a:r>
            <a:r>
              <a:rPr lang="sv-SE" b="1" dirty="0" smtClean="0"/>
              <a:t> State Machines</a:t>
            </a:r>
          </a:p>
          <a:p>
            <a:r>
              <a:rPr lang="sv-SE" b="1" dirty="0" smtClean="0"/>
              <a:t>F# API</a:t>
            </a:r>
          </a:p>
          <a:p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3436431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0" y="0"/>
            <a:ext cx="12192000" cy="2279732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07834" y="2579201"/>
            <a:ext cx="1008105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200" dirty="0" smtClean="0">
                <a:latin typeface="+mj-lt"/>
              </a:rPr>
              <a:t>Innan Akka.NET</a:t>
            </a:r>
          </a:p>
          <a:p>
            <a:endParaRPr lang="sv-SE" sz="3200" dirty="0" smtClean="0">
              <a:latin typeface="+mj-lt"/>
            </a:endParaRPr>
          </a:p>
          <a:p>
            <a:r>
              <a:rPr lang="sv-SE" sz="3200" b="1" dirty="0" smtClean="0">
                <a:latin typeface="+mj-lt"/>
              </a:rPr>
              <a:t>200-300 Simulerade Excel </a:t>
            </a:r>
            <a:r>
              <a:rPr lang="sv-SE" sz="3200" b="1" dirty="0" err="1" smtClean="0">
                <a:latin typeface="+mj-lt"/>
              </a:rPr>
              <a:t>workbooks</a:t>
            </a:r>
            <a:r>
              <a:rPr lang="sv-SE" sz="3200" b="1" dirty="0" smtClean="0">
                <a:latin typeface="+mj-lt"/>
              </a:rPr>
              <a:t>.</a:t>
            </a:r>
          </a:p>
          <a:p>
            <a:r>
              <a:rPr lang="sv-SE" sz="3200" b="1" dirty="0" smtClean="0">
                <a:latin typeface="+mj-lt"/>
              </a:rPr>
              <a:t>Motsvarande ca </a:t>
            </a:r>
            <a:r>
              <a:rPr lang="sv-SE" sz="3200" b="1" dirty="0"/>
              <a:t>7000 Excel celler</a:t>
            </a:r>
            <a:r>
              <a:rPr lang="sv-SE" sz="3200" b="1" dirty="0" smtClean="0"/>
              <a:t>.</a:t>
            </a:r>
            <a:endParaRPr lang="sv-SE" sz="3200" b="1" dirty="0" smtClean="0">
              <a:latin typeface="+mj-lt"/>
            </a:endParaRPr>
          </a:p>
          <a:p>
            <a:r>
              <a:rPr lang="sv-SE" sz="3200" b="1" dirty="0" smtClean="0">
                <a:latin typeface="+mj-lt"/>
              </a:rPr>
              <a:t>Excel kompatibel formelmotor.</a:t>
            </a:r>
          </a:p>
          <a:p>
            <a:r>
              <a:rPr lang="sv-SE" sz="3200" b="1" dirty="0" smtClean="0">
                <a:latin typeface="+mj-lt"/>
              </a:rPr>
              <a:t>En-användarsystem, en användare per </a:t>
            </a:r>
            <a:r>
              <a:rPr lang="sv-SE" sz="3200" b="1" dirty="0" err="1" smtClean="0">
                <a:latin typeface="+mj-lt"/>
              </a:rPr>
              <a:t>workbook</a:t>
            </a:r>
            <a:r>
              <a:rPr lang="sv-SE" sz="3200" b="1" dirty="0" smtClean="0">
                <a:latin typeface="+mj-lt"/>
              </a:rPr>
              <a:t>.</a:t>
            </a:r>
          </a:p>
          <a:p>
            <a:endParaRPr lang="sv-SE" sz="3200" b="1" dirty="0">
              <a:latin typeface="+mj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3008" y="684190"/>
            <a:ext cx="5205984" cy="911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052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0" y="0"/>
            <a:ext cx="12192000" cy="2279732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07834" y="2579201"/>
            <a:ext cx="1008105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200" b="1" dirty="0" smtClean="0">
                <a:latin typeface="+mj-lt"/>
              </a:rPr>
              <a:t>Med Akka.NET</a:t>
            </a:r>
          </a:p>
          <a:p>
            <a:endParaRPr lang="sv-SE" sz="3200" b="1" dirty="0" smtClean="0">
              <a:latin typeface="+mj-lt"/>
            </a:endParaRPr>
          </a:p>
          <a:p>
            <a:r>
              <a:rPr lang="sv-SE" sz="3200" b="1" dirty="0" smtClean="0">
                <a:latin typeface="+mj-lt"/>
              </a:rPr>
              <a:t>800 000 Excel celler.</a:t>
            </a:r>
          </a:p>
          <a:p>
            <a:r>
              <a:rPr lang="sv-SE" sz="3200" b="1" dirty="0" err="1" smtClean="0">
                <a:latin typeface="+mj-lt"/>
              </a:rPr>
              <a:t>Multiuser</a:t>
            </a:r>
            <a:r>
              <a:rPr lang="sv-SE" sz="3200" b="1" dirty="0" smtClean="0">
                <a:latin typeface="+mj-lt"/>
              </a:rPr>
              <a:t>, flera användare redigerar samma </a:t>
            </a:r>
            <a:r>
              <a:rPr lang="sv-SE" sz="3200" b="1" dirty="0" err="1" smtClean="0">
                <a:latin typeface="+mj-lt"/>
              </a:rPr>
              <a:t>workbooks</a:t>
            </a:r>
            <a:r>
              <a:rPr lang="sv-SE" sz="3200" b="1" dirty="0">
                <a:latin typeface="+mj-lt"/>
              </a:rPr>
              <a:t> </a:t>
            </a:r>
            <a:r>
              <a:rPr lang="sv-SE" sz="3200" b="1" dirty="0" smtClean="0">
                <a:latin typeface="+mj-lt"/>
              </a:rPr>
              <a:t>– </a:t>
            </a:r>
            <a:r>
              <a:rPr lang="sv-SE" sz="3200" b="1" dirty="0" err="1" smtClean="0">
                <a:latin typeface="+mj-lt"/>
              </a:rPr>
              <a:t>google</a:t>
            </a:r>
            <a:r>
              <a:rPr lang="sv-SE" sz="3200" b="1" dirty="0" smtClean="0">
                <a:latin typeface="+mj-lt"/>
              </a:rPr>
              <a:t> </a:t>
            </a:r>
            <a:r>
              <a:rPr lang="sv-SE" sz="3200" b="1" dirty="0" err="1" smtClean="0">
                <a:latin typeface="+mj-lt"/>
              </a:rPr>
              <a:t>docs</a:t>
            </a:r>
            <a:r>
              <a:rPr lang="sv-SE" sz="3200" b="1" dirty="0" smtClean="0">
                <a:latin typeface="+mj-lt"/>
              </a:rPr>
              <a:t> style.</a:t>
            </a:r>
          </a:p>
          <a:p>
            <a:r>
              <a:rPr lang="sv-SE" sz="3200" b="1" dirty="0" smtClean="0">
                <a:latin typeface="+mj-lt"/>
              </a:rPr>
              <a:t>Två personer skrev om grundsystemet under två veckors tid.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3008" y="684190"/>
            <a:ext cx="5205984" cy="911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72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0" y="0"/>
            <a:ext cx="12192000" cy="2279732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07834" y="2579201"/>
            <a:ext cx="1008105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200" b="1" dirty="0" smtClean="0">
                <a:latin typeface="+mj-lt"/>
              </a:rPr>
              <a:t>Innan Akka.NET</a:t>
            </a:r>
          </a:p>
          <a:p>
            <a:endParaRPr lang="sv-SE" sz="3200" b="1" dirty="0" smtClean="0">
              <a:latin typeface="+mj-lt"/>
            </a:endParaRPr>
          </a:p>
          <a:p>
            <a:r>
              <a:rPr lang="sv-SE" sz="3200" b="1" dirty="0" err="1" smtClean="0">
                <a:latin typeface="+mj-lt"/>
              </a:rPr>
              <a:t>Legacysystem</a:t>
            </a:r>
            <a:r>
              <a:rPr lang="sv-SE" sz="3200" b="1" dirty="0" smtClean="0">
                <a:latin typeface="+mj-lt"/>
              </a:rPr>
              <a:t>, skriver runt 2000.</a:t>
            </a:r>
          </a:p>
          <a:p>
            <a:r>
              <a:rPr lang="sv-SE" sz="3200" b="1" dirty="0" smtClean="0">
                <a:latin typeface="+mj-lt"/>
              </a:rPr>
              <a:t>En kund per server, SPOF.</a:t>
            </a:r>
          </a:p>
          <a:p>
            <a:r>
              <a:rPr lang="sv-SE" sz="3200" b="1" dirty="0" smtClean="0">
                <a:latin typeface="+mj-lt"/>
              </a:rPr>
              <a:t>Enorma mängder </a:t>
            </a:r>
            <a:r>
              <a:rPr lang="sv-SE" sz="3200" b="1" dirty="0" err="1" smtClean="0">
                <a:latin typeface="+mj-lt"/>
              </a:rPr>
              <a:t>synchroniseringslogik</a:t>
            </a:r>
            <a:r>
              <a:rPr lang="sv-SE" sz="3200" b="1" dirty="0" smtClean="0">
                <a:latin typeface="+mj-lt"/>
              </a:rPr>
              <a:t>.</a:t>
            </a:r>
          </a:p>
          <a:p>
            <a:endParaRPr lang="sv-SE" sz="3200" b="1" dirty="0" smtClean="0"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1875" y="69580"/>
            <a:ext cx="4892971" cy="1897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580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0" y="0"/>
            <a:ext cx="12192000" cy="2279732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07834" y="2579201"/>
            <a:ext cx="1008105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200" b="1" dirty="0" smtClean="0">
                <a:latin typeface="+mj-lt"/>
              </a:rPr>
              <a:t>Med Akka.NET</a:t>
            </a:r>
          </a:p>
          <a:p>
            <a:endParaRPr lang="sv-SE" sz="3200" b="1" dirty="0">
              <a:latin typeface="+mj-lt"/>
            </a:endParaRPr>
          </a:p>
          <a:p>
            <a:r>
              <a:rPr lang="sv-SE" sz="3200" b="1" dirty="0" smtClean="0">
                <a:latin typeface="+mj-lt"/>
              </a:rPr>
              <a:t>85% Mindre </a:t>
            </a:r>
            <a:r>
              <a:rPr lang="sv-SE" sz="3200" b="1" dirty="0" err="1" smtClean="0">
                <a:latin typeface="+mj-lt"/>
              </a:rPr>
              <a:t>kodbas</a:t>
            </a:r>
            <a:r>
              <a:rPr lang="sv-SE" sz="3200" b="1" dirty="0" smtClean="0">
                <a:latin typeface="+mj-lt"/>
              </a:rPr>
              <a:t>, Koden fokuserar endast på verksamhetslogik, Akka.NET sköter all infrastruktur.</a:t>
            </a:r>
          </a:p>
          <a:p>
            <a:r>
              <a:rPr lang="sv-SE" sz="3200" b="1" dirty="0" err="1" smtClean="0">
                <a:latin typeface="+mj-lt"/>
              </a:rPr>
              <a:t>High</a:t>
            </a:r>
            <a:r>
              <a:rPr lang="sv-SE" sz="3200" b="1" dirty="0" smtClean="0">
                <a:latin typeface="+mj-lt"/>
              </a:rPr>
              <a:t> </a:t>
            </a:r>
            <a:r>
              <a:rPr lang="sv-SE" sz="3200" b="1" dirty="0" err="1" smtClean="0">
                <a:latin typeface="+mj-lt"/>
              </a:rPr>
              <a:t>Availability</a:t>
            </a:r>
            <a:r>
              <a:rPr lang="sv-SE" sz="3200" b="1" dirty="0" smtClean="0">
                <a:latin typeface="+mj-lt"/>
              </a:rPr>
              <a:t> - </a:t>
            </a:r>
            <a:r>
              <a:rPr lang="sv-SE" sz="3200" b="1" dirty="0" err="1" smtClean="0">
                <a:latin typeface="+mj-lt"/>
              </a:rPr>
              <a:t>Failover</a:t>
            </a:r>
            <a:r>
              <a:rPr lang="sv-SE" sz="3200" b="1" dirty="0" smtClean="0">
                <a:latin typeface="+mj-lt"/>
              </a:rPr>
              <a:t> med </a:t>
            </a:r>
            <a:r>
              <a:rPr lang="sv-SE" sz="3200" b="1" dirty="0" err="1" smtClean="0">
                <a:latin typeface="+mj-lt"/>
              </a:rPr>
              <a:t>Akka.Cluster</a:t>
            </a:r>
            <a:r>
              <a:rPr lang="sv-SE" sz="3200" b="1" dirty="0" smtClean="0">
                <a:latin typeface="+mj-lt"/>
              </a:rPr>
              <a:t>.</a:t>
            </a:r>
          </a:p>
          <a:p>
            <a:endParaRPr lang="sv-SE" sz="3200" b="1" dirty="0" smtClean="0">
              <a:latin typeface="+mj-lt"/>
            </a:endParaRPr>
          </a:p>
          <a:p>
            <a:endParaRPr lang="sv-SE" sz="3200" b="1" dirty="0" smtClean="0">
              <a:latin typeface="+mj-lt"/>
            </a:endParaRPr>
          </a:p>
          <a:p>
            <a:endParaRPr lang="sv-SE" sz="3200" b="1" dirty="0" smtClean="0"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1875" y="69580"/>
            <a:ext cx="4892971" cy="1897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798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2385786"/>
            <a:ext cx="12192000" cy="1669627"/>
          </a:xfrm>
          <a:prstGeom prst="rect">
            <a:avLst/>
          </a:prstGeom>
          <a:solidFill>
            <a:srgbClr val="DB5151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59498" y="25578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sv-SE" sz="8000" b="1" dirty="0" smtClean="0"/>
              <a:t>Q &amp; A</a:t>
            </a:r>
            <a:endParaRPr lang="sv-SE" sz="8000" b="1" dirty="0">
              <a:solidFill>
                <a:srgbClr val="B0424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4055413"/>
            <a:ext cx="12192000" cy="302831"/>
          </a:xfrm>
          <a:prstGeom prst="rect">
            <a:avLst/>
          </a:prstGeom>
          <a:solidFill>
            <a:srgbClr val="DB5151">
              <a:alpha val="59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077102"/>
            <a:ext cx="12192000" cy="302831"/>
          </a:xfrm>
          <a:prstGeom prst="rect">
            <a:avLst/>
          </a:prstGeom>
          <a:solidFill>
            <a:srgbClr val="DB5151">
              <a:alpha val="59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3659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4143023"/>
            <a:ext cx="12192000" cy="2714978"/>
          </a:xfrm>
          <a:prstGeom prst="rect">
            <a:avLst/>
          </a:prstGeom>
          <a:solidFill>
            <a:srgbClr val="E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216000" rtlCol="0" anchor="b"/>
          <a:lstStyle/>
          <a:p>
            <a:pPr algn="ctr"/>
            <a:r>
              <a:rPr lang="sv-SE" sz="4000" dirty="0" smtClean="0"/>
              <a:t> </a:t>
            </a:r>
            <a:endParaRPr lang="sv-SE" sz="4000" b="1" dirty="0">
              <a:solidFill>
                <a:srgbClr val="6FC8F9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1403518"/>
            <a:ext cx="12192000" cy="2739505"/>
          </a:xfrm>
          <a:prstGeom prst="rect">
            <a:avLst/>
          </a:prstGeom>
          <a:solidFill>
            <a:srgbClr val="0E1C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216000" rtlCol="0" anchor="ctr"/>
          <a:lstStyle/>
          <a:p>
            <a:pPr algn="ctr"/>
            <a:r>
              <a:rPr lang="sv-SE" sz="6000" b="1" dirty="0" smtClean="0">
                <a:solidFill>
                  <a:srgbClr val="6FC8F9"/>
                </a:solidFill>
                <a:latin typeface="Roboto" pitchFamily="2" charset="0"/>
                <a:ea typeface="Roboto" pitchFamily="2" charset="0"/>
              </a:rPr>
              <a:t>Skala </a:t>
            </a:r>
            <a:r>
              <a:rPr lang="sv-SE" sz="6000" b="1" dirty="0">
                <a:solidFill>
                  <a:srgbClr val="6FC8F9"/>
                </a:solidFill>
                <a:latin typeface="Roboto" pitchFamily="2" charset="0"/>
                <a:ea typeface="Roboto" pitchFamily="2" charset="0"/>
              </a:rPr>
              <a:t>upp och </a:t>
            </a:r>
            <a:r>
              <a:rPr lang="sv-SE" sz="6000" b="1" dirty="0" smtClean="0">
                <a:solidFill>
                  <a:srgbClr val="6FC8F9"/>
                </a:solidFill>
                <a:latin typeface="Roboto" pitchFamily="2" charset="0"/>
                <a:ea typeface="Roboto" pitchFamily="2" charset="0"/>
              </a:rPr>
              <a:t>ut med Akka.NET</a:t>
            </a:r>
            <a:endParaRPr lang="sv-SE" sz="6000" b="1" dirty="0">
              <a:solidFill>
                <a:srgbClr val="6FC8F9"/>
              </a:solidFill>
              <a:latin typeface="Roboto" pitchFamily="2" charset="0"/>
              <a:ea typeface="Roboto" pitchFamily="2" charset="0"/>
            </a:endParaRPr>
          </a:p>
          <a:p>
            <a:pPr algn="ctr"/>
            <a:r>
              <a:rPr lang="sv-SE" sz="6000" b="1" dirty="0">
                <a:solidFill>
                  <a:srgbClr val="6FC8F9"/>
                </a:solidFill>
              </a:rPr>
              <a:t>Roger </a:t>
            </a:r>
            <a:r>
              <a:rPr lang="sv-SE" sz="6000" b="1" dirty="0" smtClean="0">
                <a:solidFill>
                  <a:srgbClr val="6FC8F9"/>
                </a:solidFill>
              </a:rPr>
              <a:t>Johansson</a:t>
            </a:r>
            <a:endParaRPr lang="sv-SE" sz="6000" b="1" dirty="0">
              <a:solidFill>
                <a:srgbClr val="6FC8F9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" y="1"/>
            <a:ext cx="12192000" cy="1403517"/>
          </a:xfrm>
          <a:prstGeom prst="rect">
            <a:avLst/>
          </a:prstGeom>
          <a:solidFill>
            <a:srgbClr val="0E1C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216000" rtlCol="0" anchor="b"/>
          <a:lstStyle/>
          <a:p>
            <a:pPr algn="ctr"/>
            <a:r>
              <a:rPr lang="sv-SE" sz="4000" dirty="0" smtClean="0"/>
              <a:t> </a:t>
            </a:r>
            <a:endParaRPr lang="sv-SE" sz="4000" b="1" dirty="0">
              <a:solidFill>
                <a:srgbClr val="6FC8F9"/>
              </a:solidFill>
              <a:latin typeface="Roboto" pitchFamily="2" charset="0"/>
              <a:ea typeface="Roboto" pitchFamily="2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531103" y="264880"/>
            <a:ext cx="4731874" cy="1070248"/>
            <a:chOff x="2926226" y="162591"/>
            <a:chExt cx="4731874" cy="1070248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26226" y="162591"/>
              <a:ext cx="1708229" cy="873759"/>
            </a:xfrm>
            <a:prstGeom prst="rect">
              <a:avLst/>
            </a:prstGeom>
          </p:spPr>
        </p:pic>
        <p:sp>
          <p:nvSpPr>
            <p:cNvPr id="11" name="Title 1"/>
            <p:cNvSpPr txBox="1">
              <a:spLocks/>
            </p:cNvSpPr>
            <p:nvPr/>
          </p:nvSpPr>
          <p:spPr>
            <a:xfrm>
              <a:off x="4657709" y="418451"/>
              <a:ext cx="3000391" cy="814388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fontScale="92500" lnSpcReduction="10000"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sv-SE" b="1" dirty="0" smtClean="0">
                  <a:latin typeface="Roboto" pitchFamily="2" charset="0"/>
                  <a:ea typeface="Roboto" pitchFamily="2" charset="0"/>
                </a:rPr>
                <a:t>akka.net</a:t>
              </a:r>
              <a:endParaRPr lang="sv-SE" b="1" dirty="0">
                <a:latin typeface="Roboto" pitchFamily="2" charset="0"/>
                <a:ea typeface="Roboto" pitchFamily="2" charset="0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736558" y="4422862"/>
            <a:ext cx="752641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b="1" dirty="0" smtClean="0"/>
              <a:t>Akka.NET Co-</a:t>
            </a:r>
            <a:r>
              <a:rPr lang="sv-SE" sz="2400" b="1" dirty="0" err="1" smtClean="0"/>
              <a:t>Founder</a:t>
            </a:r>
            <a:r>
              <a:rPr lang="sv-SE" sz="2400" b="1" dirty="0" smtClean="0"/>
              <a:t/>
            </a:r>
            <a:br>
              <a:rPr lang="sv-SE" sz="2400" b="1" dirty="0" smtClean="0"/>
            </a:br>
            <a:r>
              <a:rPr lang="sv-SE" sz="2400" b="1" dirty="0" smtClean="0"/>
              <a:t>Twitter: @</a:t>
            </a:r>
            <a:r>
              <a:rPr lang="sv-SE" sz="2400" b="1" dirty="0" err="1" smtClean="0"/>
              <a:t>rogeralsing</a:t>
            </a:r>
            <a:endParaRPr lang="sv-SE" sz="2400" b="1" dirty="0" smtClean="0"/>
          </a:p>
          <a:p>
            <a:r>
              <a:rPr lang="sv-SE" sz="2400" b="1" dirty="0" err="1" smtClean="0"/>
              <a:t>Github</a:t>
            </a:r>
            <a:r>
              <a:rPr lang="sv-SE" sz="2400" b="1" dirty="0" smtClean="0"/>
              <a:t>: </a:t>
            </a:r>
            <a:r>
              <a:rPr lang="sv-SE" sz="2400" b="1" dirty="0" err="1" smtClean="0"/>
              <a:t>rogeralsing</a:t>
            </a:r>
            <a:endParaRPr lang="sv-SE" sz="2400" b="1" dirty="0" smtClean="0"/>
          </a:p>
          <a:p>
            <a:r>
              <a:rPr lang="sv-SE" sz="2400" b="1" dirty="0" smtClean="0"/>
              <a:t>Mail: roger.johansson@nethouse.se</a:t>
            </a:r>
          </a:p>
          <a:p>
            <a:r>
              <a:rPr lang="sv-SE" sz="2400" b="1" dirty="0" smtClean="0"/>
              <a:t>akka.nethouse.se</a:t>
            </a:r>
            <a:endParaRPr lang="sv-SE" sz="2400" b="1" dirty="0"/>
          </a:p>
        </p:txBody>
      </p:sp>
      <p:sp>
        <p:nvSpPr>
          <p:cNvPr id="14" name="Rectangle 13"/>
          <p:cNvSpPr/>
          <p:nvPr/>
        </p:nvSpPr>
        <p:spPr>
          <a:xfrm>
            <a:off x="0" y="3840192"/>
            <a:ext cx="12192000" cy="302831"/>
          </a:xfrm>
          <a:prstGeom prst="rect">
            <a:avLst/>
          </a:prstGeom>
          <a:solidFill>
            <a:srgbClr val="DB5151">
              <a:alpha val="59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106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Processor"/>
          <p:cNvGrpSpPr/>
          <p:nvPr/>
        </p:nvGrpSpPr>
        <p:grpSpPr>
          <a:xfrm>
            <a:off x="4662738" y="3954548"/>
            <a:ext cx="2613089" cy="2613088"/>
            <a:chOff x="4662738" y="3954548"/>
            <a:chExt cx="2613089" cy="2613088"/>
          </a:xfrm>
        </p:grpSpPr>
        <p:grpSp>
          <p:nvGrpSpPr>
            <p:cNvPr id="10" name="Group 9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16" name="Freeform 15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18" name="Octagon 17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9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2" name="Rounded Rectangle 11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1400" b="1" dirty="0" err="1" smtClean="0"/>
                  <a:t>Core</a:t>
                </a:r>
                <a:endParaRPr lang="sv-SE" sz="1400" b="1" dirty="0"/>
              </a:p>
            </p:txBody>
          </p:sp>
          <p:sp>
            <p:nvSpPr>
              <p:cNvPr id="13" name="Rounded Rectangle 12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1400" b="1" dirty="0" err="1" smtClean="0">
                    <a:solidFill>
                      <a:schemeClr val="tx1"/>
                    </a:solidFill>
                  </a:rPr>
                  <a:t>Core</a:t>
                </a:r>
                <a:endParaRPr lang="sv-SE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1400" b="1" dirty="0" err="1" smtClean="0">
                    <a:solidFill>
                      <a:schemeClr val="tx1"/>
                    </a:solidFill>
                  </a:rPr>
                  <a:t>Core</a:t>
                </a:r>
                <a:endParaRPr lang="sv-SE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Rounded Rectangle 14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1400" b="1" dirty="0" err="1" smtClean="0"/>
                  <a:t>Core</a:t>
                </a:r>
                <a:endParaRPr lang="sv-SE" sz="14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89670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4662738" y="3954548"/>
            <a:ext cx="2613089" cy="2613088"/>
            <a:chOff x="2500643" y="316321"/>
            <a:chExt cx="2613089" cy="2613088"/>
          </a:xfrm>
        </p:grpSpPr>
        <p:sp>
          <p:nvSpPr>
            <p:cNvPr id="43" name="Freeform 42"/>
            <p:cNvSpPr/>
            <p:nvPr/>
          </p:nvSpPr>
          <p:spPr>
            <a:xfrm>
              <a:off x="2500643" y="316321"/>
              <a:ext cx="2613089" cy="2613088"/>
            </a:xfrm>
            <a:custGeom>
              <a:avLst/>
              <a:gdLst>
                <a:gd name="connsiteX0" fmla="*/ 675551 w 2613089"/>
                <a:gd name="connsiteY0" fmla="*/ 2336863 h 2613088"/>
                <a:gd name="connsiteX1" fmla="*/ 927753 w 2613089"/>
                <a:gd name="connsiteY1" fmla="*/ 2336863 h 2613088"/>
                <a:gd name="connsiteX2" fmla="*/ 801652 w 2613089"/>
                <a:gd name="connsiteY2" fmla="*/ 2613088 h 2613088"/>
                <a:gd name="connsiteX3" fmla="*/ 1012145 w 2613089"/>
                <a:gd name="connsiteY3" fmla="*/ 2336862 h 2613088"/>
                <a:gd name="connsiteX4" fmla="*/ 1264347 w 2613089"/>
                <a:gd name="connsiteY4" fmla="*/ 2336862 h 2613088"/>
                <a:gd name="connsiteX5" fmla="*/ 1138246 w 2613089"/>
                <a:gd name="connsiteY5" fmla="*/ 2613087 h 2613088"/>
                <a:gd name="connsiteX6" fmla="*/ 1685333 w 2613089"/>
                <a:gd name="connsiteY6" fmla="*/ 2336861 h 2613088"/>
                <a:gd name="connsiteX7" fmla="*/ 1937535 w 2613089"/>
                <a:gd name="connsiteY7" fmla="*/ 2336861 h 2613088"/>
                <a:gd name="connsiteX8" fmla="*/ 1811434 w 2613089"/>
                <a:gd name="connsiteY8" fmla="*/ 2613086 h 2613088"/>
                <a:gd name="connsiteX9" fmla="*/ 1348739 w 2613089"/>
                <a:gd name="connsiteY9" fmla="*/ 2336860 h 2613088"/>
                <a:gd name="connsiteX10" fmla="*/ 1600941 w 2613089"/>
                <a:gd name="connsiteY10" fmla="*/ 2336860 h 2613088"/>
                <a:gd name="connsiteX11" fmla="*/ 1474840 w 2613089"/>
                <a:gd name="connsiteY11" fmla="*/ 2613085 h 2613088"/>
                <a:gd name="connsiteX12" fmla="*/ 2336864 w 2613089"/>
                <a:gd name="connsiteY12" fmla="*/ 1685332 h 2613088"/>
                <a:gd name="connsiteX13" fmla="*/ 2613089 w 2613089"/>
                <a:gd name="connsiteY13" fmla="*/ 1811433 h 2613088"/>
                <a:gd name="connsiteX14" fmla="*/ 2336864 w 2613089"/>
                <a:gd name="connsiteY14" fmla="*/ 1937534 h 2613088"/>
                <a:gd name="connsiteX15" fmla="*/ 276227 w 2613089"/>
                <a:gd name="connsiteY15" fmla="*/ 1685332 h 2613088"/>
                <a:gd name="connsiteX16" fmla="*/ 276227 w 2613089"/>
                <a:gd name="connsiteY16" fmla="*/ 1937534 h 2613088"/>
                <a:gd name="connsiteX17" fmla="*/ 2 w 2613089"/>
                <a:gd name="connsiteY17" fmla="*/ 1811433 h 2613088"/>
                <a:gd name="connsiteX18" fmla="*/ 2336863 w 2613089"/>
                <a:gd name="connsiteY18" fmla="*/ 1348738 h 2613088"/>
                <a:gd name="connsiteX19" fmla="*/ 2613088 w 2613089"/>
                <a:gd name="connsiteY19" fmla="*/ 1474839 h 2613088"/>
                <a:gd name="connsiteX20" fmla="*/ 2336863 w 2613089"/>
                <a:gd name="connsiteY20" fmla="*/ 1600940 h 2613088"/>
                <a:gd name="connsiteX21" fmla="*/ 276228 w 2613089"/>
                <a:gd name="connsiteY21" fmla="*/ 1348738 h 2613088"/>
                <a:gd name="connsiteX22" fmla="*/ 276228 w 2613089"/>
                <a:gd name="connsiteY22" fmla="*/ 1600940 h 2613088"/>
                <a:gd name="connsiteX23" fmla="*/ 3 w 2613089"/>
                <a:gd name="connsiteY23" fmla="*/ 1474839 h 2613088"/>
                <a:gd name="connsiteX24" fmla="*/ 2336861 w 2613089"/>
                <a:gd name="connsiteY24" fmla="*/ 1012144 h 2613088"/>
                <a:gd name="connsiteX25" fmla="*/ 2613086 w 2613089"/>
                <a:gd name="connsiteY25" fmla="*/ 1138245 h 2613088"/>
                <a:gd name="connsiteX26" fmla="*/ 2336861 w 2613089"/>
                <a:gd name="connsiteY26" fmla="*/ 1264346 h 2613088"/>
                <a:gd name="connsiteX27" fmla="*/ 276226 w 2613089"/>
                <a:gd name="connsiteY27" fmla="*/ 1012144 h 2613088"/>
                <a:gd name="connsiteX28" fmla="*/ 276226 w 2613089"/>
                <a:gd name="connsiteY28" fmla="*/ 1264346 h 2613088"/>
                <a:gd name="connsiteX29" fmla="*/ 1 w 2613089"/>
                <a:gd name="connsiteY29" fmla="*/ 1138245 h 2613088"/>
                <a:gd name="connsiteX30" fmla="*/ 2336862 w 2613089"/>
                <a:gd name="connsiteY30" fmla="*/ 675550 h 2613088"/>
                <a:gd name="connsiteX31" fmla="*/ 2613087 w 2613089"/>
                <a:gd name="connsiteY31" fmla="*/ 801651 h 2613088"/>
                <a:gd name="connsiteX32" fmla="*/ 2336862 w 2613089"/>
                <a:gd name="connsiteY32" fmla="*/ 927752 h 2613088"/>
                <a:gd name="connsiteX33" fmla="*/ 276225 w 2613089"/>
                <a:gd name="connsiteY33" fmla="*/ 675550 h 2613088"/>
                <a:gd name="connsiteX34" fmla="*/ 276225 w 2613089"/>
                <a:gd name="connsiteY34" fmla="*/ 927752 h 2613088"/>
                <a:gd name="connsiteX35" fmla="*/ 0 w 2613089"/>
                <a:gd name="connsiteY35" fmla="*/ 801651 h 2613088"/>
                <a:gd name="connsiteX36" fmla="*/ 1138246 w 2613089"/>
                <a:gd name="connsiteY36" fmla="*/ 3 h 2613088"/>
                <a:gd name="connsiteX37" fmla="*/ 1264347 w 2613089"/>
                <a:gd name="connsiteY37" fmla="*/ 276229 h 2613088"/>
                <a:gd name="connsiteX38" fmla="*/ 1012145 w 2613089"/>
                <a:gd name="connsiteY38" fmla="*/ 276229 h 2613088"/>
                <a:gd name="connsiteX39" fmla="*/ 801652 w 2613089"/>
                <a:gd name="connsiteY39" fmla="*/ 2 h 2613088"/>
                <a:gd name="connsiteX40" fmla="*/ 927753 w 2613089"/>
                <a:gd name="connsiteY40" fmla="*/ 276227 h 2613088"/>
                <a:gd name="connsiteX41" fmla="*/ 675551 w 2613089"/>
                <a:gd name="connsiteY41" fmla="*/ 276227 h 2613088"/>
                <a:gd name="connsiteX42" fmla="*/ 1474840 w 2613089"/>
                <a:gd name="connsiteY42" fmla="*/ 1 h 2613088"/>
                <a:gd name="connsiteX43" fmla="*/ 1600941 w 2613089"/>
                <a:gd name="connsiteY43" fmla="*/ 276227 h 2613088"/>
                <a:gd name="connsiteX44" fmla="*/ 1348739 w 2613089"/>
                <a:gd name="connsiteY44" fmla="*/ 276227 h 2613088"/>
                <a:gd name="connsiteX45" fmla="*/ 1811434 w 2613089"/>
                <a:gd name="connsiteY45" fmla="*/ 0 h 2613088"/>
                <a:gd name="connsiteX46" fmla="*/ 1937535 w 2613089"/>
                <a:gd name="connsiteY46" fmla="*/ 276226 h 2613088"/>
                <a:gd name="connsiteX47" fmla="*/ 1685333 w 2613089"/>
                <a:gd name="connsiteY47" fmla="*/ 276226 h 261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2613089" h="2613088">
                  <a:moveTo>
                    <a:pt x="675551" y="2336863"/>
                  </a:moveTo>
                  <a:lnTo>
                    <a:pt x="927753" y="2336863"/>
                  </a:lnTo>
                  <a:lnTo>
                    <a:pt x="801652" y="2613088"/>
                  </a:lnTo>
                  <a:close/>
                  <a:moveTo>
                    <a:pt x="1012145" y="2336862"/>
                  </a:moveTo>
                  <a:lnTo>
                    <a:pt x="1264347" y="2336862"/>
                  </a:lnTo>
                  <a:lnTo>
                    <a:pt x="1138246" y="2613087"/>
                  </a:lnTo>
                  <a:close/>
                  <a:moveTo>
                    <a:pt x="1685333" y="2336861"/>
                  </a:moveTo>
                  <a:lnTo>
                    <a:pt x="1937535" y="2336861"/>
                  </a:lnTo>
                  <a:lnTo>
                    <a:pt x="1811434" y="2613086"/>
                  </a:lnTo>
                  <a:close/>
                  <a:moveTo>
                    <a:pt x="1348739" y="2336860"/>
                  </a:moveTo>
                  <a:lnTo>
                    <a:pt x="1600941" y="2336860"/>
                  </a:lnTo>
                  <a:lnTo>
                    <a:pt x="1474840" y="2613085"/>
                  </a:lnTo>
                  <a:close/>
                  <a:moveTo>
                    <a:pt x="2336864" y="1685332"/>
                  </a:moveTo>
                  <a:lnTo>
                    <a:pt x="2613089" y="1811433"/>
                  </a:lnTo>
                  <a:lnTo>
                    <a:pt x="2336864" y="1937534"/>
                  </a:lnTo>
                  <a:close/>
                  <a:moveTo>
                    <a:pt x="276227" y="1685332"/>
                  </a:moveTo>
                  <a:lnTo>
                    <a:pt x="276227" y="1937534"/>
                  </a:lnTo>
                  <a:lnTo>
                    <a:pt x="2" y="1811433"/>
                  </a:lnTo>
                  <a:close/>
                  <a:moveTo>
                    <a:pt x="2336863" y="1348738"/>
                  </a:moveTo>
                  <a:lnTo>
                    <a:pt x="2613088" y="1474839"/>
                  </a:lnTo>
                  <a:lnTo>
                    <a:pt x="2336863" y="1600940"/>
                  </a:lnTo>
                  <a:close/>
                  <a:moveTo>
                    <a:pt x="276228" y="1348738"/>
                  </a:moveTo>
                  <a:lnTo>
                    <a:pt x="276228" y="1600940"/>
                  </a:lnTo>
                  <a:lnTo>
                    <a:pt x="3" y="1474839"/>
                  </a:lnTo>
                  <a:close/>
                  <a:moveTo>
                    <a:pt x="2336861" y="1012144"/>
                  </a:moveTo>
                  <a:lnTo>
                    <a:pt x="2613086" y="1138245"/>
                  </a:lnTo>
                  <a:lnTo>
                    <a:pt x="2336861" y="1264346"/>
                  </a:lnTo>
                  <a:close/>
                  <a:moveTo>
                    <a:pt x="276226" y="1012144"/>
                  </a:moveTo>
                  <a:lnTo>
                    <a:pt x="276226" y="1264346"/>
                  </a:lnTo>
                  <a:lnTo>
                    <a:pt x="1" y="1138245"/>
                  </a:lnTo>
                  <a:close/>
                  <a:moveTo>
                    <a:pt x="2336862" y="675550"/>
                  </a:moveTo>
                  <a:lnTo>
                    <a:pt x="2613087" y="801651"/>
                  </a:lnTo>
                  <a:lnTo>
                    <a:pt x="2336862" y="927752"/>
                  </a:lnTo>
                  <a:close/>
                  <a:moveTo>
                    <a:pt x="276225" y="675550"/>
                  </a:moveTo>
                  <a:lnTo>
                    <a:pt x="276225" y="927752"/>
                  </a:lnTo>
                  <a:lnTo>
                    <a:pt x="0" y="801651"/>
                  </a:lnTo>
                  <a:close/>
                  <a:moveTo>
                    <a:pt x="1138246" y="3"/>
                  </a:moveTo>
                  <a:lnTo>
                    <a:pt x="1264347" y="276229"/>
                  </a:lnTo>
                  <a:lnTo>
                    <a:pt x="1012145" y="276229"/>
                  </a:lnTo>
                  <a:close/>
                  <a:moveTo>
                    <a:pt x="801652" y="2"/>
                  </a:moveTo>
                  <a:lnTo>
                    <a:pt x="927753" y="276227"/>
                  </a:lnTo>
                  <a:lnTo>
                    <a:pt x="675551" y="276227"/>
                  </a:lnTo>
                  <a:close/>
                  <a:moveTo>
                    <a:pt x="1474840" y="1"/>
                  </a:moveTo>
                  <a:lnTo>
                    <a:pt x="1600941" y="276227"/>
                  </a:lnTo>
                  <a:lnTo>
                    <a:pt x="1348739" y="276227"/>
                  </a:lnTo>
                  <a:close/>
                  <a:moveTo>
                    <a:pt x="1811434" y="0"/>
                  </a:moveTo>
                  <a:lnTo>
                    <a:pt x="1937535" y="276226"/>
                  </a:lnTo>
                  <a:lnTo>
                    <a:pt x="1685333" y="276226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44" name="Octagon 43"/>
            <p:cNvSpPr/>
            <p:nvPr/>
          </p:nvSpPr>
          <p:spPr>
            <a:xfrm>
              <a:off x="2763606" y="590106"/>
              <a:ext cx="2087162" cy="2063077"/>
            </a:xfrm>
            <a:prstGeom prst="octagon">
              <a:avLst>
                <a:gd name="adj" fmla="val 11713"/>
              </a:avLst>
            </a:prstGeom>
            <a:solidFill>
              <a:srgbClr val="2E2E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5" name="Octagon 16"/>
            <p:cNvSpPr/>
            <p:nvPr/>
          </p:nvSpPr>
          <p:spPr>
            <a:xfrm>
              <a:off x="3005254" y="590106"/>
              <a:ext cx="1845514" cy="2063077"/>
            </a:xfrm>
            <a:custGeom>
              <a:avLst/>
              <a:gdLst>
                <a:gd name="connsiteX0" fmla="*/ 0 w 2087162"/>
                <a:gd name="connsiteY0" fmla="*/ 241648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8" fmla="*/ 0 w 2087162"/>
                <a:gd name="connsiteY8" fmla="*/ 241648 h 2063077"/>
                <a:gd name="connsiteX0" fmla="*/ 0 w 2087162"/>
                <a:gd name="connsiteY0" fmla="*/ 241648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8" fmla="*/ 0 w 2087162"/>
                <a:gd name="connsiteY8" fmla="*/ 241648 h 2063077"/>
                <a:gd name="connsiteX0" fmla="*/ 0 w 2480016"/>
                <a:gd name="connsiteY0" fmla="*/ 573541 h 2063077"/>
                <a:gd name="connsiteX1" fmla="*/ 634502 w 2480016"/>
                <a:gd name="connsiteY1" fmla="*/ 0 h 2063077"/>
                <a:gd name="connsiteX2" fmla="*/ 2238368 w 2480016"/>
                <a:gd name="connsiteY2" fmla="*/ 0 h 2063077"/>
                <a:gd name="connsiteX3" fmla="*/ 2480016 w 2480016"/>
                <a:gd name="connsiteY3" fmla="*/ 241648 h 2063077"/>
                <a:gd name="connsiteX4" fmla="*/ 2480016 w 2480016"/>
                <a:gd name="connsiteY4" fmla="*/ 1821429 h 2063077"/>
                <a:gd name="connsiteX5" fmla="*/ 2238368 w 2480016"/>
                <a:gd name="connsiteY5" fmla="*/ 2063077 h 2063077"/>
                <a:gd name="connsiteX6" fmla="*/ 634502 w 2480016"/>
                <a:gd name="connsiteY6" fmla="*/ 2063077 h 2063077"/>
                <a:gd name="connsiteX7" fmla="*/ 392854 w 2480016"/>
                <a:gd name="connsiteY7" fmla="*/ 1821429 h 2063077"/>
                <a:gd name="connsiteX8" fmla="*/ 0 w 2480016"/>
                <a:gd name="connsiteY8" fmla="*/ 573541 h 2063077"/>
                <a:gd name="connsiteX0" fmla="*/ 0 w 2480016"/>
                <a:gd name="connsiteY0" fmla="*/ 573541 h 2063077"/>
                <a:gd name="connsiteX1" fmla="*/ 634502 w 2480016"/>
                <a:gd name="connsiteY1" fmla="*/ 0 h 2063077"/>
                <a:gd name="connsiteX2" fmla="*/ 2238368 w 2480016"/>
                <a:gd name="connsiteY2" fmla="*/ 0 h 2063077"/>
                <a:gd name="connsiteX3" fmla="*/ 2480016 w 2480016"/>
                <a:gd name="connsiteY3" fmla="*/ 241648 h 2063077"/>
                <a:gd name="connsiteX4" fmla="*/ 2480016 w 2480016"/>
                <a:gd name="connsiteY4" fmla="*/ 1821429 h 2063077"/>
                <a:gd name="connsiteX5" fmla="*/ 2238368 w 2480016"/>
                <a:gd name="connsiteY5" fmla="*/ 2063077 h 2063077"/>
                <a:gd name="connsiteX6" fmla="*/ 634502 w 2480016"/>
                <a:gd name="connsiteY6" fmla="*/ 2063077 h 2063077"/>
                <a:gd name="connsiteX7" fmla="*/ 392854 w 2480016"/>
                <a:gd name="connsiteY7" fmla="*/ 1821429 h 2063077"/>
                <a:gd name="connsiteX8" fmla="*/ 0 w 2480016"/>
                <a:gd name="connsiteY8" fmla="*/ 573541 h 2063077"/>
                <a:gd name="connsiteX0" fmla="*/ 0 w 2087162"/>
                <a:gd name="connsiteY0" fmla="*/ 1821429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0" fmla="*/ 0 w 2087162"/>
                <a:gd name="connsiteY0" fmla="*/ 1821429 h 2063077"/>
                <a:gd name="connsiteX1" fmla="*/ 1845514 w 2087162"/>
                <a:gd name="connsiteY1" fmla="*/ 0 h 2063077"/>
                <a:gd name="connsiteX2" fmla="*/ 2087162 w 2087162"/>
                <a:gd name="connsiteY2" fmla="*/ 241648 h 2063077"/>
                <a:gd name="connsiteX3" fmla="*/ 2087162 w 2087162"/>
                <a:gd name="connsiteY3" fmla="*/ 1821429 h 2063077"/>
                <a:gd name="connsiteX4" fmla="*/ 1845514 w 2087162"/>
                <a:gd name="connsiteY4" fmla="*/ 2063077 h 2063077"/>
                <a:gd name="connsiteX5" fmla="*/ 241648 w 2087162"/>
                <a:gd name="connsiteY5" fmla="*/ 2063077 h 2063077"/>
                <a:gd name="connsiteX6" fmla="*/ 0 w 2087162"/>
                <a:gd name="connsiteY6" fmla="*/ 1821429 h 2063077"/>
                <a:gd name="connsiteX0" fmla="*/ 0 w 1845514"/>
                <a:gd name="connsiteY0" fmla="*/ 2063077 h 2063077"/>
                <a:gd name="connsiteX1" fmla="*/ 1603866 w 1845514"/>
                <a:gd name="connsiteY1" fmla="*/ 0 h 2063077"/>
                <a:gd name="connsiteX2" fmla="*/ 1845514 w 1845514"/>
                <a:gd name="connsiteY2" fmla="*/ 241648 h 2063077"/>
                <a:gd name="connsiteX3" fmla="*/ 1845514 w 1845514"/>
                <a:gd name="connsiteY3" fmla="*/ 1821429 h 2063077"/>
                <a:gd name="connsiteX4" fmla="*/ 1603866 w 1845514"/>
                <a:gd name="connsiteY4" fmla="*/ 2063077 h 2063077"/>
                <a:gd name="connsiteX5" fmla="*/ 0 w 1845514"/>
                <a:gd name="connsiteY5" fmla="*/ 2063077 h 2063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45514" h="2063077">
                  <a:moveTo>
                    <a:pt x="0" y="2063077"/>
                  </a:moveTo>
                  <a:lnTo>
                    <a:pt x="1603866" y="0"/>
                  </a:lnTo>
                  <a:lnTo>
                    <a:pt x="1845514" y="241648"/>
                  </a:lnTo>
                  <a:lnTo>
                    <a:pt x="1845514" y="1821429"/>
                  </a:lnTo>
                  <a:lnTo>
                    <a:pt x="1603866" y="2063077"/>
                  </a:lnTo>
                  <a:lnTo>
                    <a:pt x="0" y="2063077"/>
                  </a:lnTo>
                  <a:close/>
                </a:path>
              </a:pathLst>
            </a:custGeom>
            <a:solidFill>
              <a:srgbClr val="2929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6" name="Oval 45"/>
            <p:cNvSpPr/>
            <p:nvPr/>
          </p:nvSpPr>
          <p:spPr>
            <a:xfrm>
              <a:off x="3005254" y="799252"/>
              <a:ext cx="178213" cy="178213"/>
            </a:xfrm>
            <a:prstGeom prst="ellipse">
              <a:avLst/>
            </a:prstGeom>
            <a:solidFill>
              <a:srgbClr val="2929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2" name="Cores"/>
          <p:cNvGrpSpPr/>
          <p:nvPr/>
        </p:nvGrpSpPr>
        <p:grpSpPr>
          <a:xfrm>
            <a:off x="5256455" y="4551259"/>
            <a:ext cx="1416559" cy="1417223"/>
            <a:chOff x="5256455" y="4551259"/>
            <a:chExt cx="1416559" cy="1417223"/>
          </a:xfrm>
        </p:grpSpPr>
        <p:sp>
          <p:nvSpPr>
            <p:cNvPr id="40" name="Rounded Rectangle 39"/>
            <p:cNvSpPr/>
            <p:nvPr/>
          </p:nvSpPr>
          <p:spPr>
            <a:xfrm>
              <a:off x="5998072" y="4551259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5256455" y="5293208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5998072" y="5293208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5261614" y="4551259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</p:grpSp>
      <p:grpSp>
        <p:nvGrpSpPr>
          <p:cNvPr id="17" name="ServiceSmall"/>
          <p:cNvGrpSpPr/>
          <p:nvPr/>
        </p:nvGrpSpPr>
        <p:grpSpPr>
          <a:xfrm>
            <a:off x="5261771" y="4551259"/>
            <a:ext cx="674942" cy="675274"/>
            <a:chOff x="5256455" y="4551259"/>
            <a:chExt cx="674942" cy="675274"/>
          </a:xfrm>
        </p:grpSpPr>
        <p:sp>
          <p:nvSpPr>
            <p:cNvPr id="18" name="Rounded Rectangle 17"/>
            <p:cNvSpPr/>
            <p:nvPr/>
          </p:nvSpPr>
          <p:spPr>
            <a:xfrm>
              <a:off x="5256455" y="4551259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5287451" y="4671638"/>
              <a:ext cx="614403" cy="434515"/>
              <a:chOff x="5283823" y="4601302"/>
              <a:chExt cx="614403" cy="434515"/>
            </a:xfrm>
          </p:grpSpPr>
          <p:cxnSp>
            <p:nvCxnSpPr>
              <p:cNvPr id="20" name="Straight Connector 19"/>
              <p:cNvCxnSpPr>
                <a:stCxn id="52" idx="3"/>
                <a:endCxn id="33" idx="7"/>
              </p:cNvCxnSpPr>
              <p:nvPr/>
            </p:nvCxnSpPr>
            <p:spPr>
              <a:xfrm flipH="1">
                <a:off x="5509189" y="4751096"/>
                <a:ext cx="52823" cy="54763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1" name="Straight Connector 20"/>
              <p:cNvCxnSpPr>
                <a:stCxn id="33" idx="3"/>
                <a:endCxn id="32" idx="7"/>
              </p:cNvCxnSpPr>
              <p:nvPr/>
            </p:nvCxnSpPr>
            <p:spPr>
              <a:xfrm flipH="1">
                <a:off x="5429834" y="4858819"/>
                <a:ext cx="26395" cy="29513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2" name="Straight Connector 21"/>
              <p:cNvCxnSpPr>
                <a:stCxn id="32" idx="3"/>
                <a:endCxn id="56" idx="7"/>
              </p:cNvCxnSpPr>
              <p:nvPr/>
            </p:nvCxnSpPr>
            <p:spPr>
              <a:xfrm flipH="1">
                <a:off x="5347752" y="4941293"/>
                <a:ext cx="29121" cy="30429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3" name="Straight Connector 22"/>
              <p:cNvCxnSpPr>
                <a:stCxn id="33" idx="5"/>
                <a:endCxn id="31" idx="1"/>
              </p:cNvCxnSpPr>
              <p:nvPr/>
            </p:nvCxnSpPr>
            <p:spPr>
              <a:xfrm>
                <a:off x="5509189" y="4858819"/>
                <a:ext cx="28321" cy="30735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4" name="Straight Connector 23"/>
              <p:cNvCxnSpPr>
                <a:stCxn id="32" idx="5"/>
                <a:endCxn id="30" idx="1"/>
              </p:cNvCxnSpPr>
              <p:nvPr/>
            </p:nvCxnSpPr>
            <p:spPr>
              <a:xfrm>
                <a:off x="5429834" y="4941292"/>
                <a:ext cx="26395" cy="30597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5" name="Straight Connector 24"/>
              <p:cNvCxnSpPr>
                <a:stCxn id="34" idx="5"/>
                <a:endCxn id="47" idx="1"/>
              </p:cNvCxnSpPr>
              <p:nvPr/>
            </p:nvCxnSpPr>
            <p:spPr>
              <a:xfrm>
                <a:off x="5723154" y="4858819"/>
                <a:ext cx="30040" cy="30735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6" name="Straight Connector 25"/>
              <p:cNvCxnSpPr>
                <a:stCxn id="47" idx="3"/>
                <a:endCxn id="48" idx="7"/>
              </p:cNvCxnSpPr>
              <p:nvPr/>
            </p:nvCxnSpPr>
            <p:spPr>
              <a:xfrm flipH="1">
                <a:off x="5725050" y="4942514"/>
                <a:ext cx="28144" cy="29209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7" name="Straight Connector 26"/>
              <p:cNvCxnSpPr>
                <a:stCxn id="47" idx="4"/>
                <a:endCxn id="49" idx="0"/>
              </p:cNvCxnSpPr>
              <p:nvPr/>
            </p:nvCxnSpPr>
            <p:spPr>
              <a:xfrm>
                <a:off x="5779674" y="4953482"/>
                <a:ext cx="0" cy="7272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8" name="Straight Connector 27"/>
              <p:cNvCxnSpPr>
                <a:stCxn id="52" idx="5"/>
                <a:endCxn id="34" idx="1"/>
              </p:cNvCxnSpPr>
              <p:nvPr/>
            </p:nvCxnSpPr>
            <p:spPr>
              <a:xfrm>
                <a:off x="5614972" y="4751096"/>
                <a:ext cx="55221" cy="54763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9" name="Straight Connector 28"/>
              <p:cNvCxnSpPr>
                <a:stCxn id="47" idx="5"/>
                <a:endCxn id="50" idx="1"/>
              </p:cNvCxnSpPr>
              <p:nvPr/>
            </p:nvCxnSpPr>
            <p:spPr>
              <a:xfrm>
                <a:off x="5806154" y="4942514"/>
                <a:ext cx="28144" cy="29375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sp>
            <p:nvSpPr>
              <p:cNvPr id="30" name="Oval 29"/>
              <p:cNvSpPr/>
              <p:nvPr/>
            </p:nvSpPr>
            <p:spPr>
              <a:xfrm>
                <a:off x="5445261" y="4960920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5526542" y="4878585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5365905" y="4877364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5445261" y="4794890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5659225" y="4794890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5742225" y="4878585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5661121" y="4960754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5742225" y="4960754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5823329" y="4960920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cxnSp>
            <p:nvCxnSpPr>
              <p:cNvPr id="51" name="Straight Connector 50"/>
              <p:cNvCxnSpPr>
                <a:stCxn id="55" idx="3"/>
                <a:endCxn id="52" idx="7"/>
              </p:cNvCxnSpPr>
              <p:nvPr/>
            </p:nvCxnSpPr>
            <p:spPr>
              <a:xfrm flipH="1">
                <a:off x="5614972" y="4665230"/>
                <a:ext cx="30637" cy="32905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sp>
            <p:nvSpPr>
              <p:cNvPr id="52" name="Oval 51"/>
              <p:cNvSpPr/>
              <p:nvPr/>
            </p:nvSpPr>
            <p:spPr>
              <a:xfrm>
                <a:off x="5551044" y="4687167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cxnSp>
            <p:nvCxnSpPr>
              <p:cNvPr id="53" name="Straight Connector 52"/>
              <p:cNvCxnSpPr>
                <a:stCxn id="55" idx="5"/>
                <a:endCxn id="54" idx="1"/>
              </p:cNvCxnSpPr>
              <p:nvPr/>
            </p:nvCxnSpPr>
            <p:spPr>
              <a:xfrm>
                <a:off x="5698570" y="4665230"/>
                <a:ext cx="30637" cy="32905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sp>
            <p:nvSpPr>
              <p:cNvPr id="54" name="Oval 53"/>
              <p:cNvSpPr/>
              <p:nvPr/>
            </p:nvSpPr>
            <p:spPr>
              <a:xfrm>
                <a:off x="5718239" y="4687167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5634641" y="4601302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5283823" y="4960754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</p:grpSp>
      </p:grpSp>
      <p:sp>
        <p:nvSpPr>
          <p:cNvPr id="58" name="Highlight"/>
          <p:cNvSpPr/>
          <p:nvPr/>
        </p:nvSpPr>
        <p:spPr>
          <a:xfrm>
            <a:off x="4418737" y="4234147"/>
            <a:ext cx="1505944" cy="2049888"/>
          </a:xfrm>
          <a:custGeom>
            <a:avLst/>
            <a:gdLst>
              <a:gd name="connsiteX0" fmla="*/ 0 w 956356"/>
              <a:gd name="connsiteY0" fmla="*/ 0 h 906888"/>
              <a:gd name="connsiteX1" fmla="*/ 916842 w 956356"/>
              <a:gd name="connsiteY1" fmla="*/ 114803 h 906888"/>
              <a:gd name="connsiteX2" fmla="*/ 916842 w 956356"/>
              <a:gd name="connsiteY2" fmla="*/ 116706 h 906888"/>
              <a:gd name="connsiteX3" fmla="*/ 944147 w 956356"/>
              <a:gd name="connsiteY3" fmla="*/ 128016 h 906888"/>
              <a:gd name="connsiteX4" fmla="*/ 956356 w 956356"/>
              <a:gd name="connsiteY4" fmla="*/ 157491 h 906888"/>
              <a:gd name="connsiteX5" fmla="*/ 956356 w 956356"/>
              <a:gd name="connsiteY5" fmla="*/ 749397 h 906888"/>
              <a:gd name="connsiteX6" fmla="*/ 944147 w 956356"/>
              <a:gd name="connsiteY6" fmla="*/ 778872 h 906888"/>
              <a:gd name="connsiteX7" fmla="*/ 916842 w 956356"/>
              <a:gd name="connsiteY7" fmla="*/ 790182 h 906888"/>
              <a:gd name="connsiteX8" fmla="*/ 916842 w 956356"/>
              <a:gd name="connsiteY8" fmla="*/ 792085 h 906888"/>
              <a:gd name="connsiteX9" fmla="*/ 0 w 956356"/>
              <a:gd name="connsiteY9" fmla="*/ 906888 h 906888"/>
              <a:gd name="connsiteX0" fmla="*/ 0 w 1628508"/>
              <a:gd name="connsiteY0" fmla="*/ 0 h 1108193"/>
              <a:gd name="connsiteX1" fmla="*/ 1588994 w 1628508"/>
              <a:gd name="connsiteY1" fmla="*/ 316108 h 1108193"/>
              <a:gd name="connsiteX2" fmla="*/ 1588994 w 1628508"/>
              <a:gd name="connsiteY2" fmla="*/ 318011 h 1108193"/>
              <a:gd name="connsiteX3" fmla="*/ 1616299 w 1628508"/>
              <a:gd name="connsiteY3" fmla="*/ 329321 h 1108193"/>
              <a:gd name="connsiteX4" fmla="*/ 1628508 w 1628508"/>
              <a:gd name="connsiteY4" fmla="*/ 358796 h 1108193"/>
              <a:gd name="connsiteX5" fmla="*/ 1628508 w 1628508"/>
              <a:gd name="connsiteY5" fmla="*/ 950702 h 1108193"/>
              <a:gd name="connsiteX6" fmla="*/ 1616299 w 1628508"/>
              <a:gd name="connsiteY6" fmla="*/ 980177 h 1108193"/>
              <a:gd name="connsiteX7" fmla="*/ 1588994 w 1628508"/>
              <a:gd name="connsiteY7" fmla="*/ 991487 h 1108193"/>
              <a:gd name="connsiteX8" fmla="*/ 1588994 w 1628508"/>
              <a:gd name="connsiteY8" fmla="*/ 993390 h 1108193"/>
              <a:gd name="connsiteX9" fmla="*/ 672152 w 1628508"/>
              <a:gd name="connsiteY9" fmla="*/ 1108193 h 1108193"/>
              <a:gd name="connsiteX10" fmla="*/ 0 w 1628508"/>
              <a:gd name="connsiteY10" fmla="*/ 0 h 1108193"/>
              <a:gd name="connsiteX0" fmla="*/ 0 w 1628508"/>
              <a:gd name="connsiteY0" fmla="*/ 0 h 2049888"/>
              <a:gd name="connsiteX1" fmla="*/ 1588994 w 1628508"/>
              <a:gd name="connsiteY1" fmla="*/ 316108 h 2049888"/>
              <a:gd name="connsiteX2" fmla="*/ 1588994 w 1628508"/>
              <a:gd name="connsiteY2" fmla="*/ 318011 h 2049888"/>
              <a:gd name="connsiteX3" fmla="*/ 1616299 w 1628508"/>
              <a:gd name="connsiteY3" fmla="*/ 329321 h 2049888"/>
              <a:gd name="connsiteX4" fmla="*/ 1628508 w 1628508"/>
              <a:gd name="connsiteY4" fmla="*/ 358796 h 2049888"/>
              <a:gd name="connsiteX5" fmla="*/ 1628508 w 1628508"/>
              <a:gd name="connsiteY5" fmla="*/ 950702 h 2049888"/>
              <a:gd name="connsiteX6" fmla="*/ 1616299 w 1628508"/>
              <a:gd name="connsiteY6" fmla="*/ 980177 h 2049888"/>
              <a:gd name="connsiteX7" fmla="*/ 1588994 w 1628508"/>
              <a:gd name="connsiteY7" fmla="*/ 991487 h 2049888"/>
              <a:gd name="connsiteX8" fmla="*/ 1588994 w 1628508"/>
              <a:gd name="connsiteY8" fmla="*/ 993390 h 2049888"/>
              <a:gd name="connsiteX9" fmla="*/ 34119 w 1628508"/>
              <a:gd name="connsiteY9" fmla="*/ 2049888 h 2049888"/>
              <a:gd name="connsiteX10" fmla="*/ 0 w 1628508"/>
              <a:gd name="connsiteY10" fmla="*/ 0 h 2049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28508" h="2049888">
                <a:moveTo>
                  <a:pt x="0" y="0"/>
                </a:moveTo>
                <a:lnTo>
                  <a:pt x="1588994" y="316108"/>
                </a:lnTo>
                <a:lnTo>
                  <a:pt x="1588994" y="318011"/>
                </a:lnTo>
                <a:lnTo>
                  <a:pt x="1616299" y="329321"/>
                </a:lnTo>
                <a:cubicBezTo>
                  <a:pt x="1623843" y="336865"/>
                  <a:pt x="1628508" y="347286"/>
                  <a:pt x="1628508" y="358796"/>
                </a:cubicBezTo>
                <a:lnTo>
                  <a:pt x="1628508" y="950702"/>
                </a:lnTo>
                <a:cubicBezTo>
                  <a:pt x="1628508" y="962213"/>
                  <a:pt x="1623843" y="972634"/>
                  <a:pt x="1616299" y="980177"/>
                </a:cubicBezTo>
                <a:lnTo>
                  <a:pt x="1588994" y="991487"/>
                </a:lnTo>
                <a:lnTo>
                  <a:pt x="1588994" y="993390"/>
                </a:lnTo>
                <a:lnTo>
                  <a:pt x="34119" y="2049888"/>
                </a:lnTo>
                <a:cubicBezTo>
                  <a:pt x="34119" y="1747592"/>
                  <a:pt x="0" y="302296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rgbClr val="43BFF7">
                  <a:alpha val="45000"/>
                </a:srgbClr>
              </a:gs>
              <a:gs pos="76000">
                <a:srgbClr val="43BFF7">
                  <a:alpha val="0"/>
                </a:srgbClr>
              </a:gs>
            </a:gsLst>
            <a:lin ang="19800000" scaled="0"/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 sz="14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2476499" y="4228333"/>
            <a:ext cx="2062800" cy="2063074"/>
          </a:xfrm>
          <a:prstGeom prst="roundRect">
            <a:avLst>
              <a:gd name="adj" fmla="val 6970"/>
            </a:avLst>
          </a:prstGeom>
          <a:solidFill>
            <a:srgbClr val="333F50"/>
          </a:solidFill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 smtClean="0"/>
              <a:t>Code</a:t>
            </a:r>
            <a:endParaRPr lang="sv-SE" b="1" dirty="0"/>
          </a:p>
        </p:txBody>
      </p:sp>
      <p:sp>
        <p:nvSpPr>
          <p:cNvPr id="11" name="Call"/>
          <p:cNvSpPr/>
          <p:nvPr/>
        </p:nvSpPr>
        <p:spPr>
          <a:xfrm>
            <a:off x="485420" y="4969053"/>
            <a:ext cx="2473200" cy="585666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E95959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 err="1" smtClean="0">
                <a:solidFill>
                  <a:schemeClr val="tx1"/>
                </a:solidFill>
              </a:rPr>
              <a:t>Invocation</a:t>
            </a:r>
            <a:endParaRPr lang="sv-SE" b="1" dirty="0">
              <a:solidFill>
                <a:schemeClr val="tx1"/>
              </a:solidFill>
            </a:endParaRPr>
          </a:p>
        </p:txBody>
      </p:sp>
      <p:sp>
        <p:nvSpPr>
          <p:cNvPr id="5" name="Oval Callout 4"/>
          <p:cNvSpPr/>
          <p:nvPr/>
        </p:nvSpPr>
        <p:spPr>
          <a:xfrm>
            <a:off x="4143318" y="2364882"/>
            <a:ext cx="3052588" cy="1250409"/>
          </a:xfrm>
          <a:prstGeom prst="wedgeEllipseCallout">
            <a:avLst>
              <a:gd name="adj1" fmla="val -1690"/>
              <a:gd name="adj2" fmla="val 76784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chemeClr val="accent2">
                <a:lumMod val="60000"/>
                <a:lumOff val="4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>
                <a:solidFill>
                  <a:schemeClr val="bg1"/>
                </a:solidFill>
              </a:rPr>
              <a:t>The </a:t>
            </a:r>
            <a:r>
              <a:rPr lang="sv-SE" sz="1600" dirty="0" err="1" smtClean="0">
                <a:solidFill>
                  <a:schemeClr val="bg1"/>
                </a:solidFill>
              </a:rPr>
              <a:t>invocation</a:t>
            </a:r>
            <a:r>
              <a:rPr lang="sv-SE" sz="1600" dirty="0" smtClean="0">
                <a:solidFill>
                  <a:schemeClr val="bg1"/>
                </a:solidFill>
              </a:rPr>
              <a:t> </a:t>
            </a:r>
            <a:r>
              <a:rPr lang="sv-SE" sz="1600" dirty="0" err="1" smtClean="0">
                <a:solidFill>
                  <a:schemeClr val="bg1"/>
                </a:solidFill>
              </a:rPr>
              <a:t>will</a:t>
            </a:r>
            <a:r>
              <a:rPr lang="sv-SE" sz="1600" dirty="0" smtClean="0">
                <a:solidFill>
                  <a:schemeClr val="bg1"/>
                </a:solidFill>
              </a:rPr>
              <a:t> </a:t>
            </a:r>
            <a:r>
              <a:rPr lang="sv-SE" sz="1600" dirty="0" err="1">
                <a:solidFill>
                  <a:schemeClr val="bg1"/>
                </a:solidFill>
              </a:rPr>
              <a:t>run</a:t>
            </a:r>
            <a:r>
              <a:rPr lang="sv-SE" sz="1600" dirty="0">
                <a:solidFill>
                  <a:schemeClr val="bg1"/>
                </a:solidFill>
              </a:rPr>
              <a:t> on a </a:t>
            </a:r>
            <a:r>
              <a:rPr lang="sv-SE" sz="1600" dirty="0" err="1">
                <a:solidFill>
                  <a:schemeClr val="bg1"/>
                </a:solidFill>
              </a:rPr>
              <a:t>single</a:t>
            </a:r>
            <a:r>
              <a:rPr lang="sv-SE" sz="1600" dirty="0">
                <a:solidFill>
                  <a:schemeClr val="bg1"/>
                </a:solidFill>
              </a:rPr>
              <a:t> </a:t>
            </a:r>
            <a:r>
              <a:rPr lang="sv-SE" sz="1600" dirty="0" err="1">
                <a:solidFill>
                  <a:schemeClr val="bg1"/>
                </a:solidFill>
              </a:rPr>
              <a:t>core</a:t>
            </a:r>
            <a:endParaRPr lang="sv-SE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3562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10" grpId="0" animBg="1"/>
      <p:bldP spid="11" grpId="0" animBg="1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4665201" y="3953324"/>
            <a:ext cx="4063508" cy="2613092"/>
            <a:chOff x="4665201" y="3953324"/>
            <a:chExt cx="4063508" cy="2613092"/>
          </a:xfrm>
        </p:grpSpPr>
        <p:grpSp>
          <p:nvGrpSpPr>
            <p:cNvPr id="3" name="Group 2"/>
            <p:cNvGrpSpPr/>
            <p:nvPr/>
          </p:nvGrpSpPr>
          <p:grpSpPr>
            <a:xfrm>
              <a:off x="5340752" y="3953327"/>
              <a:ext cx="1261984" cy="276229"/>
              <a:chOff x="6128692" y="759256"/>
              <a:chExt cx="1261984" cy="276229"/>
            </a:xfrm>
          </p:grpSpPr>
          <p:sp>
            <p:nvSpPr>
              <p:cNvPr id="76" name="Freeform 75"/>
              <p:cNvSpPr/>
              <p:nvPr/>
            </p:nvSpPr>
            <p:spPr>
              <a:xfrm>
                <a:off x="7138474" y="759256"/>
                <a:ext cx="252202" cy="276226"/>
              </a:xfrm>
              <a:custGeom>
                <a:avLst/>
                <a:gdLst>
                  <a:gd name="connsiteX0" fmla="*/ 126101 w 252202"/>
                  <a:gd name="connsiteY0" fmla="*/ 0 h 276226"/>
                  <a:gd name="connsiteX1" fmla="*/ 252202 w 252202"/>
                  <a:gd name="connsiteY1" fmla="*/ 276226 h 276226"/>
                  <a:gd name="connsiteX2" fmla="*/ 0 w 252202"/>
                  <a:gd name="connsiteY2" fmla="*/ 276226 h 276226"/>
                  <a:gd name="connsiteX3" fmla="*/ 126101 w 252202"/>
                  <a:gd name="connsiteY3" fmla="*/ 0 h 276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6">
                    <a:moveTo>
                      <a:pt x="126101" y="0"/>
                    </a:moveTo>
                    <a:lnTo>
                      <a:pt x="252202" y="276226"/>
                    </a:lnTo>
                    <a:lnTo>
                      <a:pt x="0" y="276226"/>
                    </a:lnTo>
                    <a:lnTo>
                      <a:pt x="126101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75" name="Freeform 74"/>
              <p:cNvSpPr/>
              <p:nvPr/>
            </p:nvSpPr>
            <p:spPr>
              <a:xfrm>
                <a:off x="6801880" y="759257"/>
                <a:ext cx="252202" cy="276226"/>
              </a:xfrm>
              <a:custGeom>
                <a:avLst/>
                <a:gdLst>
                  <a:gd name="connsiteX0" fmla="*/ 126101 w 252202"/>
                  <a:gd name="connsiteY0" fmla="*/ 0 h 276226"/>
                  <a:gd name="connsiteX1" fmla="*/ 252202 w 252202"/>
                  <a:gd name="connsiteY1" fmla="*/ 276226 h 276226"/>
                  <a:gd name="connsiteX2" fmla="*/ 0 w 252202"/>
                  <a:gd name="connsiteY2" fmla="*/ 276226 h 276226"/>
                  <a:gd name="connsiteX3" fmla="*/ 126101 w 252202"/>
                  <a:gd name="connsiteY3" fmla="*/ 0 h 276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6">
                    <a:moveTo>
                      <a:pt x="126101" y="0"/>
                    </a:moveTo>
                    <a:lnTo>
                      <a:pt x="252202" y="276226"/>
                    </a:lnTo>
                    <a:lnTo>
                      <a:pt x="0" y="276226"/>
                    </a:lnTo>
                    <a:lnTo>
                      <a:pt x="126101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74" name="Freeform 73"/>
              <p:cNvSpPr/>
              <p:nvPr/>
            </p:nvSpPr>
            <p:spPr>
              <a:xfrm>
                <a:off x="6128692" y="759259"/>
                <a:ext cx="252202" cy="276225"/>
              </a:xfrm>
              <a:custGeom>
                <a:avLst/>
                <a:gdLst>
                  <a:gd name="connsiteX0" fmla="*/ 126101 w 252202"/>
                  <a:gd name="connsiteY0" fmla="*/ 0 h 276225"/>
                  <a:gd name="connsiteX1" fmla="*/ 252202 w 252202"/>
                  <a:gd name="connsiteY1" fmla="*/ 276225 h 276225"/>
                  <a:gd name="connsiteX2" fmla="*/ 0 w 252202"/>
                  <a:gd name="connsiteY2" fmla="*/ 276225 h 276225"/>
                  <a:gd name="connsiteX3" fmla="*/ 126101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126101" y="0"/>
                    </a:moveTo>
                    <a:lnTo>
                      <a:pt x="252202" y="276225"/>
                    </a:lnTo>
                    <a:lnTo>
                      <a:pt x="0" y="276225"/>
                    </a:lnTo>
                    <a:lnTo>
                      <a:pt x="126101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73" name="Freeform 72"/>
              <p:cNvSpPr/>
              <p:nvPr/>
            </p:nvSpPr>
            <p:spPr>
              <a:xfrm>
                <a:off x="6465286" y="759259"/>
                <a:ext cx="252202" cy="276226"/>
              </a:xfrm>
              <a:custGeom>
                <a:avLst/>
                <a:gdLst>
                  <a:gd name="connsiteX0" fmla="*/ 126101 w 252202"/>
                  <a:gd name="connsiteY0" fmla="*/ 0 h 276226"/>
                  <a:gd name="connsiteX1" fmla="*/ 252202 w 252202"/>
                  <a:gd name="connsiteY1" fmla="*/ 276226 h 276226"/>
                  <a:gd name="connsiteX2" fmla="*/ 0 w 252202"/>
                  <a:gd name="connsiteY2" fmla="*/ 276226 h 276226"/>
                  <a:gd name="connsiteX3" fmla="*/ 126101 w 252202"/>
                  <a:gd name="connsiteY3" fmla="*/ 0 h 276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6">
                    <a:moveTo>
                      <a:pt x="126101" y="0"/>
                    </a:moveTo>
                    <a:lnTo>
                      <a:pt x="252202" y="276226"/>
                    </a:lnTo>
                    <a:lnTo>
                      <a:pt x="0" y="276226"/>
                    </a:lnTo>
                    <a:lnTo>
                      <a:pt x="126101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4665201" y="4628877"/>
              <a:ext cx="276228" cy="1261984"/>
              <a:chOff x="5453141" y="1434806"/>
              <a:chExt cx="276228" cy="1261984"/>
            </a:xfrm>
          </p:grpSpPr>
          <p:sp>
            <p:nvSpPr>
              <p:cNvPr id="71" name="Freeform 70"/>
              <p:cNvSpPr/>
              <p:nvPr/>
            </p:nvSpPr>
            <p:spPr>
              <a:xfrm>
                <a:off x="5453141" y="1434806"/>
                <a:ext cx="276225" cy="252202"/>
              </a:xfrm>
              <a:custGeom>
                <a:avLst/>
                <a:gdLst>
                  <a:gd name="connsiteX0" fmla="*/ 276225 w 276225"/>
                  <a:gd name="connsiteY0" fmla="*/ 0 h 252202"/>
                  <a:gd name="connsiteX1" fmla="*/ 276225 w 276225"/>
                  <a:gd name="connsiteY1" fmla="*/ 252202 h 252202"/>
                  <a:gd name="connsiteX2" fmla="*/ 0 w 276225"/>
                  <a:gd name="connsiteY2" fmla="*/ 126101 h 252202"/>
                  <a:gd name="connsiteX3" fmla="*/ 276225 w 276225"/>
                  <a:gd name="connsiteY3" fmla="*/ 0 h 25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52202">
                    <a:moveTo>
                      <a:pt x="276225" y="0"/>
                    </a:moveTo>
                    <a:lnTo>
                      <a:pt x="276225" y="252202"/>
                    </a:lnTo>
                    <a:lnTo>
                      <a:pt x="0" y="126101"/>
                    </a:lnTo>
                    <a:lnTo>
                      <a:pt x="276225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9" name="Freeform 68"/>
              <p:cNvSpPr/>
              <p:nvPr/>
            </p:nvSpPr>
            <p:spPr>
              <a:xfrm>
                <a:off x="5453142" y="1771400"/>
                <a:ext cx="276225" cy="252202"/>
              </a:xfrm>
              <a:custGeom>
                <a:avLst/>
                <a:gdLst>
                  <a:gd name="connsiteX0" fmla="*/ 276225 w 276225"/>
                  <a:gd name="connsiteY0" fmla="*/ 0 h 252202"/>
                  <a:gd name="connsiteX1" fmla="*/ 276225 w 276225"/>
                  <a:gd name="connsiteY1" fmla="*/ 252202 h 252202"/>
                  <a:gd name="connsiteX2" fmla="*/ 0 w 276225"/>
                  <a:gd name="connsiteY2" fmla="*/ 126101 h 252202"/>
                  <a:gd name="connsiteX3" fmla="*/ 276225 w 276225"/>
                  <a:gd name="connsiteY3" fmla="*/ 0 h 25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52202">
                    <a:moveTo>
                      <a:pt x="276225" y="0"/>
                    </a:moveTo>
                    <a:lnTo>
                      <a:pt x="276225" y="252202"/>
                    </a:lnTo>
                    <a:lnTo>
                      <a:pt x="0" y="126101"/>
                    </a:lnTo>
                    <a:lnTo>
                      <a:pt x="276225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7" name="Freeform 66"/>
              <p:cNvSpPr/>
              <p:nvPr/>
            </p:nvSpPr>
            <p:spPr>
              <a:xfrm>
                <a:off x="5453144" y="2107994"/>
                <a:ext cx="276225" cy="252202"/>
              </a:xfrm>
              <a:custGeom>
                <a:avLst/>
                <a:gdLst>
                  <a:gd name="connsiteX0" fmla="*/ 276225 w 276225"/>
                  <a:gd name="connsiteY0" fmla="*/ 0 h 252202"/>
                  <a:gd name="connsiteX1" fmla="*/ 276225 w 276225"/>
                  <a:gd name="connsiteY1" fmla="*/ 252202 h 252202"/>
                  <a:gd name="connsiteX2" fmla="*/ 0 w 276225"/>
                  <a:gd name="connsiteY2" fmla="*/ 126101 h 252202"/>
                  <a:gd name="connsiteX3" fmla="*/ 276225 w 276225"/>
                  <a:gd name="connsiteY3" fmla="*/ 0 h 25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52202">
                    <a:moveTo>
                      <a:pt x="276225" y="0"/>
                    </a:moveTo>
                    <a:lnTo>
                      <a:pt x="276225" y="252202"/>
                    </a:lnTo>
                    <a:lnTo>
                      <a:pt x="0" y="126101"/>
                    </a:lnTo>
                    <a:lnTo>
                      <a:pt x="276225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5" name="Freeform 64"/>
              <p:cNvSpPr/>
              <p:nvPr/>
            </p:nvSpPr>
            <p:spPr>
              <a:xfrm>
                <a:off x="5453143" y="2444588"/>
                <a:ext cx="276225" cy="252202"/>
              </a:xfrm>
              <a:custGeom>
                <a:avLst/>
                <a:gdLst>
                  <a:gd name="connsiteX0" fmla="*/ 276225 w 276225"/>
                  <a:gd name="connsiteY0" fmla="*/ 0 h 252202"/>
                  <a:gd name="connsiteX1" fmla="*/ 276225 w 276225"/>
                  <a:gd name="connsiteY1" fmla="*/ 252202 h 252202"/>
                  <a:gd name="connsiteX2" fmla="*/ 0 w 276225"/>
                  <a:gd name="connsiteY2" fmla="*/ 126101 h 252202"/>
                  <a:gd name="connsiteX3" fmla="*/ 276225 w 276225"/>
                  <a:gd name="connsiteY3" fmla="*/ 0 h 25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52202">
                    <a:moveTo>
                      <a:pt x="276225" y="0"/>
                    </a:moveTo>
                    <a:lnTo>
                      <a:pt x="276225" y="252202"/>
                    </a:lnTo>
                    <a:lnTo>
                      <a:pt x="0" y="126101"/>
                    </a:lnTo>
                    <a:lnTo>
                      <a:pt x="276225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8452481" y="4628877"/>
              <a:ext cx="276228" cy="1261984"/>
              <a:chOff x="7790002" y="1434806"/>
              <a:chExt cx="276228" cy="1261984"/>
            </a:xfrm>
          </p:grpSpPr>
          <p:sp>
            <p:nvSpPr>
              <p:cNvPr id="70" name="Freeform 69"/>
              <p:cNvSpPr/>
              <p:nvPr/>
            </p:nvSpPr>
            <p:spPr>
              <a:xfrm>
                <a:off x="7790003" y="1434806"/>
                <a:ext cx="276225" cy="252202"/>
              </a:xfrm>
              <a:custGeom>
                <a:avLst/>
                <a:gdLst>
                  <a:gd name="connsiteX0" fmla="*/ 0 w 276225"/>
                  <a:gd name="connsiteY0" fmla="*/ 0 h 252202"/>
                  <a:gd name="connsiteX1" fmla="*/ 276225 w 276225"/>
                  <a:gd name="connsiteY1" fmla="*/ 126101 h 252202"/>
                  <a:gd name="connsiteX2" fmla="*/ 0 w 276225"/>
                  <a:gd name="connsiteY2" fmla="*/ 252202 h 252202"/>
                  <a:gd name="connsiteX3" fmla="*/ 0 w 276225"/>
                  <a:gd name="connsiteY3" fmla="*/ 0 h 25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52202">
                    <a:moveTo>
                      <a:pt x="0" y="0"/>
                    </a:moveTo>
                    <a:lnTo>
                      <a:pt x="276225" y="126101"/>
                    </a:lnTo>
                    <a:lnTo>
                      <a:pt x="0" y="2522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8" name="Freeform 67"/>
              <p:cNvSpPr/>
              <p:nvPr/>
            </p:nvSpPr>
            <p:spPr>
              <a:xfrm>
                <a:off x="7790002" y="1771400"/>
                <a:ext cx="276225" cy="252202"/>
              </a:xfrm>
              <a:custGeom>
                <a:avLst/>
                <a:gdLst>
                  <a:gd name="connsiteX0" fmla="*/ 0 w 276225"/>
                  <a:gd name="connsiteY0" fmla="*/ 0 h 252202"/>
                  <a:gd name="connsiteX1" fmla="*/ 276225 w 276225"/>
                  <a:gd name="connsiteY1" fmla="*/ 126101 h 252202"/>
                  <a:gd name="connsiteX2" fmla="*/ 0 w 276225"/>
                  <a:gd name="connsiteY2" fmla="*/ 252202 h 252202"/>
                  <a:gd name="connsiteX3" fmla="*/ 0 w 276225"/>
                  <a:gd name="connsiteY3" fmla="*/ 0 h 25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52202">
                    <a:moveTo>
                      <a:pt x="0" y="0"/>
                    </a:moveTo>
                    <a:lnTo>
                      <a:pt x="276225" y="126101"/>
                    </a:lnTo>
                    <a:lnTo>
                      <a:pt x="0" y="2522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6" name="Freeform 65"/>
              <p:cNvSpPr/>
              <p:nvPr/>
            </p:nvSpPr>
            <p:spPr>
              <a:xfrm>
                <a:off x="7790004" y="2107994"/>
                <a:ext cx="276225" cy="252202"/>
              </a:xfrm>
              <a:custGeom>
                <a:avLst/>
                <a:gdLst>
                  <a:gd name="connsiteX0" fmla="*/ 0 w 276225"/>
                  <a:gd name="connsiteY0" fmla="*/ 0 h 252202"/>
                  <a:gd name="connsiteX1" fmla="*/ 276225 w 276225"/>
                  <a:gd name="connsiteY1" fmla="*/ 126101 h 252202"/>
                  <a:gd name="connsiteX2" fmla="*/ 0 w 276225"/>
                  <a:gd name="connsiteY2" fmla="*/ 252202 h 252202"/>
                  <a:gd name="connsiteX3" fmla="*/ 0 w 276225"/>
                  <a:gd name="connsiteY3" fmla="*/ 0 h 25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52202">
                    <a:moveTo>
                      <a:pt x="0" y="0"/>
                    </a:moveTo>
                    <a:lnTo>
                      <a:pt x="276225" y="126101"/>
                    </a:lnTo>
                    <a:lnTo>
                      <a:pt x="0" y="2522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4" name="Freeform 63"/>
              <p:cNvSpPr/>
              <p:nvPr/>
            </p:nvSpPr>
            <p:spPr>
              <a:xfrm>
                <a:off x="7790005" y="2444588"/>
                <a:ext cx="276225" cy="252202"/>
              </a:xfrm>
              <a:custGeom>
                <a:avLst/>
                <a:gdLst>
                  <a:gd name="connsiteX0" fmla="*/ 0 w 276225"/>
                  <a:gd name="connsiteY0" fmla="*/ 0 h 252202"/>
                  <a:gd name="connsiteX1" fmla="*/ 276225 w 276225"/>
                  <a:gd name="connsiteY1" fmla="*/ 126101 h 252202"/>
                  <a:gd name="connsiteX2" fmla="*/ 0 w 276225"/>
                  <a:gd name="connsiteY2" fmla="*/ 252202 h 252202"/>
                  <a:gd name="connsiteX3" fmla="*/ 0 w 276225"/>
                  <a:gd name="connsiteY3" fmla="*/ 0 h 25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52202">
                    <a:moveTo>
                      <a:pt x="0" y="0"/>
                    </a:moveTo>
                    <a:lnTo>
                      <a:pt x="276225" y="126101"/>
                    </a:lnTo>
                    <a:lnTo>
                      <a:pt x="0" y="2522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4" name="Group 3"/>
            <p:cNvGrpSpPr/>
            <p:nvPr/>
          </p:nvGrpSpPr>
          <p:grpSpPr>
            <a:xfrm>
              <a:off x="5340752" y="6290188"/>
              <a:ext cx="1261984" cy="276228"/>
              <a:chOff x="6128692" y="3096117"/>
              <a:chExt cx="1261984" cy="276228"/>
            </a:xfrm>
          </p:grpSpPr>
          <p:sp>
            <p:nvSpPr>
              <p:cNvPr id="63" name="Freeform 62"/>
              <p:cNvSpPr/>
              <p:nvPr/>
            </p:nvSpPr>
            <p:spPr>
              <a:xfrm>
                <a:off x="6801880" y="3096117"/>
                <a:ext cx="252202" cy="276225"/>
              </a:xfrm>
              <a:custGeom>
                <a:avLst/>
                <a:gdLst>
                  <a:gd name="connsiteX0" fmla="*/ 0 w 252202"/>
                  <a:gd name="connsiteY0" fmla="*/ 0 h 276225"/>
                  <a:gd name="connsiteX1" fmla="*/ 252202 w 252202"/>
                  <a:gd name="connsiteY1" fmla="*/ 0 h 276225"/>
                  <a:gd name="connsiteX2" fmla="*/ 126101 w 252202"/>
                  <a:gd name="connsiteY2" fmla="*/ 276225 h 276225"/>
                  <a:gd name="connsiteX3" fmla="*/ 0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0" y="0"/>
                    </a:moveTo>
                    <a:lnTo>
                      <a:pt x="252202" y="0"/>
                    </a:lnTo>
                    <a:lnTo>
                      <a:pt x="126101" y="2762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2" name="Freeform 61"/>
              <p:cNvSpPr/>
              <p:nvPr/>
            </p:nvSpPr>
            <p:spPr>
              <a:xfrm>
                <a:off x="7138474" y="3096118"/>
                <a:ext cx="252202" cy="276225"/>
              </a:xfrm>
              <a:custGeom>
                <a:avLst/>
                <a:gdLst>
                  <a:gd name="connsiteX0" fmla="*/ 0 w 252202"/>
                  <a:gd name="connsiteY0" fmla="*/ 0 h 276225"/>
                  <a:gd name="connsiteX1" fmla="*/ 252202 w 252202"/>
                  <a:gd name="connsiteY1" fmla="*/ 0 h 276225"/>
                  <a:gd name="connsiteX2" fmla="*/ 126101 w 252202"/>
                  <a:gd name="connsiteY2" fmla="*/ 276225 h 276225"/>
                  <a:gd name="connsiteX3" fmla="*/ 0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0" y="0"/>
                    </a:moveTo>
                    <a:lnTo>
                      <a:pt x="252202" y="0"/>
                    </a:lnTo>
                    <a:lnTo>
                      <a:pt x="126101" y="2762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1" name="Freeform 60"/>
              <p:cNvSpPr/>
              <p:nvPr/>
            </p:nvSpPr>
            <p:spPr>
              <a:xfrm>
                <a:off x="6465286" y="3096119"/>
                <a:ext cx="252202" cy="276225"/>
              </a:xfrm>
              <a:custGeom>
                <a:avLst/>
                <a:gdLst>
                  <a:gd name="connsiteX0" fmla="*/ 0 w 252202"/>
                  <a:gd name="connsiteY0" fmla="*/ 0 h 276225"/>
                  <a:gd name="connsiteX1" fmla="*/ 252202 w 252202"/>
                  <a:gd name="connsiteY1" fmla="*/ 0 h 276225"/>
                  <a:gd name="connsiteX2" fmla="*/ 126101 w 252202"/>
                  <a:gd name="connsiteY2" fmla="*/ 276225 h 276225"/>
                  <a:gd name="connsiteX3" fmla="*/ 0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0" y="0"/>
                    </a:moveTo>
                    <a:lnTo>
                      <a:pt x="252202" y="0"/>
                    </a:lnTo>
                    <a:lnTo>
                      <a:pt x="126101" y="2762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0" name="Freeform 59"/>
              <p:cNvSpPr/>
              <p:nvPr/>
            </p:nvSpPr>
            <p:spPr>
              <a:xfrm>
                <a:off x="6128692" y="3096120"/>
                <a:ext cx="252202" cy="276225"/>
              </a:xfrm>
              <a:custGeom>
                <a:avLst/>
                <a:gdLst>
                  <a:gd name="connsiteX0" fmla="*/ 0 w 252202"/>
                  <a:gd name="connsiteY0" fmla="*/ 0 h 276225"/>
                  <a:gd name="connsiteX1" fmla="*/ 252202 w 252202"/>
                  <a:gd name="connsiteY1" fmla="*/ 0 h 276225"/>
                  <a:gd name="connsiteX2" fmla="*/ 126101 w 252202"/>
                  <a:gd name="connsiteY2" fmla="*/ 276225 h 276225"/>
                  <a:gd name="connsiteX3" fmla="*/ 0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0" y="0"/>
                    </a:moveTo>
                    <a:lnTo>
                      <a:pt x="252202" y="0"/>
                    </a:lnTo>
                    <a:lnTo>
                      <a:pt x="126101" y="2762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77" name="Group 76"/>
            <p:cNvGrpSpPr/>
            <p:nvPr/>
          </p:nvGrpSpPr>
          <p:grpSpPr>
            <a:xfrm>
              <a:off x="6687128" y="3953324"/>
              <a:ext cx="1261984" cy="276229"/>
              <a:chOff x="6128692" y="759256"/>
              <a:chExt cx="1261984" cy="276229"/>
            </a:xfrm>
          </p:grpSpPr>
          <p:sp>
            <p:nvSpPr>
              <p:cNvPr id="78" name="Freeform 77"/>
              <p:cNvSpPr/>
              <p:nvPr/>
            </p:nvSpPr>
            <p:spPr>
              <a:xfrm>
                <a:off x="7138474" y="759256"/>
                <a:ext cx="252202" cy="276226"/>
              </a:xfrm>
              <a:custGeom>
                <a:avLst/>
                <a:gdLst>
                  <a:gd name="connsiteX0" fmla="*/ 126101 w 252202"/>
                  <a:gd name="connsiteY0" fmla="*/ 0 h 276226"/>
                  <a:gd name="connsiteX1" fmla="*/ 252202 w 252202"/>
                  <a:gd name="connsiteY1" fmla="*/ 276226 h 276226"/>
                  <a:gd name="connsiteX2" fmla="*/ 0 w 252202"/>
                  <a:gd name="connsiteY2" fmla="*/ 276226 h 276226"/>
                  <a:gd name="connsiteX3" fmla="*/ 126101 w 252202"/>
                  <a:gd name="connsiteY3" fmla="*/ 0 h 276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6">
                    <a:moveTo>
                      <a:pt x="126101" y="0"/>
                    </a:moveTo>
                    <a:lnTo>
                      <a:pt x="252202" y="276226"/>
                    </a:lnTo>
                    <a:lnTo>
                      <a:pt x="0" y="276226"/>
                    </a:lnTo>
                    <a:lnTo>
                      <a:pt x="126101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79" name="Freeform 78"/>
              <p:cNvSpPr/>
              <p:nvPr/>
            </p:nvSpPr>
            <p:spPr>
              <a:xfrm>
                <a:off x="6801880" y="759257"/>
                <a:ext cx="252202" cy="276226"/>
              </a:xfrm>
              <a:custGeom>
                <a:avLst/>
                <a:gdLst>
                  <a:gd name="connsiteX0" fmla="*/ 126101 w 252202"/>
                  <a:gd name="connsiteY0" fmla="*/ 0 h 276226"/>
                  <a:gd name="connsiteX1" fmla="*/ 252202 w 252202"/>
                  <a:gd name="connsiteY1" fmla="*/ 276226 h 276226"/>
                  <a:gd name="connsiteX2" fmla="*/ 0 w 252202"/>
                  <a:gd name="connsiteY2" fmla="*/ 276226 h 276226"/>
                  <a:gd name="connsiteX3" fmla="*/ 126101 w 252202"/>
                  <a:gd name="connsiteY3" fmla="*/ 0 h 276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6">
                    <a:moveTo>
                      <a:pt x="126101" y="0"/>
                    </a:moveTo>
                    <a:lnTo>
                      <a:pt x="252202" y="276226"/>
                    </a:lnTo>
                    <a:lnTo>
                      <a:pt x="0" y="276226"/>
                    </a:lnTo>
                    <a:lnTo>
                      <a:pt x="126101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80" name="Freeform 79"/>
              <p:cNvSpPr/>
              <p:nvPr/>
            </p:nvSpPr>
            <p:spPr>
              <a:xfrm>
                <a:off x="6128692" y="759259"/>
                <a:ext cx="252202" cy="276225"/>
              </a:xfrm>
              <a:custGeom>
                <a:avLst/>
                <a:gdLst>
                  <a:gd name="connsiteX0" fmla="*/ 126101 w 252202"/>
                  <a:gd name="connsiteY0" fmla="*/ 0 h 276225"/>
                  <a:gd name="connsiteX1" fmla="*/ 252202 w 252202"/>
                  <a:gd name="connsiteY1" fmla="*/ 276225 h 276225"/>
                  <a:gd name="connsiteX2" fmla="*/ 0 w 252202"/>
                  <a:gd name="connsiteY2" fmla="*/ 276225 h 276225"/>
                  <a:gd name="connsiteX3" fmla="*/ 126101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126101" y="0"/>
                    </a:moveTo>
                    <a:lnTo>
                      <a:pt x="252202" y="276225"/>
                    </a:lnTo>
                    <a:lnTo>
                      <a:pt x="0" y="276225"/>
                    </a:lnTo>
                    <a:lnTo>
                      <a:pt x="126101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81" name="Freeform 80"/>
              <p:cNvSpPr/>
              <p:nvPr/>
            </p:nvSpPr>
            <p:spPr>
              <a:xfrm>
                <a:off x="6465286" y="759259"/>
                <a:ext cx="252202" cy="276226"/>
              </a:xfrm>
              <a:custGeom>
                <a:avLst/>
                <a:gdLst>
                  <a:gd name="connsiteX0" fmla="*/ 126101 w 252202"/>
                  <a:gd name="connsiteY0" fmla="*/ 0 h 276226"/>
                  <a:gd name="connsiteX1" fmla="*/ 252202 w 252202"/>
                  <a:gd name="connsiteY1" fmla="*/ 276226 h 276226"/>
                  <a:gd name="connsiteX2" fmla="*/ 0 w 252202"/>
                  <a:gd name="connsiteY2" fmla="*/ 276226 h 276226"/>
                  <a:gd name="connsiteX3" fmla="*/ 126101 w 252202"/>
                  <a:gd name="connsiteY3" fmla="*/ 0 h 276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6">
                    <a:moveTo>
                      <a:pt x="126101" y="0"/>
                    </a:moveTo>
                    <a:lnTo>
                      <a:pt x="252202" y="276226"/>
                    </a:lnTo>
                    <a:lnTo>
                      <a:pt x="0" y="276226"/>
                    </a:lnTo>
                    <a:lnTo>
                      <a:pt x="126101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82" name="Group 81"/>
            <p:cNvGrpSpPr/>
            <p:nvPr/>
          </p:nvGrpSpPr>
          <p:grpSpPr>
            <a:xfrm>
              <a:off x="6687128" y="6290185"/>
              <a:ext cx="1261984" cy="276228"/>
              <a:chOff x="6128692" y="3096117"/>
              <a:chExt cx="1261984" cy="276228"/>
            </a:xfrm>
          </p:grpSpPr>
          <p:sp>
            <p:nvSpPr>
              <p:cNvPr id="83" name="Freeform 82"/>
              <p:cNvSpPr/>
              <p:nvPr/>
            </p:nvSpPr>
            <p:spPr>
              <a:xfrm>
                <a:off x="6801880" y="3096117"/>
                <a:ext cx="252202" cy="276225"/>
              </a:xfrm>
              <a:custGeom>
                <a:avLst/>
                <a:gdLst>
                  <a:gd name="connsiteX0" fmla="*/ 0 w 252202"/>
                  <a:gd name="connsiteY0" fmla="*/ 0 h 276225"/>
                  <a:gd name="connsiteX1" fmla="*/ 252202 w 252202"/>
                  <a:gd name="connsiteY1" fmla="*/ 0 h 276225"/>
                  <a:gd name="connsiteX2" fmla="*/ 126101 w 252202"/>
                  <a:gd name="connsiteY2" fmla="*/ 276225 h 276225"/>
                  <a:gd name="connsiteX3" fmla="*/ 0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0" y="0"/>
                    </a:moveTo>
                    <a:lnTo>
                      <a:pt x="252202" y="0"/>
                    </a:lnTo>
                    <a:lnTo>
                      <a:pt x="126101" y="2762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84" name="Freeform 83"/>
              <p:cNvSpPr/>
              <p:nvPr/>
            </p:nvSpPr>
            <p:spPr>
              <a:xfrm>
                <a:off x="7138474" y="3096118"/>
                <a:ext cx="252202" cy="276225"/>
              </a:xfrm>
              <a:custGeom>
                <a:avLst/>
                <a:gdLst>
                  <a:gd name="connsiteX0" fmla="*/ 0 w 252202"/>
                  <a:gd name="connsiteY0" fmla="*/ 0 h 276225"/>
                  <a:gd name="connsiteX1" fmla="*/ 252202 w 252202"/>
                  <a:gd name="connsiteY1" fmla="*/ 0 h 276225"/>
                  <a:gd name="connsiteX2" fmla="*/ 126101 w 252202"/>
                  <a:gd name="connsiteY2" fmla="*/ 276225 h 276225"/>
                  <a:gd name="connsiteX3" fmla="*/ 0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0" y="0"/>
                    </a:moveTo>
                    <a:lnTo>
                      <a:pt x="252202" y="0"/>
                    </a:lnTo>
                    <a:lnTo>
                      <a:pt x="126101" y="2762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85" name="Freeform 84"/>
              <p:cNvSpPr/>
              <p:nvPr/>
            </p:nvSpPr>
            <p:spPr>
              <a:xfrm>
                <a:off x="6465286" y="3096119"/>
                <a:ext cx="252202" cy="276225"/>
              </a:xfrm>
              <a:custGeom>
                <a:avLst/>
                <a:gdLst>
                  <a:gd name="connsiteX0" fmla="*/ 0 w 252202"/>
                  <a:gd name="connsiteY0" fmla="*/ 0 h 276225"/>
                  <a:gd name="connsiteX1" fmla="*/ 252202 w 252202"/>
                  <a:gd name="connsiteY1" fmla="*/ 0 h 276225"/>
                  <a:gd name="connsiteX2" fmla="*/ 126101 w 252202"/>
                  <a:gd name="connsiteY2" fmla="*/ 276225 h 276225"/>
                  <a:gd name="connsiteX3" fmla="*/ 0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0" y="0"/>
                    </a:moveTo>
                    <a:lnTo>
                      <a:pt x="252202" y="0"/>
                    </a:lnTo>
                    <a:lnTo>
                      <a:pt x="126101" y="2762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86" name="Freeform 85"/>
              <p:cNvSpPr/>
              <p:nvPr/>
            </p:nvSpPr>
            <p:spPr>
              <a:xfrm>
                <a:off x="6128692" y="3096120"/>
                <a:ext cx="252202" cy="276225"/>
              </a:xfrm>
              <a:custGeom>
                <a:avLst/>
                <a:gdLst>
                  <a:gd name="connsiteX0" fmla="*/ 0 w 252202"/>
                  <a:gd name="connsiteY0" fmla="*/ 0 h 276225"/>
                  <a:gd name="connsiteX1" fmla="*/ 252202 w 252202"/>
                  <a:gd name="connsiteY1" fmla="*/ 0 h 276225"/>
                  <a:gd name="connsiteX2" fmla="*/ 126101 w 252202"/>
                  <a:gd name="connsiteY2" fmla="*/ 276225 h 276225"/>
                  <a:gd name="connsiteX3" fmla="*/ 0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0" y="0"/>
                    </a:moveTo>
                    <a:lnTo>
                      <a:pt x="252202" y="0"/>
                    </a:lnTo>
                    <a:lnTo>
                      <a:pt x="126101" y="2762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</p:grpSp>
        <p:sp>
          <p:nvSpPr>
            <p:cNvPr id="87" name="Octagon 86"/>
            <p:cNvSpPr/>
            <p:nvPr/>
          </p:nvSpPr>
          <p:spPr>
            <a:xfrm>
              <a:off x="4924886" y="4228331"/>
              <a:ext cx="3526642" cy="2063077"/>
            </a:xfrm>
            <a:prstGeom prst="octagon">
              <a:avLst>
                <a:gd name="adj" fmla="val 11713"/>
              </a:avLst>
            </a:prstGeom>
            <a:solidFill>
              <a:srgbClr val="2E2E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7" name="Octagon 16"/>
            <p:cNvSpPr/>
            <p:nvPr/>
          </p:nvSpPr>
          <p:spPr>
            <a:xfrm>
              <a:off x="5177858" y="4228330"/>
              <a:ext cx="3273670" cy="2063077"/>
            </a:xfrm>
            <a:custGeom>
              <a:avLst/>
              <a:gdLst>
                <a:gd name="connsiteX0" fmla="*/ 0 w 2087162"/>
                <a:gd name="connsiteY0" fmla="*/ 241648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8" fmla="*/ 0 w 2087162"/>
                <a:gd name="connsiteY8" fmla="*/ 241648 h 2063077"/>
                <a:gd name="connsiteX0" fmla="*/ 0 w 2087162"/>
                <a:gd name="connsiteY0" fmla="*/ 241648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8" fmla="*/ 0 w 2087162"/>
                <a:gd name="connsiteY8" fmla="*/ 241648 h 2063077"/>
                <a:gd name="connsiteX0" fmla="*/ 0 w 2480016"/>
                <a:gd name="connsiteY0" fmla="*/ 573541 h 2063077"/>
                <a:gd name="connsiteX1" fmla="*/ 634502 w 2480016"/>
                <a:gd name="connsiteY1" fmla="*/ 0 h 2063077"/>
                <a:gd name="connsiteX2" fmla="*/ 2238368 w 2480016"/>
                <a:gd name="connsiteY2" fmla="*/ 0 h 2063077"/>
                <a:gd name="connsiteX3" fmla="*/ 2480016 w 2480016"/>
                <a:gd name="connsiteY3" fmla="*/ 241648 h 2063077"/>
                <a:gd name="connsiteX4" fmla="*/ 2480016 w 2480016"/>
                <a:gd name="connsiteY4" fmla="*/ 1821429 h 2063077"/>
                <a:gd name="connsiteX5" fmla="*/ 2238368 w 2480016"/>
                <a:gd name="connsiteY5" fmla="*/ 2063077 h 2063077"/>
                <a:gd name="connsiteX6" fmla="*/ 634502 w 2480016"/>
                <a:gd name="connsiteY6" fmla="*/ 2063077 h 2063077"/>
                <a:gd name="connsiteX7" fmla="*/ 392854 w 2480016"/>
                <a:gd name="connsiteY7" fmla="*/ 1821429 h 2063077"/>
                <a:gd name="connsiteX8" fmla="*/ 0 w 2480016"/>
                <a:gd name="connsiteY8" fmla="*/ 573541 h 2063077"/>
                <a:gd name="connsiteX0" fmla="*/ 0 w 2480016"/>
                <a:gd name="connsiteY0" fmla="*/ 573541 h 2063077"/>
                <a:gd name="connsiteX1" fmla="*/ 634502 w 2480016"/>
                <a:gd name="connsiteY1" fmla="*/ 0 h 2063077"/>
                <a:gd name="connsiteX2" fmla="*/ 2238368 w 2480016"/>
                <a:gd name="connsiteY2" fmla="*/ 0 h 2063077"/>
                <a:gd name="connsiteX3" fmla="*/ 2480016 w 2480016"/>
                <a:gd name="connsiteY3" fmla="*/ 241648 h 2063077"/>
                <a:gd name="connsiteX4" fmla="*/ 2480016 w 2480016"/>
                <a:gd name="connsiteY4" fmla="*/ 1821429 h 2063077"/>
                <a:gd name="connsiteX5" fmla="*/ 2238368 w 2480016"/>
                <a:gd name="connsiteY5" fmla="*/ 2063077 h 2063077"/>
                <a:gd name="connsiteX6" fmla="*/ 634502 w 2480016"/>
                <a:gd name="connsiteY6" fmla="*/ 2063077 h 2063077"/>
                <a:gd name="connsiteX7" fmla="*/ 392854 w 2480016"/>
                <a:gd name="connsiteY7" fmla="*/ 1821429 h 2063077"/>
                <a:gd name="connsiteX8" fmla="*/ 0 w 2480016"/>
                <a:gd name="connsiteY8" fmla="*/ 573541 h 2063077"/>
                <a:gd name="connsiteX0" fmla="*/ 0 w 2087162"/>
                <a:gd name="connsiteY0" fmla="*/ 1821429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0" fmla="*/ 0 w 2087162"/>
                <a:gd name="connsiteY0" fmla="*/ 1821429 h 2063077"/>
                <a:gd name="connsiteX1" fmla="*/ 1845514 w 2087162"/>
                <a:gd name="connsiteY1" fmla="*/ 0 h 2063077"/>
                <a:gd name="connsiteX2" fmla="*/ 2087162 w 2087162"/>
                <a:gd name="connsiteY2" fmla="*/ 241648 h 2063077"/>
                <a:gd name="connsiteX3" fmla="*/ 2087162 w 2087162"/>
                <a:gd name="connsiteY3" fmla="*/ 1821429 h 2063077"/>
                <a:gd name="connsiteX4" fmla="*/ 1845514 w 2087162"/>
                <a:gd name="connsiteY4" fmla="*/ 2063077 h 2063077"/>
                <a:gd name="connsiteX5" fmla="*/ 241648 w 2087162"/>
                <a:gd name="connsiteY5" fmla="*/ 2063077 h 2063077"/>
                <a:gd name="connsiteX6" fmla="*/ 0 w 2087162"/>
                <a:gd name="connsiteY6" fmla="*/ 1821429 h 2063077"/>
                <a:gd name="connsiteX0" fmla="*/ 0 w 1845514"/>
                <a:gd name="connsiteY0" fmla="*/ 2063077 h 2063077"/>
                <a:gd name="connsiteX1" fmla="*/ 1603866 w 1845514"/>
                <a:gd name="connsiteY1" fmla="*/ 0 h 2063077"/>
                <a:gd name="connsiteX2" fmla="*/ 1845514 w 1845514"/>
                <a:gd name="connsiteY2" fmla="*/ 241648 h 2063077"/>
                <a:gd name="connsiteX3" fmla="*/ 1845514 w 1845514"/>
                <a:gd name="connsiteY3" fmla="*/ 1821429 h 2063077"/>
                <a:gd name="connsiteX4" fmla="*/ 1603866 w 1845514"/>
                <a:gd name="connsiteY4" fmla="*/ 2063077 h 2063077"/>
                <a:gd name="connsiteX5" fmla="*/ 0 w 1845514"/>
                <a:gd name="connsiteY5" fmla="*/ 2063077 h 2063077"/>
                <a:gd name="connsiteX0" fmla="*/ 0 w 2973922"/>
                <a:gd name="connsiteY0" fmla="*/ 2053349 h 2063077"/>
                <a:gd name="connsiteX1" fmla="*/ 2732274 w 2973922"/>
                <a:gd name="connsiteY1" fmla="*/ 0 h 2063077"/>
                <a:gd name="connsiteX2" fmla="*/ 2973922 w 2973922"/>
                <a:gd name="connsiteY2" fmla="*/ 241648 h 2063077"/>
                <a:gd name="connsiteX3" fmla="*/ 2973922 w 2973922"/>
                <a:gd name="connsiteY3" fmla="*/ 1821429 h 2063077"/>
                <a:gd name="connsiteX4" fmla="*/ 2732274 w 2973922"/>
                <a:gd name="connsiteY4" fmla="*/ 2063077 h 2063077"/>
                <a:gd name="connsiteX5" fmla="*/ 0 w 2973922"/>
                <a:gd name="connsiteY5" fmla="*/ 2053349 h 2063077"/>
                <a:gd name="connsiteX0" fmla="*/ 0 w 3187930"/>
                <a:gd name="connsiteY0" fmla="*/ 2053349 h 2063077"/>
                <a:gd name="connsiteX1" fmla="*/ 2946282 w 3187930"/>
                <a:gd name="connsiteY1" fmla="*/ 0 h 2063077"/>
                <a:gd name="connsiteX2" fmla="*/ 3187930 w 3187930"/>
                <a:gd name="connsiteY2" fmla="*/ 241648 h 2063077"/>
                <a:gd name="connsiteX3" fmla="*/ 3187930 w 3187930"/>
                <a:gd name="connsiteY3" fmla="*/ 1821429 h 2063077"/>
                <a:gd name="connsiteX4" fmla="*/ 2946282 w 3187930"/>
                <a:gd name="connsiteY4" fmla="*/ 2063077 h 2063077"/>
                <a:gd name="connsiteX5" fmla="*/ 0 w 3187930"/>
                <a:gd name="connsiteY5" fmla="*/ 2053349 h 2063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87930" h="2063077">
                  <a:moveTo>
                    <a:pt x="0" y="2053349"/>
                  </a:moveTo>
                  <a:lnTo>
                    <a:pt x="2946282" y="0"/>
                  </a:lnTo>
                  <a:lnTo>
                    <a:pt x="3187930" y="241648"/>
                  </a:lnTo>
                  <a:lnTo>
                    <a:pt x="3187930" y="1821429"/>
                  </a:lnTo>
                  <a:lnTo>
                    <a:pt x="2946282" y="2063077"/>
                  </a:lnTo>
                  <a:lnTo>
                    <a:pt x="0" y="2053349"/>
                  </a:lnTo>
                  <a:close/>
                </a:path>
              </a:pathLst>
            </a:custGeom>
            <a:solidFill>
              <a:srgbClr val="2929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5252360" y="4551255"/>
              <a:ext cx="2896147" cy="1417223"/>
              <a:chOff x="5330569" y="4501987"/>
              <a:chExt cx="2896147" cy="1417223"/>
            </a:xfrm>
          </p:grpSpPr>
          <p:sp>
            <p:nvSpPr>
              <p:cNvPr id="88" name="Rounded Rectangle 87"/>
              <p:cNvSpPr/>
              <p:nvPr/>
            </p:nvSpPr>
            <p:spPr>
              <a:xfrm>
                <a:off x="6072186" y="4501987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89" name="Rounded Rectangle 88"/>
              <p:cNvSpPr/>
              <p:nvPr/>
            </p:nvSpPr>
            <p:spPr>
              <a:xfrm>
                <a:off x="5330569" y="524393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90" name="Rounded Rectangle 89"/>
              <p:cNvSpPr/>
              <p:nvPr/>
            </p:nvSpPr>
            <p:spPr>
              <a:xfrm>
                <a:off x="6072186" y="524393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91" name="Rounded Rectangle 90"/>
              <p:cNvSpPr/>
              <p:nvPr/>
            </p:nvSpPr>
            <p:spPr>
              <a:xfrm>
                <a:off x="7551774" y="4501987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92" name="Rounded Rectangle 91"/>
              <p:cNvSpPr/>
              <p:nvPr/>
            </p:nvSpPr>
            <p:spPr>
              <a:xfrm>
                <a:off x="6810157" y="524393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93" name="Rounded Rectangle 92"/>
              <p:cNvSpPr/>
              <p:nvPr/>
            </p:nvSpPr>
            <p:spPr>
              <a:xfrm>
                <a:off x="7551774" y="524393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94" name="Rounded Rectangle 93"/>
              <p:cNvSpPr/>
              <p:nvPr/>
            </p:nvSpPr>
            <p:spPr>
              <a:xfrm>
                <a:off x="6810157" y="4501987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grpSp>
            <p:nvGrpSpPr>
              <p:cNvPr id="95" name="ServiceSmall"/>
              <p:cNvGrpSpPr/>
              <p:nvPr/>
            </p:nvGrpSpPr>
            <p:grpSpPr>
              <a:xfrm>
                <a:off x="5335829" y="4501987"/>
                <a:ext cx="674942" cy="675274"/>
                <a:chOff x="5256455" y="4551259"/>
                <a:chExt cx="674942" cy="675274"/>
              </a:xfrm>
            </p:grpSpPr>
            <p:sp>
              <p:nvSpPr>
                <p:cNvPr id="96" name="Rounded Rectangle 95"/>
                <p:cNvSpPr/>
                <p:nvPr/>
              </p:nvSpPr>
              <p:spPr>
                <a:xfrm>
                  <a:off x="5256455" y="4551259"/>
                  <a:ext cx="674942" cy="675274"/>
                </a:xfrm>
                <a:prstGeom prst="roundRect">
                  <a:avLst>
                    <a:gd name="adj" fmla="val 6176"/>
                  </a:avLst>
                </a:prstGeom>
                <a:solidFill>
                  <a:srgbClr val="00B0F0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b="1" dirty="0"/>
                </a:p>
              </p:txBody>
            </p:sp>
            <p:grpSp>
              <p:nvGrpSpPr>
                <p:cNvPr id="97" name="Group 96"/>
                <p:cNvGrpSpPr/>
                <p:nvPr/>
              </p:nvGrpSpPr>
              <p:grpSpPr>
                <a:xfrm>
                  <a:off x="5285997" y="4671638"/>
                  <a:ext cx="615857" cy="434515"/>
                  <a:chOff x="5282369" y="4601302"/>
                  <a:chExt cx="615857" cy="434515"/>
                </a:xfrm>
              </p:grpSpPr>
              <p:cxnSp>
                <p:nvCxnSpPr>
                  <p:cNvPr id="98" name="Straight Connector 97"/>
                  <p:cNvCxnSpPr>
                    <a:stCxn id="118" idx="3"/>
                    <a:endCxn id="111" idx="7"/>
                  </p:cNvCxnSpPr>
                  <p:nvPr/>
                </p:nvCxnSpPr>
                <p:spPr>
                  <a:xfrm flipH="1">
                    <a:off x="5509189" y="4751096"/>
                    <a:ext cx="52823" cy="54763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99" name="Straight Connector 98"/>
                  <p:cNvCxnSpPr>
                    <a:stCxn id="111" idx="3"/>
                    <a:endCxn id="110" idx="7"/>
                  </p:cNvCxnSpPr>
                  <p:nvPr/>
                </p:nvCxnSpPr>
                <p:spPr>
                  <a:xfrm flipH="1">
                    <a:off x="5429834" y="4858819"/>
                    <a:ext cx="26395" cy="29513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00" name="Straight Connector 99"/>
                  <p:cNvCxnSpPr>
                    <a:stCxn id="110" idx="3"/>
                    <a:endCxn id="122" idx="7"/>
                  </p:cNvCxnSpPr>
                  <p:nvPr/>
                </p:nvCxnSpPr>
                <p:spPr>
                  <a:xfrm flipH="1">
                    <a:off x="5346297" y="4941292"/>
                    <a:ext cx="30576" cy="29138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01" name="Straight Connector 100"/>
                  <p:cNvCxnSpPr>
                    <a:stCxn id="111" idx="5"/>
                    <a:endCxn id="109" idx="1"/>
                  </p:cNvCxnSpPr>
                  <p:nvPr/>
                </p:nvCxnSpPr>
                <p:spPr>
                  <a:xfrm>
                    <a:off x="5509189" y="4858819"/>
                    <a:ext cx="28321" cy="30735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02" name="Straight Connector 101"/>
                  <p:cNvCxnSpPr>
                    <a:stCxn id="110" idx="5"/>
                    <a:endCxn id="108" idx="1"/>
                  </p:cNvCxnSpPr>
                  <p:nvPr/>
                </p:nvCxnSpPr>
                <p:spPr>
                  <a:xfrm>
                    <a:off x="5429834" y="4941292"/>
                    <a:ext cx="26395" cy="30597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03" name="Straight Connector 102"/>
                  <p:cNvCxnSpPr>
                    <a:stCxn id="112" idx="5"/>
                    <a:endCxn id="113" idx="1"/>
                  </p:cNvCxnSpPr>
                  <p:nvPr/>
                </p:nvCxnSpPr>
                <p:spPr>
                  <a:xfrm>
                    <a:off x="5723154" y="4858819"/>
                    <a:ext cx="30040" cy="30735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04" name="Straight Connector 103"/>
                  <p:cNvCxnSpPr>
                    <a:stCxn id="113" idx="3"/>
                    <a:endCxn id="114" idx="7"/>
                  </p:cNvCxnSpPr>
                  <p:nvPr/>
                </p:nvCxnSpPr>
                <p:spPr>
                  <a:xfrm flipH="1">
                    <a:off x="5725050" y="4942514"/>
                    <a:ext cx="28144" cy="29209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05" name="Straight Connector 104"/>
                  <p:cNvCxnSpPr>
                    <a:stCxn id="113" idx="4"/>
                    <a:endCxn id="115" idx="0"/>
                  </p:cNvCxnSpPr>
                  <p:nvPr/>
                </p:nvCxnSpPr>
                <p:spPr>
                  <a:xfrm>
                    <a:off x="5779674" y="4953482"/>
                    <a:ext cx="0" cy="7272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06" name="Straight Connector 105"/>
                  <p:cNvCxnSpPr>
                    <a:stCxn id="118" idx="5"/>
                    <a:endCxn id="112" idx="1"/>
                  </p:cNvCxnSpPr>
                  <p:nvPr/>
                </p:nvCxnSpPr>
                <p:spPr>
                  <a:xfrm>
                    <a:off x="5614972" y="4751096"/>
                    <a:ext cx="55221" cy="54763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07" name="Straight Connector 106"/>
                  <p:cNvCxnSpPr>
                    <a:stCxn id="113" idx="5"/>
                    <a:endCxn id="116" idx="1"/>
                  </p:cNvCxnSpPr>
                  <p:nvPr/>
                </p:nvCxnSpPr>
                <p:spPr>
                  <a:xfrm>
                    <a:off x="5806154" y="4942514"/>
                    <a:ext cx="28144" cy="29375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sp>
                <p:nvSpPr>
                  <p:cNvPr id="108" name="Oval 107"/>
                  <p:cNvSpPr/>
                  <p:nvPr/>
                </p:nvSpPr>
                <p:spPr>
                  <a:xfrm>
                    <a:off x="5445261" y="4960920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sp>
                <p:nvSpPr>
                  <p:cNvPr id="109" name="Oval 108"/>
                  <p:cNvSpPr/>
                  <p:nvPr/>
                </p:nvSpPr>
                <p:spPr>
                  <a:xfrm>
                    <a:off x="5526542" y="4878585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sp>
                <p:nvSpPr>
                  <p:cNvPr id="110" name="Oval 109"/>
                  <p:cNvSpPr/>
                  <p:nvPr/>
                </p:nvSpPr>
                <p:spPr>
                  <a:xfrm>
                    <a:off x="5365905" y="4877364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sp>
                <p:nvSpPr>
                  <p:cNvPr id="111" name="Oval 110"/>
                  <p:cNvSpPr/>
                  <p:nvPr/>
                </p:nvSpPr>
                <p:spPr>
                  <a:xfrm>
                    <a:off x="5445261" y="4794890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sp>
                <p:nvSpPr>
                  <p:cNvPr id="112" name="Oval 111"/>
                  <p:cNvSpPr/>
                  <p:nvPr/>
                </p:nvSpPr>
                <p:spPr>
                  <a:xfrm>
                    <a:off x="5659225" y="4794890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sp>
                <p:nvSpPr>
                  <p:cNvPr id="113" name="Oval 112"/>
                  <p:cNvSpPr/>
                  <p:nvPr/>
                </p:nvSpPr>
                <p:spPr>
                  <a:xfrm>
                    <a:off x="5742225" y="4878585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sp>
                <p:nvSpPr>
                  <p:cNvPr id="114" name="Oval 113"/>
                  <p:cNvSpPr/>
                  <p:nvPr/>
                </p:nvSpPr>
                <p:spPr>
                  <a:xfrm>
                    <a:off x="5661121" y="4960754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sp>
                <p:nvSpPr>
                  <p:cNvPr id="115" name="Oval 114"/>
                  <p:cNvSpPr/>
                  <p:nvPr/>
                </p:nvSpPr>
                <p:spPr>
                  <a:xfrm>
                    <a:off x="5742225" y="4960754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sp>
                <p:nvSpPr>
                  <p:cNvPr id="116" name="Oval 115"/>
                  <p:cNvSpPr/>
                  <p:nvPr/>
                </p:nvSpPr>
                <p:spPr>
                  <a:xfrm>
                    <a:off x="5823329" y="4960920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cxnSp>
                <p:nvCxnSpPr>
                  <p:cNvPr id="117" name="Straight Connector 116"/>
                  <p:cNvCxnSpPr>
                    <a:stCxn id="121" idx="3"/>
                    <a:endCxn id="118" idx="7"/>
                  </p:cNvCxnSpPr>
                  <p:nvPr/>
                </p:nvCxnSpPr>
                <p:spPr>
                  <a:xfrm flipH="1">
                    <a:off x="5614972" y="4665230"/>
                    <a:ext cx="30637" cy="32905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sp>
                <p:nvSpPr>
                  <p:cNvPr id="118" name="Oval 117"/>
                  <p:cNvSpPr/>
                  <p:nvPr/>
                </p:nvSpPr>
                <p:spPr>
                  <a:xfrm>
                    <a:off x="5551044" y="4687167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cxnSp>
                <p:nvCxnSpPr>
                  <p:cNvPr id="119" name="Straight Connector 118"/>
                  <p:cNvCxnSpPr>
                    <a:stCxn id="121" idx="5"/>
                    <a:endCxn id="120" idx="1"/>
                  </p:cNvCxnSpPr>
                  <p:nvPr/>
                </p:nvCxnSpPr>
                <p:spPr>
                  <a:xfrm>
                    <a:off x="5698570" y="4665230"/>
                    <a:ext cx="30637" cy="32905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sp>
                <p:nvSpPr>
                  <p:cNvPr id="120" name="Oval 119"/>
                  <p:cNvSpPr/>
                  <p:nvPr/>
                </p:nvSpPr>
                <p:spPr>
                  <a:xfrm>
                    <a:off x="5718239" y="4687167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sp>
                <p:nvSpPr>
                  <p:cNvPr id="121" name="Oval 120"/>
                  <p:cNvSpPr/>
                  <p:nvPr/>
                </p:nvSpPr>
                <p:spPr>
                  <a:xfrm>
                    <a:off x="5634641" y="4601302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sp>
                <p:nvSpPr>
                  <p:cNvPr id="122" name="Oval 121"/>
                  <p:cNvSpPr/>
                  <p:nvPr/>
                </p:nvSpPr>
                <p:spPr>
                  <a:xfrm>
                    <a:off x="5282369" y="4959461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</p:grpSp>
          </p:grpSp>
        </p:grpSp>
      </p:grpSp>
      <p:sp>
        <p:nvSpPr>
          <p:cNvPr id="129" name="Highlight"/>
          <p:cNvSpPr/>
          <p:nvPr/>
        </p:nvSpPr>
        <p:spPr>
          <a:xfrm>
            <a:off x="4418737" y="4234147"/>
            <a:ext cx="1505944" cy="2049888"/>
          </a:xfrm>
          <a:custGeom>
            <a:avLst/>
            <a:gdLst>
              <a:gd name="connsiteX0" fmla="*/ 0 w 956356"/>
              <a:gd name="connsiteY0" fmla="*/ 0 h 906888"/>
              <a:gd name="connsiteX1" fmla="*/ 916842 w 956356"/>
              <a:gd name="connsiteY1" fmla="*/ 114803 h 906888"/>
              <a:gd name="connsiteX2" fmla="*/ 916842 w 956356"/>
              <a:gd name="connsiteY2" fmla="*/ 116706 h 906888"/>
              <a:gd name="connsiteX3" fmla="*/ 944147 w 956356"/>
              <a:gd name="connsiteY3" fmla="*/ 128016 h 906888"/>
              <a:gd name="connsiteX4" fmla="*/ 956356 w 956356"/>
              <a:gd name="connsiteY4" fmla="*/ 157491 h 906888"/>
              <a:gd name="connsiteX5" fmla="*/ 956356 w 956356"/>
              <a:gd name="connsiteY5" fmla="*/ 749397 h 906888"/>
              <a:gd name="connsiteX6" fmla="*/ 944147 w 956356"/>
              <a:gd name="connsiteY6" fmla="*/ 778872 h 906888"/>
              <a:gd name="connsiteX7" fmla="*/ 916842 w 956356"/>
              <a:gd name="connsiteY7" fmla="*/ 790182 h 906888"/>
              <a:gd name="connsiteX8" fmla="*/ 916842 w 956356"/>
              <a:gd name="connsiteY8" fmla="*/ 792085 h 906888"/>
              <a:gd name="connsiteX9" fmla="*/ 0 w 956356"/>
              <a:gd name="connsiteY9" fmla="*/ 906888 h 906888"/>
              <a:gd name="connsiteX0" fmla="*/ 0 w 1628508"/>
              <a:gd name="connsiteY0" fmla="*/ 0 h 1108193"/>
              <a:gd name="connsiteX1" fmla="*/ 1588994 w 1628508"/>
              <a:gd name="connsiteY1" fmla="*/ 316108 h 1108193"/>
              <a:gd name="connsiteX2" fmla="*/ 1588994 w 1628508"/>
              <a:gd name="connsiteY2" fmla="*/ 318011 h 1108193"/>
              <a:gd name="connsiteX3" fmla="*/ 1616299 w 1628508"/>
              <a:gd name="connsiteY3" fmla="*/ 329321 h 1108193"/>
              <a:gd name="connsiteX4" fmla="*/ 1628508 w 1628508"/>
              <a:gd name="connsiteY4" fmla="*/ 358796 h 1108193"/>
              <a:gd name="connsiteX5" fmla="*/ 1628508 w 1628508"/>
              <a:gd name="connsiteY5" fmla="*/ 950702 h 1108193"/>
              <a:gd name="connsiteX6" fmla="*/ 1616299 w 1628508"/>
              <a:gd name="connsiteY6" fmla="*/ 980177 h 1108193"/>
              <a:gd name="connsiteX7" fmla="*/ 1588994 w 1628508"/>
              <a:gd name="connsiteY7" fmla="*/ 991487 h 1108193"/>
              <a:gd name="connsiteX8" fmla="*/ 1588994 w 1628508"/>
              <a:gd name="connsiteY8" fmla="*/ 993390 h 1108193"/>
              <a:gd name="connsiteX9" fmla="*/ 672152 w 1628508"/>
              <a:gd name="connsiteY9" fmla="*/ 1108193 h 1108193"/>
              <a:gd name="connsiteX10" fmla="*/ 0 w 1628508"/>
              <a:gd name="connsiteY10" fmla="*/ 0 h 1108193"/>
              <a:gd name="connsiteX0" fmla="*/ 0 w 1628508"/>
              <a:gd name="connsiteY0" fmla="*/ 0 h 2049888"/>
              <a:gd name="connsiteX1" fmla="*/ 1588994 w 1628508"/>
              <a:gd name="connsiteY1" fmla="*/ 316108 h 2049888"/>
              <a:gd name="connsiteX2" fmla="*/ 1588994 w 1628508"/>
              <a:gd name="connsiteY2" fmla="*/ 318011 h 2049888"/>
              <a:gd name="connsiteX3" fmla="*/ 1616299 w 1628508"/>
              <a:gd name="connsiteY3" fmla="*/ 329321 h 2049888"/>
              <a:gd name="connsiteX4" fmla="*/ 1628508 w 1628508"/>
              <a:gd name="connsiteY4" fmla="*/ 358796 h 2049888"/>
              <a:gd name="connsiteX5" fmla="*/ 1628508 w 1628508"/>
              <a:gd name="connsiteY5" fmla="*/ 950702 h 2049888"/>
              <a:gd name="connsiteX6" fmla="*/ 1616299 w 1628508"/>
              <a:gd name="connsiteY6" fmla="*/ 980177 h 2049888"/>
              <a:gd name="connsiteX7" fmla="*/ 1588994 w 1628508"/>
              <a:gd name="connsiteY7" fmla="*/ 991487 h 2049888"/>
              <a:gd name="connsiteX8" fmla="*/ 1588994 w 1628508"/>
              <a:gd name="connsiteY8" fmla="*/ 993390 h 2049888"/>
              <a:gd name="connsiteX9" fmla="*/ 34119 w 1628508"/>
              <a:gd name="connsiteY9" fmla="*/ 2049888 h 2049888"/>
              <a:gd name="connsiteX10" fmla="*/ 0 w 1628508"/>
              <a:gd name="connsiteY10" fmla="*/ 0 h 2049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28508" h="2049888">
                <a:moveTo>
                  <a:pt x="0" y="0"/>
                </a:moveTo>
                <a:lnTo>
                  <a:pt x="1588994" y="316108"/>
                </a:lnTo>
                <a:lnTo>
                  <a:pt x="1588994" y="318011"/>
                </a:lnTo>
                <a:lnTo>
                  <a:pt x="1616299" y="329321"/>
                </a:lnTo>
                <a:cubicBezTo>
                  <a:pt x="1623843" y="336865"/>
                  <a:pt x="1628508" y="347286"/>
                  <a:pt x="1628508" y="358796"/>
                </a:cubicBezTo>
                <a:lnTo>
                  <a:pt x="1628508" y="950702"/>
                </a:lnTo>
                <a:cubicBezTo>
                  <a:pt x="1628508" y="962213"/>
                  <a:pt x="1623843" y="972634"/>
                  <a:pt x="1616299" y="980177"/>
                </a:cubicBezTo>
                <a:lnTo>
                  <a:pt x="1588994" y="991487"/>
                </a:lnTo>
                <a:lnTo>
                  <a:pt x="1588994" y="993390"/>
                </a:lnTo>
                <a:lnTo>
                  <a:pt x="34119" y="2049888"/>
                </a:lnTo>
                <a:cubicBezTo>
                  <a:pt x="34119" y="1747592"/>
                  <a:pt x="0" y="302296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rgbClr val="43BFF7">
                  <a:alpha val="45000"/>
                </a:srgbClr>
              </a:gs>
              <a:gs pos="76000">
                <a:srgbClr val="43BFF7">
                  <a:alpha val="0"/>
                </a:srgbClr>
              </a:gs>
            </a:gsLst>
            <a:lin ang="19800000" scaled="0"/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 sz="14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2476499" y="4228333"/>
            <a:ext cx="2062800" cy="2063074"/>
          </a:xfrm>
          <a:prstGeom prst="roundRect">
            <a:avLst>
              <a:gd name="adj" fmla="val 6970"/>
            </a:avLst>
          </a:prstGeom>
          <a:solidFill>
            <a:srgbClr val="333F50"/>
          </a:solidFill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/>
              <a:t>Code</a:t>
            </a:r>
            <a:endParaRPr lang="sv-SE" b="1" dirty="0"/>
          </a:p>
        </p:txBody>
      </p:sp>
      <p:sp>
        <p:nvSpPr>
          <p:cNvPr id="11" name="Call"/>
          <p:cNvSpPr/>
          <p:nvPr/>
        </p:nvSpPr>
        <p:spPr>
          <a:xfrm>
            <a:off x="485420" y="4969053"/>
            <a:ext cx="2473200" cy="585666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E95959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 err="1" smtClean="0"/>
              <a:t>Invocation</a:t>
            </a:r>
            <a:endParaRPr lang="sv-SE" b="1" dirty="0"/>
          </a:p>
        </p:txBody>
      </p:sp>
      <p:pic>
        <p:nvPicPr>
          <p:cNvPr id="2" name="Picture 1" hidden="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848" y="749220"/>
            <a:ext cx="4319569" cy="5380109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23" name="Oval Callout 122"/>
          <p:cNvSpPr/>
          <p:nvPr/>
        </p:nvSpPr>
        <p:spPr>
          <a:xfrm>
            <a:off x="4143318" y="2364882"/>
            <a:ext cx="3052588" cy="1250409"/>
          </a:xfrm>
          <a:prstGeom prst="wedgeEllipseCallout">
            <a:avLst>
              <a:gd name="adj1" fmla="val -1301"/>
              <a:gd name="adj2" fmla="val 76784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chemeClr val="accent2">
                <a:lumMod val="60000"/>
                <a:lumOff val="4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err="1" smtClean="0">
                <a:solidFill>
                  <a:schemeClr val="bg1"/>
                </a:solidFill>
              </a:rPr>
              <a:t>Buying</a:t>
            </a:r>
            <a:r>
              <a:rPr lang="sv-SE" sz="1600" dirty="0" smtClean="0">
                <a:solidFill>
                  <a:schemeClr val="bg1"/>
                </a:solidFill>
              </a:rPr>
              <a:t> a </a:t>
            </a:r>
            <a:r>
              <a:rPr lang="sv-SE" sz="1600" dirty="0" err="1" smtClean="0">
                <a:solidFill>
                  <a:schemeClr val="bg1"/>
                </a:solidFill>
              </a:rPr>
              <a:t>larger</a:t>
            </a:r>
            <a:r>
              <a:rPr lang="sv-SE" sz="1600" dirty="0" smtClean="0">
                <a:solidFill>
                  <a:schemeClr val="bg1"/>
                </a:solidFill>
              </a:rPr>
              <a:t> CPU </a:t>
            </a:r>
            <a:r>
              <a:rPr lang="sv-SE" sz="1600" dirty="0" err="1" smtClean="0">
                <a:solidFill>
                  <a:schemeClr val="bg1"/>
                </a:solidFill>
              </a:rPr>
              <a:t>will</a:t>
            </a:r>
            <a:r>
              <a:rPr lang="sv-SE" sz="1600" dirty="0" smtClean="0">
                <a:solidFill>
                  <a:schemeClr val="bg1"/>
                </a:solidFill>
              </a:rPr>
              <a:t> not </a:t>
            </a:r>
            <a:r>
              <a:rPr lang="sv-SE" sz="1600" dirty="0" err="1" smtClean="0">
                <a:solidFill>
                  <a:schemeClr val="bg1"/>
                </a:solidFill>
              </a:rPr>
              <a:t>change</a:t>
            </a:r>
            <a:r>
              <a:rPr lang="sv-SE" sz="1600" dirty="0" smtClean="0">
                <a:solidFill>
                  <a:schemeClr val="bg1"/>
                </a:solidFill>
              </a:rPr>
              <a:t> </a:t>
            </a:r>
            <a:r>
              <a:rPr lang="sv-SE" sz="1600" dirty="0" err="1" smtClean="0">
                <a:solidFill>
                  <a:schemeClr val="bg1"/>
                </a:solidFill>
              </a:rPr>
              <a:t>this</a:t>
            </a:r>
            <a:endParaRPr lang="sv-SE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2606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/>
          <p:cNvGrpSpPr/>
          <p:nvPr/>
        </p:nvGrpSpPr>
        <p:grpSpPr>
          <a:xfrm>
            <a:off x="4654562" y="581081"/>
            <a:ext cx="2613089" cy="2613088"/>
            <a:chOff x="4662738" y="3954548"/>
            <a:chExt cx="2613089" cy="2613088"/>
          </a:xfrm>
        </p:grpSpPr>
        <p:grpSp>
          <p:nvGrpSpPr>
            <p:cNvPr id="60" name="Group 59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66" name="Freeform 65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7" name="Octagon 66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8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62" name="Rounded Rectangle 61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rgbClr val="00B0F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rgbClr val="00B0F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64" name="Rounded Rectangle 63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rgbClr val="00B0F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65" name="Rounded Rectangle 64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rgbClr val="00B0F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sp>
        <p:nvSpPr>
          <p:cNvPr id="41" name="Highlight"/>
          <p:cNvSpPr/>
          <p:nvPr/>
        </p:nvSpPr>
        <p:spPr>
          <a:xfrm>
            <a:off x="4394830" y="854958"/>
            <a:ext cx="2270008" cy="2043629"/>
          </a:xfrm>
          <a:custGeom>
            <a:avLst/>
            <a:gdLst>
              <a:gd name="connsiteX0" fmla="*/ 0 w 956356"/>
              <a:gd name="connsiteY0" fmla="*/ 0 h 906888"/>
              <a:gd name="connsiteX1" fmla="*/ 916842 w 956356"/>
              <a:gd name="connsiteY1" fmla="*/ 114803 h 906888"/>
              <a:gd name="connsiteX2" fmla="*/ 916842 w 956356"/>
              <a:gd name="connsiteY2" fmla="*/ 116706 h 906888"/>
              <a:gd name="connsiteX3" fmla="*/ 944147 w 956356"/>
              <a:gd name="connsiteY3" fmla="*/ 128016 h 906888"/>
              <a:gd name="connsiteX4" fmla="*/ 956356 w 956356"/>
              <a:gd name="connsiteY4" fmla="*/ 157491 h 906888"/>
              <a:gd name="connsiteX5" fmla="*/ 956356 w 956356"/>
              <a:gd name="connsiteY5" fmla="*/ 749397 h 906888"/>
              <a:gd name="connsiteX6" fmla="*/ 944147 w 956356"/>
              <a:gd name="connsiteY6" fmla="*/ 778872 h 906888"/>
              <a:gd name="connsiteX7" fmla="*/ 916842 w 956356"/>
              <a:gd name="connsiteY7" fmla="*/ 790182 h 906888"/>
              <a:gd name="connsiteX8" fmla="*/ 916842 w 956356"/>
              <a:gd name="connsiteY8" fmla="*/ 792085 h 906888"/>
              <a:gd name="connsiteX9" fmla="*/ 0 w 956356"/>
              <a:gd name="connsiteY9" fmla="*/ 906888 h 906888"/>
              <a:gd name="connsiteX0" fmla="*/ 0 w 1628508"/>
              <a:gd name="connsiteY0" fmla="*/ 0 h 1108193"/>
              <a:gd name="connsiteX1" fmla="*/ 1588994 w 1628508"/>
              <a:gd name="connsiteY1" fmla="*/ 316108 h 1108193"/>
              <a:gd name="connsiteX2" fmla="*/ 1588994 w 1628508"/>
              <a:gd name="connsiteY2" fmla="*/ 318011 h 1108193"/>
              <a:gd name="connsiteX3" fmla="*/ 1616299 w 1628508"/>
              <a:gd name="connsiteY3" fmla="*/ 329321 h 1108193"/>
              <a:gd name="connsiteX4" fmla="*/ 1628508 w 1628508"/>
              <a:gd name="connsiteY4" fmla="*/ 358796 h 1108193"/>
              <a:gd name="connsiteX5" fmla="*/ 1628508 w 1628508"/>
              <a:gd name="connsiteY5" fmla="*/ 950702 h 1108193"/>
              <a:gd name="connsiteX6" fmla="*/ 1616299 w 1628508"/>
              <a:gd name="connsiteY6" fmla="*/ 980177 h 1108193"/>
              <a:gd name="connsiteX7" fmla="*/ 1588994 w 1628508"/>
              <a:gd name="connsiteY7" fmla="*/ 991487 h 1108193"/>
              <a:gd name="connsiteX8" fmla="*/ 1588994 w 1628508"/>
              <a:gd name="connsiteY8" fmla="*/ 993390 h 1108193"/>
              <a:gd name="connsiteX9" fmla="*/ 672152 w 1628508"/>
              <a:gd name="connsiteY9" fmla="*/ 1108193 h 1108193"/>
              <a:gd name="connsiteX10" fmla="*/ 0 w 1628508"/>
              <a:gd name="connsiteY10" fmla="*/ 0 h 1108193"/>
              <a:gd name="connsiteX0" fmla="*/ 0 w 1628508"/>
              <a:gd name="connsiteY0" fmla="*/ 0 h 2049888"/>
              <a:gd name="connsiteX1" fmla="*/ 1588994 w 1628508"/>
              <a:gd name="connsiteY1" fmla="*/ 316108 h 2049888"/>
              <a:gd name="connsiteX2" fmla="*/ 1588994 w 1628508"/>
              <a:gd name="connsiteY2" fmla="*/ 318011 h 2049888"/>
              <a:gd name="connsiteX3" fmla="*/ 1616299 w 1628508"/>
              <a:gd name="connsiteY3" fmla="*/ 329321 h 2049888"/>
              <a:gd name="connsiteX4" fmla="*/ 1628508 w 1628508"/>
              <a:gd name="connsiteY4" fmla="*/ 358796 h 2049888"/>
              <a:gd name="connsiteX5" fmla="*/ 1628508 w 1628508"/>
              <a:gd name="connsiteY5" fmla="*/ 950702 h 2049888"/>
              <a:gd name="connsiteX6" fmla="*/ 1616299 w 1628508"/>
              <a:gd name="connsiteY6" fmla="*/ 980177 h 2049888"/>
              <a:gd name="connsiteX7" fmla="*/ 1588994 w 1628508"/>
              <a:gd name="connsiteY7" fmla="*/ 991487 h 2049888"/>
              <a:gd name="connsiteX8" fmla="*/ 1588994 w 1628508"/>
              <a:gd name="connsiteY8" fmla="*/ 993390 h 2049888"/>
              <a:gd name="connsiteX9" fmla="*/ 34119 w 1628508"/>
              <a:gd name="connsiteY9" fmla="*/ 2049888 h 2049888"/>
              <a:gd name="connsiteX10" fmla="*/ 0 w 1628508"/>
              <a:gd name="connsiteY10" fmla="*/ 0 h 2049888"/>
              <a:gd name="connsiteX0" fmla="*/ 4880 w 1633388"/>
              <a:gd name="connsiteY0" fmla="*/ 0 h 1129747"/>
              <a:gd name="connsiteX1" fmla="*/ 1593874 w 1633388"/>
              <a:gd name="connsiteY1" fmla="*/ 316108 h 1129747"/>
              <a:gd name="connsiteX2" fmla="*/ 1593874 w 1633388"/>
              <a:gd name="connsiteY2" fmla="*/ 318011 h 1129747"/>
              <a:gd name="connsiteX3" fmla="*/ 1621179 w 1633388"/>
              <a:gd name="connsiteY3" fmla="*/ 329321 h 1129747"/>
              <a:gd name="connsiteX4" fmla="*/ 1633388 w 1633388"/>
              <a:gd name="connsiteY4" fmla="*/ 358796 h 1129747"/>
              <a:gd name="connsiteX5" fmla="*/ 1633388 w 1633388"/>
              <a:gd name="connsiteY5" fmla="*/ 950702 h 1129747"/>
              <a:gd name="connsiteX6" fmla="*/ 1621179 w 1633388"/>
              <a:gd name="connsiteY6" fmla="*/ 980177 h 1129747"/>
              <a:gd name="connsiteX7" fmla="*/ 1593874 w 1633388"/>
              <a:gd name="connsiteY7" fmla="*/ 991487 h 1129747"/>
              <a:gd name="connsiteX8" fmla="*/ 1593874 w 1633388"/>
              <a:gd name="connsiteY8" fmla="*/ 993390 h 1129747"/>
              <a:gd name="connsiteX9" fmla="*/ 0 w 1633388"/>
              <a:gd name="connsiteY9" fmla="*/ 1129747 h 1129747"/>
              <a:gd name="connsiteX10" fmla="*/ 4880 w 1633388"/>
              <a:gd name="connsiteY10" fmla="*/ 0 h 1129747"/>
              <a:gd name="connsiteX0" fmla="*/ 0 w 1645841"/>
              <a:gd name="connsiteY0" fmla="*/ 0 h 956347"/>
              <a:gd name="connsiteX1" fmla="*/ 1606327 w 1645841"/>
              <a:gd name="connsiteY1" fmla="*/ 142708 h 956347"/>
              <a:gd name="connsiteX2" fmla="*/ 1606327 w 1645841"/>
              <a:gd name="connsiteY2" fmla="*/ 144611 h 956347"/>
              <a:gd name="connsiteX3" fmla="*/ 1633632 w 1645841"/>
              <a:gd name="connsiteY3" fmla="*/ 155921 h 956347"/>
              <a:gd name="connsiteX4" fmla="*/ 1645841 w 1645841"/>
              <a:gd name="connsiteY4" fmla="*/ 185396 h 956347"/>
              <a:gd name="connsiteX5" fmla="*/ 1645841 w 1645841"/>
              <a:gd name="connsiteY5" fmla="*/ 777302 h 956347"/>
              <a:gd name="connsiteX6" fmla="*/ 1633632 w 1645841"/>
              <a:gd name="connsiteY6" fmla="*/ 806777 h 956347"/>
              <a:gd name="connsiteX7" fmla="*/ 1606327 w 1645841"/>
              <a:gd name="connsiteY7" fmla="*/ 818087 h 956347"/>
              <a:gd name="connsiteX8" fmla="*/ 1606327 w 1645841"/>
              <a:gd name="connsiteY8" fmla="*/ 819990 h 956347"/>
              <a:gd name="connsiteX9" fmla="*/ 12453 w 1645841"/>
              <a:gd name="connsiteY9" fmla="*/ 956347 h 956347"/>
              <a:gd name="connsiteX10" fmla="*/ 0 w 1645841"/>
              <a:gd name="connsiteY10" fmla="*/ 0 h 956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45841" h="956347">
                <a:moveTo>
                  <a:pt x="0" y="0"/>
                </a:moveTo>
                <a:lnTo>
                  <a:pt x="1606327" y="142708"/>
                </a:lnTo>
                <a:lnTo>
                  <a:pt x="1606327" y="144611"/>
                </a:lnTo>
                <a:lnTo>
                  <a:pt x="1633632" y="155921"/>
                </a:lnTo>
                <a:cubicBezTo>
                  <a:pt x="1641176" y="163465"/>
                  <a:pt x="1645841" y="173886"/>
                  <a:pt x="1645841" y="185396"/>
                </a:cubicBezTo>
                <a:lnTo>
                  <a:pt x="1645841" y="777302"/>
                </a:lnTo>
                <a:cubicBezTo>
                  <a:pt x="1645841" y="788813"/>
                  <a:pt x="1641176" y="799234"/>
                  <a:pt x="1633632" y="806777"/>
                </a:cubicBezTo>
                <a:lnTo>
                  <a:pt x="1606327" y="818087"/>
                </a:lnTo>
                <a:lnTo>
                  <a:pt x="1606327" y="819990"/>
                </a:lnTo>
                <a:lnTo>
                  <a:pt x="12453" y="956347"/>
                </a:lnTo>
                <a:cubicBezTo>
                  <a:pt x="12453" y="654051"/>
                  <a:pt x="0" y="302296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rgbClr val="43BFF7">
                  <a:alpha val="56000"/>
                </a:srgbClr>
              </a:gs>
              <a:gs pos="68000">
                <a:srgbClr val="43BFF7">
                  <a:alpha val="0"/>
                </a:srgbClr>
              </a:gs>
            </a:gsLst>
            <a:lin ang="19200000" scaled="0"/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 sz="1400" b="1" dirty="0"/>
          </a:p>
        </p:txBody>
      </p:sp>
      <p:sp>
        <p:nvSpPr>
          <p:cNvPr id="43" name="Rounded Rectangle 42"/>
          <p:cNvSpPr/>
          <p:nvPr/>
        </p:nvSpPr>
        <p:spPr>
          <a:xfrm>
            <a:off x="2476499" y="849052"/>
            <a:ext cx="2062800" cy="2063074"/>
          </a:xfrm>
          <a:prstGeom prst="roundRect">
            <a:avLst>
              <a:gd name="adj" fmla="val 6970"/>
            </a:avLst>
          </a:prstGeom>
          <a:solidFill>
            <a:srgbClr val="333F50"/>
          </a:solidFill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 smtClean="0"/>
              <a:t>Code</a:t>
            </a:r>
            <a:endParaRPr lang="sv-SE" b="1" dirty="0"/>
          </a:p>
        </p:txBody>
      </p:sp>
      <p:sp>
        <p:nvSpPr>
          <p:cNvPr id="83" name="Call"/>
          <p:cNvSpPr/>
          <p:nvPr/>
        </p:nvSpPr>
        <p:spPr>
          <a:xfrm>
            <a:off x="485420" y="1593571"/>
            <a:ext cx="2472933" cy="585666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E95959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 err="1" smtClean="0"/>
              <a:t>Invocation</a:t>
            </a:r>
            <a:endParaRPr lang="sv-SE" b="1" dirty="0"/>
          </a:p>
        </p:txBody>
      </p:sp>
      <p:grpSp>
        <p:nvGrpSpPr>
          <p:cNvPr id="98" name="Group 97"/>
          <p:cNvGrpSpPr/>
          <p:nvPr/>
        </p:nvGrpSpPr>
        <p:grpSpPr>
          <a:xfrm>
            <a:off x="5294488" y="1250528"/>
            <a:ext cx="1324142" cy="1271752"/>
            <a:chOff x="5299035" y="1302038"/>
            <a:chExt cx="1324142" cy="1271752"/>
          </a:xfrm>
          <a:solidFill>
            <a:schemeClr val="accent6">
              <a:lumMod val="40000"/>
              <a:lumOff val="60000"/>
            </a:schemeClr>
          </a:solidFill>
        </p:grpSpPr>
        <p:cxnSp>
          <p:nvCxnSpPr>
            <p:cNvPr id="99" name="Straight Connector 98"/>
            <p:cNvCxnSpPr>
              <a:stCxn id="119" idx="3"/>
              <a:endCxn id="112" idx="0"/>
            </p:cNvCxnSpPr>
            <p:nvPr/>
          </p:nvCxnSpPr>
          <p:spPr>
            <a:xfrm flipH="1">
              <a:off x="5598192" y="1620796"/>
              <a:ext cx="72305" cy="78502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0" name="Straight Connector 99"/>
            <p:cNvCxnSpPr>
              <a:stCxn id="112" idx="3"/>
              <a:endCxn id="111" idx="0"/>
            </p:cNvCxnSpPr>
            <p:nvPr/>
          </p:nvCxnSpPr>
          <p:spPr>
            <a:xfrm flipH="1">
              <a:off x="5513654" y="1837582"/>
              <a:ext cx="27259" cy="271684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1" name="Straight Connector 100"/>
            <p:cNvCxnSpPr>
              <a:stCxn id="111" idx="3"/>
              <a:endCxn id="123" idx="7"/>
            </p:cNvCxnSpPr>
            <p:nvPr/>
          </p:nvCxnSpPr>
          <p:spPr>
            <a:xfrm flipH="1">
              <a:off x="5437320" y="2247550"/>
              <a:ext cx="19055" cy="129373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2" name="Straight Connector 101"/>
            <p:cNvCxnSpPr>
              <a:stCxn id="112" idx="5"/>
              <a:endCxn id="110" idx="1"/>
            </p:cNvCxnSpPr>
            <p:nvPr/>
          </p:nvCxnSpPr>
          <p:spPr>
            <a:xfrm>
              <a:off x="5655471" y="1837582"/>
              <a:ext cx="38448" cy="259505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3" name="Straight Connector 102"/>
            <p:cNvCxnSpPr>
              <a:stCxn id="111" idx="5"/>
              <a:endCxn id="109" idx="1"/>
            </p:cNvCxnSpPr>
            <p:nvPr/>
          </p:nvCxnSpPr>
          <p:spPr>
            <a:xfrm>
              <a:off x="5570933" y="2247550"/>
              <a:ext cx="64530" cy="129373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4" name="Straight Connector 103"/>
            <p:cNvCxnSpPr>
              <a:stCxn id="113" idx="5"/>
              <a:endCxn id="114" idx="1"/>
            </p:cNvCxnSpPr>
            <p:nvPr/>
          </p:nvCxnSpPr>
          <p:spPr>
            <a:xfrm>
              <a:off x="6209997" y="1834844"/>
              <a:ext cx="67611" cy="254561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5" name="Straight Connector 104"/>
            <p:cNvCxnSpPr>
              <a:stCxn id="114" idx="3"/>
              <a:endCxn id="115" idx="7"/>
            </p:cNvCxnSpPr>
            <p:nvPr/>
          </p:nvCxnSpPr>
          <p:spPr>
            <a:xfrm flipH="1">
              <a:off x="6172236" y="2203963"/>
              <a:ext cx="105372" cy="187027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6" name="Straight Connector 105"/>
            <p:cNvCxnSpPr>
              <a:stCxn id="114" idx="4"/>
              <a:endCxn id="116" idx="0"/>
            </p:cNvCxnSpPr>
            <p:nvPr/>
          </p:nvCxnSpPr>
          <p:spPr>
            <a:xfrm>
              <a:off x="6334887" y="2227689"/>
              <a:ext cx="0" cy="184091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7" name="Straight Connector 106"/>
            <p:cNvCxnSpPr>
              <a:stCxn id="119" idx="5"/>
              <a:endCxn id="113" idx="1"/>
            </p:cNvCxnSpPr>
            <p:nvPr/>
          </p:nvCxnSpPr>
          <p:spPr>
            <a:xfrm>
              <a:off x="5785055" y="1620796"/>
              <a:ext cx="310384" cy="99490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8" name="Straight Connector 107"/>
            <p:cNvCxnSpPr>
              <a:stCxn id="114" idx="5"/>
              <a:endCxn id="117" idx="1"/>
            </p:cNvCxnSpPr>
            <p:nvPr/>
          </p:nvCxnSpPr>
          <p:spPr>
            <a:xfrm>
              <a:off x="6392166" y="2203963"/>
              <a:ext cx="92727" cy="138719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sp>
          <p:nvSpPr>
            <p:cNvPr id="109" name="Oval 108"/>
            <p:cNvSpPr/>
            <p:nvPr/>
          </p:nvSpPr>
          <p:spPr>
            <a:xfrm>
              <a:off x="5611737" y="2353197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0" name="Oval 109"/>
            <p:cNvSpPr/>
            <p:nvPr/>
          </p:nvSpPr>
          <p:spPr>
            <a:xfrm>
              <a:off x="5670193" y="2073361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1" name="Oval 110"/>
            <p:cNvSpPr/>
            <p:nvPr/>
          </p:nvSpPr>
          <p:spPr>
            <a:xfrm>
              <a:off x="5432649" y="2109266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2" name="Oval 111"/>
            <p:cNvSpPr/>
            <p:nvPr/>
          </p:nvSpPr>
          <p:spPr>
            <a:xfrm>
              <a:off x="5517187" y="1699298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3" name="Oval 112"/>
            <p:cNvSpPr/>
            <p:nvPr/>
          </p:nvSpPr>
          <p:spPr>
            <a:xfrm>
              <a:off x="6071713" y="1696560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4" name="Oval 113"/>
            <p:cNvSpPr/>
            <p:nvPr/>
          </p:nvSpPr>
          <p:spPr>
            <a:xfrm>
              <a:off x="6253882" y="2065679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5" name="Oval 114"/>
            <p:cNvSpPr/>
            <p:nvPr/>
          </p:nvSpPr>
          <p:spPr>
            <a:xfrm>
              <a:off x="6033952" y="2367264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6" name="Oval 115"/>
            <p:cNvSpPr/>
            <p:nvPr/>
          </p:nvSpPr>
          <p:spPr>
            <a:xfrm>
              <a:off x="6253882" y="2411780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7" name="Oval 116"/>
            <p:cNvSpPr/>
            <p:nvPr/>
          </p:nvSpPr>
          <p:spPr>
            <a:xfrm>
              <a:off x="6461167" y="2318956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18" name="Straight Connector 117"/>
            <p:cNvCxnSpPr>
              <a:stCxn id="122" idx="3"/>
              <a:endCxn id="119" idx="7"/>
            </p:cNvCxnSpPr>
            <p:nvPr/>
          </p:nvCxnSpPr>
          <p:spPr>
            <a:xfrm flipH="1">
              <a:off x="5785055" y="1440322"/>
              <a:ext cx="327236" cy="65916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sp>
          <p:nvSpPr>
            <p:cNvPr id="119" name="Oval 118"/>
            <p:cNvSpPr/>
            <p:nvPr/>
          </p:nvSpPr>
          <p:spPr>
            <a:xfrm>
              <a:off x="5646771" y="1482512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20" name="Straight Connector 119"/>
            <p:cNvCxnSpPr>
              <a:stCxn id="122" idx="5"/>
              <a:endCxn id="121" idx="1"/>
            </p:cNvCxnSpPr>
            <p:nvPr/>
          </p:nvCxnSpPr>
          <p:spPr>
            <a:xfrm>
              <a:off x="6226849" y="1440322"/>
              <a:ext cx="96034" cy="93550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sp>
          <p:nvSpPr>
            <p:cNvPr id="121" name="Oval 120"/>
            <p:cNvSpPr/>
            <p:nvPr/>
          </p:nvSpPr>
          <p:spPr>
            <a:xfrm>
              <a:off x="6299157" y="1510146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22" name="Oval 121"/>
            <p:cNvSpPr/>
            <p:nvPr/>
          </p:nvSpPr>
          <p:spPr>
            <a:xfrm>
              <a:off x="6088565" y="1302038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23" name="Oval 122"/>
            <p:cNvSpPr/>
            <p:nvPr/>
          </p:nvSpPr>
          <p:spPr>
            <a:xfrm>
              <a:off x="5299035" y="2353197"/>
              <a:ext cx="162011" cy="162011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42" name="Rectangle 41"/>
          <p:cNvSpPr/>
          <p:nvPr/>
        </p:nvSpPr>
        <p:spPr>
          <a:xfrm>
            <a:off x="0" y="3831704"/>
            <a:ext cx="12192000" cy="3026296"/>
          </a:xfrm>
          <a:prstGeom prst="rect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4800" b="1" dirty="0" err="1" smtClean="0"/>
              <a:t>Multithreading</a:t>
            </a:r>
            <a:r>
              <a:rPr lang="sv-SE" sz="4800" b="1" dirty="0" smtClean="0"/>
              <a:t/>
            </a:r>
            <a:br>
              <a:rPr lang="sv-SE" sz="4800" b="1" dirty="0" smtClean="0"/>
            </a:br>
            <a:r>
              <a:rPr lang="sv-SE" sz="1600" b="1" dirty="0" err="1" smtClean="0"/>
              <a:t>Multithreaded</a:t>
            </a:r>
            <a:r>
              <a:rPr lang="sv-SE" sz="1600" b="1" dirty="0" smtClean="0"/>
              <a:t> systems </a:t>
            </a:r>
            <a:r>
              <a:rPr lang="sv-SE" sz="1600" b="1" dirty="0" err="1" smtClean="0"/>
              <a:t>let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us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utilize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more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than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one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core</a:t>
            </a:r>
            <a:r>
              <a:rPr lang="sv-SE" sz="1600" b="1" dirty="0" smtClean="0"/>
              <a:t/>
            </a:r>
            <a:br>
              <a:rPr lang="sv-SE" sz="1600" b="1" dirty="0" smtClean="0"/>
            </a:br>
            <a:endParaRPr lang="sv-SE" sz="4800" b="1" dirty="0"/>
          </a:p>
        </p:txBody>
      </p:sp>
    </p:spTree>
    <p:extLst>
      <p:ext uri="{BB962C8B-B14F-4D97-AF65-F5344CB8AC3E}">
        <p14:creationId xmlns:p14="http://schemas.microsoft.com/office/powerpoint/2010/main" val="591041492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3" grpId="0" animBg="1"/>
      <p:bldP spid="83" grpId="0" animBg="1"/>
      <p:bldP spid="4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kka Roboto">
      <a:majorFont>
        <a:latin typeface="Roboto Bk"/>
        <a:ea typeface=""/>
        <a:cs typeface=""/>
      </a:majorFont>
      <a:minorFont>
        <a:latin typeface="Robot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63500" cap="rnd">
          <a:solidFill>
            <a:srgbClr val="50DE94"/>
          </a:solidFill>
          <a:round/>
          <a:headEnd w="sm" len="med"/>
          <a:tailEnd type="none" w="sm" len="sm"/>
        </a:ln>
        <a:effectLst/>
        <a:scene3d>
          <a:camera prst="orthographicFront"/>
          <a:lightRig rig="threePt" dir="t"/>
        </a:scene3d>
        <a:sp3d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ontrol xmlns="http://schemas.microsoft.com/VisualStudio/2011/storyboarding/control">
  <Id Name="44a0c100-6804-4ba7-b49b-e7ac250487c7" Revision="1" Stencil="System.MyShapes" StencilVersion="1.0"/>
</Control>
</file>

<file path=customXml/item2.xml><?xml version="1.0" encoding="utf-8"?>
<Control xmlns="http://schemas.microsoft.com/VisualStudio/2011/storyboarding/control">
  <Id Name="dc90df87-36f1-4586-bce0-8a0e230fa5e3" Revision="1" Stencil="System.MyShapes" StencilVersion="1.0"/>
</Control>
</file>

<file path=customXml/item3.xml><?xml version="1.0" encoding="utf-8"?>
<Control xmlns="http://schemas.microsoft.com/VisualStudio/2011/storyboarding/control">
  <Id Name="66df76d4-9b9e-4100-b685-2f6eefea5213" Revision="1" Stencil="System.MyShapes" StencilVersion="1.0"/>
</Control>
</file>

<file path=customXml/item4.xml><?xml version="1.0" encoding="utf-8"?>
<Control xmlns="http://schemas.microsoft.com/VisualStudio/2011/storyboarding/control">
  <Id Name="ebb6be0b-4b18-43cc-8d52-b13a20e6381b" Revision="1" Stencil="System.MyShapes" StencilVersion="1.0"/>
</Control>
</file>

<file path=customXml/itemProps1.xml><?xml version="1.0" encoding="utf-8"?>
<ds:datastoreItem xmlns:ds="http://schemas.openxmlformats.org/officeDocument/2006/customXml" ds:itemID="{C628A903-7748-4EDB-A72A-3ECFEA25BB5E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CDA122B6-4EED-4C79-89A6-6B2CCEF25CD0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195C9D5F-FA99-4DFD-840B-598D6C111D82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4F537250-0E63-4A6E-B985-CE5407D4E0DC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15399</TotalTime>
  <Words>977</Words>
  <Application>Microsoft Office PowerPoint</Application>
  <PresentationFormat>Widescreen</PresentationFormat>
  <Paragraphs>402</Paragraphs>
  <Slides>56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56</vt:i4>
      </vt:variant>
    </vt:vector>
  </HeadingPairs>
  <TitlesOfParts>
    <vt:vector size="64" baseType="lpstr">
      <vt:lpstr>Arial</vt:lpstr>
      <vt:lpstr>Calibri</vt:lpstr>
      <vt:lpstr>Calibri Light</vt:lpstr>
      <vt:lpstr>Consolas</vt:lpstr>
      <vt:lpstr>Roboto</vt:lpstr>
      <vt:lpstr>Roboto Bk</vt:lpstr>
      <vt:lpstr>Office Theme</vt:lpstr>
      <vt:lpstr>1_Office Theme</vt:lpstr>
      <vt:lpstr>PowerPoint Presentation</vt:lpstr>
      <vt:lpstr>Actor Model</vt:lpstr>
      <vt:lpstr>OOP vs. Actor Model</vt:lpstr>
      <vt:lpstr>Moore’s Law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Multiplex Scheduling</vt:lpstr>
      <vt:lpstr>Actor Model</vt:lpstr>
      <vt:lpstr>Akka.Actor</vt:lpstr>
      <vt:lpstr>Demo – Create your first actor</vt:lpstr>
      <vt:lpstr>Akka.Remote</vt:lpstr>
      <vt:lpstr>PowerPoint Presentation</vt:lpstr>
      <vt:lpstr>PowerPoint Presentation</vt:lpstr>
      <vt:lpstr>Demo – Build a chat</vt:lpstr>
      <vt:lpstr>Demo – Remote Deployment</vt:lpstr>
      <vt:lpstr>Akka.Routing</vt:lpstr>
      <vt:lpstr>Routers</vt:lpstr>
      <vt:lpstr>BroadcastRouter</vt:lpstr>
      <vt:lpstr>RoundRobinRouter</vt:lpstr>
      <vt:lpstr>RoundRobinRouter</vt:lpstr>
      <vt:lpstr>ConsistentHashRouter</vt:lpstr>
      <vt:lpstr>ConsistentHashRouter</vt:lpstr>
      <vt:lpstr>ConsistentHashRouter</vt:lpstr>
      <vt:lpstr>PowerPoint Presentation</vt:lpstr>
      <vt:lpstr>ScatterGatherFirstCompletedRouter</vt:lpstr>
      <vt:lpstr>Demo – Use routers</vt:lpstr>
      <vt:lpstr>Demo – Scale up and out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Supervision</vt:lpstr>
      <vt:lpstr>PowerPoint Presentation</vt:lpstr>
      <vt:lpstr>PowerPoint Presentation</vt:lpstr>
      <vt:lpstr>PowerPoint Presentation</vt:lpstr>
      <vt:lpstr>Become</vt:lpstr>
      <vt:lpstr>PowerPoint Presentation</vt:lpstr>
      <vt:lpstr>Other features</vt:lpstr>
      <vt:lpstr>PowerPoint Presentation</vt:lpstr>
      <vt:lpstr>PowerPoint Presentation</vt:lpstr>
      <vt:lpstr>PowerPoint Presentation</vt:lpstr>
      <vt:lpstr>PowerPoint Presentation</vt:lpstr>
      <vt:lpstr>Q &amp; A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Skala upp och ut med Akka.NET</dc:title>
  <dc:creator>Microsoft account</dc:creator>
  <cp:lastModifiedBy>Roger Johansson</cp:lastModifiedBy>
  <cp:revision>1690</cp:revision>
  <dcterms:created xsi:type="dcterms:W3CDTF">2014-06-11T19:04:29Z</dcterms:created>
  <dcterms:modified xsi:type="dcterms:W3CDTF">2016-01-31T20:46:22Z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