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47"/>
  </p:notesMasterIdLst>
  <p:sldIdLst>
    <p:sldId id="390" r:id="rId5"/>
    <p:sldId id="504" r:id="rId6"/>
    <p:sldId id="508" r:id="rId7"/>
    <p:sldId id="509" r:id="rId8"/>
    <p:sldId id="510" r:id="rId9"/>
    <p:sldId id="484" r:id="rId10"/>
    <p:sldId id="456" r:id="rId11"/>
    <p:sldId id="461" r:id="rId12"/>
    <p:sldId id="514" r:id="rId13"/>
    <p:sldId id="468" r:id="rId14"/>
    <p:sldId id="511" r:id="rId15"/>
    <p:sldId id="515" r:id="rId16"/>
    <p:sldId id="513" r:id="rId17"/>
    <p:sldId id="463" r:id="rId18"/>
    <p:sldId id="464" r:id="rId19"/>
    <p:sldId id="466" r:id="rId20"/>
    <p:sldId id="396" r:id="rId21"/>
    <p:sldId id="399" r:id="rId22"/>
    <p:sldId id="407" r:id="rId23"/>
    <p:sldId id="403" r:id="rId24"/>
    <p:sldId id="485" r:id="rId25"/>
    <p:sldId id="406" r:id="rId26"/>
    <p:sldId id="486" r:id="rId27"/>
    <p:sldId id="411" r:id="rId28"/>
    <p:sldId id="412" r:id="rId29"/>
    <p:sldId id="413" r:id="rId30"/>
    <p:sldId id="415" r:id="rId31"/>
    <p:sldId id="414" r:id="rId32"/>
    <p:sldId id="416" r:id="rId33"/>
    <p:sldId id="417" r:id="rId34"/>
    <p:sldId id="419" r:id="rId35"/>
    <p:sldId id="422" r:id="rId36"/>
    <p:sldId id="495" r:id="rId37"/>
    <p:sldId id="472" r:id="rId38"/>
    <p:sldId id="480" r:id="rId39"/>
    <p:sldId id="479" r:id="rId40"/>
    <p:sldId id="424" r:id="rId41"/>
    <p:sldId id="437" r:id="rId42"/>
    <p:sldId id="355" r:id="rId43"/>
    <p:sldId id="441" r:id="rId44"/>
    <p:sldId id="489" r:id="rId45"/>
    <p:sldId id="506" r:id="rId4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390"/>
            <p14:sldId id="504"/>
            <p14:sldId id="508"/>
            <p14:sldId id="509"/>
            <p14:sldId id="510"/>
            <p14:sldId id="484"/>
          </p14:sldIdLst>
        </p14:section>
        <p14:section name="Scale up and out" id="{307DBCE6-4D40-47B6-A174-75894B34C3F2}">
          <p14:sldIdLst>
            <p14:sldId id="456"/>
            <p14:sldId id="461"/>
            <p14:sldId id="514"/>
            <p14:sldId id="468"/>
            <p14:sldId id="511"/>
            <p14:sldId id="515"/>
            <p14:sldId id="513"/>
            <p14:sldId id="463"/>
            <p14:sldId id="464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End" id="{FBBC86C7-49BC-474A-BC50-DE3F35C37856}">
          <p14:sldIdLst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58EC9F"/>
    <a:srgbClr val="00B0F0"/>
    <a:srgbClr val="2E5579"/>
    <a:srgbClr val="FF4909"/>
    <a:srgbClr val="FFA484"/>
    <a:srgbClr val="CD80E9"/>
    <a:srgbClr val="2F2F2F"/>
    <a:srgbClr val="FFE699"/>
    <a:srgbClr val="FFC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2" autoAdjust="0"/>
    <p:restoredTop sz="90104" autoAdjust="0"/>
  </p:normalViewPr>
  <p:slideViewPr>
    <p:cSldViewPr snapToGrid="0">
      <p:cViewPr>
        <p:scale>
          <a:sx n="57" d="100"/>
          <a:sy n="57" d="100"/>
        </p:scale>
        <p:origin x="82" y="418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13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4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40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02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638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436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Micro services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8"/>
            <a:ext cx="10515600" cy="470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 smtClean="0"/>
              <a:t>Important aspects when building microservices:</a:t>
            </a:r>
          </a:p>
          <a:p>
            <a:pPr marL="0" indent="0">
              <a:buNone/>
            </a:pPr>
            <a:endParaRPr lang="sv-SE" sz="2400" b="1" dirty="0"/>
          </a:p>
          <a:p>
            <a:r>
              <a:rPr lang="sv-SE" sz="2400" b="1" dirty="0"/>
              <a:t>Elasticity</a:t>
            </a:r>
          </a:p>
          <a:p>
            <a:r>
              <a:rPr lang="sv-SE" sz="2400" b="1" dirty="0"/>
              <a:t>Resilience</a:t>
            </a:r>
          </a:p>
          <a:p>
            <a:r>
              <a:rPr lang="sv-SE" sz="2400" b="1" dirty="0" smtClean="0"/>
              <a:t>Platform independent</a:t>
            </a:r>
          </a:p>
          <a:p>
            <a:r>
              <a:rPr lang="sv-SE" sz="2400" b="1" dirty="0" smtClean="0"/>
              <a:t>Version tolerance</a:t>
            </a:r>
          </a:p>
          <a:p>
            <a:r>
              <a:rPr lang="sv-SE" sz="2400" b="1" dirty="0" smtClean="0"/>
              <a:t>Concurrency</a:t>
            </a:r>
          </a:p>
          <a:p>
            <a:r>
              <a:rPr lang="sv-SE" sz="2400" b="1" dirty="0" smtClean="0"/>
              <a:t>Performance</a:t>
            </a:r>
          </a:p>
          <a:p>
            <a:pPr marL="0" indent="0">
              <a:buNone/>
            </a:pPr>
            <a:endParaRPr lang="sv-S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Horizontal Scalability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698215"/>
            <a:ext cx="5901439" cy="2017951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28" y="259839"/>
            <a:ext cx="1804572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5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smtClean="0"/>
              <a:t>Elasticity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86891565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28" y="259839"/>
            <a:ext cx="1804572" cy="28592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33" y="704746"/>
            <a:ext cx="5755123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</a:t>
            </a:r>
            <a:r>
              <a:rPr lang="sv-SE" sz="4800" b="1" dirty="0" smtClean="0"/>
              <a:t>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Message queues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Promises/Futures</a:t>
            </a: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55" y="2320227"/>
            <a:ext cx="828813" cy="1313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5" y="240589"/>
            <a:ext cx="3372733" cy="13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493646"/>
            <a:chOff x="4490592" y="2013665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1"/>
            <a:ext cx="12192000" cy="1497204"/>
          </a:xfrm>
          <a:prstGeom prst="roundRect">
            <a:avLst>
              <a:gd name="adj" fmla="val 0"/>
            </a:avLst>
          </a:prstGeom>
          <a:solidFill>
            <a:srgbClr val="1F4E79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Multiplex</a:t>
            </a:r>
            <a:r>
              <a:rPr lang="sv-SE" b="1" dirty="0"/>
              <a:t> </a:t>
            </a:r>
            <a:r>
              <a:rPr lang="sv-SE" b="1" dirty="0" err="1"/>
              <a:t>Scheduling</a:t>
            </a:r>
            <a:endParaRPr lang="sv-SE" b="1" dirty="0"/>
          </a:p>
        </p:txBody>
      </p:sp>
      <p:sp>
        <p:nvSpPr>
          <p:cNvPr id="23" name="Rectangle 22"/>
          <p:cNvSpPr/>
          <p:nvPr/>
        </p:nvSpPr>
        <p:spPr>
          <a:xfrm>
            <a:off x="0" y="5261739"/>
            <a:ext cx="12192000" cy="1605988"/>
          </a:xfrm>
          <a:prstGeom prst="rect">
            <a:avLst/>
          </a:prstGeom>
          <a:solidFill>
            <a:srgbClr val="1F4E7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52978" y="2175769"/>
            <a:ext cx="10886044" cy="2600889"/>
            <a:chOff x="684352" y="2385945"/>
            <a:chExt cx="10886044" cy="2600889"/>
          </a:xfrm>
        </p:grpSpPr>
        <p:sp>
          <p:nvSpPr>
            <p:cNvPr id="19" name="Rounded Rectangle 18"/>
            <p:cNvSpPr/>
            <p:nvPr/>
          </p:nvSpPr>
          <p:spPr>
            <a:xfrm rot="16200000">
              <a:off x="-173855" y="3253406"/>
              <a:ext cx="2182849" cy="466435"/>
            </a:xfrm>
            <a:prstGeom prst="roundRect">
              <a:avLst/>
            </a:prstGeom>
            <a:solidFill>
              <a:srgbClr val="FF493E"/>
            </a:solidFill>
            <a:ln w="85725" cap="rnd">
              <a:solidFill>
                <a:srgbClr val="8C4A4A">
                  <a:alpha val="41000"/>
                </a:srgb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sv-SE" b="1" dirty="0" err="1" smtClean="0"/>
                <a:t>Thread</a:t>
              </a:r>
              <a:r>
                <a:rPr lang="sv-SE" b="1" dirty="0" smtClean="0"/>
                <a:t> Pool</a:t>
              </a:r>
              <a:endParaRPr lang="sv-SE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786" y="4356052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150786" y="345036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50787" y="253735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53276" y="2387876"/>
              <a:ext cx="86821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35493" y="2387876"/>
              <a:ext cx="842819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18973" y="2387876"/>
              <a:ext cx="868218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53275" y="3286978"/>
              <a:ext cx="1457035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9709" y="3291956"/>
              <a:ext cx="868218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53276" y="4206573"/>
              <a:ext cx="868218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53112" y="4206573"/>
              <a:ext cx="3110346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21871" y="3286978"/>
              <a:ext cx="187497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20035" y="2388288"/>
              <a:ext cx="1793416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140671" y="2395199"/>
              <a:ext cx="1259049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506745" y="3291956"/>
              <a:ext cx="1148157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02096" y="2385945"/>
              <a:ext cx="2179317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930164" y="4206573"/>
              <a:ext cx="2787994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144079" y="3286978"/>
              <a:ext cx="1637334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150785" y="4941115"/>
              <a:ext cx="10419609" cy="45719"/>
            </a:xfrm>
            <a:prstGeom prst="rightArrow">
              <a:avLst/>
            </a:prstGeom>
            <a:ln w="31750" cap="rnd">
              <a:solidFill>
                <a:schemeClr val="bg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068333" y="4681308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100" b="1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Time</a:t>
              </a:r>
              <a:endParaRPr lang="sv-SE" sz="1100" b="1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493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92324" y="448727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3626353"/>
            <a:ext cx="10515600" cy="302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</a:t>
            </a:r>
          </a:p>
          <a:p>
            <a:r>
              <a:rPr lang="sv-SE" sz="2400" b="1" dirty="0" smtClean="0"/>
              <a:t>Platform independent</a:t>
            </a:r>
          </a:p>
          <a:p>
            <a:r>
              <a:rPr lang="sv-SE" sz="2400" b="1" dirty="0" smtClean="0"/>
              <a:t>Actors and Virtual Actors</a:t>
            </a:r>
          </a:p>
          <a:p>
            <a:r>
              <a:rPr lang="sv-SE" sz="2400" b="1" dirty="0" smtClean="0"/>
              <a:t>Ultra fast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27201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chemeClr val="tx1"/>
                </a:solidFill>
              </a:rPr>
              <a:t> 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55" y="182129"/>
            <a:ext cx="3212262" cy="12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3626353"/>
            <a:ext cx="10515600" cy="302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 </a:t>
            </a:r>
            <a:r>
              <a:rPr lang="sv-S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gRPC, Consul</a:t>
            </a:r>
          </a:p>
          <a:p>
            <a:r>
              <a:rPr lang="sv-SE" sz="2400" b="1" dirty="0" smtClean="0"/>
              <a:t>Platform independent </a:t>
            </a:r>
            <a:r>
              <a:rPr lang="sv-SE" sz="2400" dirty="0" smtClean="0">
                <a:solidFill>
                  <a:srgbClr val="CD80E9"/>
                </a:solidFill>
              </a:rPr>
              <a:t>– C#, Go, Python, Javascript, Kotlin</a:t>
            </a:r>
          </a:p>
          <a:p>
            <a:r>
              <a:rPr lang="sv-SE" sz="2400" b="1" dirty="0" smtClean="0"/>
              <a:t>Actors and Virtual Actors </a:t>
            </a:r>
            <a:r>
              <a:rPr lang="sv-SE" sz="2400" dirty="0" smtClean="0">
                <a:solidFill>
                  <a:srgbClr val="FFA484"/>
                </a:solidFill>
              </a:rPr>
              <a:t>– Akka, Microsoft Orleans</a:t>
            </a:r>
          </a:p>
          <a:p>
            <a:r>
              <a:rPr lang="sv-SE" sz="2400" b="1" dirty="0" smtClean="0"/>
              <a:t>Ultra fast </a:t>
            </a:r>
            <a:r>
              <a:rPr lang="sv-SE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65 times faster than Akka.NET over network</a:t>
            </a:r>
            <a:r>
              <a:rPr lang="sv-SE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endParaRPr lang="sv-SE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CD80E9"/>
                </a:solidFill>
              </a:rPr>
              <a:t>”An </a:t>
            </a:r>
            <a:r>
              <a:rPr lang="sv-SE" sz="2400" b="1" i="1" dirty="0" err="1">
                <a:solidFill>
                  <a:srgbClr val="CD80E9"/>
                </a:solidFill>
              </a:rPr>
              <a:t>island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of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 smtClean="0">
                <a:solidFill>
                  <a:srgbClr val="CD80E9"/>
                </a:solidFill>
              </a:rPr>
              <a:t>consistency</a:t>
            </a:r>
            <a:r>
              <a:rPr lang="sv-SE" sz="2400" b="1" i="1" dirty="0" smtClean="0">
                <a:solidFill>
                  <a:srgbClr val="CD80E9"/>
                </a:solidFill>
              </a:rPr>
              <a:t> in </a:t>
            </a:r>
            <a:r>
              <a:rPr lang="sv-SE" sz="2400" b="1" i="1" dirty="0">
                <a:solidFill>
                  <a:srgbClr val="CD80E9"/>
                </a:solidFill>
              </a:rPr>
              <a:t>a </a:t>
            </a:r>
            <a:r>
              <a:rPr lang="sv-SE" sz="2400" b="1" i="1" dirty="0" err="1">
                <a:solidFill>
                  <a:srgbClr val="CD80E9"/>
                </a:solidFill>
              </a:rPr>
              <a:t>sea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of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concurrency</a:t>
            </a:r>
            <a:r>
              <a:rPr lang="sv-SE" sz="2400" b="1" i="1" dirty="0" smtClean="0">
                <a:solidFill>
                  <a:srgbClr val="CD80E9"/>
                </a:solidFill>
              </a:rPr>
              <a:t>”</a:t>
            </a:r>
            <a:br>
              <a:rPr lang="sv-SE" sz="2400" b="1" i="1" dirty="0" smtClean="0">
                <a:solidFill>
                  <a:srgbClr val="CD80E9"/>
                </a:solidFill>
              </a:rPr>
            </a:br>
            <a:endParaRPr lang="sv-SE" sz="2400" b="1" i="1" dirty="0">
              <a:solidFill>
                <a:srgbClr val="CD80E9"/>
              </a:solidFill>
            </a:endParaRPr>
          </a:p>
          <a:p>
            <a:pPr algn="ctr"/>
            <a:r>
              <a:rPr lang="sv-SE" sz="2400" b="1" i="1" dirty="0">
                <a:solidFill>
                  <a:srgbClr val="FFA484"/>
                </a:solidFill>
              </a:rPr>
              <a:t>”</a:t>
            </a:r>
            <a:r>
              <a:rPr lang="sv-SE" sz="2400" b="1" i="1" dirty="0" err="1">
                <a:solidFill>
                  <a:srgbClr val="FFA484"/>
                </a:solidFill>
              </a:rPr>
              <a:t>Shared</a:t>
            </a:r>
            <a:r>
              <a:rPr lang="sv-SE" sz="2400" b="1" i="1" dirty="0">
                <a:solidFill>
                  <a:srgbClr val="FFA484"/>
                </a:solidFill>
              </a:rPr>
              <a:t>  </a:t>
            </a:r>
            <a:r>
              <a:rPr lang="sv-SE" sz="2400" b="1" i="1" dirty="0" err="1">
                <a:solidFill>
                  <a:srgbClr val="FFA484"/>
                </a:solidFill>
              </a:rPr>
              <a:t>nothing</a:t>
            </a:r>
            <a:r>
              <a:rPr lang="sv-SE" sz="2400" b="1" i="1" dirty="0">
                <a:solidFill>
                  <a:srgbClr val="FFA484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A484"/>
                </a:solidFill>
              </a:rPr>
              <a:t>”</a:t>
            </a:r>
            <a:r>
              <a:rPr lang="sv-SE" sz="2400" b="1" i="1" dirty="0" smtClean="0"/>
              <a:t/>
            </a:r>
            <a:br>
              <a:rPr lang="sv-SE" sz="2400" b="1" i="1" dirty="0" smtClean="0"/>
            </a:br>
            <a:endParaRPr lang="sv-SE" sz="2400" b="1" i="1" dirty="0"/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4337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noFill/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3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rgbClr val="00B0F0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12660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/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55702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/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Vertical Scalability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1F4E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/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773041" y="4282945"/>
            <a:ext cx="3071622" cy="2397639"/>
            <a:chOff x="1395811" y="4294303"/>
            <a:chExt cx="3071622" cy="2397639"/>
          </a:xfrm>
        </p:grpSpPr>
        <p:sp>
          <p:nvSpPr>
            <p:cNvPr id="46" name="Oval 45"/>
            <p:cNvSpPr/>
            <p:nvPr/>
          </p:nvSpPr>
          <p:spPr>
            <a:xfrm>
              <a:off x="1395811" y="559766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52" y="4294303"/>
              <a:ext cx="1457070" cy="1883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44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16156</TotalTime>
  <Words>635</Words>
  <Application>Microsoft Office PowerPoint</Application>
  <PresentationFormat>Widescreen</PresentationFormat>
  <Paragraphs>297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Ravie</vt:lpstr>
      <vt:lpstr>Roboto</vt:lpstr>
      <vt:lpstr>Office Theme</vt:lpstr>
      <vt:lpstr>2_Office Theme</vt:lpstr>
      <vt:lpstr>Micro services</vt:lpstr>
      <vt:lpstr>PowerPoint Presentation</vt:lpstr>
      <vt:lpstr>PowerPoint Presentation</vt:lpstr>
      <vt:lpstr>PowerPoint Presentation</vt:lpstr>
      <vt:lpstr>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1920</cp:revision>
  <dcterms:created xsi:type="dcterms:W3CDTF">2014-06-11T19:04:29Z</dcterms:created>
  <dcterms:modified xsi:type="dcterms:W3CDTF">2017-03-18T22:18:22Z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