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50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567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68" r:id="rId21"/>
    <p:sldId id="544" r:id="rId22"/>
    <p:sldId id="527" r:id="rId23"/>
    <p:sldId id="528" r:id="rId24"/>
    <p:sldId id="550" r:id="rId25"/>
    <p:sldId id="551" r:id="rId26"/>
    <p:sldId id="546" r:id="rId27"/>
    <p:sldId id="564" r:id="rId28"/>
    <p:sldId id="565" r:id="rId29"/>
    <p:sldId id="569" r:id="rId30"/>
    <p:sldId id="556" r:id="rId31"/>
    <p:sldId id="563" r:id="rId32"/>
    <p:sldId id="557" r:id="rId33"/>
    <p:sldId id="560" r:id="rId34"/>
    <p:sldId id="545" r:id="rId35"/>
    <p:sldId id="559" r:id="rId36"/>
    <p:sldId id="541" r:id="rId37"/>
    <p:sldId id="539" r:id="rId38"/>
    <p:sldId id="543" r:id="rId39"/>
    <p:sldId id="535" r:id="rId40"/>
    <p:sldId id="575" r:id="rId41"/>
    <p:sldId id="576" r:id="rId42"/>
    <p:sldId id="573" r:id="rId43"/>
    <p:sldId id="574" r:id="rId44"/>
    <p:sldId id="577" r:id="rId45"/>
    <p:sldId id="571" r:id="rId46"/>
    <p:sldId id="572" r:id="rId47"/>
    <p:sldId id="547" r:id="rId48"/>
    <p:sldId id="570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567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26"/>
          </p14:sldIdLst>
        </p14:section>
        <p14:section name="Mitigating" id="{249F7A3B-221F-479C-9992-B5DB26C93BC5}">
          <p14:sldIdLst>
            <p14:sldId id="568"/>
            <p14:sldId id="544"/>
            <p14:sldId id="527"/>
            <p14:sldId id="528"/>
            <p14:sldId id="550"/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69"/>
            <p14:sldId id="556"/>
            <p14:sldId id="563"/>
            <p14:sldId id="557"/>
            <p14:sldId id="560"/>
            <p14:sldId id="545"/>
            <p14:sldId id="559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35"/>
            <p14:sldId id="575"/>
            <p14:sldId id="576"/>
            <p14:sldId id="573"/>
            <p14:sldId id="574"/>
            <p14:sldId id="577"/>
            <p14:sldId id="571"/>
            <p14:sldId id="572"/>
            <p14:sldId id="547"/>
            <p14:sldId id="57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1F4E79"/>
    <a:srgbClr val="3E9F8E"/>
    <a:srgbClr val="2E7BAC"/>
    <a:srgbClr val="8FA7BC"/>
    <a:srgbClr val="56E59E"/>
    <a:srgbClr val="FF493E"/>
    <a:srgbClr val="43BFF7"/>
    <a:srgbClr val="FFCC29"/>
    <a:srgbClr val="FF4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0" autoAdjust="0"/>
    <p:restoredTop sz="90106" autoAdjust="0"/>
  </p:normalViewPr>
  <p:slideViewPr>
    <p:cSldViewPr snapToGrid="0">
      <p:cViewPr>
        <p:scale>
          <a:sx n="80" d="100"/>
          <a:sy n="80" d="100"/>
        </p:scale>
        <p:origin x="392" y="664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430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customXml" Target="../../customXml/item3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16500"/>
            <a:ext cx="5136556" cy="4241500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 smtClean="0">
                <a:ln w="12700">
                  <a:noFill/>
                </a:ln>
                <a:latin typeface="Calibri" panose="020F0502020204030204"/>
              </a:rPr>
              <a:t>Solution Architect - Betsson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</a:t>
            </a:r>
            <a:r>
              <a:rPr lang="sv-SE" sz="2400" dirty="0" smtClean="0">
                <a:ln w="12700">
                  <a:noFill/>
                </a:ln>
              </a:rPr>
              <a:t>Proto.Actor</a:t>
            </a:r>
            <a:endParaRPr lang="sv-SE" sz="2400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AllForOne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Let it crash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5"/>
          <a:stretch/>
        </p:blipFill>
        <p:spPr>
          <a:xfrm>
            <a:off x="0" y="-2"/>
            <a:ext cx="12195212" cy="42092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Mitigating Failures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30815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4824016" cy="1202172"/>
            <a:chOff x="-1204869" y="4990642"/>
            <a:chExt cx="4824016" cy="1202172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49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22518" y="5008224"/>
              <a:ext cx="359567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2518" y="5732362"/>
              <a:ext cx="351762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>
              <a:stCxn id="7" idx="7"/>
              <a:endCxn id="7" idx="5"/>
            </p:cNvCxnSpPr>
            <p:nvPr/>
          </p:nvCxnSpPr>
          <p:spPr>
            <a:xfrm rot="16200000" flipH="1">
              <a:off x="3260117" y="5587416"/>
              <a:ext cx="705359" cy="12700"/>
            </a:xfrm>
            <a:prstGeom prst="bentConnector5">
              <a:avLst>
                <a:gd name="adj1" fmla="val 705"/>
                <a:gd name="adj2" fmla="val 19421661"/>
                <a:gd name="adj3" fmla="val 100000"/>
              </a:avLst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21519" y="3275843"/>
            <a:ext cx="5948961" cy="2830001"/>
            <a:chOff x="3931518" y="3275843"/>
            <a:chExt cx="5948961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931518" y="327584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66210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1518" y="56063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71808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>
              <a:off x="7374881" y="4690843"/>
              <a:ext cx="1096927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2"/>
            </p:cNvCxnSpPr>
            <p:nvPr/>
          </p:nvCxnSpPr>
          <p:spPr>
            <a:xfrm flipV="1">
              <a:off x="5340189" y="4940582"/>
              <a:ext cx="1330357" cy="915523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635854" y="3775321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340189" y="3525582"/>
              <a:ext cx="1330357" cy="915522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496778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2252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66418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3913919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554361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817891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494506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163657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608857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N-Modular Redundancy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Require same reply from at least N workers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65000"/>
                  </a:schemeClr>
                </a:solidFill>
              </a:rPr>
              <a:t>Worker 1</a:t>
            </a:r>
            <a:endParaRPr lang="sv-SE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Dealing with load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2415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Add a delay after each message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messages per time slice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Producer</a:t>
              </a:r>
              <a:endParaRPr lang="sv-SE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 smtClean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3212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1764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</a:t>
            </a:r>
            <a:r>
              <a:rPr lang="sv-SE" b="1" dirty="0" smtClean="0"/>
              <a:t>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257084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81354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89184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Consul</a:t>
            </a:r>
            <a:r>
              <a:rPr lang="sv-SE" dirty="0" smtClean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407629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19546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8125" y="780572"/>
            <a:ext cx="6132831" cy="5238092"/>
            <a:chOff x="2288125" y="780572"/>
            <a:chExt cx="6132831" cy="5238092"/>
          </a:xfrm>
        </p:grpSpPr>
        <p:grpSp>
          <p:nvGrpSpPr>
            <p:cNvPr id="6" name="Group 5"/>
            <p:cNvGrpSpPr/>
            <p:nvPr/>
          </p:nvGrpSpPr>
          <p:grpSpPr>
            <a:xfrm>
              <a:off x="2881883" y="780572"/>
              <a:ext cx="5539073" cy="5238092"/>
              <a:chOff x="2849610" y="543904"/>
              <a:chExt cx="5539073" cy="52380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49610" y="543904"/>
                <a:ext cx="5539073" cy="5238092"/>
                <a:chOff x="2123054" y="965756"/>
                <a:chExt cx="3621156" cy="3424390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5400000">
                  <a:off x="3966582" y="2612518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5400000">
                  <a:off x="2040048" y="2612517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3003315" y="1048762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Heart 11"/>
              <p:cNvSpPr/>
              <p:nvPr/>
            </p:nvSpPr>
            <p:spPr>
              <a:xfrm rot="14287302">
                <a:off x="3635697" y="3736311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390491" y="4070176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" name="Oval 10"/>
              <p:cNvSpPr/>
              <p:nvPr/>
            </p:nvSpPr>
            <p:spPr>
              <a:xfrm rot="2188284">
                <a:off x="7324274" y="3945901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ctangle 7"/>
              <p:cNvSpPr/>
              <p:nvPr/>
            </p:nvSpPr>
            <p:spPr>
              <a:xfrm rot="18900000">
                <a:off x="5747494" y="2319982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Heart 11"/>
              <p:cNvSpPr/>
              <p:nvPr/>
            </p:nvSpPr>
            <p:spPr>
              <a:xfrm rot="14287302">
                <a:off x="5927821" y="1453980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1" name="Oval 10"/>
              <p:cNvSpPr/>
              <p:nvPr/>
            </p:nvSpPr>
            <p:spPr>
              <a:xfrm rot="2188284">
                <a:off x="6855348" y="4845605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Isosceles Triangle 2"/>
              <p:cNvSpPr/>
              <p:nvPr/>
            </p:nvSpPr>
            <p:spPr>
              <a:xfrm rot="10299074">
                <a:off x="5678113" y="264359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Isosceles Triangle 2"/>
              <p:cNvSpPr/>
              <p:nvPr/>
            </p:nvSpPr>
            <p:spPr>
              <a:xfrm rot="10299074">
                <a:off x="7286204" y="496190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10299074">
                <a:off x="6237342" y="1795642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6254581" y="132265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10"/>
              <p:cNvSpPr/>
              <p:nvPr/>
            </p:nvSpPr>
            <p:spPr>
              <a:xfrm rot="2188284">
                <a:off x="5379925" y="257263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 7"/>
              <p:cNvSpPr/>
              <p:nvPr/>
            </p:nvSpPr>
            <p:spPr>
              <a:xfrm rot="18900000">
                <a:off x="4734147" y="129467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/>
              <p:cNvSpPr/>
              <p:nvPr/>
            </p:nvSpPr>
            <p:spPr>
              <a:xfrm rot="18900000">
                <a:off x="5024405" y="139881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/>
              <p:cNvSpPr/>
              <p:nvPr/>
            </p:nvSpPr>
            <p:spPr>
              <a:xfrm rot="16200000">
                <a:off x="6403764" y="3646194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0" name="Hexagon 8"/>
              <p:cNvSpPr/>
              <p:nvPr/>
            </p:nvSpPr>
            <p:spPr>
              <a:xfrm rot="16200000">
                <a:off x="4725196" y="1709331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Hexagon 8"/>
              <p:cNvSpPr/>
              <p:nvPr/>
            </p:nvSpPr>
            <p:spPr>
              <a:xfrm rot="16200000">
                <a:off x="4273599" y="5010665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Isosceles Triangle 2"/>
              <p:cNvSpPr/>
              <p:nvPr/>
            </p:nvSpPr>
            <p:spPr>
              <a:xfrm rot="10299074">
                <a:off x="3234760" y="363869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Heart 11"/>
              <p:cNvSpPr/>
              <p:nvPr/>
            </p:nvSpPr>
            <p:spPr>
              <a:xfrm rot="14287302">
                <a:off x="4711627" y="413640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" name="Oval 10"/>
              <p:cNvSpPr/>
              <p:nvPr/>
            </p:nvSpPr>
            <p:spPr>
              <a:xfrm rot="2188284">
                <a:off x="4458471" y="3841514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2"/>
              <p:cNvSpPr/>
              <p:nvPr/>
            </p:nvSpPr>
            <p:spPr>
              <a:xfrm rot="10299074">
                <a:off x="4884479" y="370337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Isosceles Triangle 2"/>
              <p:cNvSpPr/>
              <p:nvPr/>
            </p:nvSpPr>
            <p:spPr>
              <a:xfrm rot="10299074">
                <a:off x="6610071" y="402215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Isosceles Triangle 2"/>
              <p:cNvSpPr/>
              <p:nvPr/>
            </p:nvSpPr>
            <p:spPr>
              <a:xfrm rot="10299074">
                <a:off x="7749713" y="410253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10"/>
              <p:cNvSpPr/>
              <p:nvPr/>
            </p:nvSpPr>
            <p:spPr>
              <a:xfrm rot="2188284">
                <a:off x="7171105" y="469508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7"/>
              <p:cNvSpPr/>
              <p:nvPr/>
            </p:nvSpPr>
            <p:spPr>
              <a:xfrm rot="18900000">
                <a:off x="6083124" y="386598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7"/>
              <p:cNvSpPr/>
              <p:nvPr/>
            </p:nvSpPr>
            <p:spPr>
              <a:xfrm rot="18900000">
                <a:off x="7585731" y="369070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7"/>
              <p:cNvSpPr/>
              <p:nvPr/>
            </p:nvSpPr>
            <p:spPr>
              <a:xfrm rot="18900000">
                <a:off x="4153030" y="4634630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7"/>
              <p:cNvSpPr/>
              <p:nvPr/>
            </p:nvSpPr>
            <p:spPr>
              <a:xfrm rot="18900000">
                <a:off x="7043365" y="5171721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Isosceles Triangle 2"/>
              <p:cNvSpPr/>
              <p:nvPr/>
            </p:nvSpPr>
            <p:spPr>
              <a:xfrm rot="10299074">
                <a:off x="6222985" y="421670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Isosceles Triangle 2"/>
              <p:cNvSpPr/>
              <p:nvPr/>
            </p:nvSpPr>
            <p:spPr>
              <a:xfrm rot="10299074">
                <a:off x="3729465" y="484168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17056" y="348423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945078" y="3534162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469654" y="111197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288125" y="4640533"/>
              <a:ext cx="1341942" cy="1341942"/>
            </a:xfrm>
            <a:prstGeom prst="ellipse">
              <a:avLst/>
            </a:prstGeom>
            <a:solidFill>
              <a:srgbClr val="28282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dirty="0" smtClean="0"/>
                <a:t>Coordinator</a:t>
              </a:r>
              <a:endParaRPr lang="sv-SE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Akka Cluster Sharding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497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latin typeface="Ravie" panose="04040805050809020602" pitchFamily="82" charset="0"/>
                <a:ea typeface="+mj-ea"/>
                <a:cs typeface="+mj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184099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2637462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http://Proto.Actor</a:t>
            </a:r>
            <a:endParaRPr lang="sv-SE" sz="2400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400339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838882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v-SE" b="1" dirty="0" smtClean="0"/>
              <a:t>Implementations:</a:t>
            </a:r>
          </a:p>
          <a:p>
            <a:pPr marL="0" indent="0">
              <a:buNone/>
            </a:pPr>
            <a:r>
              <a:rPr lang="sv-SE" sz="2400" b="1" dirty="0" smtClean="0"/>
              <a:t>BEAM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Erlang, Elixir, LFE</a:t>
            </a:r>
          </a:p>
          <a:p>
            <a:pPr marL="0" indent="0">
              <a:buNone/>
            </a:pPr>
            <a:r>
              <a:rPr lang="sv-SE" sz="2400" b="1" dirty="0" smtClean="0"/>
              <a:t>JVM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Akka, Orbit</a:t>
            </a:r>
          </a:p>
          <a:p>
            <a:pPr marL="0" indent="0">
              <a:buNone/>
            </a:pPr>
            <a:r>
              <a:rPr lang="sv-SE" sz="2400" b="1" dirty="0" smtClean="0"/>
              <a:t>.NET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</a:t>
            </a:r>
            <a:r>
              <a:rPr lang="sv-SE" sz="2400" dirty="0">
                <a:solidFill>
                  <a:srgbClr val="FFE699"/>
                </a:solidFill>
              </a:rPr>
              <a:t>Akka.NET, Proto.Actor, Microsoft Orleans</a:t>
            </a:r>
          </a:p>
          <a:p>
            <a:pPr marL="0" indent="0">
              <a:buNone/>
            </a:pPr>
            <a:r>
              <a:rPr lang="sv-SE" sz="2400" b="1" dirty="0" smtClean="0"/>
              <a:t>Go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Proto.Actor</a:t>
            </a: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19293</TotalTime>
  <Words>651</Words>
  <Application>Microsoft Macintosh PowerPoint</Application>
  <PresentationFormat>Bredbild</PresentationFormat>
  <Paragraphs>337</Paragraphs>
  <Slides>45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45</vt:i4>
      </vt:variant>
    </vt:vector>
  </HeadingPairs>
  <TitlesOfParts>
    <vt:vector size="51" baseType="lpstr">
      <vt:lpstr>Arial Black</vt:lpstr>
      <vt:lpstr>Calibri</vt:lpstr>
      <vt:lpstr>Lobster Two</vt:lpstr>
      <vt:lpstr>Ravie</vt:lpstr>
      <vt:lpstr>Arial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Actor Model</vt:lpstr>
      <vt:lpstr>PowerPoint-presentation</vt:lpstr>
      <vt:lpstr>Actor Model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2468</cp:revision>
  <dcterms:created xsi:type="dcterms:W3CDTF">2014-06-11T19:04:29Z</dcterms:created>
  <dcterms:modified xsi:type="dcterms:W3CDTF">2017-11-18T17:58:11Z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