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307" r:id="rId2"/>
    <p:sldId id="347" r:id="rId3"/>
    <p:sldId id="369" r:id="rId4"/>
    <p:sldId id="319" r:id="rId5"/>
    <p:sldId id="317" r:id="rId6"/>
    <p:sldId id="320" r:id="rId7"/>
    <p:sldId id="318" r:id="rId8"/>
    <p:sldId id="316" r:id="rId9"/>
    <p:sldId id="314" r:id="rId10"/>
    <p:sldId id="321" r:id="rId11"/>
    <p:sldId id="322" r:id="rId12"/>
    <p:sldId id="339" r:id="rId13"/>
    <p:sldId id="325" r:id="rId14"/>
    <p:sldId id="327" r:id="rId15"/>
    <p:sldId id="340" r:id="rId16"/>
    <p:sldId id="333" r:id="rId17"/>
    <p:sldId id="341" r:id="rId18"/>
    <p:sldId id="348" r:id="rId19"/>
    <p:sldId id="363" r:id="rId20"/>
    <p:sldId id="364" r:id="rId21"/>
    <p:sldId id="349" r:id="rId22"/>
    <p:sldId id="350" r:id="rId23"/>
    <p:sldId id="351" r:id="rId24"/>
    <p:sldId id="358" r:id="rId25"/>
    <p:sldId id="352" r:id="rId26"/>
    <p:sldId id="365" r:id="rId27"/>
    <p:sldId id="354" r:id="rId28"/>
    <p:sldId id="367" r:id="rId29"/>
    <p:sldId id="366" r:id="rId30"/>
    <p:sldId id="360" r:id="rId31"/>
    <p:sldId id="355" r:id="rId32"/>
    <p:sldId id="361" r:id="rId33"/>
    <p:sldId id="356" r:id="rId34"/>
    <p:sldId id="362" r:id="rId35"/>
    <p:sldId id="368" r:id="rId36"/>
    <p:sldId id="35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63"/>
    <p:restoredTop sz="94676"/>
  </p:normalViewPr>
  <p:slideViewPr>
    <p:cSldViewPr snapToGrid="0" snapToObjects="1">
      <p:cViewPr varScale="1">
        <p:scale>
          <a:sx n="55" d="100"/>
          <a:sy n="55" d="100"/>
        </p:scale>
        <p:origin x="703"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019585C-A91F-6246-851F-2001465BE329}" type="datetimeFigureOut">
              <a:rPr lang="en-AU" smtClean="0"/>
              <a:t>15/03/2022</a:t>
            </a:fld>
            <a:endParaRPr lang="en-AU"/>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AU"/>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676FC16-2C82-BA4D-B3E5-949AF4EA190F}" type="slidenum">
              <a:rPr lang="en-AU" smtClean="0"/>
              <a:t>‹#›</a:t>
            </a:fld>
            <a:endParaRPr lang="en-AU"/>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39911426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19585C-A91F-6246-851F-2001465BE329}" type="datetimeFigureOut">
              <a:rPr lang="en-AU" smtClean="0"/>
              <a:t>15/03/2022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676FC16-2C82-BA4D-B3E5-949AF4EA190F}" type="slidenum">
              <a:rPr lang="en-AU" smtClean="0"/>
              <a:t>‹#›</a:t>
            </a:fld>
            <a:endParaRPr lang="en-AU"/>
          </a:p>
        </p:txBody>
      </p:sp>
    </p:spTree>
    <p:extLst>
      <p:ext uri="{BB962C8B-B14F-4D97-AF65-F5344CB8AC3E}">
        <p14:creationId xmlns:p14="http://schemas.microsoft.com/office/powerpoint/2010/main" val="2475150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19585C-A91F-6246-851F-2001465BE329}" type="datetimeFigureOut">
              <a:rPr lang="en-AU" smtClean="0"/>
              <a:t>15/03/2022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676FC16-2C82-BA4D-B3E5-949AF4EA190F}" type="slidenum">
              <a:rPr lang="en-AU" smtClean="0"/>
              <a:t>‹#›</a:t>
            </a:fld>
            <a:endParaRPr lang="en-AU"/>
          </a:p>
        </p:txBody>
      </p:sp>
    </p:spTree>
    <p:extLst>
      <p:ext uri="{BB962C8B-B14F-4D97-AF65-F5344CB8AC3E}">
        <p14:creationId xmlns:p14="http://schemas.microsoft.com/office/powerpoint/2010/main" val="2273031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19585C-A91F-6246-851F-2001465BE329}" type="datetimeFigureOut">
              <a:rPr lang="en-AU" smtClean="0"/>
              <a:t>15/03/2022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676FC16-2C82-BA4D-B3E5-949AF4EA190F}" type="slidenum">
              <a:rPr lang="en-AU" smtClean="0"/>
              <a:t>‹#›</a:t>
            </a:fld>
            <a:endParaRPr lang="en-AU"/>
          </a:p>
        </p:txBody>
      </p:sp>
    </p:spTree>
    <p:extLst>
      <p:ext uri="{BB962C8B-B14F-4D97-AF65-F5344CB8AC3E}">
        <p14:creationId xmlns:p14="http://schemas.microsoft.com/office/powerpoint/2010/main" val="3275451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019585C-A91F-6246-851F-2001465BE329}" type="datetimeFigureOut">
              <a:rPr lang="en-AU" smtClean="0"/>
              <a:t>15/03/2022</a:t>
            </a:fld>
            <a:endParaRPr lang="en-AU"/>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AU"/>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676FC16-2C82-BA4D-B3E5-949AF4EA190F}" type="slidenum">
              <a:rPr lang="en-AU" smtClean="0"/>
              <a:t>‹#›</a:t>
            </a:fld>
            <a:endParaRPr lang="en-AU"/>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26351679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19585C-A91F-6246-851F-2001465BE329}" type="datetimeFigureOut">
              <a:rPr lang="en-AU" smtClean="0"/>
              <a:t>15/03/2022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676FC16-2C82-BA4D-B3E5-949AF4EA190F}" type="slidenum">
              <a:rPr lang="en-AU" smtClean="0"/>
              <a:t>‹#›</a:t>
            </a:fld>
            <a:endParaRPr lang="en-AU"/>
          </a:p>
        </p:txBody>
      </p:sp>
    </p:spTree>
    <p:extLst>
      <p:ext uri="{BB962C8B-B14F-4D97-AF65-F5344CB8AC3E}">
        <p14:creationId xmlns:p14="http://schemas.microsoft.com/office/powerpoint/2010/main" val="3347301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19585C-A91F-6246-851F-2001465BE329}" type="datetimeFigureOut">
              <a:rPr lang="en-AU" smtClean="0"/>
              <a:t>15/03/2022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676FC16-2C82-BA4D-B3E5-949AF4EA190F}" type="slidenum">
              <a:rPr lang="en-AU" smtClean="0"/>
              <a:t>‹#›</a:t>
            </a:fld>
            <a:endParaRPr lang="en-AU"/>
          </a:p>
        </p:txBody>
      </p:sp>
    </p:spTree>
    <p:extLst>
      <p:ext uri="{BB962C8B-B14F-4D97-AF65-F5344CB8AC3E}">
        <p14:creationId xmlns:p14="http://schemas.microsoft.com/office/powerpoint/2010/main" val="1035031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19585C-A91F-6246-851F-2001465BE329}" type="datetimeFigureOut">
              <a:rPr lang="en-AU" smtClean="0"/>
              <a:t>15/03/2022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676FC16-2C82-BA4D-B3E5-949AF4EA190F}" type="slidenum">
              <a:rPr lang="en-AU" smtClean="0"/>
              <a:t>‹#›</a:t>
            </a:fld>
            <a:endParaRPr lang="en-AU"/>
          </a:p>
        </p:txBody>
      </p:sp>
    </p:spTree>
    <p:extLst>
      <p:ext uri="{BB962C8B-B14F-4D97-AF65-F5344CB8AC3E}">
        <p14:creationId xmlns:p14="http://schemas.microsoft.com/office/powerpoint/2010/main" val="3290377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19585C-A91F-6246-851F-2001465BE329}" type="datetimeFigureOut">
              <a:rPr lang="en-AU" smtClean="0"/>
              <a:t>15/03/2022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676FC16-2C82-BA4D-B3E5-949AF4EA190F}" type="slidenum">
              <a:rPr lang="en-AU" smtClean="0"/>
              <a:t>‹#›</a:t>
            </a:fld>
            <a:endParaRPr lang="en-AU"/>
          </a:p>
        </p:txBody>
      </p:sp>
    </p:spTree>
    <p:extLst>
      <p:ext uri="{BB962C8B-B14F-4D97-AF65-F5344CB8AC3E}">
        <p14:creationId xmlns:p14="http://schemas.microsoft.com/office/powerpoint/2010/main" val="2627515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019585C-A91F-6246-851F-2001465BE329}" type="datetimeFigureOut">
              <a:rPr lang="en-AU" smtClean="0"/>
              <a:t>15/03/2022</a:t>
            </a:fld>
            <a:endParaRPr lang="en-AU"/>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AU"/>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676FC16-2C82-BA4D-B3E5-949AF4EA190F}" type="slidenum">
              <a:rPr lang="en-AU" smtClean="0"/>
              <a:t>‹#›</a:t>
            </a:fld>
            <a:endParaRPr lang="en-AU"/>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9430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019585C-A91F-6246-851F-2001465BE329}" type="datetimeFigureOut">
              <a:rPr lang="en-AU" smtClean="0"/>
              <a:t>15/03/2022</a:t>
            </a:fld>
            <a:endParaRPr lang="en-AU"/>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AU"/>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676FC16-2C82-BA4D-B3E5-949AF4EA190F}" type="slidenum">
              <a:rPr lang="en-AU" smtClean="0"/>
              <a:t>‹#›</a:t>
            </a:fld>
            <a:endParaRPr lang="en-AU"/>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1371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019585C-A91F-6246-851F-2001465BE329}" type="datetimeFigureOut">
              <a:rPr lang="en-AU" smtClean="0"/>
              <a:t>15/03/2022</a:t>
            </a:fld>
            <a:endParaRPr lang="en-AU"/>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AU"/>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676FC16-2C82-BA4D-B3E5-949AF4EA190F}" type="slidenum">
              <a:rPr lang="en-AU" smtClean="0"/>
              <a:t>‹#›</a:t>
            </a:fld>
            <a:endParaRPr lang="en-AU"/>
          </a:p>
        </p:txBody>
      </p:sp>
    </p:spTree>
    <p:extLst>
      <p:ext uri="{BB962C8B-B14F-4D97-AF65-F5344CB8AC3E}">
        <p14:creationId xmlns:p14="http://schemas.microsoft.com/office/powerpoint/2010/main" val="17113535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ccl.northwestern.edu/netlogo/docs/"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netlogoweb.org/launch#https://www.netlogoweb.org/assets/modelslib/Sample%20Models/Social%20Science/Traffic%20Basic.nlogo"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cl.northwestern.edu/netlogo/docs/dictionary.html" TargetMode="External"/><Relationship Id="rId2" Type="http://schemas.openxmlformats.org/officeDocument/2006/relationships/hyperlink" Target="https://ccl.northwestern.edu/netlogo/docs/programming.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NetLogo</a:t>
            </a:r>
            <a:endParaRPr lang="en-GB" dirty="0"/>
          </a:p>
        </p:txBody>
      </p:sp>
      <p:sp>
        <p:nvSpPr>
          <p:cNvPr id="3" name="Content Placeholder 2"/>
          <p:cNvSpPr>
            <a:spLocks noGrp="1"/>
          </p:cNvSpPr>
          <p:nvPr>
            <p:ph idx="1"/>
          </p:nvPr>
        </p:nvSpPr>
        <p:spPr>
          <a:xfrm>
            <a:off x="1745145" y="1825626"/>
            <a:ext cx="9088507" cy="3769059"/>
          </a:xfrm>
        </p:spPr>
        <p:txBody>
          <a:bodyPr>
            <a:noAutofit/>
          </a:bodyPr>
          <a:lstStyle/>
          <a:p>
            <a:r>
              <a:rPr lang="en-GB" sz="2400" dirty="0"/>
              <a:t>Free!</a:t>
            </a:r>
          </a:p>
          <a:p>
            <a:r>
              <a:rPr lang="en-GB" sz="2400" dirty="0"/>
              <a:t>Uses Java in the background</a:t>
            </a:r>
          </a:p>
          <a:p>
            <a:pPr lvl="1"/>
            <a:r>
              <a:rPr lang="en-GB" sz="2400" dirty="0"/>
              <a:t>Multi platform</a:t>
            </a:r>
          </a:p>
          <a:p>
            <a:pPr lvl="1"/>
            <a:r>
              <a:rPr lang="en-GB" sz="2400" dirty="0"/>
              <a:t>Can be converted into applets (and embedded in websites)</a:t>
            </a:r>
          </a:p>
          <a:p>
            <a:r>
              <a:rPr lang="en-GB" sz="2400" dirty="0"/>
              <a:t>Great for quickly putting a model together and thinking through ideas</a:t>
            </a:r>
          </a:p>
          <a:p>
            <a:pPr lvl="1"/>
            <a:r>
              <a:rPr lang="en-GB" sz="2400" dirty="0"/>
              <a:t>Easy to build</a:t>
            </a:r>
          </a:p>
          <a:p>
            <a:pPr lvl="1"/>
            <a:r>
              <a:rPr lang="en-GB" sz="2400" dirty="0"/>
              <a:t>Easy to interact with models</a:t>
            </a:r>
          </a:p>
          <a:p>
            <a:pPr lvl="1"/>
            <a:r>
              <a:rPr lang="en-GB" sz="2400" dirty="0"/>
              <a:t>East to extract data and create plots</a:t>
            </a:r>
          </a:p>
          <a:p>
            <a:r>
              <a:rPr lang="en-GB" sz="2400" dirty="0"/>
              <a:t>Excellent documentation: </a:t>
            </a:r>
            <a:r>
              <a:rPr lang="en-GB" sz="2400" dirty="0">
                <a:hlinkClick r:id="rId2"/>
              </a:rPr>
              <a:t>http://ccl.northwestern.edu/netlogo/docs/</a:t>
            </a:r>
            <a:endParaRPr lang="en-GB"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6017" y="365484"/>
            <a:ext cx="7974495" cy="1063266"/>
          </a:xfrm>
          <a:prstGeom prst="rect">
            <a:avLst/>
          </a:prstGeom>
        </p:spPr>
      </p:pic>
    </p:spTree>
    <p:extLst>
      <p:ext uri="{BB962C8B-B14F-4D97-AF65-F5344CB8AC3E}">
        <p14:creationId xmlns:p14="http://schemas.microsoft.com/office/powerpoint/2010/main" val="831934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Turtles</a:t>
            </a:r>
            <a:r>
              <a:rPr lang="en-GB" dirty="0"/>
              <a:t> </a:t>
            </a:r>
            <a:r>
              <a:rPr lang="en-GB" dirty="0" smtClean="0"/>
              <a:t>and Patches</a:t>
            </a:r>
            <a:endParaRPr lang="en-GB" dirty="0"/>
          </a:p>
        </p:txBody>
      </p:sp>
      <p:sp>
        <p:nvSpPr>
          <p:cNvPr id="3" name="Content Placeholder 2"/>
          <p:cNvSpPr>
            <a:spLocks noGrp="1"/>
          </p:cNvSpPr>
          <p:nvPr>
            <p:ph idx="1"/>
          </p:nvPr>
        </p:nvSpPr>
        <p:spPr>
          <a:xfrm>
            <a:off x="917035" y="1465005"/>
            <a:ext cx="7067336" cy="5313481"/>
          </a:xfrm>
        </p:spPr>
        <p:txBody>
          <a:bodyPr>
            <a:noAutofit/>
          </a:bodyPr>
          <a:lstStyle/>
          <a:p>
            <a:pPr lvl="1"/>
            <a:r>
              <a:rPr lang="en-GB" sz="2400" dirty="0" smtClean="0"/>
              <a:t>Both </a:t>
            </a:r>
            <a:r>
              <a:rPr lang="en-GB" sz="2400" dirty="0"/>
              <a:t>are agents</a:t>
            </a:r>
          </a:p>
          <a:p>
            <a:pPr lvl="2"/>
            <a:r>
              <a:rPr lang="en-GB" sz="2400" dirty="0" smtClean="0"/>
              <a:t>They have attributes </a:t>
            </a:r>
          </a:p>
          <a:p>
            <a:pPr lvl="2"/>
            <a:r>
              <a:rPr lang="en-GB" sz="2400" dirty="0" smtClean="0"/>
              <a:t>They </a:t>
            </a:r>
            <a:r>
              <a:rPr lang="en-GB" sz="2400" dirty="0"/>
              <a:t>have rules that determine their behaviour</a:t>
            </a:r>
          </a:p>
          <a:p>
            <a:pPr lvl="2"/>
            <a:r>
              <a:rPr lang="en-GB" sz="2400" dirty="0"/>
              <a:t>They can interact with other agents</a:t>
            </a:r>
          </a:p>
          <a:p>
            <a:pPr lvl="1"/>
            <a:r>
              <a:rPr lang="en-GB" sz="2400" dirty="0" smtClean="0"/>
              <a:t>Main </a:t>
            </a:r>
            <a:r>
              <a:rPr lang="en-GB" sz="2400" dirty="0"/>
              <a:t>differences:</a:t>
            </a:r>
          </a:p>
          <a:p>
            <a:pPr lvl="2"/>
            <a:r>
              <a:rPr lang="en-GB" sz="2400" dirty="0"/>
              <a:t>Patches </a:t>
            </a:r>
            <a:r>
              <a:rPr lang="en-GB" sz="2400" b="1" dirty="0">
                <a:solidFill>
                  <a:srgbClr val="FF0000"/>
                </a:solidFill>
              </a:rPr>
              <a:t>cannot move</a:t>
            </a:r>
          </a:p>
          <a:p>
            <a:pPr lvl="2"/>
            <a:r>
              <a:rPr lang="en-GB" sz="2400" dirty="0"/>
              <a:t>You can create </a:t>
            </a:r>
            <a:r>
              <a:rPr lang="en-GB" sz="2400" b="1" dirty="0">
                <a:solidFill>
                  <a:srgbClr val="FF0000"/>
                </a:solidFill>
              </a:rPr>
              <a:t>different types </a:t>
            </a:r>
            <a:r>
              <a:rPr lang="en-GB" sz="2400" dirty="0"/>
              <a:t>of 'turtle' (e.g. person, dog, cat, car, etc.)</a:t>
            </a:r>
          </a:p>
          <a:p>
            <a:pPr lvl="1"/>
            <a:r>
              <a:rPr lang="en-GB" sz="2400" dirty="0" smtClean="0"/>
              <a:t>Why </a:t>
            </a:r>
            <a:r>
              <a:rPr lang="en-GB" sz="2400" dirty="0" smtClean="0"/>
              <a:t>called turtles</a:t>
            </a:r>
            <a:r>
              <a:rPr lang="en-GB" sz="2400" dirty="0"/>
              <a:t>?</a:t>
            </a:r>
          </a:p>
          <a:p>
            <a:pPr lvl="2"/>
            <a:r>
              <a:rPr lang="en-GB" sz="2400" dirty="0"/>
              <a:t>'Logo' language originally used to control robot turtles. It seems that the name 'turtle' has stuck</a:t>
            </a:r>
            <a:r>
              <a:rPr lang="en-GB" sz="2400" dirty="0" smtClean="0"/>
              <a:t>.</a:t>
            </a:r>
            <a:endParaRPr lang="en-GB"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4371" y="2057883"/>
            <a:ext cx="3377765" cy="3861135"/>
          </a:xfrm>
          <a:prstGeom prst="rect">
            <a:avLst/>
          </a:prstGeom>
        </p:spPr>
      </p:pic>
    </p:spTree>
    <p:extLst>
      <p:ext uri="{BB962C8B-B14F-4D97-AF65-F5344CB8AC3E}">
        <p14:creationId xmlns:p14="http://schemas.microsoft.com/office/powerpoint/2010/main" val="3839212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Observer (global) </a:t>
            </a:r>
            <a:endParaRPr lang="en-GB" dirty="0"/>
          </a:p>
        </p:txBody>
      </p:sp>
      <p:sp>
        <p:nvSpPr>
          <p:cNvPr id="3" name="Content Placeholder 2"/>
          <p:cNvSpPr>
            <a:spLocks noGrp="1"/>
          </p:cNvSpPr>
          <p:nvPr>
            <p:ph idx="1"/>
          </p:nvPr>
        </p:nvSpPr>
        <p:spPr>
          <a:xfrm>
            <a:off x="2152650" y="1825625"/>
            <a:ext cx="5170571" cy="4351338"/>
          </a:xfrm>
        </p:spPr>
        <p:txBody>
          <a:bodyPr>
            <a:normAutofit/>
          </a:bodyPr>
          <a:lstStyle/>
          <a:p>
            <a:endParaRPr lang="en-GB" sz="2400" dirty="0"/>
          </a:p>
          <a:p>
            <a:r>
              <a:rPr lang="en-GB" sz="2400" dirty="0" smtClean="0"/>
              <a:t>The </a:t>
            </a:r>
            <a:r>
              <a:rPr lang="en-GB" sz="2400" dirty="0"/>
              <a:t>'god' of a model</a:t>
            </a:r>
          </a:p>
          <a:p>
            <a:endParaRPr lang="en-GB" sz="2400" dirty="0"/>
          </a:p>
          <a:p>
            <a:r>
              <a:rPr lang="en-GB" sz="2400" dirty="0"/>
              <a:t>Oversea everything that happens, give orders to turtles or patches, control other things like data input/output, virtual time, etc</a:t>
            </a:r>
            <a:r>
              <a:rPr lang="en-GB" sz="2400" dirty="0" smtClean="0"/>
              <a:t>.</a:t>
            </a:r>
          </a:p>
          <a:p>
            <a:endParaRPr lang="en-GB" sz="2400" dirty="0"/>
          </a:p>
          <a:p>
            <a:r>
              <a:rPr lang="en-GB" sz="2400" dirty="0" smtClean="0"/>
              <a:t>Global variables </a:t>
            </a:r>
            <a:endParaRPr lang="en-GB"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5233" y="1418790"/>
            <a:ext cx="3649579" cy="4258791"/>
          </a:xfrm>
          <a:prstGeom prst="rect">
            <a:avLst/>
          </a:prstGeom>
        </p:spPr>
      </p:pic>
    </p:spTree>
    <p:extLst>
      <p:ext uri="{BB962C8B-B14F-4D97-AF65-F5344CB8AC3E}">
        <p14:creationId xmlns:p14="http://schemas.microsoft.com/office/powerpoint/2010/main" val="618620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81445-ED34-114C-90CC-DA5A97FA6270}"/>
              </a:ext>
            </a:extLst>
          </p:cNvPr>
          <p:cNvSpPr>
            <a:spLocks noGrp="1"/>
          </p:cNvSpPr>
          <p:nvPr>
            <p:ph type="title"/>
          </p:nvPr>
        </p:nvSpPr>
        <p:spPr/>
        <p:txBody>
          <a:bodyPr/>
          <a:lstStyle/>
          <a:p>
            <a:r>
              <a:rPr lang="en-GB" dirty="0"/>
              <a:t>Built-In Variables</a:t>
            </a:r>
          </a:p>
        </p:txBody>
      </p:sp>
      <p:pic>
        <p:nvPicPr>
          <p:cNvPr id="18434" name="Picture 2" descr="Contexts and variables">
            <a:extLst>
              <a:ext uri="{FF2B5EF4-FFF2-40B4-BE49-F238E27FC236}">
                <a16:creationId xmlns:a16="http://schemas.microsoft.com/office/drawing/2014/main" id="{6D95FDF7-2C8C-994A-9D17-BFDE688850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87143" y="1690688"/>
            <a:ext cx="7366657"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0050D3E7-DB42-CE47-972F-374256432804}"/>
              </a:ext>
            </a:extLst>
          </p:cNvPr>
          <p:cNvSpPr txBox="1">
            <a:spLocks/>
          </p:cNvSpPr>
          <p:nvPr/>
        </p:nvSpPr>
        <p:spPr>
          <a:xfrm>
            <a:off x="838200" y="1825625"/>
            <a:ext cx="296654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There are some variables that </a:t>
            </a:r>
            <a:r>
              <a:rPr lang="en-GB" dirty="0" err="1"/>
              <a:t>NetLogo</a:t>
            </a:r>
            <a:r>
              <a:rPr lang="en-GB" dirty="0"/>
              <a:t> uses by default</a:t>
            </a:r>
          </a:p>
        </p:txBody>
      </p:sp>
    </p:spTree>
    <p:extLst>
      <p:ext uri="{BB962C8B-B14F-4D97-AF65-F5344CB8AC3E}">
        <p14:creationId xmlns:p14="http://schemas.microsoft.com/office/powerpoint/2010/main" val="2418914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291" y="400665"/>
            <a:ext cx="9601200" cy="1485900"/>
          </a:xfrm>
        </p:spPr>
        <p:txBody>
          <a:bodyPr/>
          <a:lstStyle/>
          <a:p>
            <a:r>
              <a:rPr lang="en-GB" dirty="0" err="1"/>
              <a:t>NetLogo</a:t>
            </a:r>
            <a:r>
              <a:rPr lang="en-GB" dirty="0"/>
              <a:t> variables</a:t>
            </a:r>
          </a:p>
        </p:txBody>
      </p:sp>
      <p:sp>
        <p:nvSpPr>
          <p:cNvPr id="3" name="Content Placeholder 2"/>
          <p:cNvSpPr>
            <a:spLocks noGrp="1"/>
          </p:cNvSpPr>
          <p:nvPr>
            <p:ph idx="1"/>
          </p:nvPr>
        </p:nvSpPr>
        <p:spPr>
          <a:xfrm>
            <a:off x="575733" y="1143614"/>
            <a:ext cx="10938933" cy="5714385"/>
          </a:xfrm>
        </p:spPr>
        <p:txBody>
          <a:bodyPr>
            <a:noAutofit/>
          </a:bodyPr>
          <a:lstStyle/>
          <a:p>
            <a:r>
              <a:rPr lang="en-GB" sz="2400" dirty="0" smtClean="0"/>
              <a:t>In </a:t>
            </a:r>
            <a:r>
              <a:rPr lang="en-GB" sz="2400" dirty="0"/>
              <a:t>programming, variables are a way of </a:t>
            </a:r>
            <a:r>
              <a:rPr lang="en-GB" sz="2400" b="1" dirty="0">
                <a:solidFill>
                  <a:srgbClr val="FF0000"/>
                </a:solidFill>
              </a:rPr>
              <a:t>storing information</a:t>
            </a:r>
            <a:r>
              <a:rPr lang="en-GB" sz="2400" dirty="0"/>
              <a:t>. E.g.</a:t>
            </a:r>
          </a:p>
          <a:p>
            <a:pPr lvl="1"/>
            <a:r>
              <a:rPr lang="en-GB" sz="2400" dirty="0">
                <a:latin typeface="Courier" charset="0"/>
                <a:ea typeface="Courier" charset="0"/>
                <a:cs typeface="Courier" charset="0"/>
              </a:rPr>
              <a:t>my-name = ”Lex"</a:t>
            </a:r>
          </a:p>
          <a:p>
            <a:pPr lvl="1"/>
            <a:r>
              <a:rPr lang="en-GB" sz="2400" dirty="0">
                <a:latin typeface="Courier" charset="0"/>
                <a:ea typeface="Courier" charset="0"/>
                <a:cs typeface="Courier" charset="0"/>
              </a:rPr>
              <a:t>seconds-per-minute = 60</a:t>
            </a:r>
          </a:p>
          <a:p>
            <a:pPr lvl="1"/>
            <a:r>
              <a:rPr lang="en-GB" sz="2400" dirty="0">
                <a:latin typeface="Courier" charset="0"/>
                <a:ea typeface="Courier" charset="0"/>
                <a:cs typeface="Courier" charset="0"/>
              </a:rPr>
              <a:t>pi = 3.142</a:t>
            </a:r>
          </a:p>
          <a:p>
            <a:pPr lvl="1"/>
            <a:r>
              <a:rPr lang="en-GB" sz="2400" dirty="0">
                <a:latin typeface="Courier" charset="0"/>
                <a:ea typeface="Courier" charset="0"/>
                <a:cs typeface="Courier" charset="0"/>
              </a:rPr>
              <a:t>infected = True</a:t>
            </a:r>
            <a:endParaRPr lang="en-GB" sz="2400" dirty="0"/>
          </a:p>
          <a:p>
            <a:r>
              <a:rPr lang="en-GB" sz="2400" dirty="0" smtClean="0"/>
              <a:t>Variables (or attributes) </a:t>
            </a:r>
            <a:r>
              <a:rPr lang="en-GB" sz="2400" dirty="0"/>
              <a:t>can </a:t>
            </a:r>
            <a:r>
              <a:rPr lang="en-GB" sz="2400" b="1" dirty="0">
                <a:solidFill>
                  <a:srgbClr val="FF0000"/>
                </a:solidFill>
              </a:rPr>
              <a:t>belong </a:t>
            </a:r>
            <a:r>
              <a:rPr lang="en-GB" sz="2400" dirty="0"/>
              <a:t>to different objects in the model.</a:t>
            </a:r>
          </a:p>
          <a:p>
            <a:r>
              <a:rPr lang="en-GB" sz="2400" dirty="0"/>
              <a:t>Examples:</a:t>
            </a:r>
          </a:p>
          <a:p>
            <a:pPr lvl="1"/>
            <a:r>
              <a:rPr lang="en-GB" sz="2400" dirty="0"/>
              <a:t>Turtle variables: e.g. </a:t>
            </a:r>
            <a:r>
              <a:rPr lang="en-GB" sz="2400" dirty="0">
                <a:latin typeface="Courier" charset="0"/>
                <a:ea typeface="Courier" charset="0"/>
                <a:cs typeface="Courier" charset="0"/>
              </a:rPr>
              <a:t>name, age, occupation, wealth, energy</a:t>
            </a:r>
          </a:p>
          <a:p>
            <a:pPr lvl="1"/>
            <a:r>
              <a:rPr lang="en-GB" sz="2400" dirty="0"/>
              <a:t>Patch variables: e.g. </a:t>
            </a:r>
            <a:r>
              <a:rPr lang="en-GB" sz="2400" dirty="0">
                <a:latin typeface="Courier" charset="0"/>
                <a:ea typeface="Courier" charset="0"/>
                <a:cs typeface="Courier" charset="0"/>
              </a:rPr>
              <a:t>height-above-sea, amount-of-grain, building-security, deprivation</a:t>
            </a:r>
          </a:p>
          <a:p>
            <a:pPr lvl="1"/>
            <a:r>
              <a:rPr lang="en-GB" sz="2400" dirty="0"/>
              <a:t>Observer variables: e.g. </a:t>
            </a:r>
            <a:r>
              <a:rPr lang="en-GB" sz="2400" dirty="0">
                <a:latin typeface="Courier" charset="0"/>
                <a:ea typeface="Courier" charset="0"/>
                <a:cs typeface="Courier" charset="0"/>
              </a:rPr>
              <a:t>total-wealth, weather, time-of-day, pi</a:t>
            </a:r>
          </a:p>
          <a:p>
            <a:r>
              <a:rPr lang="en-GB" sz="2400" dirty="0"/>
              <a:t>Different objects can have different variable values</a:t>
            </a:r>
          </a:p>
        </p:txBody>
      </p:sp>
    </p:spTree>
    <p:extLst>
      <p:ext uri="{BB962C8B-B14F-4D97-AF65-F5344CB8AC3E}">
        <p14:creationId xmlns:p14="http://schemas.microsoft.com/office/powerpoint/2010/main" val="3247144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NetLogo</a:t>
            </a:r>
            <a:r>
              <a:rPr lang="en-GB" dirty="0"/>
              <a:t> commands</a:t>
            </a:r>
          </a:p>
        </p:txBody>
      </p:sp>
      <p:sp>
        <p:nvSpPr>
          <p:cNvPr id="3" name="Content Placeholder 2"/>
          <p:cNvSpPr>
            <a:spLocks noGrp="1"/>
          </p:cNvSpPr>
          <p:nvPr>
            <p:ph idx="1"/>
          </p:nvPr>
        </p:nvSpPr>
        <p:spPr>
          <a:xfrm>
            <a:off x="1371600" y="1807146"/>
            <a:ext cx="9601200" cy="5271571"/>
          </a:xfrm>
        </p:spPr>
        <p:txBody>
          <a:bodyPr>
            <a:normAutofit/>
          </a:bodyPr>
          <a:lstStyle/>
          <a:p>
            <a:r>
              <a:rPr lang="en-GB" dirty="0" smtClean="0"/>
              <a:t>Some examples</a:t>
            </a:r>
          </a:p>
          <a:p>
            <a:pPr marL="530352" lvl="1" indent="0">
              <a:buNone/>
            </a:pPr>
            <a:endParaRPr lang="en-GB" dirty="0" smtClean="0"/>
          </a:p>
          <a:p>
            <a:pPr lvl="1"/>
            <a:endParaRPr lang="en-GB" dirty="0"/>
          </a:p>
          <a:p>
            <a:pPr lvl="1"/>
            <a:endParaRPr lang="en-GB" dirty="0"/>
          </a:p>
          <a:p>
            <a:pPr lvl="1"/>
            <a:endParaRPr lang="en-GB" dirty="0"/>
          </a:p>
          <a:p>
            <a:pPr lvl="1"/>
            <a:endParaRPr lang="en-GB" dirty="0"/>
          </a:p>
        </p:txBody>
      </p:sp>
      <p:sp>
        <p:nvSpPr>
          <p:cNvPr id="4" name="Rounded Rectangle 3"/>
          <p:cNvSpPr/>
          <p:nvPr/>
        </p:nvSpPr>
        <p:spPr>
          <a:xfrm>
            <a:off x="1956312" y="2615231"/>
            <a:ext cx="8058150" cy="1669775"/>
          </a:xfrm>
          <a:prstGeom prst="roundRect">
            <a:avLst/>
          </a:prstGeom>
          <a:solidFill>
            <a:schemeClr val="bg1"/>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chemeClr val="tx1"/>
                </a:solidFill>
                <a:latin typeface="Courier" charset="0"/>
                <a:ea typeface="Courier" charset="0"/>
                <a:cs typeface="Courier" charset="0"/>
              </a:rPr>
              <a:t>show</a:t>
            </a:r>
            <a:r>
              <a:rPr lang="en-GB" dirty="0">
                <a:solidFill>
                  <a:schemeClr val="tx1"/>
                </a:solidFill>
                <a:latin typeface="Courier" charset="0"/>
                <a:ea typeface="Courier" charset="0"/>
                <a:cs typeface="Courier" charset="0"/>
              </a:rPr>
              <a:t> "Hello World"</a:t>
            </a:r>
            <a:r>
              <a:rPr lang="en-GB" dirty="0">
                <a:solidFill>
                  <a:schemeClr val="tx1"/>
                </a:solidFill>
              </a:rPr>
              <a:t>			Prints something to the screen</a:t>
            </a:r>
          </a:p>
          <a:p>
            <a:r>
              <a:rPr lang="en-GB" b="1" dirty="0">
                <a:solidFill>
                  <a:schemeClr val="tx1"/>
                </a:solidFill>
                <a:latin typeface="Courier" charset="0"/>
                <a:ea typeface="Courier" charset="0"/>
                <a:cs typeface="Courier" charset="0"/>
              </a:rPr>
              <a:t>set</a:t>
            </a:r>
            <a:r>
              <a:rPr lang="en-GB" dirty="0">
                <a:solidFill>
                  <a:schemeClr val="tx1"/>
                </a:solidFill>
                <a:latin typeface="Courier" charset="0"/>
                <a:ea typeface="Courier" charset="0"/>
                <a:cs typeface="Courier" charset="0"/>
              </a:rPr>
              <a:t> my-age 13	</a:t>
            </a:r>
            <a:r>
              <a:rPr lang="en-GB" dirty="0">
                <a:solidFill>
                  <a:schemeClr val="tx1"/>
                </a:solidFill>
              </a:rPr>
              <a:t>			Sets the value of a variable	</a:t>
            </a:r>
          </a:p>
          <a:p>
            <a:r>
              <a:rPr lang="en-GB" b="1" dirty="0">
                <a:solidFill>
                  <a:schemeClr val="tx1"/>
                </a:solidFill>
                <a:latin typeface="Courier" charset="0"/>
                <a:ea typeface="Courier" charset="0"/>
                <a:cs typeface="Courier" charset="0"/>
              </a:rPr>
              <a:t>ask</a:t>
            </a:r>
            <a:r>
              <a:rPr lang="en-GB" dirty="0">
                <a:solidFill>
                  <a:schemeClr val="tx1"/>
                </a:solidFill>
                <a:latin typeface="Courier" charset="0"/>
                <a:ea typeface="Courier" charset="0"/>
                <a:cs typeface="Courier" charset="0"/>
              </a:rPr>
              <a:t> turtles [ ... ]	</a:t>
            </a:r>
            <a:r>
              <a:rPr lang="en-GB" dirty="0">
                <a:solidFill>
                  <a:schemeClr val="tx1"/>
                </a:solidFill>
              </a:rPr>
              <a:t>		Ask the turtles to do something</a:t>
            </a:r>
          </a:p>
          <a:p>
            <a:r>
              <a:rPr lang="en-GB" b="1" dirty="0">
                <a:solidFill>
                  <a:schemeClr val="tx1"/>
                </a:solidFill>
                <a:latin typeface="Courier" charset="0"/>
                <a:ea typeface="Courier" charset="0"/>
                <a:cs typeface="Courier" charset="0"/>
              </a:rPr>
              <a:t>ask</a:t>
            </a:r>
            <a:r>
              <a:rPr lang="en-GB" dirty="0">
                <a:solidFill>
                  <a:schemeClr val="tx1"/>
                </a:solidFill>
                <a:latin typeface="Courier" charset="0"/>
                <a:ea typeface="Courier" charset="0"/>
                <a:cs typeface="Courier" charset="0"/>
              </a:rPr>
              <a:t> turtles [ </a:t>
            </a:r>
            <a:r>
              <a:rPr lang="en-GB" b="1" dirty="0">
                <a:solidFill>
                  <a:schemeClr val="tx1"/>
                </a:solidFill>
                <a:latin typeface="Courier" charset="0"/>
                <a:ea typeface="Courier" charset="0"/>
                <a:cs typeface="Courier" charset="0"/>
              </a:rPr>
              <a:t>set</a:t>
            </a:r>
            <a:r>
              <a:rPr lang="en-GB" dirty="0">
                <a:solidFill>
                  <a:schemeClr val="tx1"/>
                </a:solidFill>
                <a:latin typeface="Courier" charset="0"/>
                <a:ea typeface="Courier" charset="0"/>
                <a:cs typeface="Courier" charset="0"/>
              </a:rPr>
              <a:t> </a:t>
            </a:r>
            <a:r>
              <a:rPr lang="en-GB" dirty="0" err="1">
                <a:solidFill>
                  <a:schemeClr val="tx1"/>
                </a:solidFill>
                <a:latin typeface="Courier" charset="0"/>
                <a:ea typeface="Courier" charset="0"/>
                <a:cs typeface="Courier" charset="0"/>
              </a:rPr>
              <a:t>color</a:t>
            </a:r>
            <a:r>
              <a:rPr lang="en-GB" dirty="0">
                <a:solidFill>
                  <a:schemeClr val="tx1"/>
                </a:solidFill>
                <a:latin typeface="Courier" charset="0"/>
                <a:ea typeface="Courier" charset="0"/>
                <a:cs typeface="Courier" charset="0"/>
              </a:rPr>
              <a:t> blue ]</a:t>
            </a:r>
            <a:r>
              <a:rPr lang="en-GB" dirty="0">
                <a:solidFill>
                  <a:schemeClr val="tx1"/>
                </a:solidFill>
              </a:rPr>
              <a:t>	Asks the turtles to turn blue	</a:t>
            </a:r>
          </a:p>
        </p:txBody>
      </p:sp>
    </p:spTree>
    <p:extLst>
      <p:ext uri="{BB962C8B-B14F-4D97-AF65-F5344CB8AC3E}">
        <p14:creationId xmlns:p14="http://schemas.microsoft.com/office/powerpoint/2010/main" val="3297186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81445-ED34-114C-90CC-DA5A97FA6270}"/>
              </a:ext>
            </a:extLst>
          </p:cNvPr>
          <p:cNvSpPr>
            <a:spLocks noGrp="1"/>
          </p:cNvSpPr>
          <p:nvPr>
            <p:ph type="title"/>
          </p:nvPr>
        </p:nvSpPr>
        <p:spPr/>
        <p:txBody>
          <a:bodyPr/>
          <a:lstStyle/>
          <a:p>
            <a:r>
              <a:rPr lang="en-GB" dirty="0"/>
              <a:t>Model Concepts: Brackets</a:t>
            </a:r>
          </a:p>
        </p:txBody>
      </p:sp>
      <p:sp>
        <p:nvSpPr>
          <p:cNvPr id="3" name="Content Placeholder 2">
            <a:extLst>
              <a:ext uri="{FF2B5EF4-FFF2-40B4-BE49-F238E27FC236}">
                <a16:creationId xmlns:a16="http://schemas.microsoft.com/office/drawing/2014/main" id="{AD6B8FA6-3143-7049-B30D-C24FA31E8AB1}"/>
              </a:ext>
            </a:extLst>
          </p:cNvPr>
          <p:cNvSpPr>
            <a:spLocks noGrp="1"/>
          </p:cNvSpPr>
          <p:nvPr>
            <p:ph idx="1"/>
          </p:nvPr>
        </p:nvSpPr>
        <p:spPr>
          <a:xfrm>
            <a:off x="1233949" y="1932039"/>
            <a:ext cx="9601200" cy="3581400"/>
          </a:xfrm>
        </p:spPr>
        <p:txBody>
          <a:bodyPr>
            <a:normAutofit/>
          </a:bodyPr>
          <a:lstStyle/>
          <a:p>
            <a:r>
              <a:rPr lang="en-GB" sz="2400" dirty="0" err="1"/>
              <a:t>NetLogo</a:t>
            </a:r>
            <a:r>
              <a:rPr lang="en-GB" sz="2400" dirty="0"/>
              <a:t> uses both square </a:t>
            </a:r>
            <a:r>
              <a:rPr lang="en-GB" sz="2400" dirty="0">
                <a:latin typeface="Courier New" panose="02070309020205020404" pitchFamily="49" charset="0"/>
                <a:cs typeface="Courier New" panose="02070309020205020404" pitchFamily="49" charset="0"/>
              </a:rPr>
              <a:t>[ ]</a:t>
            </a:r>
            <a:r>
              <a:rPr lang="en-GB" sz="2400" dirty="0"/>
              <a:t> and round </a:t>
            </a:r>
            <a:r>
              <a:rPr lang="en-GB" sz="2400" dirty="0">
                <a:latin typeface="Courier" pitchFamily="2" charset="0"/>
              </a:rPr>
              <a:t>( ) </a:t>
            </a:r>
            <a:r>
              <a:rPr lang="en-GB" sz="2400" dirty="0"/>
              <a:t>brackets.</a:t>
            </a:r>
          </a:p>
          <a:p>
            <a:r>
              <a:rPr lang="en-GB" sz="2400" dirty="0"/>
              <a:t>Round brackets are used to set the </a:t>
            </a:r>
            <a:r>
              <a:rPr lang="en-GB" sz="2400" i="1" dirty="0"/>
              <a:t>order of operations</a:t>
            </a:r>
            <a:r>
              <a:rPr lang="en-GB" sz="2400" dirty="0"/>
              <a:t>. E.g.:</a:t>
            </a:r>
          </a:p>
          <a:p>
            <a:pPr lvl="1"/>
            <a:r>
              <a:rPr lang="en-GB" sz="2400" dirty="0">
                <a:latin typeface="Courier" pitchFamily="2" charset="0"/>
              </a:rPr>
              <a:t> 2 + 3  × 4 = 14</a:t>
            </a:r>
          </a:p>
          <a:p>
            <a:pPr lvl="1"/>
            <a:r>
              <a:rPr lang="en-GB" sz="2400" dirty="0">
                <a:latin typeface="Courier" pitchFamily="2" charset="0"/>
              </a:rPr>
              <a:t>(2 + 3) × 4 = 20</a:t>
            </a:r>
          </a:p>
          <a:p>
            <a:r>
              <a:rPr lang="en-GB" sz="2400" dirty="0"/>
              <a:t>Square brackets are used to split up commands. E.g.:</a:t>
            </a:r>
          </a:p>
          <a:p>
            <a:pPr lvl="1"/>
            <a:r>
              <a:rPr lang="en-GB" sz="2400" dirty="0">
                <a:latin typeface="Courier New" panose="02070309020205020404" pitchFamily="49" charset="0"/>
                <a:cs typeface="Courier New" panose="02070309020205020404" pitchFamily="49" charset="0"/>
              </a:rPr>
              <a:t>ask turtles [ ... ]</a:t>
            </a:r>
          </a:p>
          <a:p>
            <a:pPr lvl="1"/>
            <a:r>
              <a:rPr lang="en-GB" sz="2400" dirty="0"/>
              <a:t>the </a:t>
            </a:r>
            <a:r>
              <a:rPr lang="en-GB" sz="2400" dirty="0">
                <a:latin typeface="Courier New" panose="02070309020205020404" pitchFamily="49" charset="0"/>
                <a:cs typeface="Courier New" panose="02070309020205020404" pitchFamily="49" charset="0"/>
              </a:rPr>
              <a:t>ask </a:t>
            </a:r>
            <a:r>
              <a:rPr lang="en-GB" sz="2400" dirty="0"/>
              <a:t>command expects to find some more commands inside the brackets.</a:t>
            </a:r>
          </a:p>
          <a:p>
            <a:endParaRPr lang="en-GB" sz="2400" dirty="0"/>
          </a:p>
        </p:txBody>
      </p:sp>
    </p:spTree>
    <p:extLst>
      <p:ext uri="{BB962C8B-B14F-4D97-AF65-F5344CB8AC3E}">
        <p14:creationId xmlns:p14="http://schemas.microsoft.com/office/powerpoint/2010/main" val="2648098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Flow Control and Logic in </a:t>
            </a:r>
            <a:r>
              <a:rPr lang="en-GB" dirty="0" err="1"/>
              <a:t>NetLogo</a:t>
            </a:r>
            <a:endParaRPr lang="en-GB" dirty="0"/>
          </a:p>
        </p:txBody>
      </p:sp>
      <p:sp>
        <p:nvSpPr>
          <p:cNvPr id="3" name="Content Placeholder 2"/>
          <p:cNvSpPr>
            <a:spLocks noGrp="1"/>
          </p:cNvSpPr>
          <p:nvPr>
            <p:ph idx="1"/>
          </p:nvPr>
        </p:nvSpPr>
        <p:spPr>
          <a:xfrm>
            <a:off x="1975669" y="1560155"/>
            <a:ext cx="7886700" cy="2204954"/>
          </a:xfrm>
        </p:spPr>
        <p:txBody>
          <a:bodyPr>
            <a:noAutofit/>
          </a:bodyPr>
          <a:lstStyle/>
          <a:p>
            <a:r>
              <a:rPr lang="en-GB" sz="2400" dirty="0" smtClean="0"/>
              <a:t>Usually</a:t>
            </a:r>
            <a:r>
              <a:rPr lang="en-GB" sz="2400" dirty="0"/>
              <a:t>, </a:t>
            </a:r>
            <a:r>
              <a:rPr lang="en-GB" sz="2400" dirty="0" err="1"/>
              <a:t>NetLogo</a:t>
            </a:r>
            <a:r>
              <a:rPr lang="en-GB" sz="2400" dirty="0"/>
              <a:t> will run through your code, one line after the other</a:t>
            </a:r>
          </a:p>
          <a:p>
            <a:r>
              <a:rPr lang="en-GB" sz="2400" dirty="0"/>
              <a:t>But! Sometimes there are two or more possibilities for what to do next</a:t>
            </a:r>
          </a:p>
          <a:p>
            <a:r>
              <a:rPr lang="en-GB" sz="2400" dirty="0">
                <a:latin typeface="Courier" charset="0"/>
                <a:ea typeface="Courier" charset="0"/>
                <a:cs typeface="Courier" charset="0"/>
              </a:rPr>
              <a:t>if </a:t>
            </a:r>
            <a:r>
              <a:rPr lang="en-GB" sz="2400" dirty="0"/>
              <a:t>statements are one example:</a:t>
            </a:r>
          </a:p>
        </p:txBody>
      </p:sp>
      <p:sp>
        <p:nvSpPr>
          <p:cNvPr id="4" name="Rounded Rectangle 3"/>
          <p:cNvSpPr/>
          <p:nvPr/>
        </p:nvSpPr>
        <p:spPr>
          <a:xfrm>
            <a:off x="2946735" y="3863431"/>
            <a:ext cx="5687929" cy="2616056"/>
          </a:xfrm>
          <a:prstGeom prst="roundRect">
            <a:avLst/>
          </a:prstGeom>
          <a:solidFill>
            <a:schemeClr val="bg1"/>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tx1"/>
                </a:solidFill>
                <a:latin typeface="Courier" charset="0"/>
                <a:ea typeface="Courier" charset="0"/>
                <a:cs typeface="Courier" charset="0"/>
              </a:rPr>
              <a:t>... start here ... </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	</a:t>
            </a:r>
          </a:p>
          <a:p>
            <a:r>
              <a:rPr lang="en-US" dirty="0">
                <a:solidFill>
                  <a:schemeClr val="tx1"/>
                </a:solidFill>
                <a:latin typeface="Courier" charset="0"/>
                <a:ea typeface="Courier" charset="0"/>
                <a:cs typeface="Courier" charset="0"/>
              </a:rPr>
              <a:t>if ( age &lt; 18 )</a:t>
            </a:r>
          </a:p>
          <a:p>
            <a:r>
              <a:rPr lang="en-US" dirty="0">
                <a:solidFill>
                  <a:schemeClr val="tx1"/>
                </a:solidFill>
                <a:latin typeface="Courier" charset="0"/>
                <a:ea typeface="Courier" charset="0"/>
                <a:cs typeface="Courier" charset="0"/>
              </a:rPr>
              <a:t>  [ </a:t>
            </a:r>
            <a:r>
              <a:rPr lang="en-US" i="1" dirty="0">
                <a:solidFill>
                  <a:schemeClr val="tx1"/>
                </a:solidFill>
                <a:latin typeface="Courier" charset="0"/>
                <a:ea typeface="Courier" charset="0"/>
                <a:cs typeface="Courier" charset="0"/>
              </a:rPr>
              <a:t>.. do something ..</a:t>
            </a:r>
            <a:r>
              <a:rPr lang="en-US" dirty="0">
                <a:solidFill>
                  <a:schemeClr val="tx1"/>
                </a:solidFill>
                <a:latin typeface="Courier" charset="0"/>
                <a:ea typeface="Courier" charset="0"/>
                <a:cs typeface="Courier" charset="0"/>
              </a:rPr>
              <a:t> ]</a:t>
            </a:r>
          </a:p>
          <a:p>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if ( age &gt; 18 ) </a:t>
            </a:r>
          </a:p>
          <a:p>
            <a:r>
              <a:rPr lang="en-US" dirty="0">
                <a:solidFill>
                  <a:schemeClr val="tx1"/>
                </a:solidFill>
                <a:latin typeface="Courier" charset="0"/>
                <a:ea typeface="Courier" charset="0"/>
                <a:cs typeface="Courier" charset="0"/>
              </a:rPr>
              <a:t>  [ </a:t>
            </a:r>
            <a:r>
              <a:rPr lang="en-US" i="1" dirty="0">
                <a:solidFill>
                  <a:schemeClr val="tx1"/>
                </a:solidFill>
                <a:latin typeface="Courier" charset="0"/>
                <a:ea typeface="Courier" charset="0"/>
                <a:cs typeface="Courier" charset="0"/>
              </a:rPr>
              <a:t>.. do something else ..</a:t>
            </a:r>
            <a:r>
              <a:rPr lang="en-US" dirty="0">
                <a:solidFill>
                  <a:schemeClr val="tx1"/>
                </a:solidFill>
                <a:latin typeface="Courier" charset="0"/>
                <a:ea typeface="Courier" charset="0"/>
                <a:cs typeface="Courier" charset="0"/>
              </a:rPr>
              <a:t> ]</a:t>
            </a:r>
          </a:p>
          <a:p>
            <a:endParaRPr lang="en-US" dirty="0">
              <a:solidFill>
                <a:schemeClr val="tx1"/>
              </a:solidFill>
              <a:latin typeface="Courier" charset="0"/>
              <a:ea typeface="Courier" charset="0"/>
              <a:cs typeface="Courier" charset="0"/>
            </a:endParaRPr>
          </a:p>
          <a:p>
            <a:r>
              <a:rPr lang="en-US" i="1" dirty="0">
                <a:solidFill>
                  <a:schemeClr val="tx1"/>
                </a:solidFill>
                <a:latin typeface="Courier" charset="0"/>
                <a:ea typeface="Courier" charset="0"/>
                <a:cs typeface="Courier" charset="0"/>
              </a:rPr>
              <a:t>... now continue …</a:t>
            </a:r>
            <a:endParaRPr lang="en-GB" dirty="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2399898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4592B-000A-8546-8D8A-BF357A7D7525}"/>
              </a:ext>
            </a:extLst>
          </p:cNvPr>
          <p:cNvSpPr>
            <a:spLocks noGrp="1"/>
          </p:cNvSpPr>
          <p:nvPr>
            <p:ph type="title"/>
          </p:nvPr>
        </p:nvSpPr>
        <p:spPr/>
        <p:txBody>
          <a:bodyPr/>
          <a:lstStyle/>
          <a:p>
            <a:r>
              <a:rPr lang="en-GB" dirty="0"/>
              <a:t>Flow Control Quiz</a:t>
            </a:r>
          </a:p>
        </p:txBody>
      </p:sp>
      <p:sp>
        <p:nvSpPr>
          <p:cNvPr id="3" name="Content Placeholder 2">
            <a:extLst>
              <a:ext uri="{FF2B5EF4-FFF2-40B4-BE49-F238E27FC236}">
                <a16:creationId xmlns:a16="http://schemas.microsoft.com/office/drawing/2014/main" id="{9C6D6A27-69D5-794F-8E87-F50D30109B76}"/>
              </a:ext>
            </a:extLst>
          </p:cNvPr>
          <p:cNvSpPr>
            <a:spLocks noGrp="1"/>
          </p:cNvSpPr>
          <p:nvPr>
            <p:ph idx="1"/>
          </p:nvPr>
        </p:nvSpPr>
        <p:spPr>
          <a:xfrm>
            <a:off x="838200" y="1825625"/>
            <a:ext cx="10515600" cy="1968453"/>
          </a:xfrm>
        </p:spPr>
        <p:txBody>
          <a:bodyPr>
            <a:normAutofit/>
          </a:bodyPr>
          <a:lstStyle/>
          <a:p>
            <a:r>
              <a:rPr lang="en-GB" dirty="0"/>
              <a:t>The code below has been taken from the rules that drive the behaviour of a virtual person (or 'agent’). </a:t>
            </a:r>
          </a:p>
          <a:p>
            <a:r>
              <a:rPr lang="en-GB" dirty="0"/>
              <a:t>What will the person do when the age variable has the values of 10, 50, or 18?</a:t>
            </a:r>
          </a:p>
        </p:txBody>
      </p:sp>
      <p:sp>
        <p:nvSpPr>
          <p:cNvPr id="5" name="Content Placeholder 2">
            <a:extLst>
              <a:ext uri="{FF2B5EF4-FFF2-40B4-BE49-F238E27FC236}">
                <a16:creationId xmlns:a16="http://schemas.microsoft.com/office/drawing/2014/main" id="{3597BE37-09E5-9740-9F25-86C12A65C320}"/>
              </a:ext>
            </a:extLst>
          </p:cNvPr>
          <p:cNvSpPr txBox="1">
            <a:spLocks/>
          </p:cNvSpPr>
          <p:nvPr/>
        </p:nvSpPr>
        <p:spPr>
          <a:xfrm>
            <a:off x="6172200" y="1965279"/>
            <a:ext cx="5181600" cy="4211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graphicFrame>
        <p:nvGraphicFramePr>
          <p:cNvPr id="6" name="Table 5">
            <a:extLst>
              <a:ext uri="{FF2B5EF4-FFF2-40B4-BE49-F238E27FC236}">
                <a16:creationId xmlns:a16="http://schemas.microsoft.com/office/drawing/2014/main" id="{CFD63BA9-0216-014C-BF94-855FC9CF6F62}"/>
              </a:ext>
            </a:extLst>
          </p:cNvPr>
          <p:cNvGraphicFramePr>
            <a:graphicFrameLocks noGrp="1"/>
          </p:cNvGraphicFramePr>
          <p:nvPr>
            <p:extLst/>
          </p:nvPr>
        </p:nvGraphicFramePr>
        <p:xfrm>
          <a:off x="6493491" y="3929015"/>
          <a:ext cx="4843818" cy="2631288"/>
        </p:xfrm>
        <a:graphic>
          <a:graphicData uri="http://schemas.openxmlformats.org/drawingml/2006/table">
            <a:tbl>
              <a:tblPr firstRow="1" bandRow="1">
                <a:tableStyleId>{5C22544A-7EE6-4342-B048-85BDC9FD1C3A}</a:tableStyleId>
              </a:tblPr>
              <a:tblGrid>
                <a:gridCol w="1160060">
                  <a:extLst>
                    <a:ext uri="{9D8B030D-6E8A-4147-A177-3AD203B41FA5}">
                      <a16:colId xmlns:a16="http://schemas.microsoft.com/office/drawing/2014/main" val="3838237458"/>
                    </a:ext>
                  </a:extLst>
                </a:gridCol>
                <a:gridCol w="3683758">
                  <a:extLst>
                    <a:ext uri="{9D8B030D-6E8A-4147-A177-3AD203B41FA5}">
                      <a16:colId xmlns:a16="http://schemas.microsoft.com/office/drawing/2014/main" val="388613381"/>
                    </a:ext>
                  </a:extLst>
                </a:gridCol>
              </a:tblGrid>
              <a:tr h="436728">
                <a:tc>
                  <a:txBody>
                    <a:bodyPr/>
                    <a:lstStyle/>
                    <a:p>
                      <a:r>
                        <a:rPr lang="en-GB" dirty="0">
                          <a:latin typeface="Courier New" panose="02070309020205020404" pitchFamily="49" charset="0"/>
                          <a:cs typeface="Courier New" panose="02070309020205020404" pitchFamily="49" charset="0"/>
                        </a:rPr>
                        <a:t>Age</a:t>
                      </a:r>
                    </a:p>
                  </a:txBody>
                  <a:tcPr/>
                </a:tc>
                <a:tc>
                  <a:txBody>
                    <a:bodyPr/>
                    <a:lstStyle/>
                    <a:p>
                      <a:r>
                        <a:rPr lang="en-GB" dirty="0"/>
                        <a:t>Actions</a:t>
                      </a:r>
                    </a:p>
                  </a:txBody>
                  <a:tcPr/>
                </a:tc>
                <a:extLst>
                  <a:ext uri="{0D108BD9-81ED-4DB2-BD59-A6C34878D82A}">
                    <a16:rowId xmlns:a16="http://schemas.microsoft.com/office/drawing/2014/main" val="3897860259"/>
                  </a:ext>
                </a:extLst>
              </a:tr>
              <a:tr h="436728">
                <a:tc>
                  <a:txBody>
                    <a:bodyPr/>
                    <a:lstStyle/>
                    <a:p>
                      <a:r>
                        <a:rPr lang="en-GB" dirty="0"/>
                        <a:t>10</a:t>
                      </a:r>
                    </a:p>
                  </a:txBody>
                  <a:tcPr/>
                </a:tc>
                <a:tc>
                  <a:txBody>
                    <a:bodyPr/>
                    <a:lstStyle/>
                    <a:p>
                      <a:r>
                        <a:rPr lang="en-GB" dirty="0"/>
                        <a:t>?</a:t>
                      </a:r>
                    </a:p>
                    <a:p>
                      <a:endParaRPr lang="en-GB" dirty="0"/>
                    </a:p>
                  </a:txBody>
                  <a:tcPr/>
                </a:tc>
                <a:extLst>
                  <a:ext uri="{0D108BD9-81ED-4DB2-BD59-A6C34878D82A}">
                    <a16:rowId xmlns:a16="http://schemas.microsoft.com/office/drawing/2014/main" val="2823831496"/>
                  </a:ext>
                </a:extLst>
              </a:tr>
              <a:tr h="436728">
                <a:tc>
                  <a:txBody>
                    <a:bodyPr/>
                    <a:lstStyle/>
                    <a:p>
                      <a:r>
                        <a:rPr lang="en-GB" dirty="0"/>
                        <a:t>50</a:t>
                      </a:r>
                    </a:p>
                  </a:txBody>
                  <a:tcPr/>
                </a:tc>
                <a:tc>
                  <a:txBody>
                    <a:bodyPr/>
                    <a:lstStyle/>
                    <a:p>
                      <a:r>
                        <a:rPr lang="en-GB" dirty="0"/>
                        <a:t>?</a:t>
                      </a:r>
                    </a:p>
                    <a:p>
                      <a:endParaRPr lang="en-GB" dirty="0"/>
                    </a:p>
                  </a:txBody>
                  <a:tcPr/>
                </a:tc>
                <a:extLst>
                  <a:ext uri="{0D108BD9-81ED-4DB2-BD59-A6C34878D82A}">
                    <a16:rowId xmlns:a16="http://schemas.microsoft.com/office/drawing/2014/main" val="3169617964"/>
                  </a:ext>
                </a:extLst>
              </a:tr>
              <a:tr h="436728">
                <a:tc>
                  <a:txBody>
                    <a:bodyPr/>
                    <a:lstStyle/>
                    <a:p>
                      <a:r>
                        <a:rPr lang="en-GB" dirty="0"/>
                        <a:t>18</a:t>
                      </a:r>
                    </a:p>
                  </a:txBody>
                  <a:tcPr/>
                </a:tc>
                <a:tc>
                  <a:txBody>
                    <a:bodyPr/>
                    <a:lstStyle/>
                    <a:p>
                      <a:r>
                        <a:rPr lang="en-GB" dirty="0"/>
                        <a:t>?</a:t>
                      </a:r>
                    </a:p>
                    <a:p>
                      <a:endParaRPr lang="en-GB" i="0" dirty="0"/>
                    </a:p>
                    <a:p>
                      <a:endParaRPr lang="en-GB" i="0" dirty="0"/>
                    </a:p>
                  </a:txBody>
                  <a:tcPr/>
                </a:tc>
                <a:extLst>
                  <a:ext uri="{0D108BD9-81ED-4DB2-BD59-A6C34878D82A}">
                    <a16:rowId xmlns:a16="http://schemas.microsoft.com/office/drawing/2014/main" val="2456829747"/>
                  </a:ext>
                </a:extLst>
              </a:tr>
            </a:tbl>
          </a:graphicData>
        </a:graphic>
      </p:graphicFrame>
      <p:sp>
        <p:nvSpPr>
          <p:cNvPr id="8" name="Content Placeholder 3">
            <a:extLst>
              <a:ext uri="{FF2B5EF4-FFF2-40B4-BE49-F238E27FC236}">
                <a16:creationId xmlns:a16="http://schemas.microsoft.com/office/drawing/2014/main" id="{3F4F8FC1-4FC6-514B-AB72-5BB489198C1E}"/>
              </a:ext>
            </a:extLst>
          </p:cNvPr>
          <p:cNvSpPr txBox="1">
            <a:spLocks/>
          </p:cNvSpPr>
          <p:nvPr/>
        </p:nvSpPr>
        <p:spPr>
          <a:xfrm>
            <a:off x="821709" y="4204861"/>
            <a:ext cx="5181600" cy="1835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latin typeface="Courier New" panose="02070309020205020404" pitchFamily="49" charset="0"/>
                <a:cs typeface="Courier New" panose="02070309020205020404" pitchFamily="49" charset="0"/>
              </a:rPr>
              <a:t>if ( age &lt; 18 )</a:t>
            </a:r>
            <a:br>
              <a:rPr lang="en-GB" sz="2000" dirty="0">
                <a:latin typeface="Courier New" panose="02070309020205020404" pitchFamily="49" charset="0"/>
                <a:cs typeface="Courier New" panose="02070309020205020404" pitchFamily="49" charset="0"/>
              </a:rPr>
            </a:br>
            <a:r>
              <a:rPr lang="en-GB" sz="2000" dirty="0">
                <a:latin typeface="Courier New" panose="02070309020205020404" pitchFamily="49" charset="0"/>
                <a:cs typeface="Courier New" panose="02070309020205020404" pitchFamily="49" charset="0"/>
              </a:rPr>
              <a:t>  [ </a:t>
            </a:r>
            <a:r>
              <a:rPr lang="en-GB" sz="2000" i="1" dirty="0">
                <a:latin typeface="Courier New" panose="02070309020205020404" pitchFamily="49" charset="0"/>
                <a:cs typeface="Courier New" panose="02070309020205020404" pitchFamily="49" charset="0"/>
              </a:rPr>
              <a:t>.. go to the cinema ..</a:t>
            </a:r>
            <a:r>
              <a:rPr lang="en-GB" sz="2000" dirty="0">
                <a:latin typeface="Courier New" panose="02070309020205020404" pitchFamily="49" charset="0"/>
                <a:cs typeface="Courier New" panose="02070309020205020404" pitchFamily="49" charset="0"/>
              </a:rPr>
              <a:t> ]</a:t>
            </a:r>
            <a:br>
              <a:rPr lang="en-GB" sz="2000" dirty="0">
                <a:latin typeface="Courier New" panose="02070309020205020404" pitchFamily="49" charset="0"/>
                <a:cs typeface="Courier New" panose="02070309020205020404" pitchFamily="49" charset="0"/>
              </a:rPr>
            </a:br>
            <a:r>
              <a:rPr lang="en-GB" sz="2000" dirty="0">
                <a:latin typeface="Courier New" panose="02070309020205020404" pitchFamily="49" charset="0"/>
                <a:cs typeface="Courier New" panose="02070309020205020404" pitchFamily="49" charset="0"/>
              </a:rPr>
              <a:t/>
            </a:r>
            <a:br>
              <a:rPr lang="en-GB" sz="2000" dirty="0">
                <a:latin typeface="Courier New" panose="02070309020205020404" pitchFamily="49" charset="0"/>
                <a:cs typeface="Courier New" panose="02070309020205020404" pitchFamily="49" charset="0"/>
              </a:rPr>
            </a:br>
            <a:r>
              <a:rPr lang="en-GB" sz="2000" dirty="0">
                <a:latin typeface="Courier New" panose="02070309020205020404" pitchFamily="49" charset="0"/>
                <a:cs typeface="Courier New" panose="02070309020205020404" pitchFamily="49" charset="0"/>
              </a:rPr>
              <a:t>if ( age &gt; 18 ) </a:t>
            </a:r>
            <a:br>
              <a:rPr lang="en-GB" sz="2000" dirty="0">
                <a:latin typeface="Courier New" panose="02070309020205020404" pitchFamily="49" charset="0"/>
                <a:cs typeface="Courier New" panose="02070309020205020404" pitchFamily="49" charset="0"/>
              </a:rPr>
            </a:br>
            <a:r>
              <a:rPr lang="en-GB" sz="2000" dirty="0">
                <a:latin typeface="Courier New" panose="02070309020205020404" pitchFamily="49" charset="0"/>
                <a:cs typeface="Courier New" panose="02070309020205020404" pitchFamily="49" charset="0"/>
              </a:rPr>
              <a:t>  [ </a:t>
            </a:r>
            <a:r>
              <a:rPr lang="en-GB" sz="2000" i="1" dirty="0">
                <a:latin typeface="Courier New" panose="02070309020205020404" pitchFamily="49" charset="0"/>
                <a:cs typeface="Courier New" panose="02070309020205020404" pitchFamily="49" charset="0"/>
              </a:rPr>
              <a:t>.. go to the pub ..</a:t>
            </a:r>
            <a:r>
              <a:rPr lang="en-GB" sz="2000" dirty="0">
                <a:latin typeface="Courier New" panose="02070309020205020404" pitchFamily="49" charset="0"/>
                <a:cs typeface="Courier New" panose="02070309020205020404" pitchFamily="49" charset="0"/>
              </a:rPr>
              <a:t> ]</a:t>
            </a:r>
            <a:br>
              <a:rPr lang="en-GB" sz="2000" dirty="0">
                <a:latin typeface="Courier New" panose="02070309020205020404" pitchFamily="49" charset="0"/>
                <a:cs typeface="Courier New" panose="02070309020205020404" pitchFamily="49" charset="0"/>
              </a:rPr>
            </a:br>
            <a:r>
              <a:rPr lang="en-GB" sz="2000" dirty="0">
                <a:latin typeface="Courier New" panose="02070309020205020404" pitchFamily="49" charset="0"/>
                <a:cs typeface="Courier New" panose="02070309020205020404" pitchFamily="49" charset="0"/>
              </a:rPr>
              <a:t/>
            </a:r>
            <a:br>
              <a:rPr lang="en-GB" sz="2000" dirty="0">
                <a:latin typeface="Courier New" panose="02070309020205020404" pitchFamily="49" charset="0"/>
                <a:cs typeface="Courier New" panose="02070309020205020404" pitchFamily="49" charset="0"/>
              </a:rPr>
            </a:br>
            <a:r>
              <a:rPr lang="en-GB" sz="2000" i="1" dirty="0">
                <a:latin typeface="Courier New" panose="02070309020205020404" pitchFamily="49" charset="0"/>
                <a:cs typeface="Courier New" panose="02070309020205020404" pitchFamily="49" charset="0"/>
              </a:rPr>
              <a:t>.. go to my friend's house ..</a:t>
            </a:r>
            <a:endParaRPr lang="en-GB"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49524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Wolf Sheep </a:t>
            </a:r>
            <a:r>
              <a:rPr lang="en-GB" dirty="0" smtClean="0"/>
              <a:t>Predation model</a:t>
            </a:r>
            <a:endParaRPr lang="en-GB" dirty="0"/>
          </a:p>
        </p:txBody>
      </p:sp>
      <p:sp>
        <p:nvSpPr>
          <p:cNvPr id="3" name="Content Placeholder 2"/>
          <p:cNvSpPr>
            <a:spLocks noGrp="1"/>
          </p:cNvSpPr>
          <p:nvPr>
            <p:ph idx="1"/>
          </p:nvPr>
        </p:nvSpPr>
        <p:spPr>
          <a:xfrm>
            <a:off x="1371600" y="2077278"/>
            <a:ext cx="9601200" cy="3998843"/>
          </a:xfrm>
        </p:spPr>
        <p:txBody>
          <a:bodyPr>
            <a:noAutofit/>
          </a:bodyPr>
          <a:lstStyle/>
          <a:p>
            <a:r>
              <a:rPr lang="en-GB" sz="2400" dirty="0" smtClean="0"/>
              <a:t>Sample Models&gt;Biology&gt;Wolf Sheep Predation</a:t>
            </a:r>
          </a:p>
          <a:p>
            <a:r>
              <a:rPr lang="en-GB" sz="2400" dirty="0"/>
              <a:t>Press the setup button to initialise the model. You should see some sheep, wolves and green </a:t>
            </a:r>
            <a:r>
              <a:rPr lang="en-GB" sz="2400" dirty="0" smtClean="0"/>
              <a:t>grass</a:t>
            </a:r>
          </a:p>
          <a:p>
            <a:r>
              <a:rPr lang="en-GB" sz="2400" dirty="0" smtClean="0"/>
              <a:t>Choose model version to be ‘</a:t>
            </a:r>
            <a:r>
              <a:rPr lang="en-GB" sz="2400" b="1" dirty="0" smtClean="0"/>
              <a:t>sheep-wolves-grass</a:t>
            </a:r>
            <a:r>
              <a:rPr lang="en-GB" sz="2400" dirty="0" smtClean="0"/>
              <a:t>’</a:t>
            </a:r>
            <a:endParaRPr lang="en-GB" sz="2400" dirty="0"/>
          </a:p>
          <a:p>
            <a:r>
              <a:rPr lang="en-GB" sz="2400" dirty="0"/>
              <a:t>The first command that we will experiment with is </a:t>
            </a:r>
            <a:r>
              <a:rPr lang="en-GB" sz="2400" b="1" dirty="0"/>
              <a:t>show</a:t>
            </a:r>
            <a:r>
              <a:rPr lang="en-GB" sz="2400" dirty="0"/>
              <a:t>. Type the following into the command centre:</a:t>
            </a:r>
          </a:p>
          <a:p>
            <a:pPr lvl="1"/>
            <a:r>
              <a:rPr lang="en-GB" sz="2400" dirty="0"/>
              <a:t>show "Hello World"</a:t>
            </a:r>
          </a:p>
          <a:p>
            <a:r>
              <a:rPr lang="en-GB" sz="2400" dirty="0" smtClean="0"/>
              <a:t>Try </a:t>
            </a:r>
            <a:r>
              <a:rPr lang="en-GB" sz="2400" dirty="0"/>
              <a:t>this again with some other text (don't forget to put quotes around the text</a:t>
            </a:r>
            <a:r>
              <a:rPr lang="en-GB" sz="2400" dirty="0" smtClean="0"/>
              <a:t>).</a:t>
            </a:r>
          </a:p>
          <a:p>
            <a:pPr marL="0" indent="0">
              <a:buNone/>
            </a:pPr>
            <a:endParaRPr lang="en-GB" sz="2400" dirty="0"/>
          </a:p>
        </p:txBody>
      </p:sp>
    </p:spTree>
    <p:extLst>
      <p:ext uri="{BB962C8B-B14F-4D97-AF65-F5344CB8AC3E}">
        <p14:creationId xmlns:p14="http://schemas.microsoft.com/office/powerpoint/2010/main" val="3037853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Wolf Sheep Predation </a:t>
            </a:r>
            <a:r>
              <a:rPr lang="en-GB" dirty="0" smtClean="0"/>
              <a:t>– Model info </a:t>
            </a:r>
            <a:endParaRPr lang="en-GB" dirty="0"/>
          </a:p>
        </p:txBody>
      </p:sp>
      <p:sp>
        <p:nvSpPr>
          <p:cNvPr id="3" name="Content Placeholder 2"/>
          <p:cNvSpPr>
            <a:spLocks noGrp="1"/>
          </p:cNvSpPr>
          <p:nvPr>
            <p:ph idx="1"/>
          </p:nvPr>
        </p:nvSpPr>
        <p:spPr>
          <a:xfrm>
            <a:off x="1371600" y="1897625"/>
            <a:ext cx="9601200" cy="4788309"/>
          </a:xfrm>
        </p:spPr>
        <p:txBody>
          <a:bodyPr>
            <a:normAutofit/>
          </a:bodyPr>
          <a:lstStyle/>
          <a:p>
            <a:r>
              <a:rPr lang="en-GB" sz="2400" dirty="0" smtClean="0"/>
              <a:t>Explores </a:t>
            </a:r>
            <a:r>
              <a:rPr lang="en-GB" sz="2400" dirty="0"/>
              <a:t>the stability of predator-prey </a:t>
            </a:r>
            <a:r>
              <a:rPr lang="en-GB" sz="2400" dirty="0" smtClean="0"/>
              <a:t>ecosystems</a:t>
            </a:r>
          </a:p>
          <a:p>
            <a:r>
              <a:rPr lang="en-GB" sz="2400" dirty="0" smtClean="0"/>
              <a:t>An ecosystem is unstable </a:t>
            </a:r>
            <a:r>
              <a:rPr lang="en-GB" sz="2400" dirty="0"/>
              <a:t>if it tends to result in extinction for one or more species </a:t>
            </a:r>
            <a:r>
              <a:rPr lang="en-GB" sz="2400" dirty="0" smtClean="0"/>
              <a:t>involved; </a:t>
            </a:r>
          </a:p>
          <a:p>
            <a:r>
              <a:rPr lang="en-GB" sz="2400" dirty="0"/>
              <a:t>I</a:t>
            </a:r>
            <a:r>
              <a:rPr lang="en-GB" sz="2400" dirty="0" smtClean="0"/>
              <a:t>t is stable </a:t>
            </a:r>
            <a:r>
              <a:rPr lang="en-GB" sz="2400" dirty="0"/>
              <a:t>if it tends to maintain itself over time, despite fluctuations in population </a:t>
            </a:r>
            <a:r>
              <a:rPr lang="en-GB" sz="2400" dirty="0" smtClean="0"/>
              <a:t>sizes</a:t>
            </a:r>
          </a:p>
          <a:p>
            <a:r>
              <a:rPr lang="en-GB" sz="2400" dirty="0"/>
              <a:t>S</a:t>
            </a:r>
            <a:r>
              <a:rPr lang="en-GB" sz="2400" dirty="0" smtClean="0"/>
              <a:t>heep </a:t>
            </a:r>
            <a:r>
              <a:rPr lang="en-GB" sz="2400" dirty="0"/>
              <a:t>wander randomly around the </a:t>
            </a:r>
            <a:r>
              <a:rPr lang="en-GB" sz="2400" dirty="0" smtClean="0"/>
              <a:t>landscape</a:t>
            </a:r>
          </a:p>
          <a:p>
            <a:r>
              <a:rPr lang="en-GB" sz="2400" dirty="0" smtClean="0"/>
              <a:t>Wolves </a:t>
            </a:r>
            <a:r>
              <a:rPr lang="en-GB" sz="2400" dirty="0"/>
              <a:t>look for sheep to prey </a:t>
            </a:r>
            <a:r>
              <a:rPr lang="en-GB" sz="2400" dirty="0" smtClean="0"/>
              <a:t>on</a:t>
            </a:r>
          </a:p>
        </p:txBody>
      </p:sp>
    </p:spTree>
    <p:extLst>
      <p:ext uri="{BB962C8B-B14F-4D97-AF65-F5344CB8AC3E}">
        <p14:creationId xmlns:p14="http://schemas.microsoft.com/office/powerpoint/2010/main" val="4249611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NetLogo</a:t>
            </a:r>
            <a:r>
              <a:rPr lang="en-GB" dirty="0" smtClean="0"/>
              <a:t> Web</a:t>
            </a:r>
            <a:endParaRPr lang="en-GB" dirty="0"/>
          </a:p>
        </p:txBody>
      </p:sp>
      <p:sp>
        <p:nvSpPr>
          <p:cNvPr id="3" name="Content Placeholder 2"/>
          <p:cNvSpPr>
            <a:spLocks noGrp="1"/>
          </p:cNvSpPr>
          <p:nvPr>
            <p:ph idx="1"/>
          </p:nvPr>
        </p:nvSpPr>
        <p:spPr>
          <a:xfrm>
            <a:off x="1371600" y="1888836"/>
            <a:ext cx="9601200" cy="4179455"/>
          </a:xfrm>
        </p:spPr>
        <p:txBody>
          <a:bodyPr>
            <a:normAutofit/>
          </a:bodyPr>
          <a:lstStyle/>
          <a:p>
            <a:r>
              <a:rPr lang="en-GB" sz="2400" dirty="0" smtClean="0"/>
              <a:t>No need to download the app (though some advanced functions are not available)</a:t>
            </a:r>
          </a:p>
          <a:p>
            <a:r>
              <a:rPr lang="en-GB" sz="2400" dirty="0" smtClean="0"/>
              <a:t>Google </a:t>
            </a:r>
            <a:r>
              <a:rPr lang="en-GB" sz="2400" dirty="0"/>
              <a:t>‘</a:t>
            </a:r>
            <a:r>
              <a:rPr lang="en-GB" sz="2400" dirty="0" err="1" smtClean="0"/>
              <a:t>NetLogo</a:t>
            </a:r>
            <a:r>
              <a:rPr lang="en-GB" sz="2400" dirty="0" smtClean="0"/>
              <a:t> home page’</a:t>
            </a:r>
            <a:endParaRPr lang="en-GB" sz="2400" dirty="0"/>
          </a:p>
          <a:p>
            <a:r>
              <a:rPr lang="en-GB" sz="2400" dirty="0" err="1"/>
              <a:t>Netlogo</a:t>
            </a:r>
            <a:r>
              <a:rPr lang="en-GB" sz="2400" dirty="0"/>
              <a:t> home page </a:t>
            </a:r>
            <a:r>
              <a:rPr lang="en-GB" sz="2400" dirty="0" smtClean="0"/>
              <a:t>&gt; </a:t>
            </a:r>
            <a:r>
              <a:rPr lang="en-GB" sz="2400" dirty="0" err="1"/>
              <a:t>NetLogo</a:t>
            </a:r>
            <a:r>
              <a:rPr lang="en-GB" sz="2400" dirty="0"/>
              <a:t> </a:t>
            </a:r>
            <a:r>
              <a:rPr lang="en-GB" sz="2400" dirty="0" smtClean="0"/>
              <a:t>Web</a:t>
            </a:r>
          </a:p>
          <a:p>
            <a:r>
              <a:rPr lang="en-GB" sz="2400" dirty="0">
                <a:hlinkClick r:id="rId2"/>
              </a:rPr>
              <a:t>https://www.netlogoweb.org/launch#https://</a:t>
            </a:r>
            <a:r>
              <a:rPr lang="en-GB" sz="2400" dirty="0" smtClean="0">
                <a:hlinkClick r:id="rId2"/>
              </a:rPr>
              <a:t>www.netlogoweb.org/assets/modelslib/Sample%20Models/Social%20Science/Traffic%20Basic.nlogo</a:t>
            </a:r>
            <a:r>
              <a:rPr lang="en-GB" sz="2400" dirty="0" smtClean="0"/>
              <a:t> </a:t>
            </a:r>
          </a:p>
          <a:p>
            <a:r>
              <a:rPr lang="en-GB" sz="2400" dirty="0" smtClean="0"/>
              <a:t>Make sure the mode is ‘interactive’</a:t>
            </a:r>
            <a:endParaRPr lang="en-GB" sz="2400" dirty="0">
              <a:hlinkClick r:id="rId2"/>
            </a:endParaRPr>
          </a:p>
        </p:txBody>
      </p:sp>
    </p:spTree>
    <p:extLst>
      <p:ext uri="{BB962C8B-B14F-4D97-AF65-F5344CB8AC3E}">
        <p14:creationId xmlns:p14="http://schemas.microsoft.com/office/powerpoint/2010/main" val="1632340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Wolf Sheep Predation – Model </a:t>
            </a:r>
            <a:r>
              <a:rPr lang="en-GB" dirty="0" smtClean="0"/>
              <a:t>info cont’d </a:t>
            </a:r>
            <a:endParaRPr lang="en-GB" dirty="0"/>
          </a:p>
        </p:txBody>
      </p:sp>
      <p:sp>
        <p:nvSpPr>
          <p:cNvPr id="3" name="Content Placeholder 2"/>
          <p:cNvSpPr>
            <a:spLocks noGrp="1"/>
          </p:cNvSpPr>
          <p:nvPr>
            <p:ph idx="1"/>
          </p:nvPr>
        </p:nvSpPr>
        <p:spPr>
          <a:xfrm>
            <a:off x="1371600" y="2171699"/>
            <a:ext cx="9601200" cy="4052119"/>
          </a:xfrm>
        </p:spPr>
        <p:txBody>
          <a:bodyPr>
            <a:normAutofit/>
          </a:bodyPr>
          <a:lstStyle/>
          <a:p>
            <a:r>
              <a:rPr lang="en-GB" sz="2400" dirty="0"/>
              <a:t>Each step costs the </a:t>
            </a:r>
            <a:r>
              <a:rPr lang="en-GB" sz="2400" dirty="0" smtClean="0"/>
              <a:t>wolves and sheep energy</a:t>
            </a:r>
          </a:p>
          <a:p>
            <a:r>
              <a:rPr lang="en-GB" sz="2400" dirty="0" smtClean="0"/>
              <a:t>Wolves </a:t>
            </a:r>
            <a:r>
              <a:rPr lang="en-GB" sz="2400" dirty="0"/>
              <a:t>must eat sheep in order to replenish their energy - when they run out of energy they </a:t>
            </a:r>
            <a:r>
              <a:rPr lang="en-GB" sz="2400" dirty="0" smtClean="0"/>
              <a:t>die</a:t>
            </a:r>
          </a:p>
          <a:p>
            <a:r>
              <a:rPr lang="en-GB" sz="2400" dirty="0" smtClean="0"/>
              <a:t>The </a:t>
            </a:r>
            <a:r>
              <a:rPr lang="en-GB" sz="2400" dirty="0"/>
              <a:t>sheep must eat grass in order to maintain their energy - when they run out of energy they die</a:t>
            </a:r>
          </a:p>
          <a:p>
            <a:r>
              <a:rPr lang="en-GB" sz="2400" dirty="0" smtClean="0"/>
              <a:t>Each </a:t>
            </a:r>
            <a:r>
              <a:rPr lang="en-GB" sz="2400" dirty="0"/>
              <a:t>wolf or sheep has a fixed probability of reproducing at each time </a:t>
            </a:r>
            <a:r>
              <a:rPr lang="en-GB" sz="2400" dirty="0" smtClean="0"/>
              <a:t>step</a:t>
            </a:r>
          </a:p>
          <a:p>
            <a:r>
              <a:rPr lang="en-GB" sz="2400" dirty="0"/>
              <a:t>Once grass is eaten it will only regrow after a fixed amount of time</a:t>
            </a:r>
          </a:p>
        </p:txBody>
      </p:sp>
    </p:spTree>
    <p:extLst>
      <p:ext uri="{BB962C8B-B14F-4D97-AF65-F5344CB8AC3E}">
        <p14:creationId xmlns:p14="http://schemas.microsoft.com/office/powerpoint/2010/main" val="239326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Count the number of sheep and wolves</a:t>
            </a:r>
            <a:endParaRPr lang="en-GB" dirty="0"/>
          </a:p>
        </p:txBody>
      </p:sp>
      <p:sp>
        <p:nvSpPr>
          <p:cNvPr id="3" name="Content Placeholder 2"/>
          <p:cNvSpPr>
            <a:spLocks noGrp="1"/>
          </p:cNvSpPr>
          <p:nvPr>
            <p:ph idx="1"/>
          </p:nvPr>
        </p:nvSpPr>
        <p:spPr/>
        <p:txBody>
          <a:bodyPr>
            <a:normAutofit/>
          </a:bodyPr>
          <a:lstStyle/>
          <a:p>
            <a:r>
              <a:rPr lang="en-GB" sz="2400" dirty="0" smtClean="0"/>
              <a:t>Now </a:t>
            </a:r>
            <a:r>
              <a:rPr lang="en-GB" sz="2400" dirty="0"/>
              <a:t>combine two commands: show and </a:t>
            </a:r>
            <a:r>
              <a:rPr lang="en-GB" sz="2400" b="1" dirty="0"/>
              <a:t>count</a:t>
            </a:r>
            <a:r>
              <a:rPr lang="en-GB" sz="2400" dirty="0"/>
              <a:t> as follows:</a:t>
            </a:r>
          </a:p>
          <a:p>
            <a:pPr lvl="1"/>
            <a:r>
              <a:rPr lang="en-GB" sz="2400" dirty="0" smtClean="0"/>
              <a:t>Show count wolves</a:t>
            </a:r>
          </a:p>
          <a:p>
            <a:pPr lvl="1"/>
            <a:r>
              <a:rPr lang="en-GB" sz="2400" dirty="0" smtClean="0"/>
              <a:t>Show count sheep</a:t>
            </a:r>
            <a:endParaRPr lang="en-GB" sz="2400" dirty="0"/>
          </a:p>
          <a:p>
            <a:r>
              <a:rPr lang="en-GB" sz="2400" dirty="0"/>
              <a:t>What does this show you? Try this as well:</a:t>
            </a:r>
          </a:p>
          <a:p>
            <a:pPr lvl="1"/>
            <a:r>
              <a:rPr lang="en-GB" sz="2400" dirty="0"/>
              <a:t>show count patches</a:t>
            </a:r>
          </a:p>
          <a:p>
            <a:r>
              <a:rPr lang="en-GB" sz="2400" dirty="0"/>
              <a:t>What does that tell you?</a:t>
            </a:r>
          </a:p>
        </p:txBody>
      </p:sp>
    </p:spTree>
    <p:extLst>
      <p:ext uri="{BB962C8B-B14F-4D97-AF65-F5344CB8AC3E}">
        <p14:creationId xmlns:p14="http://schemas.microsoft.com/office/powerpoint/2010/main" val="2295958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Count agents with certain attributes</a:t>
            </a:r>
            <a:endParaRPr lang="en-GB" dirty="0"/>
          </a:p>
        </p:txBody>
      </p:sp>
      <p:sp>
        <p:nvSpPr>
          <p:cNvPr id="3" name="Content Placeholder 2"/>
          <p:cNvSpPr>
            <a:spLocks noGrp="1"/>
          </p:cNvSpPr>
          <p:nvPr>
            <p:ph idx="1"/>
          </p:nvPr>
        </p:nvSpPr>
        <p:spPr>
          <a:xfrm>
            <a:off x="1262270" y="1719470"/>
            <a:ext cx="9601200" cy="3581400"/>
          </a:xfrm>
        </p:spPr>
        <p:txBody>
          <a:bodyPr>
            <a:noAutofit/>
          </a:bodyPr>
          <a:lstStyle/>
          <a:p>
            <a:r>
              <a:rPr lang="en-GB" sz="2400" dirty="0"/>
              <a:t>The </a:t>
            </a:r>
            <a:r>
              <a:rPr lang="en-GB" sz="2400" b="1" dirty="0"/>
              <a:t>with</a:t>
            </a:r>
            <a:r>
              <a:rPr lang="en-GB" sz="2400" dirty="0"/>
              <a:t> </a:t>
            </a:r>
            <a:r>
              <a:rPr lang="en-GB" sz="2400" dirty="0" smtClean="0"/>
              <a:t>command: Try </a:t>
            </a:r>
            <a:r>
              <a:rPr lang="en-GB" sz="2400" dirty="0"/>
              <a:t>the following:</a:t>
            </a:r>
          </a:p>
          <a:p>
            <a:pPr lvl="1"/>
            <a:r>
              <a:rPr lang="en-GB" sz="2400" dirty="0"/>
              <a:t>show count patches with [</a:t>
            </a:r>
            <a:r>
              <a:rPr lang="en-GB" sz="2400" dirty="0" err="1"/>
              <a:t>pcolor</a:t>
            </a:r>
            <a:r>
              <a:rPr lang="en-GB" sz="2400" dirty="0"/>
              <a:t> = green]</a:t>
            </a:r>
          </a:p>
          <a:p>
            <a:pPr lvl="1"/>
            <a:r>
              <a:rPr lang="en-GB" sz="2400" dirty="0"/>
              <a:t>show count patches with [</a:t>
            </a:r>
            <a:r>
              <a:rPr lang="en-GB" sz="2400" dirty="0" err="1"/>
              <a:t>pcolor</a:t>
            </a:r>
            <a:r>
              <a:rPr lang="en-GB" sz="2400" dirty="0"/>
              <a:t> = brown]</a:t>
            </a:r>
          </a:p>
          <a:p>
            <a:pPr lvl="1"/>
            <a:r>
              <a:rPr lang="en-GB" sz="2400" dirty="0"/>
              <a:t>What is happening with those two commands</a:t>
            </a:r>
            <a:r>
              <a:rPr lang="en-GB" sz="2400" dirty="0" smtClean="0"/>
              <a:t>?</a:t>
            </a:r>
          </a:p>
          <a:p>
            <a:r>
              <a:rPr lang="en-GB" sz="2400" dirty="0"/>
              <a:t>Now run the model for a few seconds (press 'Go' to start it, then press it again to stop). Repeat the two commands above. What result do you get now</a:t>
            </a:r>
            <a:r>
              <a:rPr lang="en-GB" sz="2400" dirty="0" smtClean="0"/>
              <a:t>?</a:t>
            </a:r>
          </a:p>
          <a:p>
            <a:r>
              <a:rPr lang="en-GB" sz="2400" dirty="0"/>
              <a:t>The with command actually needs two pieces of information. It needs a group of agents or patches on the left, and a test on the right (in this case we test the colour of the patches</a:t>
            </a:r>
            <a:r>
              <a:rPr lang="en-GB" sz="2400" dirty="0" smtClean="0"/>
              <a:t>).</a:t>
            </a:r>
          </a:p>
          <a:p>
            <a:r>
              <a:rPr lang="en-GB" sz="2400" dirty="0" smtClean="0"/>
              <a:t>You </a:t>
            </a:r>
            <a:r>
              <a:rPr lang="en-GB" sz="2400" dirty="0"/>
              <a:t>can find more information about all the commands available in </a:t>
            </a:r>
            <a:r>
              <a:rPr lang="en-GB" sz="2400" dirty="0" smtClean="0"/>
              <a:t>'</a:t>
            </a:r>
            <a:r>
              <a:rPr lang="en-GB" sz="2400" dirty="0" err="1" smtClean="0"/>
              <a:t>NetLogo</a:t>
            </a:r>
            <a:r>
              <a:rPr lang="en-GB" sz="2400" dirty="0" smtClean="0"/>
              <a:t> </a:t>
            </a:r>
            <a:r>
              <a:rPr lang="en-GB" sz="2400" dirty="0"/>
              <a:t>Dictionary' (</a:t>
            </a:r>
            <a:r>
              <a:rPr lang="en-GB" sz="2400" dirty="0" smtClean="0"/>
              <a:t>look </a:t>
            </a:r>
            <a:r>
              <a:rPr lang="en-GB" sz="2400" dirty="0"/>
              <a:t>for the 'with' </a:t>
            </a:r>
            <a:r>
              <a:rPr lang="en-GB" sz="2400" dirty="0" smtClean="0"/>
              <a:t>command</a:t>
            </a:r>
            <a:r>
              <a:rPr lang="en-GB" sz="2400" dirty="0"/>
              <a:t>)</a:t>
            </a:r>
          </a:p>
        </p:txBody>
      </p:sp>
    </p:spTree>
    <p:extLst>
      <p:ext uri="{BB962C8B-B14F-4D97-AF65-F5344CB8AC3E}">
        <p14:creationId xmlns:p14="http://schemas.microsoft.com/office/powerpoint/2010/main" val="2076941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Global/observer variables </a:t>
            </a:r>
            <a:endParaRPr lang="en-GB" dirty="0"/>
          </a:p>
        </p:txBody>
      </p:sp>
      <p:sp>
        <p:nvSpPr>
          <p:cNvPr id="3" name="Content Placeholder 2"/>
          <p:cNvSpPr>
            <a:spLocks noGrp="1"/>
          </p:cNvSpPr>
          <p:nvPr>
            <p:ph idx="1"/>
          </p:nvPr>
        </p:nvSpPr>
        <p:spPr>
          <a:xfrm>
            <a:off x="1371600" y="1592826"/>
            <a:ext cx="9601200" cy="5265174"/>
          </a:xfrm>
        </p:spPr>
        <p:txBody>
          <a:bodyPr>
            <a:normAutofit lnSpcReduction="10000"/>
          </a:bodyPr>
          <a:lstStyle/>
          <a:p>
            <a:r>
              <a:rPr lang="en-GB" sz="2400" dirty="0" smtClean="0"/>
              <a:t>In </a:t>
            </a:r>
            <a:r>
              <a:rPr lang="en-GB" sz="2400" dirty="0" err="1"/>
              <a:t>NetLogo</a:t>
            </a:r>
            <a:r>
              <a:rPr lang="en-GB" sz="2400" dirty="0"/>
              <a:t>, it is possible to save values in things called 'variables' (for info, see the documentation on variables). Different parts of the model can check the values of the variables to decide what they should do. </a:t>
            </a:r>
            <a:endParaRPr lang="en-GB" sz="2400" dirty="0" smtClean="0"/>
          </a:p>
          <a:p>
            <a:r>
              <a:rPr lang="en-GB" sz="2400" dirty="0" smtClean="0"/>
              <a:t>For </a:t>
            </a:r>
            <a:r>
              <a:rPr lang="en-GB" sz="2400" dirty="0"/>
              <a:t>example, in the Wolf Sheep Predation model, each of the sliders changes the value of a variable. So, if you move the wolf-gain-from-food slider from 20 to 40, that will change the value of a variable called wolf-gain-from-food. </a:t>
            </a:r>
            <a:endParaRPr lang="en-GB" sz="2400" dirty="0" smtClean="0"/>
          </a:p>
          <a:p>
            <a:r>
              <a:rPr lang="en-GB" sz="2400" dirty="0" smtClean="0"/>
              <a:t>Each </a:t>
            </a:r>
            <a:r>
              <a:rPr lang="en-GB" sz="2400" dirty="0"/>
              <a:t>time a wolf eats a sheep it checks the value of that variable to decide how much new 'energy' it will gain. In this case, it will now get 40 units rather than only 20</a:t>
            </a:r>
            <a:r>
              <a:rPr lang="en-GB" sz="2400" dirty="0" smtClean="0"/>
              <a:t>.</a:t>
            </a:r>
          </a:p>
          <a:p>
            <a:r>
              <a:rPr lang="en-GB" sz="2400" dirty="0" smtClean="0"/>
              <a:t>Now change the values </a:t>
            </a:r>
            <a:r>
              <a:rPr lang="en-GB" sz="2400" dirty="0"/>
              <a:t>of </a:t>
            </a:r>
            <a:r>
              <a:rPr lang="en-GB" sz="2400" dirty="0" smtClean="0"/>
              <a:t>wolf-gain-from-food from to 40, and run the model again. How are the result different? Change the value of some other variables using the sliders. How are the result different? </a:t>
            </a:r>
            <a:endParaRPr lang="en-GB" sz="2400" dirty="0"/>
          </a:p>
        </p:txBody>
      </p:sp>
    </p:spTree>
    <p:extLst>
      <p:ext uri="{BB962C8B-B14F-4D97-AF65-F5344CB8AC3E}">
        <p14:creationId xmlns:p14="http://schemas.microsoft.com/office/powerpoint/2010/main" val="1947066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Turtle and patch variable</a:t>
            </a:r>
            <a:endParaRPr lang="en-GB" dirty="0"/>
          </a:p>
        </p:txBody>
      </p:sp>
      <p:sp>
        <p:nvSpPr>
          <p:cNvPr id="3" name="Content Placeholder 2"/>
          <p:cNvSpPr>
            <a:spLocks noGrp="1"/>
          </p:cNvSpPr>
          <p:nvPr>
            <p:ph idx="1"/>
          </p:nvPr>
        </p:nvSpPr>
        <p:spPr>
          <a:xfrm>
            <a:off x="1371600" y="1948069"/>
            <a:ext cx="9601200" cy="3581400"/>
          </a:xfrm>
        </p:spPr>
        <p:txBody>
          <a:bodyPr>
            <a:noAutofit/>
          </a:bodyPr>
          <a:lstStyle/>
          <a:p>
            <a:r>
              <a:rPr lang="en-GB" sz="2400" dirty="0"/>
              <a:t>Individual turtles and patches can also have their own variables; this is one of the ways that models can account for heterogeneity (we'll cover this in more detail in later lectures). </a:t>
            </a:r>
            <a:endParaRPr lang="en-GB" sz="2400" dirty="0" smtClean="0"/>
          </a:p>
          <a:p>
            <a:r>
              <a:rPr lang="en-GB" sz="2400" dirty="0" smtClean="0"/>
              <a:t>For </a:t>
            </a:r>
            <a:r>
              <a:rPr lang="en-GB" sz="2400" dirty="0"/>
              <a:t>example, in the Wolf Sheep Predation model, the wolves and sheep have a variable called energy. This records how much energy each individual wolf or sheep will have at any given time. If this reaches zero, then they will die. </a:t>
            </a:r>
            <a:endParaRPr lang="en-GB" sz="2400" dirty="0" smtClean="0"/>
          </a:p>
          <a:p>
            <a:r>
              <a:rPr lang="en-GB" sz="2400" dirty="0" smtClean="0"/>
              <a:t>Select ‘show-energy?’ to see the energy value of individual sheep and wolf</a:t>
            </a:r>
            <a:endParaRPr lang="en-GB" sz="2400" dirty="0"/>
          </a:p>
          <a:p>
            <a:endParaRPr lang="en-GB" sz="2400" dirty="0"/>
          </a:p>
        </p:txBody>
      </p:sp>
    </p:spTree>
    <p:extLst>
      <p:ext uri="{BB962C8B-B14F-4D97-AF65-F5344CB8AC3E}">
        <p14:creationId xmlns:p14="http://schemas.microsoft.com/office/powerpoint/2010/main" val="1349661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 variable values (the set command)</a:t>
            </a:r>
            <a:endParaRPr lang="en-GB" dirty="0"/>
          </a:p>
        </p:txBody>
      </p:sp>
      <p:sp>
        <p:nvSpPr>
          <p:cNvPr id="3" name="Content Placeholder 2"/>
          <p:cNvSpPr>
            <a:spLocks noGrp="1"/>
          </p:cNvSpPr>
          <p:nvPr>
            <p:ph idx="1"/>
          </p:nvPr>
        </p:nvSpPr>
        <p:spPr>
          <a:xfrm>
            <a:off x="1371600" y="1848679"/>
            <a:ext cx="9601200" cy="4276818"/>
          </a:xfrm>
        </p:spPr>
        <p:txBody>
          <a:bodyPr>
            <a:noAutofit/>
          </a:bodyPr>
          <a:lstStyle/>
          <a:p>
            <a:r>
              <a:rPr lang="en-GB" sz="2400" dirty="0" smtClean="0"/>
              <a:t>Try the following command </a:t>
            </a:r>
            <a:r>
              <a:rPr lang="en-GB" sz="2400" b="1" dirty="0" smtClean="0"/>
              <a:t>each at a time, </a:t>
            </a:r>
            <a:r>
              <a:rPr lang="en-GB" sz="2400" dirty="0" smtClean="0"/>
              <a:t>and press setup. Then </a:t>
            </a:r>
            <a:r>
              <a:rPr lang="en-GB" sz="2400" dirty="0"/>
              <a:t>let the model run for 10-20 seconds</a:t>
            </a:r>
            <a:r>
              <a:rPr lang="en-GB" sz="2400" dirty="0" smtClean="0"/>
              <a:t>. What do you observe? Does the results change after setting the variable values?</a:t>
            </a:r>
          </a:p>
          <a:p>
            <a:pPr lvl="1"/>
            <a:r>
              <a:rPr lang="en-GB" sz="2400" dirty="0" smtClean="0"/>
              <a:t>set </a:t>
            </a:r>
            <a:r>
              <a:rPr lang="en-GB" sz="2400" dirty="0"/>
              <a:t>sheep-gain-from-food 12</a:t>
            </a:r>
          </a:p>
          <a:p>
            <a:pPr lvl="1"/>
            <a:r>
              <a:rPr lang="en-GB" sz="2400" dirty="0"/>
              <a:t>set sheep-gain-from-food 50</a:t>
            </a:r>
          </a:p>
          <a:p>
            <a:pPr lvl="1"/>
            <a:r>
              <a:rPr lang="en-GB" sz="2400" dirty="0"/>
              <a:t>set initial-number-wolves 100</a:t>
            </a:r>
          </a:p>
          <a:p>
            <a:pPr lvl="1"/>
            <a:r>
              <a:rPr lang="en-GB" sz="2400" dirty="0"/>
              <a:t>set wolf-reproduce </a:t>
            </a:r>
            <a:r>
              <a:rPr lang="en-GB" sz="2400" dirty="0" smtClean="0"/>
              <a:t>10</a:t>
            </a:r>
          </a:p>
          <a:p>
            <a:r>
              <a:rPr lang="en-GB" sz="2400" dirty="0" smtClean="0"/>
              <a:t>Now set different variable values yourself, and run the model for 10-20 seconds. How are the result different? </a:t>
            </a:r>
            <a:endParaRPr lang="en-GB" sz="2400" dirty="0"/>
          </a:p>
        </p:txBody>
      </p:sp>
    </p:spTree>
    <p:extLst>
      <p:ext uri="{BB962C8B-B14F-4D97-AF65-F5344CB8AC3E}">
        <p14:creationId xmlns:p14="http://schemas.microsoft.com/office/powerpoint/2010/main" val="1554235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Think about the </a:t>
            </a:r>
            <a:r>
              <a:rPr lang="en-GB" dirty="0"/>
              <a:t>Wolf Sheep </a:t>
            </a:r>
            <a:r>
              <a:rPr lang="en-GB" dirty="0" smtClean="0"/>
              <a:t>Predation model </a:t>
            </a:r>
            <a:endParaRPr lang="en-GB" dirty="0"/>
          </a:p>
        </p:txBody>
      </p:sp>
      <p:sp>
        <p:nvSpPr>
          <p:cNvPr id="3" name="Content Placeholder 2"/>
          <p:cNvSpPr>
            <a:spLocks noGrp="1"/>
          </p:cNvSpPr>
          <p:nvPr>
            <p:ph idx="1"/>
          </p:nvPr>
        </p:nvSpPr>
        <p:spPr/>
        <p:txBody>
          <a:bodyPr>
            <a:normAutofit/>
          </a:bodyPr>
          <a:lstStyle/>
          <a:p>
            <a:r>
              <a:rPr lang="en-GB" sz="2400" dirty="0"/>
              <a:t>Notice that increases and decreases in the sizes of each population are related. In what way are they related? </a:t>
            </a:r>
            <a:endParaRPr lang="en-GB" sz="2400" dirty="0" smtClean="0"/>
          </a:p>
          <a:p>
            <a:r>
              <a:rPr lang="en-GB" sz="2400" dirty="0" smtClean="0"/>
              <a:t>What </a:t>
            </a:r>
            <a:r>
              <a:rPr lang="en-GB" sz="2400" dirty="0"/>
              <a:t>is the explanation for this?</a:t>
            </a:r>
            <a:endParaRPr lang="en-GB" sz="2400" dirty="0" smtClean="0"/>
          </a:p>
          <a:p>
            <a:r>
              <a:rPr lang="en-GB" sz="2400" dirty="0" smtClean="0"/>
              <a:t>What </a:t>
            </a:r>
            <a:r>
              <a:rPr lang="en-GB" sz="2400" dirty="0"/>
              <a:t>eventually happens</a:t>
            </a:r>
            <a:r>
              <a:rPr lang="en-GB" sz="2400" dirty="0" smtClean="0"/>
              <a:t>?</a:t>
            </a:r>
          </a:p>
          <a:p>
            <a:r>
              <a:rPr lang="en-GB" sz="2400" dirty="0"/>
              <a:t>Why do you suppose that some variations of the model might be stable while others are not?</a:t>
            </a:r>
            <a:endParaRPr lang="en-GB" sz="2400" dirty="0" smtClean="0"/>
          </a:p>
          <a:p>
            <a:endParaRPr lang="en-GB" sz="2400" dirty="0"/>
          </a:p>
        </p:txBody>
      </p:sp>
    </p:spTree>
    <p:extLst>
      <p:ext uri="{BB962C8B-B14F-4D97-AF65-F5344CB8AC3E}">
        <p14:creationId xmlns:p14="http://schemas.microsoft.com/office/powerpoint/2010/main" val="2349706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Virus model </a:t>
            </a:r>
            <a:endParaRPr lang="en-GB" dirty="0"/>
          </a:p>
        </p:txBody>
      </p:sp>
      <p:sp>
        <p:nvSpPr>
          <p:cNvPr id="3" name="Content Placeholder 2"/>
          <p:cNvSpPr>
            <a:spLocks noGrp="1"/>
          </p:cNvSpPr>
          <p:nvPr>
            <p:ph idx="1"/>
          </p:nvPr>
        </p:nvSpPr>
        <p:spPr>
          <a:xfrm>
            <a:off x="1371600" y="1597572"/>
            <a:ext cx="9601200" cy="5260428"/>
          </a:xfrm>
        </p:spPr>
        <p:txBody>
          <a:bodyPr>
            <a:noAutofit/>
          </a:bodyPr>
          <a:lstStyle/>
          <a:p>
            <a:r>
              <a:rPr lang="en-GB" sz="2400" dirty="0" smtClean="0"/>
              <a:t>Sample Models&gt;Biology/Virus</a:t>
            </a:r>
          </a:p>
          <a:p>
            <a:r>
              <a:rPr lang="en-GB" sz="2400" dirty="0" smtClean="0"/>
              <a:t>This </a:t>
            </a:r>
            <a:r>
              <a:rPr lang="en-GB" sz="2400" dirty="0"/>
              <a:t>model simulates the transmission and perpetuation of a virus in a human population</a:t>
            </a:r>
            <a:r>
              <a:rPr lang="en-GB" sz="2400" dirty="0" smtClean="0"/>
              <a:t>.</a:t>
            </a:r>
            <a:endParaRPr lang="en-GB" sz="2400" dirty="0"/>
          </a:p>
          <a:p>
            <a:r>
              <a:rPr lang="en-GB" sz="2400" dirty="0" smtClean="0"/>
              <a:t>In the beginning, there are 150 </a:t>
            </a:r>
            <a:r>
              <a:rPr lang="en-GB" sz="2400" dirty="0"/>
              <a:t>people, of which 10 are </a:t>
            </a:r>
            <a:r>
              <a:rPr lang="en-GB" sz="2400" dirty="0" smtClean="0"/>
              <a:t>infected</a:t>
            </a:r>
          </a:p>
          <a:p>
            <a:r>
              <a:rPr lang="en-GB" sz="2400" dirty="0"/>
              <a:t>People move randomly </a:t>
            </a:r>
            <a:r>
              <a:rPr lang="en-GB" sz="2400" dirty="0" smtClean="0"/>
              <a:t>about</a:t>
            </a:r>
          </a:p>
          <a:p>
            <a:r>
              <a:rPr lang="en-GB" sz="2400" dirty="0" smtClean="0"/>
              <a:t>People have </a:t>
            </a:r>
            <a:r>
              <a:rPr lang="en-GB" sz="2400" dirty="0"/>
              <a:t>three states</a:t>
            </a:r>
            <a:r>
              <a:rPr lang="en-GB" sz="2400" dirty="0" smtClean="0"/>
              <a:t>: </a:t>
            </a:r>
          </a:p>
          <a:p>
            <a:pPr lvl="1"/>
            <a:r>
              <a:rPr lang="en-GB" sz="2400" dirty="0" smtClean="0"/>
              <a:t>Healthy </a:t>
            </a:r>
            <a:r>
              <a:rPr lang="en-GB" sz="2400" dirty="0"/>
              <a:t>but susceptible to infection (</a:t>
            </a:r>
            <a:r>
              <a:rPr lang="en-GB" sz="2400" dirty="0" smtClean="0"/>
              <a:t>green)</a:t>
            </a:r>
          </a:p>
          <a:p>
            <a:pPr lvl="1"/>
            <a:r>
              <a:rPr lang="en-GB" sz="2400" dirty="0"/>
              <a:t>S</a:t>
            </a:r>
            <a:r>
              <a:rPr lang="en-GB" sz="2400" dirty="0" smtClean="0"/>
              <a:t>ick </a:t>
            </a:r>
            <a:r>
              <a:rPr lang="en-GB" sz="2400" dirty="0"/>
              <a:t>and infectious (</a:t>
            </a:r>
            <a:r>
              <a:rPr lang="en-GB" sz="2400" dirty="0" smtClean="0"/>
              <a:t>red)</a:t>
            </a:r>
          </a:p>
          <a:p>
            <a:pPr lvl="1"/>
            <a:r>
              <a:rPr lang="en-GB" sz="2400" dirty="0"/>
              <a:t>H</a:t>
            </a:r>
            <a:r>
              <a:rPr lang="en-GB" sz="2400" dirty="0" smtClean="0"/>
              <a:t>ealthy </a:t>
            </a:r>
            <a:r>
              <a:rPr lang="en-GB" sz="2400" dirty="0"/>
              <a:t>and immune (</a:t>
            </a:r>
            <a:r>
              <a:rPr lang="en-GB" sz="2400" dirty="0" smtClean="0"/>
              <a:t>grey)</a:t>
            </a:r>
          </a:p>
          <a:p>
            <a:r>
              <a:rPr lang="en-GB" sz="2400" dirty="0" smtClean="0"/>
              <a:t>People may get infected when they </a:t>
            </a:r>
            <a:r>
              <a:rPr lang="en-GB" sz="2400" dirty="0"/>
              <a:t>come into contact with each </a:t>
            </a:r>
            <a:r>
              <a:rPr lang="en-GB" sz="2400" dirty="0" smtClean="0"/>
              <a:t>other</a:t>
            </a:r>
          </a:p>
        </p:txBody>
      </p:sp>
    </p:spTree>
    <p:extLst>
      <p:ext uri="{BB962C8B-B14F-4D97-AF65-F5344CB8AC3E}">
        <p14:creationId xmlns:p14="http://schemas.microsoft.com/office/powerpoint/2010/main" val="903032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Virus model </a:t>
            </a:r>
            <a:r>
              <a:rPr lang="en-GB" dirty="0" smtClean="0"/>
              <a:t>– cont’d</a:t>
            </a:r>
            <a:endParaRPr lang="en-GB" dirty="0"/>
          </a:p>
        </p:txBody>
      </p:sp>
      <p:sp>
        <p:nvSpPr>
          <p:cNvPr id="3" name="Content Placeholder 2"/>
          <p:cNvSpPr>
            <a:spLocks noGrp="1"/>
          </p:cNvSpPr>
          <p:nvPr>
            <p:ph idx="1"/>
          </p:nvPr>
        </p:nvSpPr>
        <p:spPr/>
        <p:txBody>
          <a:bodyPr>
            <a:normAutofit/>
          </a:bodyPr>
          <a:lstStyle/>
          <a:p>
            <a:r>
              <a:rPr lang="en-GB" sz="2400" dirty="0" smtClean="0"/>
              <a:t>How likely does a person get infected when come into contact with an infected person? </a:t>
            </a:r>
          </a:p>
          <a:p>
            <a:pPr lvl="1"/>
            <a:r>
              <a:rPr lang="en-GB" sz="2400" dirty="0" smtClean="0"/>
              <a:t>Controlled by the (global variable) </a:t>
            </a:r>
            <a:r>
              <a:rPr lang="en-GB" sz="2400" b="1" dirty="0" smtClean="0"/>
              <a:t>infectiousness</a:t>
            </a:r>
            <a:r>
              <a:rPr lang="en-GB" sz="2400" dirty="0" smtClean="0"/>
              <a:t> </a:t>
            </a:r>
            <a:r>
              <a:rPr lang="en-GB" sz="2400" dirty="0"/>
              <a:t>slider </a:t>
            </a:r>
            <a:endParaRPr lang="en-GB" sz="2400" dirty="0" smtClean="0"/>
          </a:p>
          <a:p>
            <a:r>
              <a:rPr lang="en-GB" sz="2400" dirty="0" smtClean="0"/>
              <a:t>What is the chance that a person will die from the virus?</a:t>
            </a:r>
          </a:p>
          <a:p>
            <a:pPr lvl="1"/>
            <a:r>
              <a:rPr lang="en-GB" sz="2400" dirty="0"/>
              <a:t>Controlled by the (global variable) </a:t>
            </a:r>
            <a:r>
              <a:rPr lang="en-GB" sz="2400" b="1" dirty="0" smtClean="0"/>
              <a:t>chance-recover</a:t>
            </a:r>
            <a:r>
              <a:rPr lang="en-GB" sz="2400" dirty="0" smtClean="0"/>
              <a:t> slider </a:t>
            </a:r>
            <a:endParaRPr lang="en-GB" sz="2400" dirty="0"/>
          </a:p>
          <a:p>
            <a:r>
              <a:rPr lang="en-GB" sz="2400" dirty="0" smtClean="0"/>
              <a:t>How </a:t>
            </a:r>
            <a:r>
              <a:rPr lang="en-GB" sz="2400" dirty="0"/>
              <a:t>long is a person infected before they either recover or die</a:t>
            </a:r>
            <a:r>
              <a:rPr lang="en-GB" sz="2400" dirty="0" smtClean="0"/>
              <a:t>?</a:t>
            </a:r>
          </a:p>
          <a:p>
            <a:pPr lvl="1"/>
            <a:r>
              <a:rPr lang="en-GB" sz="2400" dirty="0"/>
              <a:t>Controlled by the (global variable) </a:t>
            </a:r>
            <a:r>
              <a:rPr lang="en-GB" sz="2400" b="1" dirty="0" smtClean="0"/>
              <a:t>duration</a:t>
            </a:r>
            <a:r>
              <a:rPr lang="en-GB" sz="2400" dirty="0" smtClean="0"/>
              <a:t> </a:t>
            </a:r>
            <a:r>
              <a:rPr lang="en-GB" sz="2400" dirty="0"/>
              <a:t>slider</a:t>
            </a:r>
          </a:p>
        </p:txBody>
      </p:sp>
    </p:spTree>
    <p:extLst>
      <p:ext uri="{BB962C8B-B14F-4D97-AF65-F5344CB8AC3E}">
        <p14:creationId xmlns:p14="http://schemas.microsoft.com/office/powerpoint/2010/main" val="1041302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‘ask’ command</a:t>
            </a:r>
            <a:endParaRPr lang="en-GB" dirty="0"/>
          </a:p>
        </p:txBody>
      </p:sp>
      <p:sp>
        <p:nvSpPr>
          <p:cNvPr id="3" name="Content Placeholder 2"/>
          <p:cNvSpPr>
            <a:spLocks noGrp="1"/>
          </p:cNvSpPr>
          <p:nvPr>
            <p:ph idx="1"/>
          </p:nvPr>
        </p:nvSpPr>
        <p:spPr>
          <a:xfrm>
            <a:off x="1371600" y="1927122"/>
            <a:ext cx="9601200" cy="4930877"/>
          </a:xfrm>
        </p:spPr>
        <p:txBody>
          <a:bodyPr>
            <a:noAutofit/>
          </a:bodyPr>
          <a:lstStyle/>
          <a:p>
            <a:r>
              <a:rPr lang="en-GB" sz="2400" dirty="0" smtClean="0"/>
              <a:t>Use </a:t>
            </a:r>
            <a:r>
              <a:rPr lang="en-GB" sz="2400" dirty="0"/>
              <a:t>the </a:t>
            </a:r>
            <a:r>
              <a:rPr lang="en-GB" sz="2400" b="1" dirty="0"/>
              <a:t>ask</a:t>
            </a:r>
            <a:r>
              <a:rPr lang="en-GB" sz="2400" dirty="0"/>
              <a:t> </a:t>
            </a:r>
            <a:r>
              <a:rPr lang="en-GB" sz="2400" dirty="0" smtClean="0"/>
              <a:t>command to </a:t>
            </a:r>
            <a:r>
              <a:rPr lang="en-GB" sz="2400" dirty="0"/>
              <a:t>send commands to turtles or patches </a:t>
            </a:r>
            <a:r>
              <a:rPr lang="en-GB" sz="2400" i="1" dirty="0" smtClean="0"/>
              <a:t>directly</a:t>
            </a:r>
          </a:p>
          <a:p>
            <a:r>
              <a:rPr lang="en-GB" sz="2400" dirty="0" smtClean="0"/>
              <a:t>In the command centre, write: ask </a:t>
            </a:r>
            <a:r>
              <a:rPr lang="en-GB" sz="2400" dirty="0"/>
              <a:t>patches [ set </a:t>
            </a:r>
            <a:r>
              <a:rPr lang="en-GB" sz="2400" dirty="0" err="1"/>
              <a:t>pcolor</a:t>
            </a:r>
            <a:r>
              <a:rPr lang="en-GB" sz="2400" dirty="0"/>
              <a:t> blue </a:t>
            </a:r>
            <a:r>
              <a:rPr lang="en-GB" sz="2400" dirty="0" smtClean="0"/>
              <a:t>]</a:t>
            </a:r>
          </a:p>
          <a:p>
            <a:r>
              <a:rPr lang="en-GB" sz="2400" dirty="0"/>
              <a:t>The ask command expects two </a:t>
            </a:r>
            <a:r>
              <a:rPr lang="en-GB" sz="2400" dirty="0" smtClean="0"/>
              <a:t>inputs. </a:t>
            </a:r>
          </a:p>
          <a:p>
            <a:pPr lvl="1"/>
            <a:r>
              <a:rPr lang="en-GB" sz="2400" dirty="0" smtClean="0"/>
              <a:t>The </a:t>
            </a:r>
            <a:r>
              <a:rPr lang="en-GB" sz="2400" dirty="0"/>
              <a:t>first input is the turtles or patches that we want to do something to. </a:t>
            </a:r>
            <a:endParaRPr lang="en-GB" sz="2400" dirty="0" smtClean="0"/>
          </a:p>
          <a:p>
            <a:pPr lvl="1"/>
            <a:r>
              <a:rPr lang="en-GB" sz="2400" dirty="0" smtClean="0"/>
              <a:t>The </a:t>
            </a:r>
            <a:r>
              <a:rPr lang="en-GB" sz="2400" dirty="0"/>
              <a:t>second input is a command, or a number of commands, that will be sent to those turtles or patches. </a:t>
            </a:r>
            <a:endParaRPr lang="en-GB" sz="2400" dirty="0" smtClean="0"/>
          </a:p>
        </p:txBody>
      </p:sp>
    </p:spTree>
    <p:extLst>
      <p:ext uri="{BB962C8B-B14F-4D97-AF65-F5344CB8AC3E}">
        <p14:creationId xmlns:p14="http://schemas.microsoft.com/office/powerpoint/2010/main" val="1375113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Useful resources </a:t>
            </a:r>
            <a:endParaRPr lang="en-GB" dirty="0"/>
          </a:p>
        </p:txBody>
      </p:sp>
      <p:sp>
        <p:nvSpPr>
          <p:cNvPr id="3" name="Content Placeholder 2"/>
          <p:cNvSpPr>
            <a:spLocks noGrp="1"/>
          </p:cNvSpPr>
          <p:nvPr>
            <p:ph idx="1"/>
          </p:nvPr>
        </p:nvSpPr>
        <p:spPr/>
        <p:txBody>
          <a:bodyPr>
            <a:normAutofit/>
          </a:bodyPr>
          <a:lstStyle/>
          <a:p>
            <a:r>
              <a:rPr lang="en-GB" sz="2400" dirty="0"/>
              <a:t>‘</a:t>
            </a:r>
            <a:r>
              <a:rPr lang="en-GB" sz="2400" b="1" dirty="0" err="1"/>
              <a:t>Netlogo</a:t>
            </a:r>
            <a:r>
              <a:rPr lang="en-GB" sz="2400" b="1" dirty="0"/>
              <a:t> programming guide</a:t>
            </a:r>
            <a:r>
              <a:rPr lang="en-GB" sz="2400" dirty="0"/>
              <a:t>’: </a:t>
            </a:r>
            <a:r>
              <a:rPr lang="en-GB" sz="2400" dirty="0">
                <a:hlinkClick r:id="rId2"/>
              </a:rPr>
              <a:t>https://ccl.northwestern.edu/netlogo/docs/programming.html</a:t>
            </a:r>
            <a:r>
              <a:rPr lang="en-GB" sz="2400" dirty="0"/>
              <a:t> </a:t>
            </a:r>
            <a:endParaRPr lang="en-GB" sz="2400" dirty="0" smtClean="0"/>
          </a:p>
          <a:p>
            <a:r>
              <a:rPr lang="en-GB" sz="2400" dirty="0" smtClean="0"/>
              <a:t>‘</a:t>
            </a:r>
            <a:r>
              <a:rPr lang="en-GB" sz="2400" b="1" dirty="0" err="1"/>
              <a:t>NetLogo</a:t>
            </a:r>
            <a:r>
              <a:rPr lang="en-GB" sz="2400" b="1" dirty="0"/>
              <a:t> Dictionary</a:t>
            </a:r>
            <a:r>
              <a:rPr lang="en-GB" sz="2400" dirty="0"/>
              <a:t>’ </a:t>
            </a:r>
            <a:r>
              <a:rPr lang="en-GB" sz="2400" dirty="0" smtClean="0"/>
              <a:t>(for code syntax</a:t>
            </a:r>
            <a:r>
              <a:rPr lang="en-GB" sz="2400" dirty="0"/>
              <a:t>):</a:t>
            </a:r>
            <a:br>
              <a:rPr lang="en-GB" sz="2400" dirty="0"/>
            </a:br>
            <a:r>
              <a:rPr lang="en-GB" sz="2400" dirty="0">
                <a:hlinkClick r:id="rId3"/>
              </a:rPr>
              <a:t>https://ccl.northwestern.edu/netlogo/docs/dictionary.html</a:t>
            </a:r>
            <a:r>
              <a:rPr lang="en-GB" sz="2400" dirty="0"/>
              <a:t/>
            </a:r>
            <a:br>
              <a:rPr lang="en-GB" sz="2400" dirty="0"/>
            </a:br>
            <a:endParaRPr lang="en-GB" sz="2400" dirty="0"/>
          </a:p>
        </p:txBody>
      </p:sp>
    </p:spTree>
    <p:extLst>
      <p:ext uri="{BB962C8B-B14F-4D97-AF65-F5344CB8AC3E}">
        <p14:creationId xmlns:p14="http://schemas.microsoft.com/office/powerpoint/2010/main" val="28223555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Virus model – ask command </a:t>
            </a:r>
            <a:endParaRPr lang="en-GB" dirty="0"/>
          </a:p>
        </p:txBody>
      </p:sp>
      <p:sp>
        <p:nvSpPr>
          <p:cNvPr id="3" name="Content Placeholder 2"/>
          <p:cNvSpPr>
            <a:spLocks noGrp="1"/>
          </p:cNvSpPr>
          <p:nvPr>
            <p:ph idx="1"/>
          </p:nvPr>
        </p:nvSpPr>
        <p:spPr>
          <a:xfrm>
            <a:off x="1371600" y="2251586"/>
            <a:ext cx="9601200" cy="4606413"/>
          </a:xfrm>
        </p:spPr>
        <p:txBody>
          <a:bodyPr>
            <a:noAutofit/>
          </a:bodyPr>
          <a:lstStyle/>
          <a:p>
            <a:r>
              <a:rPr lang="en-GB" sz="2400" dirty="0" smtClean="0"/>
              <a:t>Now </a:t>
            </a:r>
            <a:r>
              <a:rPr lang="en-GB" sz="2400" dirty="0"/>
              <a:t>try this </a:t>
            </a:r>
            <a:r>
              <a:rPr lang="en-GB" sz="2400" dirty="0" smtClean="0"/>
              <a:t>command: ask </a:t>
            </a:r>
            <a:r>
              <a:rPr lang="en-GB" sz="2400" dirty="0"/>
              <a:t>turtles [ set </a:t>
            </a:r>
            <a:r>
              <a:rPr lang="en-GB" sz="2400" dirty="0" err="1"/>
              <a:t>color</a:t>
            </a:r>
            <a:r>
              <a:rPr lang="en-GB" sz="2400" dirty="0"/>
              <a:t> brown </a:t>
            </a:r>
            <a:r>
              <a:rPr lang="en-GB" sz="2400" dirty="0" smtClean="0"/>
              <a:t>]</a:t>
            </a:r>
          </a:p>
          <a:p>
            <a:r>
              <a:rPr lang="en-GB" sz="2400" dirty="0"/>
              <a:t>Now try two commands to set the x and y coordinates of the turtles:</a:t>
            </a:r>
          </a:p>
          <a:p>
            <a:r>
              <a:rPr lang="en-GB" sz="2400" dirty="0"/>
              <a:t>ask turtles [ set </a:t>
            </a:r>
            <a:r>
              <a:rPr lang="en-GB" sz="2400" dirty="0" err="1"/>
              <a:t>xcor</a:t>
            </a:r>
            <a:r>
              <a:rPr lang="en-GB" sz="2400" dirty="0"/>
              <a:t> 1 set </a:t>
            </a:r>
            <a:r>
              <a:rPr lang="en-GB" sz="2400" dirty="0" err="1"/>
              <a:t>ycor</a:t>
            </a:r>
            <a:r>
              <a:rPr lang="en-GB" sz="2400" dirty="0"/>
              <a:t> 5]</a:t>
            </a:r>
          </a:p>
          <a:p>
            <a:r>
              <a:rPr lang="en-GB" sz="2400" dirty="0"/>
              <a:t>Where have all the turtles moved to? Try this as well</a:t>
            </a:r>
          </a:p>
          <a:p>
            <a:r>
              <a:rPr lang="en-GB" sz="2400" dirty="0"/>
              <a:t>ask turtles [ set </a:t>
            </a:r>
            <a:r>
              <a:rPr lang="en-GB" sz="2400" dirty="0" err="1"/>
              <a:t>xcor</a:t>
            </a:r>
            <a:r>
              <a:rPr lang="en-GB" sz="2400" dirty="0"/>
              <a:t> -10 set </a:t>
            </a:r>
            <a:r>
              <a:rPr lang="en-GB" sz="2400" dirty="0" err="1"/>
              <a:t>ycor</a:t>
            </a:r>
            <a:r>
              <a:rPr lang="en-GB" sz="2400" dirty="0"/>
              <a:t> -5]</a:t>
            </a:r>
          </a:p>
        </p:txBody>
      </p:sp>
    </p:spTree>
    <p:extLst>
      <p:ext uri="{BB962C8B-B14F-4D97-AF65-F5344CB8AC3E}">
        <p14:creationId xmlns:p14="http://schemas.microsoft.com/office/powerpoint/2010/main" val="948590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ask and with</a:t>
            </a:r>
          </a:p>
        </p:txBody>
      </p:sp>
      <p:sp>
        <p:nvSpPr>
          <p:cNvPr id="3" name="Content Placeholder 2"/>
          <p:cNvSpPr>
            <a:spLocks noGrp="1"/>
          </p:cNvSpPr>
          <p:nvPr>
            <p:ph idx="1"/>
          </p:nvPr>
        </p:nvSpPr>
        <p:spPr>
          <a:xfrm>
            <a:off x="1371600" y="2094271"/>
            <a:ext cx="9601200" cy="4621838"/>
          </a:xfrm>
        </p:spPr>
        <p:txBody>
          <a:bodyPr>
            <a:noAutofit/>
          </a:bodyPr>
          <a:lstStyle/>
          <a:p>
            <a:r>
              <a:rPr lang="en-GB" sz="2400" dirty="0" smtClean="0"/>
              <a:t>First reset the model by pressing setup </a:t>
            </a:r>
          </a:p>
          <a:p>
            <a:r>
              <a:rPr lang="en-GB" sz="2400" dirty="0"/>
              <a:t>Execute the following command, that will have an affect only on the people that have been infected by a virus</a:t>
            </a:r>
          </a:p>
          <a:p>
            <a:pPr lvl="1"/>
            <a:r>
              <a:rPr lang="en-GB" sz="2400" dirty="0"/>
              <a:t>ask turtles with [ sick? = true ] [ set </a:t>
            </a:r>
            <a:r>
              <a:rPr lang="en-GB" sz="2400" dirty="0" err="1"/>
              <a:t>color</a:t>
            </a:r>
            <a:r>
              <a:rPr lang="en-GB" sz="2400" dirty="0"/>
              <a:t> brown </a:t>
            </a:r>
            <a:r>
              <a:rPr lang="en-GB" sz="2400" dirty="0" smtClean="0"/>
              <a:t>]</a:t>
            </a:r>
          </a:p>
          <a:p>
            <a:r>
              <a:rPr lang="en-GB" sz="2400" dirty="0"/>
              <a:t>Here, instead of giving all the turtles to the ask command, we give it the group of turtles who have a value of true stored in their variable called </a:t>
            </a:r>
            <a:r>
              <a:rPr lang="en-GB" sz="2400" dirty="0" smtClean="0"/>
              <a:t>‘sick’ </a:t>
            </a:r>
            <a:r>
              <a:rPr lang="en-GB" sz="2400" dirty="0"/>
              <a:t> (this is a special variable created specifically for the 'virus' model</a:t>
            </a:r>
            <a:r>
              <a:rPr lang="en-GB" sz="2400" dirty="0" smtClean="0"/>
              <a:t>)</a:t>
            </a:r>
          </a:p>
        </p:txBody>
      </p:sp>
    </p:spTree>
    <p:extLst>
      <p:ext uri="{BB962C8B-B14F-4D97-AF65-F5344CB8AC3E}">
        <p14:creationId xmlns:p14="http://schemas.microsoft.com/office/powerpoint/2010/main" val="1858448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ask and with</a:t>
            </a:r>
          </a:p>
        </p:txBody>
      </p:sp>
      <p:sp>
        <p:nvSpPr>
          <p:cNvPr id="3" name="Content Placeholder 2"/>
          <p:cNvSpPr>
            <a:spLocks noGrp="1"/>
          </p:cNvSpPr>
          <p:nvPr>
            <p:ph idx="1"/>
          </p:nvPr>
        </p:nvSpPr>
        <p:spPr>
          <a:xfrm>
            <a:off x="1371600" y="2054942"/>
            <a:ext cx="9601200" cy="4661167"/>
          </a:xfrm>
        </p:spPr>
        <p:txBody>
          <a:bodyPr>
            <a:noAutofit/>
          </a:bodyPr>
          <a:lstStyle/>
          <a:p>
            <a:r>
              <a:rPr lang="en-GB" sz="2400" dirty="0" smtClean="0"/>
              <a:t>Now </a:t>
            </a:r>
            <a:r>
              <a:rPr lang="en-GB" sz="2400" dirty="0"/>
              <a:t>try it again, but change the colour of those who aren't ill</a:t>
            </a:r>
          </a:p>
          <a:p>
            <a:pPr lvl="1"/>
            <a:r>
              <a:rPr lang="en-GB" sz="2400" dirty="0"/>
              <a:t>ask turtles with [ sick? = false ] [ set </a:t>
            </a:r>
            <a:r>
              <a:rPr lang="en-GB" sz="2400" dirty="0" err="1"/>
              <a:t>color</a:t>
            </a:r>
            <a:r>
              <a:rPr lang="en-GB" sz="2400" dirty="0"/>
              <a:t> blue </a:t>
            </a:r>
            <a:r>
              <a:rPr lang="en-GB" sz="2400" dirty="0" smtClean="0"/>
              <a:t>]</a:t>
            </a:r>
          </a:p>
          <a:p>
            <a:r>
              <a:rPr lang="en-GB" sz="2400" dirty="0"/>
              <a:t>Each person also has a variable that </a:t>
            </a:r>
            <a:r>
              <a:rPr lang="en-GB" sz="2400" dirty="0" smtClean="0"/>
              <a:t>is their age. So </a:t>
            </a:r>
            <a:r>
              <a:rPr lang="en-GB" sz="2400" dirty="0"/>
              <a:t>we can use ask to run commands on people of different ages:</a:t>
            </a:r>
            <a:endParaRPr lang="en-GB" sz="2400" dirty="0" smtClean="0"/>
          </a:p>
          <a:p>
            <a:pPr lvl="1"/>
            <a:r>
              <a:rPr lang="en-GB" sz="2400" i="0" dirty="0"/>
              <a:t>ask turtles with [ age &gt; 20 ] [ set </a:t>
            </a:r>
            <a:r>
              <a:rPr lang="en-GB" sz="2400" i="0" dirty="0" err="1"/>
              <a:t>color</a:t>
            </a:r>
            <a:r>
              <a:rPr lang="en-GB" sz="2400" i="0" dirty="0"/>
              <a:t> yellow ]</a:t>
            </a:r>
            <a:endParaRPr lang="en-GB" sz="2400" dirty="0" smtClean="0"/>
          </a:p>
          <a:p>
            <a:r>
              <a:rPr lang="en-GB" sz="2400" dirty="0" smtClean="0"/>
              <a:t>You can also ask to run commands on people who are older than 20 AND sick </a:t>
            </a:r>
          </a:p>
          <a:p>
            <a:pPr lvl="1"/>
            <a:r>
              <a:rPr lang="en-GB" sz="2400" i="0" dirty="0"/>
              <a:t>ask turtles with [ age &gt; </a:t>
            </a:r>
            <a:r>
              <a:rPr lang="en-GB" sz="2400" i="0" dirty="0" smtClean="0"/>
              <a:t>20 and </a:t>
            </a:r>
            <a:r>
              <a:rPr lang="en-GB" sz="2400" dirty="0"/>
              <a:t>sick? = </a:t>
            </a:r>
            <a:r>
              <a:rPr lang="en-GB" sz="2400" dirty="0" smtClean="0"/>
              <a:t>false</a:t>
            </a:r>
            <a:r>
              <a:rPr lang="en-GB" sz="2400" i="0" dirty="0" smtClean="0"/>
              <a:t>] </a:t>
            </a:r>
            <a:r>
              <a:rPr lang="en-GB" sz="2400" i="0" dirty="0"/>
              <a:t>[ set </a:t>
            </a:r>
            <a:r>
              <a:rPr lang="en-GB" sz="2400" i="0" dirty="0" err="1"/>
              <a:t>color</a:t>
            </a:r>
            <a:r>
              <a:rPr lang="en-GB" sz="2400" i="0" dirty="0"/>
              <a:t> </a:t>
            </a:r>
            <a:r>
              <a:rPr lang="en-GB" sz="2400" i="0" dirty="0" smtClean="0"/>
              <a:t>orange ]</a:t>
            </a:r>
          </a:p>
          <a:p>
            <a:r>
              <a:rPr lang="en-GB" sz="2400" dirty="0" smtClean="0"/>
              <a:t>Try some other ask command yourself</a:t>
            </a:r>
            <a:endParaRPr lang="en-GB" sz="2400" dirty="0"/>
          </a:p>
          <a:p>
            <a:pPr lvl="1"/>
            <a:endParaRPr lang="en-GB" sz="2400" dirty="0"/>
          </a:p>
        </p:txBody>
      </p:sp>
    </p:spTree>
    <p:extLst>
      <p:ext uri="{BB962C8B-B14F-4D97-AF65-F5344CB8AC3E}">
        <p14:creationId xmlns:p14="http://schemas.microsoft.com/office/powerpoint/2010/main" val="689952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Move people’s location using ask</a:t>
            </a:r>
            <a:endParaRPr lang="en-GB" dirty="0"/>
          </a:p>
        </p:txBody>
      </p:sp>
      <p:sp>
        <p:nvSpPr>
          <p:cNvPr id="3" name="Content Placeholder 2"/>
          <p:cNvSpPr>
            <a:spLocks noGrp="1"/>
          </p:cNvSpPr>
          <p:nvPr>
            <p:ph idx="1"/>
          </p:nvPr>
        </p:nvSpPr>
        <p:spPr>
          <a:xfrm>
            <a:off x="1371600" y="2045110"/>
            <a:ext cx="9601200" cy="4954780"/>
          </a:xfrm>
        </p:spPr>
        <p:txBody>
          <a:bodyPr>
            <a:noAutofit/>
          </a:bodyPr>
          <a:lstStyle/>
          <a:p>
            <a:r>
              <a:rPr lang="en-GB" sz="2400" dirty="0"/>
              <a:t>Move the 'people' slider from 150 down to 10. This will reduce the number of people in the model and make it easier to see the impact that the following commands will have.</a:t>
            </a:r>
          </a:p>
          <a:p>
            <a:r>
              <a:rPr lang="en-GB" sz="2400" dirty="0"/>
              <a:t>Setup the </a:t>
            </a:r>
            <a:r>
              <a:rPr lang="en-GB" sz="2400" dirty="0" smtClean="0"/>
              <a:t>model again. </a:t>
            </a:r>
            <a:r>
              <a:rPr lang="en-GB" sz="2400" dirty="0"/>
              <a:t>You should now see only a few </a:t>
            </a:r>
            <a:r>
              <a:rPr lang="en-GB" sz="2400" dirty="0" smtClean="0"/>
              <a:t>(10) people </a:t>
            </a:r>
            <a:r>
              <a:rPr lang="en-GB" sz="2400" dirty="0"/>
              <a:t>in the world.</a:t>
            </a:r>
          </a:p>
          <a:p>
            <a:r>
              <a:rPr lang="en-GB" sz="2400" dirty="0"/>
              <a:t>i</a:t>
            </a:r>
            <a:r>
              <a:rPr lang="en-GB" sz="2400" dirty="0" smtClean="0"/>
              <a:t>ssue </a:t>
            </a:r>
            <a:r>
              <a:rPr lang="en-GB" sz="2400" dirty="0"/>
              <a:t>the following command:</a:t>
            </a:r>
          </a:p>
          <a:p>
            <a:pPr lvl="1"/>
            <a:r>
              <a:rPr lang="en-GB" sz="2400" dirty="0"/>
              <a:t>ask turtles [ forward 1 ]</a:t>
            </a:r>
          </a:p>
          <a:p>
            <a:r>
              <a:rPr lang="en-GB" sz="2400" dirty="0"/>
              <a:t>What is happening? What happens if a negative number is sent to the forward command?</a:t>
            </a:r>
          </a:p>
          <a:p>
            <a:pPr lvl="1"/>
            <a:r>
              <a:rPr lang="en-GB" sz="2400" dirty="0"/>
              <a:t>ask turtles [ forward -1 </a:t>
            </a:r>
            <a:r>
              <a:rPr lang="en-GB" sz="2400" dirty="0" smtClean="0"/>
              <a:t>]</a:t>
            </a:r>
            <a:endParaRPr lang="en-GB" sz="2400" dirty="0"/>
          </a:p>
        </p:txBody>
      </p:sp>
    </p:spTree>
    <p:extLst>
      <p:ext uri="{BB962C8B-B14F-4D97-AF65-F5344CB8AC3E}">
        <p14:creationId xmlns:p14="http://schemas.microsoft.com/office/powerpoint/2010/main" val="28000762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Move people’s location using ask</a:t>
            </a:r>
            <a:endParaRPr lang="en-GB" dirty="0"/>
          </a:p>
        </p:txBody>
      </p:sp>
      <p:sp>
        <p:nvSpPr>
          <p:cNvPr id="3" name="Content Placeholder 2"/>
          <p:cNvSpPr>
            <a:spLocks noGrp="1"/>
          </p:cNvSpPr>
          <p:nvPr>
            <p:ph idx="1"/>
          </p:nvPr>
        </p:nvSpPr>
        <p:spPr>
          <a:xfrm>
            <a:off x="1371600" y="1946786"/>
            <a:ext cx="9601200" cy="5053103"/>
          </a:xfrm>
        </p:spPr>
        <p:txBody>
          <a:bodyPr>
            <a:noAutofit/>
          </a:bodyPr>
          <a:lstStyle/>
          <a:p>
            <a:r>
              <a:rPr lang="en-GB" sz="2400" dirty="0" smtClean="0"/>
              <a:t>Now </a:t>
            </a:r>
            <a:r>
              <a:rPr lang="en-GB" sz="2400" dirty="0"/>
              <a:t>try these commands and see what happens (they have to be entered into the Command Centre one by one):</a:t>
            </a:r>
          </a:p>
          <a:p>
            <a:pPr lvl="1"/>
            <a:r>
              <a:rPr lang="en-GB" sz="2400" dirty="0"/>
              <a:t>ask turtles [ </a:t>
            </a:r>
            <a:r>
              <a:rPr lang="en-GB" sz="2400" dirty="0" err="1"/>
              <a:t>facexy</a:t>
            </a:r>
            <a:r>
              <a:rPr lang="en-GB" sz="2400" dirty="0"/>
              <a:t> 0 0 ]</a:t>
            </a:r>
          </a:p>
          <a:p>
            <a:pPr lvl="1"/>
            <a:r>
              <a:rPr lang="en-GB" sz="2400" dirty="0"/>
              <a:t>ask turtles [ forward 1 ]</a:t>
            </a:r>
          </a:p>
          <a:p>
            <a:pPr lvl="1"/>
            <a:r>
              <a:rPr lang="en-GB" sz="2400" dirty="0"/>
              <a:t>ask turtles [ forward 1 ]</a:t>
            </a:r>
          </a:p>
          <a:p>
            <a:pPr lvl="1"/>
            <a:r>
              <a:rPr lang="en-GB" sz="2400" dirty="0"/>
              <a:t>ask turtles [ forward </a:t>
            </a:r>
            <a:r>
              <a:rPr lang="en-GB" sz="2400" dirty="0" smtClean="0"/>
              <a:t>5 ]</a:t>
            </a:r>
          </a:p>
          <a:p>
            <a:r>
              <a:rPr lang="en-GB" sz="2400" dirty="0" smtClean="0"/>
              <a:t>Now make the turtles move around as you wish</a:t>
            </a:r>
            <a:endParaRPr lang="en-GB" sz="2400" dirty="0"/>
          </a:p>
        </p:txBody>
      </p:sp>
    </p:spTree>
    <p:extLst>
      <p:ext uri="{BB962C8B-B14F-4D97-AF65-F5344CB8AC3E}">
        <p14:creationId xmlns:p14="http://schemas.microsoft.com/office/powerpoint/2010/main" val="1940328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Think about the Virus model</a:t>
            </a:r>
            <a:endParaRPr lang="en-GB" dirty="0"/>
          </a:p>
        </p:txBody>
      </p:sp>
      <p:sp>
        <p:nvSpPr>
          <p:cNvPr id="3" name="Content Placeholder 2"/>
          <p:cNvSpPr>
            <a:spLocks noGrp="1"/>
          </p:cNvSpPr>
          <p:nvPr>
            <p:ph idx="1"/>
          </p:nvPr>
        </p:nvSpPr>
        <p:spPr>
          <a:xfrm>
            <a:off x="1371600" y="1700981"/>
            <a:ext cx="9601200" cy="5329084"/>
          </a:xfrm>
        </p:spPr>
        <p:txBody>
          <a:bodyPr>
            <a:normAutofit lnSpcReduction="10000"/>
          </a:bodyPr>
          <a:lstStyle/>
          <a:p>
            <a:r>
              <a:rPr lang="en-GB" sz="2400" dirty="0" smtClean="0"/>
              <a:t>Did you notice the initial outbreak? </a:t>
            </a:r>
            <a:endParaRPr lang="en-GB" sz="2400" dirty="0"/>
          </a:p>
          <a:p>
            <a:pPr lvl="1"/>
            <a:r>
              <a:rPr lang="en-GB" sz="2400" dirty="0"/>
              <a:t>O</a:t>
            </a:r>
            <a:r>
              <a:rPr lang="en-GB" sz="2400" dirty="0" smtClean="0"/>
              <a:t>ften </a:t>
            </a:r>
            <a:r>
              <a:rPr lang="en-GB" sz="2400" dirty="0"/>
              <a:t>there will initially be an explosion of infection since no one in the population is </a:t>
            </a:r>
            <a:r>
              <a:rPr lang="en-GB" sz="2400" dirty="0" smtClean="0"/>
              <a:t>immune </a:t>
            </a:r>
          </a:p>
          <a:p>
            <a:r>
              <a:rPr lang="en-GB" sz="2400" dirty="0" smtClean="0"/>
              <a:t>What makes a ‘successful’ virus?</a:t>
            </a:r>
          </a:p>
          <a:p>
            <a:pPr lvl="1"/>
            <a:r>
              <a:rPr lang="en-GB" sz="2400" dirty="0" smtClean="0"/>
              <a:t>Viruses </a:t>
            </a:r>
            <a:r>
              <a:rPr lang="en-GB" sz="2400" dirty="0"/>
              <a:t>that are too successful </a:t>
            </a:r>
            <a:r>
              <a:rPr lang="en-GB" sz="2400" dirty="0" smtClean="0"/>
              <a:t>(high infectiousness) at </a:t>
            </a:r>
            <a:r>
              <a:rPr lang="en-GB" sz="2400" dirty="0"/>
              <a:t>first (infecting almost everyone) may not survive in the long term. Since everyone infected generally dies or becomes immune as a </a:t>
            </a:r>
            <a:r>
              <a:rPr lang="en-GB" sz="2400" dirty="0" smtClean="0"/>
              <a:t>result</a:t>
            </a:r>
          </a:p>
          <a:p>
            <a:pPr lvl="1"/>
            <a:r>
              <a:rPr lang="en-GB" sz="2400" dirty="0" smtClean="0"/>
              <a:t>Ebola </a:t>
            </a:r>
            <a:r>
              <a:rPr lang="en-GB" sz="2400" dirty="0"/>
              <a:t>has a very short duration, a very high infectiousness value, and an extremely low recovery rate. How successful is it? Set the sliders appropriately and watch what happens.</a:t>
            </a:r>
          </a:p>
          <a:p>
            <a:pPr lvl="1"/>
            <a:r>
              <a:rPr lang="en-GB" sz="2400" dirty="0"/>
              <a:t>The HIV </a:t>
            </a:r>
            <a:r>
              <a:rPr lang="en-GB" sz="2400" dirty="0" smtClean="0"/>
              <a:t>AIDS virus, </a:t>
            </a:r>
            <a:r>
              <a:rPr lang="en-GB" sz="2400" dirty="0"/>
              <a:t>has an extremely long duration, an extremely low recovery rate, but an extremely low infectiousness value. How successful is it?</a:t>
            </a:r>
          </a:p>
          <a:p>
            <a:pPr lvl="1"/>
            <a:endParaRPr lang="en-GB" sz="2400" dirty="0" smtClean="0"/>
          </a:p>
          <a:p>
            <a:endParaRPr lang="en-GB" sz="2400" dirty="0" smtClean="0"/>
          </a:p>
          <a:p>
            <a:endParaRPr lang="en-GB" sz="2400" dirty="0"/>
          </a:p>
        </p:txBody>
      </p:sp>
    </p:spTree>
    <p:extLst>
      <p:ext uri="{BB962C8B-B14F-4D97-AF65-F5344CB8AC3E}">
        <p14:creationId xmlns:p14="http://schemas.microsoft.com/office/powerpoint/2010/main" val="39241799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Virus model</a:t>
            </a:r>
            <a:endParaRPr lang="en-GB" dirty="0"/>
          </a:p>
        </p:txBody>
      </p:sp>
      <p:sp>
        <p:nvSpPr>
          <p:cNvPr id="3" name="Content Placeholder 2"/>
          <p:cNvSpPr>
            <a:spLocks noGrp="1"/>
          </p:cNvSpPr>
          <p:nvPr>
            <p:ph idx="1"/>
          </p:nvPr>
        </p:nvSpPr>
        <p:spPr>
          <a:xfrm>
            <a:off x="1213945" y="1665889"/>
            <a:ext cx="9601200" cy="5202621"/>
          </a:xfrm>
        </p:spPr>
        <p:txBody>
          <a:bodyPr>
            <a:normAutofit/>
          </a:bodyPr>
          <a:lstStyle/>
          <a:p>
            <a:r>
              <a:rPr lang="en-GB" sz="2400" dirty="0"/>
              <a:t>Write a command to change the colour of all of the patches to brown.</a:t>
            </a:r>
          </a:p>
          <a:p>
            <a:r>
              <a:rPr lang="en-GB" sz="2400" dirty="0" smtClean="0"/>
              <a:t>Write </a:t>
            </a:r>
            <a:r>
              <a:rPr lang="en-GB" sz="2400" dirty="0"/>
              <a:t>a command that will ask all agents to move forward one step.</a:t>
            </a:r>
          </a:p>
          <a:p>
            <a:r>
              <a:rPr lang="en-GB" sz="2400" dirty="0" smtClean="0"/>
              <a:t>Write </a:t>
            </a:r>
            <a:r>
              <a:rPr lang="en-GB" sz="2400" dirty="0"/>
              <a:t>a command that will ask all blue turtles to move forward five steps. (</a:t>
            </a:r>
            <a:r>
              <a:rPr lang="en-GB" sz="2400" dirty="0" smtClean="0"/>
              <a:t>Hint: </a:t>
            </a:r>
            <a:r>
              <a:rPr lang="en-GB" sz="2400" dirty="0"/>
              <a:t>use a combination of ask and with).</a:t>
            </a:r>
          </a:p>
          <a:p>
            <a:r>
              <a:rPr lang="en-GB" sz="2400" dirty="0" smtClean="0"/>
              <a:t>Write </a:t>
            </a:r>
            <a:r>
              <a:rPr lang="en-GB" sz="2400" dirty="0"/>
              <a:t>a command that will ask the turtles to change the colour of the patch that they are standing on to blue</a:t>
            </a:r>
            <a:r>
              <a:rPr lang="en-GB" sz="2400" dirty="0" smtClean="0"/>
              <a:t>. (Hint: ‘patch-here’ </a:t>
            </a:r>
            <a:r>
              <a:rPr lang="en-GB" sz="2400" dirty="0"/>
              <a:t>reports the patch under the turtle</a:t>
            </a:r>
            <a:r>
              <a:rPr lang="en-GB" sz="2400" dirty="0" smtClean="0"/>
              <a:t>)</a:t>
            </a:r>
            <a:endParaRPr lang="en-GB" sz="2400" dirty="0"/>
          </a:p>
          <a:p>
            <a:r>
              <a:rPr lang="en-GB" sz="2400" dirty="0" smtClean="0"/>
              <a:t>Write </a:t>
            </a:r>
            <a:r>
              <a:rPr lang="en-GB" sz="2400" dirty="0"/>
              <a:t>a command that will ask all of the red turtles to change the colour of the patch that they are standing on to orange. Hint: remember that turtle colour is stored in a variable called </a:t>
            </a:r>
            <a:r>
              <a:rPr lang="en-GB" sz="2400" dirty="0" smtClean="0"/>
              <a:t>‘</a:t>
            </a:r>
            <a:r>
              <a:rPr lang="en-GB" sz="2400" dirty="0" err="1" smtClean="0"/>
              <a:t>color</a:t>
            </a:r>
            <a:r>
              <a:rPr lang="en-GB" sz="2400" dirty="0" smtClean="0"/>
              <a:t>’ </a:t>
            </a:r>
            <a:r>
              <a:rPr lang="en-GB" sz="2400" dirty="0"/>
              <a:t>and patch colour is stored in a variable called </a:t>
            </a:r>
            <a:r>
              <a:rPr lang="en-GB" sz="2400" dirty="0" smtClean="0"/>
              <a:t>‘</a:t>
            </a:r>
            <a:r>
              <a:rPr lang="en-GB" sz="2400" dirty="0" err="1" smtClean="0"/>
              <a:t>pcolor</a:t>
            </a:r>
            <a:r>
              <a:rPr lang="en-GB" sz="2400" dirty="0" smtClean="0"/>
              <a:t>’.</a:t>
            </a:r>
            <a:endParaRPr lang="en-GB" sz="2400" dirty="0"/>
          </a:p>
        </p:txBody>
      </p:sp>
    </p:spTree>
    <p:extLst>
      <p:ext uri="{BB962C8B-B14F-4D97-AF65-F5344CB8AC3E}">
        <p14:creationId xmlns:p14="http://schemas.microsoft.com/office/powerpoint/2010/main" val="1796081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NetLogo</a:t>
            </a:r>
            <a:endParaRPr lang="en-GB" dirty="0"/>
          </a:p>
        </p:txBody>
      </p:sp>
      <p:sp>
        <p:nvSpPr>
          <p:cNvPr id="3" name="Content Placeholder 2"/>
          <p:cNvSpPr>
            <a:spLocks noGrp="1"/>
          </p:cNvSpPr>
          <p:nvPr>
            <p:ph idx="1"/>
          </p:nvPr>
        </p:nvSpPr>
        <p:spPr>
          <a:xfrm>
            <a:off x="1371600" y="1708727"/>
            <a:ext cx="9601200" cy="4158673"/>
          </a:xfrm>
        </p:spPr>
        <p:txBody>
          <a:bodyPr>
            <a:normAutofit/>
          </a:bodyPr>
          <a:lstStyle/>
          <a:p>
            <a:r>
              <a:rPr lang="en-GB" sz="2400" dirty="0"/>
              <a:t>Components of a </a:t>
            </a:r>
            <a:r>
              <a:rPr lang="en-GB" sz="2400" dirty="0" err="1"/>
              <a:t>NetLogo</a:t>
            </a:r>
            <a:r>
              <a:rPr lang="en-GB" sz="2400" dirty="0"/>
              <a:t> model</a:t>
            </a:r>
          </a:p>
          <a:p>
            <a:endParaRPr lang="en-GB" sz="2400" dirty="0"/>
          </a:p>
          <a:p>
            <a:pPr lvl="1"/>
            <a:r>
              <a:rPr lang="en-GB" sz="2400" b="1" dirty="0"/>
              <a:t>Interface</a:t>
            </a:r>
            <a:r>
              <a:rPr lang="en-GB" sz="2400" dirty="0"/>
              <a:t> (direct interact with the model using </a:t>
            </a:r>
            <a:r>
              <a:rPr lang="en-GB" sz="2400" dirty="0" smtClean="0"/>
              <a:t>control knobs)</a:t>
            </a:r>
          </a:p>
          <a:p>
            <a:pPr lvl="1"/>
            <a:r>
              <a:rPr lang="en-GB" sz="2400" b="1" dirty="0" smtClean="0"/>
              <a:t>Command centre </a:t>
            </a:r>
            <a:r>
              <a:rPr lang="en-GB" sz="2400" dirty="0" smtClean="0"/>
              <a:t>(direct interact with the model using command)</a:t>
            </a:r>
            <a:endParaRPr lang="en-GB" sz="2400" dirty="0"/>
          </a:p>
          <a:p>
            <a:pPr lvl="1"/>
            <a:r>
              <a:rPr lang="en-GB" sz="2400" b="1" dirty="0"/>
              <a:t>C</a:t>
            </a:r>
            <a:r>
              <a:rPr lang="en-GB" sz="2400" b="1" dirty="0" smtClean="0"/>
              <a:t>ode</a:t>
            </a:r>
            <a:endParaRPr lang="en-GB" sz="2400" b="1" dirty="0"/>
          </a:p>
          <a:p>
            <a:pPr lvl="1"/>
            <a:r>
              <a:rPr lang="en-GB" sz="2400" b="1" dirty="0" smtClean="0"/>
              <a:t>Model Info </a:t>
            </a:r>
            <a:r>
              <a:rPr lang="en-GB" sz="2400" dirty="0"/>
              <a:t>(description, metadata, etc)</a:t>
            </a:r>
          </a:p>
          <a:p>
            <a:pPr lvl="1"/>
            <a:endParaRPr lang="en-GB" sz="2400" dirty="0"/>
          </a:p>
        </p:txBody>
      </p:sp>
    </p:spTree>
    <p:extLst>
      <p:ext uri="{BB962C8B-B14F-4D97-AF65-F5344CB8AC3E}">
        <p14:creationId xmlns:p14="http://schemas.microsoft.com/office/powerpoint/2010/main" val="326706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092" y="796636"/>
            <a:ext cx="3043382" cy="2546927"/>
          </a:xfrm>
        </p:spPr>
        <p:txBody>
          <a:bodyPr>
            <a:normAutofit/>
          </a:bodyPr>
          <a:lstStyle/>
          <a:p>
            <a:r>
              <a:rPr lang="en-GB" sz="4000" dirty="0" smtClean="0"/>
              <a:t>Interface and Command Centre </a:t>
            </a:r>
            <a:endParaRPr lang="en-GB" sz="4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3037" y="258417"/>
            <a:ext cx="8160026" cy="6599583"/>
          </a:xfrm>
          <a:prstGeom prst="rect">
            <a:avLst/>
          </a:prstGeom>
        </p:spPr>
      </p:pic>
      <p:sp>
        <p:nvSpPr>
          <p:cNvPr id="3" name="TextBox 2"/>
          <p:cNvSpPr txBox="1"/>
          <p:nvPr/>
        </p:nvSpPr>
        <p:spPr>
          <a:xfrm>
            <a:off x="349430" y="2850473"/>
            <a:ext cx="3406705" cy="3416320"/>
          </a:xfrm>
          <a:prstGeom prst="rect">
            <a:avLst/>
          </a:prstGeom>
          <a:noFill/>
        </p:spPr>
        <p:txBody>
          <a:bodyPr wrap="square" rtlCol="0">
            <a:spAutoFit/>
          </a:bodyPr>
          <a:lstStyle/>
          <a:p>
            <a:r>
              <a:rPr lang="en-GB" sz="2400" dirty="0" smtClean="0"/>
              <a:t>There </a:t>
            </a:r>
            <a:r>
              <a:rPr lang="en-GB" sz="2400" dirty="0"/>
              <a:t>are two parts: </a:t>
            </a:r>
            <a:endParaRPr lang="en-GB" sz="2400" dirty="0" smtClean="0"/>
          </a:p>
          <a:p>
            <a:pPr marL="342900" indent="-342900">
              <a:buFont typeface="Arial" panose="020B0604020202020204" pitchFamily="34" charset="0"/>
              <a:buChar char="•"/>
            </a:pPr>
            <a:r>
              <a:rPr lang="en-GB" sz="2400" dirty="0" smtClean="0"/>
              <a:t>the </a:t>
            </a:r>
            <a:r>
              <a:rPr lang="en-GB" sz="2400" dirty="0"/>
              <a:t>top part shows outputs from the </a:t>
            </a:r>
            <a:r>
              <a:rPr lang="en-GB" sz="2400" dirty="0" smtClean="0"/>
              <a:t>model</a:t>
            </a:r>
          </a:p>
          <a:p>
            <a:pPr marL="342900" indent="-342900">
              <a:buFont typeface="Arial" panose="020B0604020202020204" pitchFamily="34" charset="0"/>
              <a:buChar char="•"/>
            </a:pPr>
            <a:r>
              <a:rPr lang="en-GB" sz="2400" dirty="0" smtClean="0"/>
              <a:t>the </a:t>
            </a:r>
            <a:r>
              <a:rPr lang="en-GB" sz="2400" dirty="0"/>
              <a:t>bottom part </a:t>
            </a:r>
            <a:r>
              <a:rPr lang="en-GB" sz="2400" dirty="0" smtClean="0"/>
              <a:t>(command centre) allows </a:t>
            </a:r>
            <a:r>
              <a:rPr lang="en-GB" sz="2400" dirty="0"/>
              <a:t>you to enter commands that are sent to the model.</a:t>
            </a:r>
          </a:p>
        </p:txBody>
      </p:sp>
    </p:spTree>
    <p:extLst>
      <p:ext uri="{BB962C8B-B14F-4D97-AF65-F5344CB8AC3E}">
        <p14:creationId xmlns:p14="http://schemas.microsoft.com/office/powerpoint/2010/main" val="2660640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Interface </a:t>
            </a:r>
            <a:r>
              <a:rPr lang="en-GB" dirty="0" smtClean="0"/>
              <a:t>Components</a:t>
            </a:r>
            <a:endParaRPr lang="en-GB" dirty="0"/>
          </a:p>
        </p:txBody>
      </p:sp>
      <p:sp>
        <p:nvSpPr>
          <p:cNvPr id="3" name="Content Placeholder 2"/>
          <p:cNvSpPr>
            <a:spLocks noGrp="1"/>
          </p:cNvSpPr>
          <p:nvPr>
            <p:ph idx="1"/>
          </p:nvPr>
        </p:nvSpPr>
        <p:spPr>
          <a:xfrm>
            <a:off x="1250731" y="1650124"/>
            <a:ext cx="8788619" cy="990637"/>
          </a:xfrm>
        </p:spPr>
        <p:txBody>
          <a:bodyPr>
            <a:noAutofit/>
          </a:bodyPr>
          <a:lstStyle/>
          <a:p>
            <a:r>
              <a:rPr lang="en-GB" dirty="0"/>
              <a:t>These controls are used to interact with the model and understand what it is doing. You add them </a:t>
            </a:r>
            <a:r>
              <a:rPr lang="en-GB" dirty="0" smtClean="0"/>
              <a:t>yourself, </a:t>
            </a:r>
            <a:r>
              <a:rPr lang="en-GB" dirty="0"/>
              <a:t>depending on which ones are needed for the particular application </a:t>
            </a:r>
          </a:p>
        </p:txBody>
      </p:sp>
      <p:pic>
        <p:nvPicPr>
          <p:cNvPr id="4" name="Picture 3"/>
          <p:cNvPicPr>
            <a:picLocks noChangeAspect="1"/>
          </p:cNvPicPr>
          <p:nvPr/>
        </p:nvPicPr>
        <p:blipFill>
          <a:blip r:embed="rId2"/>
          <a:stretch>
            <a:fillRect/>
          </a:stretch>
        </p:blipFill>
        <p:spPr>
          <a:xfrm>
            <a:off x="1858360" y="2719425"/>
            <a:ext cx="7318876" cy="4010788"/>
          </a:xfrm>
          <a:prstGeom prst="rect">
            <a:avLst/>
          </a:prstGeom>
          <a:effectLst>
            <a:outerShdw blurRad="50800" dist="76200" dir="2700000" algn="tl" rotWithShape="0">
              <a:prstClr val="black">
                <a:alpha val="40000"/>
              </a:prstClr>
            </a:outerShdw>
          </a:effectLst>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44914"/>
          <a:stretch/>
        </p:blipFill>
        <p:spPr>
          <a:xfrm>
            <a:off x="5889623" y="4905984"/>
            <a:ext cx="4249118" cy="1485735"/>
          </a:xfrm>
          <a:prstGeom prst="rect">
            <a:avLst/>
          </a:prstGeom>
        </p:spPr>
      </p:pic>
      <p:sp>
        <p:nvSpPr>
          <p:cNvPr id="6" name="TextBox 5"/>
          <p:cNvSpPr txBox="1"/>
          <p:nvPr/>
        </p:nvSpPr>
        <p:spPr>
          <a:xfrm>
            <a:off x="6001407" y="6008718"/>
            <a:ext cx="1253869" cy="461665"/>
          </a:xfrm>
          <a:prstGeom prst="rect">
            <a:avLst/>
          </a:prstGeom>
          <a:noFill/>
        </p:spPr>
        <p:txBody>
          <a:bodyPr wrap="none" rtlCol="0">
            <a:spAutoFit/>
          </a:bodyPr>
          <a:lstStyle/>
          <a:p>
            <a:r>
              <a:rPr lang="en-GB" sz="2400" dirty="0" smtClean="0"/>
              <a:t>Chooser</a:t>
            </a:r>
            <a:endParaRPr lang="en-GB" sz="2400" dirty="0"/>
          </a:p>
        </p:txBody>
      </p:sp>
      <p:sp>
        <p:nvSpPr>
          <p:cNvPr id="8" name="TextBox 7"/>
          <p:cNvSpPr txBox="1"/>
          <p:nvPr/>
        </p:nvSpPr>
        <p:spPr>
          <a:xfrm>
            <a:off x="8325528" y="6237752"/>
            <a:ext cx="851708" cy="461665"/>
          </a:xfrm>
          <a:prstGeom prst="rect">
            <a:avLst/>
          </a:prstGeom>
          <a:noFill/>
        </p:spPr>
        <p:txBody>
          <a:bodyPr wrap="none" rtlCol="0">
            <a:spAutoFit/>
          </a:bodyPr>
          <a:lstStyle/>
          <a:p>
            <a:r>
              <a:rPr lang="en-GB" sz="2400" dirty="0" smtClean="0"/>
              <a:t>Input</a:t>
            </a:r>
            <a:endParaRPr lang="en-GB" sz="2400" dirty="0"/>
          </a:p>
        </p:txBody>
      </p:sp>
    </p:spTree>
    <p:extLst>
      <p:ext uri="{BB962C8B-B14F-4D97-AF65-F5344CB8AC3E}">
        <p14:creationId xmlns:p14="http://schemas.microsoft.com/office/powerpoint/2010/main" val="2375413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910" y="669635"/>
            <a:ext cx="3982202" cy="5929948"/>
          </a:xfrm>
        </p:spPr>
        <p:txBody>
          <a:bodyPr>
            <a:normAutofit/>
          </a:bodyPr>
          <a:lstStyle/>
          <a:p>
            <a:pPr>
              <a:lnSpc>
                <a:spcPct val="100000"/>
              </a:lnSpc>
            </a:pPr>
            <a:r>
              <a:rPr lang="en-GB" sz="4000" dirty="0" smtClean="0"/>
              <a:t>Model </a:t>
            </a:r>
            <a:r>
              <a:rPr lang="en-GB" sz="4000" dirty="0" smtClean="0"/>
              <a:t>code</a:t>
            </a:r>
            <a:br>
              <a:rPr lang="en-GB" sz="4000" dirty="0" smtClean="0"/>
            </a:br>
            <a:r>
              <a:rPr lang="en-GB" dirty="0"/>
              <a:t/>
            </a:r>
            <a:br>
              <a:rPr lang="en-GB" dirty="0"/>
            </a:br>
            <a:r>
              <a:rPr lang="en-GB" sz="2400" dirty="0" smtClean="0"/>
              <a:t>Define</a:t>
            </a:r>
            <a:r>
              <a:rPr lang="en-GB" sz="2800" dirty="0" smtClean="0"/>
              <a:t> </a:t>
            </a:r>
            <a:r>
              <a:rPr lang="en-GB" sz="2400" b="1" dirty="0"/>
              <a:t>g</a:t>
            </a:r>
            <a:r>
              <a:rPr lang="en-GB" sz="2400" b="1" dirty="0" smtClean="0"/>
              <a:t>lobal variables</a:t>
            </a:r>
            <a:r>
              <a:rPr lang="en-GB" sz="2400" dirty="0" smtClean="0"/>
              <a:t> (</a:t>
            </a:r>
            <a:r>
              <a:rPr lang="en-GB" sz="2400" dirty="0" err="1" smtClean="0"/>
              <a:t>globals</a:t>
            </a:r>
            <a:r>
              <a:rPr lang="en-GB" sz="2400" dirty="0" smtClean="0"/>
              <a:t> [])</a:t>
            </a:r>
            <a:r>
              <a:rPr lang="en-GB" sz="4000" dirty="0" smtClean="0"/>
              <a:t/>
            </a:r>
            <a:br>
              <a:rPr lang="en-GB" sz="4000" dirty="0" smtClean="0"/>
            </a:br>
            <a:r>
              <a:rPr lang="en-GB" sz="2400" dirty="0"/>
              <a:t>D</a:t>
            </a:r>
            <a:r>
              <a:rPr lang="en-GB" sz="2400" dirty="0" smtClean="0"/>
              <a:t>efine </a:t>
            </a:r>
            <a:r>
              <a:rPr lang="en-GB" sz="2400" b="1" dirty="0" smtClean="0"/>
              <a:t>agent types</a:t>
            </a:r>
            <a:r>
              <a:rPr lang="en-GB" sz="2400" dirty="0" smtClean="0"/>
              <a:t> (turtles-own [])</a:t>
            </a:r>
            <a:br>
              <a:rPr lang="en-GB" sz="2400" dirty="0" smtClean="0"/>
            </a:br>
            <a:r>
              <a:rPr lang="en-GB" sz="2400" dirty="0" smtClean="0"/>
              <a:t>‘</a:t>
            </a:r>
            <a:r>
              <a:rPr lang="en-GB" sz="2400" b="1" dirty="0" smtClean="0"/>
              <a:t>setup’</a:t>
            </a:r>
            <a:r>
              <a:rPr lang="en-GB" sz="2400" dirty="0" smtClean="0"/>
              <a:t> command/function –initialise model </a:t>
            </a:r>
            <a:br>
              <a:rPr lang="en-GB" sz="2400" dirty="0" smtClean="0"/>
            </a:br>
            <a:r>
              <a:rPr lang="en-GB" sz="2400" dirty="0" smtClean="0"/>
              <a:t>‘</a:t>
            </a:r>
            <a:r>
              <a:rPr lang="en-GB" sz="2400" b="1" dirty="0" smtClean="0"/>
              <a:t>go’</a:t>
            </a:r>
            <a:r>
              <a:rPr lang="en-GB" sz="2400" dirty="0" smtClean="0"/>
              <a:t> command/function – run model </a:t>
            </a:r>
            <a:br>
              <a:rPr lang="en-GB" sz="2400" dirty="0" smtClean="0"/>
            </a:br>
            <a:r>
              <a:rPr lang="en-GB" sz="2400" dirty="0" smtClean="0"/>
              <a:t>You can write any other functions as you like, such as ‘move-unhappy-turtles’</a:t>
            </a:r>
            <a:br>
              <a:rPr lang="en-GB" sz="2400" dirty="0" smtClean="0"/>
            </a:br>
            <a:endParaRPr lang="en-GB" sz="2200" dirty="0"/>
          </a:p>
        </p:txBody>
      </p:sp>
      <p:pic>
        <p:nvPicPr>
          <p:cNvPr id="4" name="Picture 3">
            <a:extLst>
              <a:ext uri="{FF2B5EF4-FFF2-40B4-BE49-F238E27FC236}">
                <a16:creationId xmlns:a16="http://schemas.microsoft.com/office/drawing/2014/main" id="{9F9A9BC5-B2F2-C040-B818-D13C700C0FDC}"/>
              </a:ext>
            </a:extLst>
          </p:cNvPr>
          <p:cNvPicPr>
            <a:picLocks noChangeAspect="1"/>
          </p:cNvPicPr>
          <p:nvPr/>
        </p:nvPicPr>
        <p:blipFill>
          <a:blip r:embed="rId2"/>
          <a:stretch>
            <a:fillRect/>
          </a:stretch>
        </p:blipFill>
        <p:spPr>
          <a:xfrm>
            <a:off x="4213112" y="434111"/>
            <a:ext cx="7978888" cy="6257636"/>
          </a:xfrm>
          <a:prstGeom prst="rect">
            <a:avLst/>
          </a:prstGeom>
        </p:spPr>
      </p:pic>
    </p:spTree>
    <p:extLst>
      <p:ext uri="{BB962C8B-B14F-4D97-AF65-F5344CB8AC3E}">
        <p14:creationId xmlns:p14="http://schemas.microsoft.com/office/powerpoint/2010/main" val="2242257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966" y="688428"/>
            <a:ext cx="3459786" cy="4191000"/>
          </a:xfrm>
        </p:spPr>
        <p:txBody>
          <a:bodyPr>
            <a:normAutofit/>
          </a:bodyPr>
          <a:lstStyle/>
          <a:p>
            <a:r>
              <a:rPr lang="en-GB" sz="4000" dirty="0"/>
              <a:t>Model info </a:t>
            </a:r>
            <a:r>
              <a:rPr lang="en-GB" sz="2400" dirty="0" smtClean="0"/>
              <a:t> </a:t>
            </a:r>
            <a:br>
              <a:rPr lang="en-GB" sz="2400" dirty="0" smtClean="0"/>
            </a:br>
            <a:r>
              <a:rPr lang="en-GB" sz="2400" dirty="0"/>
              <a:t/>
            </a:r>
            <a:br>
              <a:rPr lang="en-GB" sz="2400" dirty="0"/>
            </a:br>
            <a:r>
              <a:rPr lang="en-GB" sz="2400" dirty="0" smtClean="0"/>
              <a:t>To </a:t>
            </a:r>
            <a:r>
              <a:rPr lang="en-GB" sz="2400" dirty="0" smtClean="0"/>
              <a:t>help others (and your future self) understand the model</a:t>
            </a:r>
            <a:br>
              <a:rPr lang="en-GB" sz="2400" dirty="0" smtClean="0"/>
            </a:br>
            <a:r>
              <a:rPr lang="en-GB" sz="2400" dirty="0" smtClean="0"/>
              <a:t/>
            </a:r>
            <a:br>
              <a:rPr lang="en-GB" sz="2400" dirty="0" smtClean="0"/>
            </a:br>
            <a:r>
              <a:rPr lang="en-GB" sz="2400" dirty="0" smtClean="0"/>
              <a:t>Documentation is very important!</a:t>
            </a:r>
            <a:endParaRPr lang="en-GB" sz="2400" dirty="0"/>
          </a:p>
        </p:txBody>
      </p:sp>
      <p:pic>
        <p:nvPicPr>
          <p:cNvPr id="5" name="Picture 4">
            <a:extLst>
              <a:ext uri="{FF2B5EF4-FFF2-40B4-BE49-F238E27FC236}">
                <a16:creationId xmlns:a16="http://schemas.microsoft.com/office/drawing/2014/main" id="{73EF53CE-875E-C74A-8AFA-15FA293E6416}"/>
              </a:ext>
            </a:extLst>
          </p:cNvPr>
          <p:cNvPicPr>
            <a:picLocks noChangeAspect="1"/>
          </p:cNvPicPr>
          <p:nvPr/>
        </p:nvPicPr>
        <p:blipFill>
          <a:blip r:embed="rId2"/>
          <a:stretch>
            <a:fillRect/>
          </a:stretch>
        </p:blipFill>
        <p:spPr>
          <a:xfrm>
            <a:off x="3932752" y="658091"/>
            <a:ext cx="7574324" cy="5934364"/>
          </a:xfrm>
          <a:prstGeom prst="rect">
            <a:avLst/>
          </a:prstGeom>
        </p:spPr>
      </p:pic>
    </p:spTree>
    <p:extLst>
      <p:ext uri="{BB962C8B-B14F-4D97-AF65-F5344CB8AC3E}">
        <p14:creationId xmlns:p14="http://schemas.microsoft.com/office/powerpoint/2010/main" val="3517997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NetLogo</a:t>
            </a:r>
            <a:r>
              <a:rPr lang="en-GB" dirty="0" smtClean="0"/>
              <a:t> programming</a:t>
            </a:r>
            <a:endParaRPr lang="en-GB" dirty="0"/>
          </a:p>
        </p:txBody>
      </p:sp>
      <p:sp>
        <p:nvSpPr>
          <p:cNvPr id="3" name="Content Placeholder 2"/>
          <p:cNvSpPr>
            <a:spLocks noGrp="1"/>
          </p:cNvSpPr>
          <p:nvPr>
            <p:ph idx="1"/>
          </p:nvPr>
        </p:nvSpPr>
        <p:spPr>
          <a:xfrm>
            <a:off x="1133061" y="1828800"/>
            <a:ext cx="9601200" cy="4522304"/>
          </a:xfrm>
        </p:spPr>
        <p:txBody>
          <a:bodyPr>
            <a:noAutofit/>
          </a:bodyPr>
          <a:lstStyle/>
          <a:p>
            <a:r>
              <a:rPr lang="en-GB" sz="2800" dirty="0"/>
              <a:t>So what you will mostly do for this </a:t>
            </a:r>
            <a:r>
              <a:rPr lang="en-GB" sz="2800" dirty="0" smtClean="0"/>
              <a:t>practical </a:t>
            </a:r>
            <a:r>
              <a:rPr lang="en-GB" sz="2800" dirty="0"/>
              <a:t>is </a:t>
            </a:r>
          </a:p>
          <a:p>
            <a:pPr lvl="1"/>
            <a:r>
              <a:rPr lang="en-GB" sz="2800" dirty="0"/>
              <a:t>change some of the agent behaviour parameters </a:t>
            </a:r>
          </a:p>
          <a:p>
            <a:pPr lvl="1"/>
            <a:r>
              <a:rPr lang="en-GB" sz="2800" dirty="0"/>
              <a:t>examine the effects</a:t>
            </a:r>
          </a:p>
          <a:p>
            <a:pPr lvl="1"/>
            <a:endParaRPr lang="en-GB" sz="2800" dirty="0"/>
          </a:p>
          <a:p>
            <a:r>
              <a:rPr lang="en-GB" sz="2800" dirty="0"/>
              <a:t>The interested amongst you may want to play with the code! </a:t>
            </a:r>
          </a:p>
          <a:p>
            <a:endParaRPr lang="en-GB" sz="2800" dirty="0"/>
          </a:p>
          <a:p>
            <a:r>
              <a:rPr lang="en-GB" sz="2800" dirty="0"/>
              <a:t>So let’s have a look at the interface of a typical </a:t>
            </a:r>
            <a:r>
              <a:rPr lang="en-GB" sz="2800" dirty="0" err="1"/>
              <a:t>NetLogo</a:t>
            </a:r>
            <a:r>
              <a:rPr lang="en-GB" sz="2800" dirty="0"/>
              <a:t> programme</a:t>
            </a:r>
          </a:p>
        </p:txBody>
      </p:sp>
    </p:spTree>
    <p:extLst>
      <p:ext uri="{BB962C8B-B14F-4D97-AF65-F5344CB8AC3E}">
        <p14:creationId xmlns:p14="http://schemas.microsoft.com/office/powerpoint/2010/main" val="381945933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{F81D561A-F077-EF49-89A3-D273EE5E2054}tf10001072</Template>
  <TotalTime>23884</TotalTime>
  <Words>2609</Words>
  <Application>Microsoft Office PowerPoint</Application>
  <PresentationFormat>Widescreen</PresentationFormat>
  <Paragraphs>242</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Courier</vt:lpstr>
      <vt:lpstr>Arial</vt:lpstr>
      <vt:lpstr>Courier New</vt:lpstr>
      <vt:lpstr>Franklin Gothic Book</vt:lpstr>
      <vt:lpstr>Crop</vt:lpstr>
      <vt:lpstr>NetLogo</vt:lpstr>
      <vt:lpstr>NetLogo Web</vt:lpstr>
      <vt:lpstr>Useful resources </vt:lpstr>
      <vt:lpstr>NetLogo</vt:lpstr>
      <vt:lpstr>Interface and Command Centre </vt:lpstr>
      <vt:lpstr>Interface Components</vt:lpstr>
      <vt:lpstr>Model code  Define global variables (globals []) Define agent types (turtles-own []) ‘setup’ command/function –initialise model  ‘go’ command/function – run model  You can write any other functions as you like, such as ‘move-unhappy-turtles’ </vt:lpstr>
      <vt:lpstr>Model info    To help others (and your future self) understand the model  Documentation is very important!</vt:lpstr>
      <vt:lpstr>NetLogo programming</vt:lpstr>
      <vt:lpstr>Turtles and Patches</vt:lpstr>
      <vt:lpstr>Observer (global) </vt:lpstr>
      <vt:lpstr>Built-In Variables</vt:lpstr>
      <vt:lpstr>NetLogo variables</vt:lpstr>
      <vt:lpstr>NetLogo commands</vt:lpstr>
      <vt:lpstr>Model Concepts: Brackets</vt:lpstr>
      <vt:lpstr>Flow Control and Logic in NetLogo</vt:lpstr>
      <vt:lpstr>Flow Control Quiz</vt:lpstr>
      <vt:lpstr>Wolf Sheep Predation model</vt:lpstr>
      <vt:lpstr>Wolf Sheep Predation – Model info </vt:lpstr>
      <vt:lpstr>Wolf Sheep Predation – Model info cont’d </vt:lpstr>
      <vt:lpstr>Count the number of sheep and wolves</vt:lpstr>
      <vt:lpstr>Count agents with certain attributes</vt:lpstr>
      <vt:lpstr>Global/observer variables </vt:lpstr>
      <vt:lpstr>Turtle and patch variable</vt:lpstr>
      <vt:lpstr>Set variable values (the set command)</vt:lpstr>
      <vt:lpstr>Think about the Wolf Sheep Predation model </vt:lpstr>
      <vt:lpstr>Virus model </vt:lpstr>
      <vt:lpstr>Virus model – cont’d</vt:lpstr>
      <vt:lpstr>The ‘ask’ command</vt:lpstr>
      <vt:lpstr>Virus model – ask command </vt:lpstr>
      <vt:lpstr>Using ask and with</vt:lpstr>
      <vt:lpstr>Using ask and with</vt:lpstr>
      <vt:lpstr>Move people’s location using ask</vt:lpstr>
      <vt:lpstr>Move people’s location using ask</vt:lpstr>
      <vt:lpstr>Think about the Virus model</vt:lpstr>
      <vt:lpstr>Exercise: Virus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NetLogo</dc:title>
  <dc:creator>Thu Huong Nguyen</dc:creator>
  <cp:lastModifiedBy>Jiaqi Ge</cp:lastModifiedBy>
  <cp:revision>87</cp:revision>
  <dcterms:created xsi:type="dcterms:W3CDTF">2018-11-22T21:06:59Z</dcterms:created>
  <dcterms:modified xsi:type="dcterms:W3CDTF">2022-03-15T14:07:12Z</dcterms:modified>
</cp:coreProperties>
</file>