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b56d4007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b56d4007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b56d40070_8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b56d40070_8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b56d40070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b56d40070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b56d40070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b56d40070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b56d40070_8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b56d40070_8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b56d40070_8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b56d40070_8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t>import torch</a:t>
            </a:r>
            <a:endParaRPr/>
          </a:p>
          <a:p>
            <a:pPr indent="0" lvl="0" marL="0" rtl="0" algn="l">
              <a:spcBef>
                <a:spcPts val="0"/>
              </a:spcBef>
              <a:spcAft>
                <a:spcPts val="0"/>
              </a:spcAft>
              <a:buClr>
                <a:schemeClr val="dk1"/>
              </a:buClr>
              <a:buSzPts val="1100"/>
              <a:buFont typeface="Arial"/>
              <a:buNone/>
            </a:pPr>
            <a:r>
              <a:rPr lang="de"/>
              <a:t>import torch.nn as nn</a:t>
            </a:r>
            <a:endParaRPr/>
          </a:p>
          <a:p>
            <a:pPr indent="0" lvl="0" marL="0" rtl="0" algn="l">
              <a:spcBef>
                <a:spcPts val="0"/>
              </a:spcBef>
              <a:spcAft>
                <a:spcPts val="0"/>
              </a:spcAft>
              <a:buClr>
                <a:schemeClr val="dk1"/>
              </a:buClr>
              <a:buSzPts val="1100"/>
              <a:buFont typeface="Arial"/>
              <a:buNone/>
            </a:pPr>
            <a:r>
              <a:rPr lang="de"/>
              <a:t>import torch.nn.functional as 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class MultiHeadAttention(nn.Module):</a:t>
            </a:r>
            <a:endParaRPr/>
          </a:p>
          <a:p>
            <a:pPr indent="0" lvl="0" marL="0" rtl="0" algn="l">
              <a:spcBef>
                <a:spcPts val="0"/>
              </a:spcBef>
              <a:spcAft>
                <a:spcPts val="0"/>
              </a:spcAft>
              <a:buClr>
                <a:schemeClr val="dk1"/>
              </a:buClr>
              <a:buSzPts val="1100"/>
              <a:buFont typeface="Arial"/>
              <a:buNone/>
            </a:pPr>
            <a:r>
              <a:rPr lang="de"/>
              <a:t>    def __init__(self, d_model, num_heads):</a:t>
            </a:r>
            <a:endParaRPr/>
          </a:p>
          <a:p>
            <a:pPr indent="0" lvl="0" marL="0" rtl="0" algn="l">
              <a:spcBef>
                <a:spcPts val="0"/>
              </a:spcBef>
              <a:spcAft>
                <a:spcPts val="0"/>
              </a:spcAft>
              <a:buClr>
                <a:schemeClr val="dk1"/>
              </a:buClr>
              <a:buSzPts val="1100"/>
              <a:buFont typeface="Arial"/>
              <a:buNone/>
            </a:pPr>
            <a:r>
              <a:rPr lang="de"/>
              <a:t>        super(MultiHeadAttention, self).__init__()</a:t>
            </a:r>
            <a:endParaRPr/>
          </a:p>
          <a:p>
            <a:pPr indent="0" lvl="0" marL="0" rtl="0" algn="l">
              <a:spcBef>
                <a:spcPts val="0"/>
              </a:spcBef>
              <a:spcAft>
                <a:spcPts val="0"/>
              </a:spcAft>
              <a:buClr>
                <a:schemeClr val="dk1"/>
              </a:buClr>
              <a:buSzPts val="1100"/>
              <a:buFont typeface="Arial"/>
              <a:buNone/>
            </a:pPr>
            <a:r>
              <a:rPr lang="de"/>
              <a:t>        # d_model should be divisible by num_heads</a:t>
            </a:r>
            <a:endParaRPr/>
          </a:p>
          <a:p>
            <a:pPr indent="0" lvl="0" marL="0" rtl="0" algn="l">
              <a:spcBef>
                <a:spcPts val="0"/>
              </a:spcBef>
              <a:spcAft>
                <a:spcPts val="0"/>
              </a:spcAft>
              <a:buClr>
                <a:schemeClr val="dk1"/>
              </a:buClr>
              <a:buSzPts val="1100"/>
              <a:buFont typeface="Arial"/>
              <a:buNone/>
            </a:pPr>
            <a:r>
              <a:rPr lang="de"/>
              <a:t>        assert d_model % num_heads == 0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self.d_model = d_model</a:t>
            </a:r>
            <a:endParaRPr/>
          </a:p>
          <a:p>
            <a:pPr indent="0" lvl="0" marL="0" rtl="0" algn="l">
              <a:spcBef>
                <a:spcPts val="0"/>
              </a:spcBef>
              <a:spcAft>
                <a:spcPts val="0"/>
              </a:spcAft>
              <a:buClr>
                <a:schemeClr val="dk1"/>
              </a:buClr>
              <a:buSzPts val="1100"/>
              <a:buFont typeface="Arial"/>
              <a:buNone/>
            </a:pPr>
            <a:r>
              <a:rPr lang="de"/>
              <a:t>        self.num_heads = num_heads</a:t>
            </a:r>
            <a:endParaRPr/>
          </a:p>
          <a:p>
            <a:pPr indent="0" lvl="0" marL="0" rtl="0" algn="l">
              <a:spcBef>
                <a:spcPts val="0"/>
              </a:spcBef>
              <a:spcAft>
                <a:spcPts val="0"/>
              </a:spcAft>
              <a:buClr>
                <a:schemeClr val="dk1"/>
              </a:buClr>
              <a:buSzPts val="1100"/>
              <a:buFont typeface="Arial"/>
              <a:buNone/>
            </a:pPr>
            <a:r>
              <a:rPr lang="de"/>
              <a:t>        self.d_k = d_model // num_heads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self.q_linear = nn.Linear(d_model, d_model)</a:t>
            </a:r>
            <a:endParaRPr/>
          </a:p>
          <a:p>
            <a:pPr indent="0" lvl="0" marL="0" rtl="0" algn="l">
              <a:spcBef>
                <a:spcPts val="0"/>
              </a:spcBef>
              <a:spcAft>
                <a:spcPts val="0"/>
              </a:spcAft>
              <a:buClr>
                <a:schemeClr val="dk1"/>
              </a:buClr>
              <a:buSzPts val="1100"/>
              <a:buFont typeface="Arial"/>
              <a:buNone/>
            </a:pPr>
            <a:r>
              <a:rPr lang="de"/>
              <a:t>        self.k_linear = nn.Linear(d_model, d_model)</a:t>
            </a:r>
            <a:endParaRPr/>
          </a:p>
          <a:p>
            <a:pPr indent="0" lvl="0" marL="0" rtl="0" algn="l">
              <a:spcBef>
                <a:spcPts val="0"/>
              </a:spcBef>
              <a:spcAft>
                <a:spcPts val="0"/>
              </a:spcAft>
              <a:buClr>
                <a:schemeClr val="dk1"/>
              </a:buClr>
              <a:buSzPts val="1100"/>
              <a:buFont typeface="Arial"/>
              <a:buNone/>
            </a:pPr>
            <a:r>
              <a:rPr lang="de"/>
              <a:t>        self.v_linear = nn.Linear(d_model, d_model)</a:t>
            </a:r>
            <a:endParaRPr/>
          </a:p>
          <a:p>
            <a:pPr indent="0" lvl="0" marL="0" rtl="0" algn="l">
              <a:spcBef>
                <a:spcPts val="0"/>
              </a:spcBef>
              <a:spcAft>
                <a:spcPts val="0"/>
              </a:spcAft>
              <a:buClr>
                <a:schemeClr val="dk1"/>
              </a:buClr>
              <a:buSzPts val="1100"/>
              <a:buFont typeface="Arial"/>
              <a:buNone/>
            </a:pPr>
            <a:r>
              <a:rPr lang="de"/>
              <a:t>        self.out = nn.Linear(d_model, d_model)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def forward(self, q, k, v, mask=None):</a:t>
            </a:r>
            <a:endParaRPr/>
          </a:p>
          <a:p>
            <a:pPr indent="0" lvl="0" marL="0" rtl="0" algn="l">
              <a:spcBef>
                <a:spcPts val="0"/>
              </a:spcBef>
              <a:spcAft>
                <a:spcPts val="0"/>
              </a:spcAft>
              <a:buClr>
                <a:schemeClr val="dk1"/>
              </a:buClr>
              <a:buSzPts val="1100"/>
              <a:buFont typeface="Arial"/>
              <a:buNone/>
            </a:pPr>
            <a:r>
              <a:rPr lang="de"/>
              <a:t>        batch_size = q.size(0)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 Perform linear operation and split into num_heads</a:t>
            </a:r>
            <a:endParaRPr/>
          </a:p>
          <a:p>
            <a:pPr indent="0" lvl="0" marL="0" rtl="0" algn="l">
              <a:spcBef>
                <a:spcPts val="0"/>
              </a:spcBef>
              <a:spcAft>
                <a:spcPts val="0"/>
              </a:spcAft>
              <a:buClr>
                <a:schemeClr val="dk1"/>
              </a:buClr>
              <a:buSzPts val="1100"/>
              <a:buFont typeface="Arial"/>
              <a:buNone/>
            </a:pPr>
            <a:r>
              <a:rPr lang="de"/>
              <a:t>        q = self.q_linear(q).view(batch_size, -1, self.num_heads, self.d_k)</a:t>
            </a:r>
            <a:endParaRPr/>
          </a:p>
          <a:p>
            <a:pPr indent="0" lvl="0" marL="0" rtl="0" algn="l">
              <a:spcBef>
                <a:spcPts val="0"/>
              </a:spcBef>
              <a:spcAft>
                <a:spcPts val="0"/>
              </a:spcAft>
              <a:buClr>
                <a:schemeClr val="dk1"/>
              </a:buClr>
              <a:buSzPts val="1100"/>
              <a:buFont typeface="Arial"/>
              <a:buNone/>
            </a:pPr>
            <a:r>
              <a:rPr lang="de"/>
              <a:t>        k = self.k_linear(k).view(batch_size, -1, self.num_heads, self.d_k)</a:t>
            </a:r>
            <a:endParaRPr/>
          </a:p>
          <a:p>
            <a:pPr indent="0" lvl="0" marL="0" rtl="0" algn="l">
              <a:spcBef>
                <a:spcPts val="0"/>
              </a:spcBef>
              <a:spcAft>
                <a:spcPts val="0"/>
              </a:spcAft>
              <a:buClr>
                <a:schemeClr val="dk1"/>
              </a:buClr>
              <a:buSzPts val="1100"/>
              <a:buFont typeface="Arial"/>
              <a:buNone/>
            </a:pPr>
            <a:r>
              <a:rPr lang="de"/>
              <a:t>        v = self.v_linear(v).view(batch_size, -1, self.num_heads, self.d_k)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 Transpose to get dimensions batch_size * num_heads * seq_len * d_k</a:t>
            </a:r>
            <a:endParaRPr/>
          </a:p>
          <a:p>
            <a:pPr indent="0" lvl="0" marL="0" rtl="0" algn="l">
              <a:spcBef>
                <a:spcPts val="0"/>
              </a:spcBef>
              <a:spcAft>
                <a:spcPts val="0"/>
              </a:spcAft>
              <a:buClr>
                <a:schemeClr val="dk1"/>
              </a:buClr>
              <a:buSzPts val="1100"/>
              <a:buFont typeface="Arial"/>
              <a:buNone/>
            </a:pPr>
            <a:r>
              <a:rPr lang="de"/>
              <a:t>        q = q.transpose(1, 2)</a:t>
            </a:r>
            <a:endParaRPr/>
          </a:p>
          <a:p>
            <a:pPr indent="0" lvl="0" marL="0" rtl="0" algn="l">
              <a:spcBef>
                <a:spcPts val="0"/>
              </a:spcBef>
              <a:spcAft>
                <a:spcPts val="0"/>
              </a:spcAft>
              <a:buClr>
                <a:schemeClr val="dk1"/>
              </a:buClr>
              <a:buSzPts val="1100"/>
              <a:buFont typeface="Arial"/>
              <a:buNone/>
            </a:pPr>
            <a:r>
              <a:rPr lang="de"/>
              <a:t>        k = k.transpose(1, 2)</a:t>
            </a:r>
            <a:endParaRPr/>
          </a:p>
          <a:p>
            <a:pPr indent="0" lvl="0" marL="0" rtl="0" algn="l">
              <a:spcBef>
                <a:spcPts val="0"/>
              </a:spcBef>
              <a:spcAft>
                <a:spcPts val="0"/>
              </a:spcAft>
              <a:buClr>
                <a:schemeClr val="dk1"/>
              </a:buClr>
              <a:buSzPts val="1100"/>
              <a:buFont typeface="Arial"/>
              <a:buNone/>
            </a:pPr>
            <a:r>
              <a:rPr lang="de"/>
              <a:t>        v = v.transpose(1, 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 Apply attention</a:t>
            </a:r>
            <a:endParaRPr/>
          </a:p>
          <a:p>
            <a:pPr indent="0" lvl="0" marL="0" rtl="0" algn="l">
              <a:spcBef>
                <a:spcPts val="0"/>
              </a:spcBef>
              <a:spcAft>
                <a:spcPts val="0"/>
              </a:spcAft>
              <a:buClr>
                <a:schemeClr val="dk1"/>
              </a:buClr>
              <a:buSzPts val="1100"/>
              <a:buFont typeface="Arial"/>
              <a:buNone/>
            </a:pPr>
            <a:r>
              <a:rPr lang="de"/>
              <a:t>        scores = torch.matmul(q, k.transpose(-2, -1)) / torch.sqrt(</a:t>
            </a:r>
            <a:endParaRPr/>
          </a:p>
          <a:p>
            <a:pPr indent="0" lvl="0" marL="0" rtl="0" algn="l">
              <a:spcBef>
                <a:spcPts val="0"/>
              </a:spcBef>
              <a:spcAft>
                <a:spcPts val="0"/>
              </a:spcAft>
              <a:buClr>
                <a:schemeClr val="dk1"/>
              </a:buClr>
              <a:buSzPts val="1100"/>
              <a:buFont typeface="Arial"/>
              <a:buNone/>
            </a:pPr>
            <a:r>
              <a:rPr lang="de"/>
              <a:t>            torch.tensor(self.d_k, dtype=torch.float32)</a:t>
            </a:r>
            <a:endParaRPr/>
          </a:p>
          <a:p>
            <a:pPr indent="0" lvl="0" marL="0" rtl="0" algn="l">
              <a:spcBef>
                <a:spcPts val="0"/>
              </a:spcBef>
              <a:spcAft>
                <a:spcPts val="0"/>
              </a:spcAft>
              <a:buClr>
                <a:schemeClr val="dk1"/>
              </a:buClr>
              <a:buSzPts val="1100"/>
              <a:buFont typeface="Arial"/>
              <a:buNone/>
            </a:pPr>
            <a:r>
              <a:rPr lang="de"/>
              <a:t>        )</a:t>
            </a:r>
            <a:endParaRPr/>
          </a:p>
          <a:p>
            <a:pPr indent="0" lvl="0" marL="0" rtl="0" algn="l">
              <a:spcBef>
                <a:spcPts val="0"/>
              </a:spcBef>
              <a:spcAft>
                <a:spcPts val="0"/>
              </a:spcAft>
              <a:buClr>
                <a:schemeClr val="dk1"/>
              </a:buClr>
              <a:buSzPts val="1100"/>
              <a:buFont typeface="Arial"/>
              <a:buNone/>
            </a:pPr>
            <a:r>
              <a:rPr lang="de"/>
              <a:t>        if mask is not None:</a:t>
            </a:r>
            <a:endParaRPr/>
          </a:p>
          <a:p>
            <a:pPr indent="0" lvl="0" marL="0" rtl="0" algn="l">
              <a:spcBef>
                <a:spcPts val="0"/>
              </a:spcBef>
              <a:spcAft>
                <a:spcPts val="0"/>
              </a:spcAft>
              <a:buClr>
                <a:schemeClr val="dk1"/>
              </a:buClr>
              <a:buSzPts val="1100"/>
              <a:buFont typeface="Arial"/>
              <a:buNone/>
            </a:pPr>
            <a:r>
              <a:rPr lang="de"/>
              <a:t>            scores = scores.masked_fill(mask == 0, -1e9)</a:t>
            </a:r>
            <a:endParaRPr/>
          </a:p>
          <a:p>
            <a:pPr indent="0" lvl="0" marL="0" rtl="0" algn="l">
              <a:spcBef>
                <a:spcPts val="0"/>
              </a:spcBef>
              <a:spcAft>
                <a:spcPts val="0"/>
              </a:spcAft>
              <a:buClr>
                <a:schemeClr val="dk1"/>
              </a:buClr>
              <a:buSzPts val="1100"/>
              <a:buFont typeface="Arial"/>
              <a:buNone/>
            </a:pPr>
            <a:r>
              <a:rPr lang="de"/>
              <a:t>        attention = F.softmax(scores, dim=-1)</a:t>
            </a:r>
            <a:endParaRPr/>
          </a:p>
          <a:p>
            <a:pPr indent="0" lvl="0" marL="0" rtl="0" algn="l">
              <a:spcBef>
                <a:spcPts val="0"/>
              </a:spcBef>
              <a:spcAft>
                <a:spcPts val="0"/>
              </a:spcAft>
              <a:buClr>
                <a:schemeClr val="dk1"/>
              </a:buClr>
              <a:buSzPts val="1100"/>
              <a:buFont typeface="Arial"/>
              <a:buNone/>
            </a:pPr>
            <a:r>
              <a:rPr lang="de"/>
              <a:t>        x = torch.matmul(attention, v)</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 Concatenate heads and put through final linear layer</a:t>
            </a:r>
            <a:endParaRPr/>
          </a:p>
          <a:p>
            <a:pPr indent="0" lvl="0" marL="0" rtl="0" algn="l">
              <a:spcBef>
                <a:spcPts val="0"/>
              </a:spcBef>
              <a:spcAft>
                <a:spcPts val="0"/>
              </a:spcAft>
              <a:buClr>
                <a:schemeClr val="dk1"/>
              </a:buClr>
              <a:buSzPts val="1100"/>
              <a:buFont typeface="Arial"/>
              <a:buNone/>
            </a:pPr>
            <a:r>
              <a:rPr lang="de"/>
              <a:t>        x = x.transpose(1, 2).contiguous().view(batch_size, -1, self.d_model)</a:t>
            </a:r>
            <a:endParaRPr/>
          </a:p>
          <a:p>
            <a:pPr indent="0" lvl="0" marL="0" rtl="0" algn="l">
              <a:spcBef>
                <a:spcPts val="0"/>
              </a:spcBef>
              <a:spcAft>
                <a:spcPts val="0"/>
              </a:spcAft>
              <a:buClr>
                <a:schemeClr val="dk1"/>
              </a:buClr>
              <a:buSzPts val="1100"/>
              <a:buFont typeface="Arial"/>
              <a:buNone/>
            </a:pPr>
            <a:r>
              <a:rPr lang="de"/>
              <a:t>        x = self.out(x)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return 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9c09e7d44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9c09e7d44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a849f37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a849f37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9c09e7d44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9c09e7d44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b63f9a728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b63f9a728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626cd16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626cd16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9c09e7d44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9c09e7d44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9c09e7d4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9c09e7d4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9c09e7d44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9c09e7d44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b7f9d72c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b7f9d72c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b7f9d72c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b7f9d72c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9c09e7d4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9c09e7d4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9c09e7d44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9c09e7d44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Aufgabe 6</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Reihe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Decoder Stack - Multi-Head Attention Layer</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de" sz="1100">
                <a:solidFill>
                  <a:schemeClr val="dk1"/>
                </a:solidFill>
              </a:rPr>
              <a:t>Multiple Attention Heads</a:t>
            </a:r>
            <a:r>
              <a:rPr lang="de" sz="1100">
                <a:solidFill>
                  <a:schemeClr val="dk1"/>
                </a:solidFill>
              </a:rPr>
              <a:t>: Instead of having a single attention mechanism, multi-head attention uses several attention mechanisms, called heads. Each head processes the input data in parallel but focuses on different parts of the input sequence.</a:t>
            </a:r>
            <a:endParaRPr sz="1100">
              <a:solidFill>
                <a:schemeClr val="dk1"/>
              </a:solidFill>
            </a:endParaRPr>
          </a:p>
          <a:p>
            <a:pPr indent="0" lvl="0" marL="0" rtl="0" algn="l">
              <a:spcBef>
                <a:spcPts val="1200"/>
              </a:spcBef>
              <a:spcAft>
                <a:spcPts val="0"/>
              </a:spcAft>
              <a:buClr>
                <a:schemeClr val="dk1"/>
              </a:buClr>
              <a:buSzPts val="1100"/>
              <a:buFont typeface="Arial"/>
              <a:buNone/>
            </a:pPr>
            <a:r>
              <a:rPr b="1" lang="de" sz="1100">
                <a:solidFill>
                  <a:schemeClr val="dk1"/>
                </a:solidFill>
              </a:rPr>
              <a:t>Parallel Processing</a:t>
            </a:r>
            <a:r>
              <a:rPr lang="de" sz="1100">
                <a:solidFill>
                  <a:schemeClr val="dk1"/>
                </a:solidFill>
              </a:rPr>
              <a:t>: Each attention head performs its self-attention calculation independently, producing different representations of the same input sequence.</a:t>
            </a:r>
            <a:endParaRPr sz="1100">
              <a:solidFill>
                <a:schemeClr val="dk1"/>
              </a:solidFill>
            </a:endParaRPr>
          </a:p>
          <a:p>
            <a:pPr indent="0" lvl="0" marL="0" rtl="0" algn="l">
              <a:spcBef>
                <a:spcPts val="1200"/>
              </a:spcBef>
              <a:spcAft>
                <a:spcPts val="0"/>
              </a:spcAft>
              <a:buClr>
                <a:schemeClr val="dk1"/>
              </a:buClr>
              <a:buSzPts val="1100"/>
              <a:buFont typeface="Arial"/>
              <a:buNone/>
            </a:pPr>
            <a:r>
              <a:rPr b="1" lang="de" sz="1100">
                <a:solidFill>
                  <a:schemeClr val="dk1"/>
                </a:solidFill>
              </a:rPr>
              <a:t>Concatenation</a:t>
            </a:r>
            <a:r>
              <a:rPr lang="de" sz="1100">
                <a:solidFill>
                  <a:schemeClr val="dk1"/>
                </a:solidFill>
              </a:rPr>
              <a:t>: The outputs from all attention heads are concatenated (combined) into a single representation.</a:t>
            </a:r>
            <a:endParaRPr sz="1100">
              <a:solidFill>
                <a:schemeClr val="dk1"/>
              </a:solidFill>
            </a:endParaRPr>
          </a:p>
          <a:p>
            <a:pPr indent="0" lvl="0" marL="0" rtl="0" algn="l">
              <a:spcBef>
                <a:spcPts val="1200"/>
              </a:spcBef>
              <a:spcAft>
                <a:spcPts val="0"/>
              </a:spcAft>
              <a:buClr>
                <a:schemeClr val="dk1"/>
              </a:buClr>
              <a:buSzPts val="1100"/>
              <a:buFont typeface="Arial"/>
              <a:buNone/>
            </a:pPr>
            <a:r>
              <a:rPr b="1" lang="de" sz="1100">
                <a:solidFill>
                  <a:schemeClr val="dk1"/>
                </a:solidFill>
              </a:rPr>
              <a:t>Linear Transformation</a:t>
            </a:r>
            <a:r>
              <a:rPr lang="de" sz="1100">
                <a:solidFill>
                  <a:schemeClr val="dk1"/>
                </a:solidFill>
              </a:rPr>
              <a:t>: The concatenated output undergoes a linear transformation to blend the information from all heads.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Decoder Stack - Multi-Head Attention Layer</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de" sz="1300">
                <a:solidFill>
                  <a:schemeClr val="dk1"/>
                </a:solidFill>
              </a:rPr>
              <a:t>Components of Multi-Head Attention</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de" sz="1100">
                <a:solidFill>
                  <a:schemeClr val="dk1"/>
                </a:solidFill>
              </a:rPr>
              <a:t>Linear Layers</a:t>
            </a:r>
            <a:r>
              <a:rPr lang="de" sz="1100">
                <a:solidFill>
                  <a:schemeClr val="dk1"/>
                </a:solidFill>
              </a:rPr>
              <a:t>: Yes, linear layers are used extensively to project the input data into different subspaces.</a:t>
            </a:r>
            <a:endParaRPr sz="1100">
              <a:solidFill>
                <a:schemeClr val="dk1"/>
              </a:solidFill>
            </a:endParaRPr>
          </a:p>
          <a:p>
            <a:pPr indent="-298450" lvl="1" marL="914400" rtl="0" algn="l">
              <a:spcBef>
                <a:spcPts val="0"/>
              </a:spcBef>
              <a:spcAft>
                <a:spcPts val="0"/>
              </a:spcAft>
              <a:buClr>
                <a:schemeClr val="dk1"/>
              </a:buClr>
              <a:buSzPts val="1100"/>
              <a:buChar char="○"/>
            </a:pPr>
            <a:r>
              <a:rPr b="1" lang="de" sz="1100">
                <a:solidFill>
                  <a:schemeClr val="dk1"/>
                </a:solidFill>
              </a:rPr>
              <a:t>Query, Key, Value Projections</a:t>
            </a:r>
            <a:r>
              <a:rPr lang="de" sz="1100">
                <a:solidFill>
                  <a:schemeClr val="dk1"/>
                </a:solidFill>
              </a:rPr>
              <a:t>: These are linear transformations to create queries, keys, and values from the input.</a:t>
            </a:r>
            <a:endParaRPr sz="1100">
              <a:solidFill>
                <a:schemeClr val="dk1"/>
              </a:solidFill>
            </a:endParaRPr>
          </a:p>
          <a:p>
            <a:pPr indent="-298450" lvl="1" marL="914400" rtl="0" algn="l">
              <a:spcBef>
                <a:spcPts val="0"/>
              </a:spcBef>
              <a:spcAft>
                <a:spcPts val="0"/>
              </a:spcAft>
              <a:buClr>
                <a:schemeClr val="dk1"/>
              </a:buClr>
              <a:buSzPts val="1100"/>
              <a:buChar char="○"/>
            </a:pPr>
            <a:r>
              <a:rPr b="1" lang="de" sz="1100">
                <a:solidFill>
                  <a:schemeClr val="dk1"/>
                </a:solidFill>
              </a:rPr>
              <a:t>Output Projection</a:t>
            </a:r>
            <a:r>
              <a:rPr lang="de" sz="1100">
                <a:solidFill>
                  <a:schemeClr val="dk1"/>
                </a:solidFill>
              </a:rPr>
              <a:t>: Another linear layer to combine the outputs from different heads.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de" sz="1100">
                <a:solidFill>
                  <a:schemeClr val="dk1"/>
                </a:solidFill>
              </a:rPr>
              <a:t>Attention Mechanism</a:t>
            </a:r>
            <a:r>
              <a:rPr lang="de" sz="1100">
                <a:solidFill>
                  <a:schemeClr val="dk1"/>
                </a:solidFill>
              </a:rPr>
              <a:t>: This is the core part of the Multi-Head Attention.</a:t>
            </a:r>
            <a:endParaRPr sz="1100">
              <a:solidFill>
                <a:schemeClr val="dk1"/>
              </a:solidFill>
            </a:endParaRPr>
          </a:p>
          <a:p>
            <a:pPr indent="-298450" lvl="1" marL="914400" rtl="0" algn="l">
              <a:spcBef>
                <a:spcPts val="0"/>
              </a:spcBef>
              <a:spcAft>
                <a:spcPts val="0"/>
              </a:spcAft>
              <a:buClr>
                <a:schemeClr val="dk1"/>
              </a:buClr>
              <a:buSzPts val="1100"/>
              <a:buChar char="○"/>
            </a:pPr>
            <a:r>
              <a:rPr b="1" lang="de" sz="1100">
                <a:solidFill>
                  <a:schemeClr val="dk1"/>
                </a:solidFill>
              </a:rPr>
              <a:t>Scaled Dot-Product Attention</a:t>
            </a:r>
            <a:r>
              <a:rPr lang="de" sz="1100">
                <a:solidFill>
                  <a:schemeClr val="dk1"/>
                </a:solidFill>
              </a:rPr>
              <a:t>: Computes the attention scores by taking the dot product of queries and keys, scaling by the square root of the dimension, and applying a softmax function to get the weights.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de" sz="1100">
                <a:solidFill>
                  <a:schemeClr val="dk1"/>
                </a:solidFill>
              </a:rPr>
              <a:t>Concatenation and Final Linear Layer</a:t>
            </a:r>
            <a:r>
              <a:rPr lang="de" sz="1100">
                <a:solidFill>
                  <a:schemeClr val="dk1"/>
                </a:solidFill>
              </a:rPr>
              <a:t>: After calculating the attention scores and generating the weighted sum of the values, the outputs from all heads are concatenated and passed through a final linear layer.</a:t>
            </a:r>
            <a:endParaRPr sz="1100">
              <a:solidFill>
                <a:schemeClr val="dk1"/>
              </a:solidFill>
            </a:endParaRPr>
          </a:p>
          <a:p>
            <a:pPr indent="0" lvl="0" marL="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de"/>
              <a:t>Decoder Stack - Multi-Head Attention Layer</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de" sz="1300">
                <a:solidFill>
                  <a:schemeClr val="dk1"/>
                </a:solidFill>
              </a:rPr>
              <a:t>Benefits</a:t>
            </a:r>
            <a:endParaRPr b="1" sz="1300">
              <a:solidFill>
                <a:schemeClr val="dk1"/>
              </a:solidFill>
            </a:endParaRPr>
          </a:p>
          <a:p>
            <a:pPr indent="-298450" lvl="0" marL="457200" rtl="0" algn="l">
              <a:spcBef>
                <a:spcPts val="1200"/>
              </a:spcBef>
              <a:spcAft>
                <a:spcPts val="0"/>
              </a:spcAft>
              <a:buClr>
                <a:schemeClr val="dk1"/>
              </a:buClr>
              <a:buSzPts val="1100"/>
              <a:buChar char="●"/>
            </a:pPr>
            <a:r>
              <a:rPr b="1" lang="de" sz="1100">
                <a:solidFill>
                  <a:schemeClr val="dk1"/>
                </a:solidFill>
              </a:rPr>
              <a:t>Multiple Perspectives</a:t>
            </a:r>
            <a:r>
              <a:rPr lang="de" sz="1100">
                <a:solidFill>
                  <a:schemeClr val="dk1"/>
                </a:solidFill>
              </a:rPr>
              <a:t>: By having multiple heads, the model can learn different representations and capture various aspects of the input data. This is especially useful for understanding complex patterns in language.</a:t>
            </a:r>
            <a:endParaRPr sz="1100">
              <a:solidFill>
                <a:schemeClr val="dk1"/>
              </a:solidFill>
            </a:endParaRPr>
          </a:p>
          <a:p>
            <a:pPr indent="-298450" lvl="0" marL="457200" rtl="0" algn="l">
              <a:spcBef>
                <a:spcPts val="0"/>
              </a:spcBef>
              <a:spcAft>
                <a:spcPts val="0"/>
              </a:spcAft>
              <a:buClr>
                <a:schemeClr val="dk1"/>
              </a:buClr>
              <a:buSzPts val="1100"/>
              <a:buChar char="●"/>
            </a:pPr>
            <a:r>
              <a:rPr b="1" lang="de" sz="1100">
                <a:solidFill>
                  <a:schemeClr val="dk1"/>
                </a:solidFill>
              </a:rPr>
              <a:t>Improved Accuracy</a:t>
            </a:r>
            <a:r>
              <a:rPr lang="de" sz="1100">
                <a:solidFill>
                  <a:schemeClr val="dk1"/>
                </a:solidFill>
              </a:rPr>
              <a:t>: Multi-head attention allows the model to focus on different parts of the sequence simultaneously, leading to more accurate and nuanced representations.</a:t>
            </a:r>
            <a:endParaRPr sz="1100">
              <a:solidFill>
                <a:schemeClr val="dk1"/>
              </a:solidFill>
            </a:endParaRPr>
          </a:p>
          <a:p>
            <a:pPr indent="0" lvl="0" marL="0" rtl="0" algn="l">
              <a:spcBef>
                <a:spcPts val="1400"/>
              </a:spcBef>
              <a:spcAft>
                <a:spcPts val="0"/>
              </a:spcAft>
              <a:buNone/>
            </a:pPr>
            <a:r>
              <a:rPr b="1" lang="de" sz="1300">
                <a:solidFill>
                  <a:schemeClr val="dk1"/>
                </a:solidFill>
              </a:rPr>
              <a:t>Applications</a:t>
            </a:r>
            <a:endParaRPr b="1" sz="1300">
              <a:solidFill>
                <a:schemeClr val="dk1"/>
              </a:solidFill>
            </a:endParaRPr>
          </a:p>
          <a:p>
            <a:pPr indent="-298450" lvl="0" marL="457200" rtl="0" algn="l">
              <a:spcBef>
                <a:spcPts val="1200"/>
              </a:spcBef>
              <a:spcAft>
                <a:spcPts val="0"/>
              </a:spcAft>
              <a:buClr>
                <a:schemeClr val="dk1"/>
              </a:buClr>
              <a:buSzPts val="1100"/>
              <a:buChar char="●"/>
            </a:pPr>
            <a:r>
              <a:rPr b="1" lang="de" sz="1100">
                <a:solidFill>
                  <a:schemeClr val="dk1"/>
                </a:solidFill>
              </a:rPr>
              <a:t>Machine Translation</a:t>
            </a:r>
            <a:r>
              <a:rPr lang="de" sz="1100">
                <a:solidFill>
                  <a:schemeClr val="dk1"/>
                </a:solidFill>
              </a:rPr>
              <a:t>: Helps in capturing different translations by focusing on various aspects of sentences.</a:t>
            </a:r>
            <a:endParaRPr sz="1100">
              <a:solidFill>
                <a:schemeClr val="dk1"/>
              </a:solidFill>
            </a:endParaRPr>
          </a:p>
          <a:p>
            <a:pPr indent="-298450" lvl="0" marL="457200" rtl="0" algn="l">
              <a:spcBef>
                <a:spcPts val="0"/>
              </a:spcBef>
              <a:spcAft>
                <a:spcPts val="0"/>
              </a:spcAft>
              <a:buClr>
                <a:schemeClr val="dk1"/>
              </a:buClr>
              <a:buSzPts val="1100"/>
              <a:buChar char="●"/>
            </a:pPr>
            <a:r>
              <a:rPr b="1" lang="de" sz="1100">
                <a:solidFill>
                  <a:schemeClr val="dk1"/>
                </a:solidFill>
              </a:rPr>
              <a:t>Text Summarization</a:t>
            </a:r>
            <a:r>
              <a:rPr lang="de" sz="1100">
                <a:solidFill>
                  <a:schemeClr val="dk1"/>
                </a:solidFill>
              </a:rPr>
              <a:t>: Extracts key information from lengthy documents by attending to multiple parts simultaneously.</a:t>
            </a:r>
            <a:endParaRPr sz="1100">
              <a:solidFill>
                <a:schemeClr val="dk1"/>
              </a:solidFill>
            </a:endParaRPr>
          </a:p>
          <a:p>
            <a:pPr indent="-298450" lvl="0" marL="457200" rtl="0" algn="l">
              <a:spcBef>
                <a:spcPts val="0"/>
              </a:spcBef>
              <a:spcAft>
                <a:spcPts val="0"/>
              </a:spcAft>
              <a:buClr>
                <a:schemeClr val="dk1"/>
              </a:buClr>
              <a:buSzPts val="1100"/>
              <a:buChar char="●"/>
            </a:pPr>
            <a:r>
              <a:rPr b="1" lang="de" sz="1100">
                <a:solidFill>
                  <a:schemeClr val="dk1"/>
                </a:solidFill>
              </a:rPr>
              <a:t>Language Models</a:t>
            </a:r>
            <a:r>
              <a:rPr lang="de" sz="1100">
                <a:solidFill>
                  <a:schemeClr val="dk1"/>
                </a:solidFill>
              </a:rPr>
              <a:t>: Used in models like BERT and GPT to improve understanding of context and relationships in text.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Decoder Stack - </a:t>
            </a:r>
            <a:r>
              <a:rPr lang="de"/>
              <a:t>Feed-Forward Neural Network (FFN)</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AutoNum type="arabicPeriod"/>
            </a:pPr>
            <a:r>
              <a:rPr b="1" lang="de" sz="1100">
                <a:solidFill>
                  <a:schemeClr val="dk1"/>
                </a:solidFill>
              </a:rPr>
              <a:t>Two Linear Transformations</a:t>
            </a:r>
            <a:r>
              <a:rPr lang="de" sz="1100">
                <a:solidFill>
                  <a:schemeClr val="dk1"/>
                </a:solidFill>
              </a:rPr>
              <a:t>: The feed-forward part consists of two fully connected linear layers with a ReLU activation function in between.</a:t>
            </a:r>
            <a:endParaRPr sz="1100">
              <a:solidFill>
                <a:schemeClr val="dk1"/>
              </a:solidFill>
            </a:endParaRPr>
          </a:p>
          <a:p>
            <a:pPr indent="-298450" lvl="0" marL="914400" rtl="0" algn="l">
              <a:spcBef>
                <a:spcPts val="0"/>
              </a:spcBef>
              <a:spcAft>
                <a:spcPts val="0"/>
              </a:spcAft>
              <a:buClr>
                <a:schemeClr val="dk1"/>
              </a:buClr>
              <a:buSzPts val="1100"/>
              <a:buChar char="●"/>
            </a:pPr>
            <a:r>
              <a:rPr b="1" lang="de" sz="1100">
                <a:solidFill>
                  <a:schemeClr val="dk1"/>
                </a:solidFill>
              </a:rPr>
              <a:t>Layer 1</a:t>
            </a:r>
            <a:r>
              <a:rPr lang="de" sz="1100">
                <a:solidFill>
                  <a:schemeClr val="dk1"/>
                </a:solidFill>
              </a:rPr>
              <a:t>: Takes the input from the attention mechanism and applies a linear transformation.</a:t>
            </a:r>
            <a:endParaRPr sz="1100">
              <a:solidFill>
                <a:schemeClr val="dk1"/>
              </a:solidFill>
            </a:endParaRPr>
          </a:p>
          <a:p>
            <a:pPr indent="-298450" lvl="0" marL="914400" rtl="0" algn="l">
              <a:spcBef>
                <a:spcPts val="0"/>
              </a:spcBef>
              <a:spcAft>
                <a:spcPts val="0"/>
              </a:spcAft>
              <a:buClr>
                <a:schemeClr val="dk1"/>
              </a:buClr>
              <a:buSzPts val="1100"/>
              <a:buChar char="●"/>
            </a:pPr>
            <a:r>
              <a:rPr b="1" lang="de" sz="1100">
                <a:solidFill>
                  <a:schemeClr val="dk1"/>
                </a:solidFill>
              </a:rPr>
              <a:t>ReLU Activation</a:t>
            </a:r>
            <a:r>
              <a:rPr lang="de" sz="1100">
                <a:solidFill>
                  <a:schemeClr val="dk1"/>
                </a:solidFill>
              </a:rPr>
              <a:t>: Introduces non-linearity, allowing the network to learn more complex patterns.</a:t>
            </a:r>
            <a:endParaRPr sz="1100">
              <a:solidFill>
                <a:schemeClr val="dk1"/>
              </a:solidFill>
            </a:endParaRPr>
          </a:p>
          <a:p>
            <a:pPr indent="-298450" lvl="0" marL="914400" rtl="0" algn="l">
              <a:spcBef>
                <a:spcPts val="0"/>
              </a:spcBef>
              <a:spcAft>
                <a:spcPts val="0"/>
              </a:spcAft>
              <a:buClr>
                <a:schemeClr val="dk1"/>
              </a:buClr>
              <a:buSzPts val="1100"/>
              <a:buChar char="●"/>
            </a:pPr>
            <a:r>
              <a:rPr b="1" lang="de" sz="1100">
                <a:solidFill>
                  <a:schemeClr val="dk1"/>
                </a:solidFill>
              </a:rPr>
              <a:t>Layer 2</a:t>
            </a:r>
            <a:r>
              <a:rPr lang="de" sz="1100">
                <a:solidFill>
                  <a:schemeClr val="dk1"/>
                </a:solidFill>
              </a:rPr>
              <a:t>: Applies another linear transformation to the output of the ReLU activation.</a:t>
            </a:r>
            <a:endParaRPr sz="1100">
              <a:solidFill>
                <a:schemeClr val="dk1"/>
              </a:solidFill>
            </a:endParaRPr>
          </a:p>
          <a:p>
            <a:pPr indent="0" lvl="0" marL="914400" rtl="0" algn="l">
              <a:spcBef>
                <a:spcPts val="120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de" sz="1100">
                <a:solidFill>
                  <a:schemeClr val="dk1"/>
                </a:solidFill>
              </a:rPr>
              <a:t>Independence Across Positions</a:t>
            </a:r>
            <a:r>
              <a:rPr lang="de" sz="1100">
                <a:solidFill>
                  <a:schemeClr val="dk1"/>
                </a:solidFill>
              </a:rPr>
              <a:t>: Unlike the attention mechanism, which considers relationships between different positions in the input sequence, the feed-forward part processes each position independently.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de" sz="1100">
                <a:solidFill>
                  <a:schemeClr val="dk1"/>
                </a:solidFill>
              </a:rPr>
              <a:t>Output</a:t>
            </a:r>
            <a:r>
              <a:rPr lang="de" sz="1100">
                <a:solidFill>
                  <a:schemeClr val="dk1"/>
                </a:solidFill>
              </a:rPr>
              <a:t>: The transformed data is passed on to subsequent layers or returned as the final output of the model.</a:t>
            </a:r>
            <a:endParaRPr sz="1100">
              <a:solidFill>
                <a:schemeClr val="dk1"/>
              </a:solidFill>
            </a:endParaRPr>
          </a:p>
          <a:p>
            <a:pPr indent="0" lvl="0" marL="457200" rtl="0" algn="l">
              <a:spcBef>
                <a:spcPts val="1200"/>
              </a:spcBef>
              <a:spcAft>
                <a:spcPts val="0"/>
              </a:spcAft>
              <a:buNone/>
            </a:pPr>
            <a:r>
              <a:t/>
            </a:r>
            <a:endParaRPr b="1" sz="13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1720"/>
              <a:t>Decoder Stack - Why </a:t>
            </a:r>
            <a:r>
              <a:rPr lang="de" sz="1720"/>
              <a:t>Masked Multi-Head Attention and Multi-Head Attention layers</a:t>
            </a:r>
            <a:endParaRPr sz="1720"/>
          </a:p>
        </p:txBody>
      </p:sp>
      <p:sp>
        <p:nvSpPr>
          <p:cNvPr id="140" name="Google Shape;140;p26"/>
          <p:cNvSpPr txBox="1"/>
          <p:nvPr>
            <p:ph idx="1" type="body"/>
          </p:nvPr>
        </p:nvSpPr>
        <p:spPr>
          <a:xfrm>
            <a:off x="311700" y="1089475"/>
            <a:ext cx="41964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1400"/>
              </a:spcBef>
              <a:spcAft>
                <a:spcPts val="0"/>
              </a:spcAft>
              <a:buClr>
                <a:schemeClr val="dk1"/>
              </a:buClr>
              <a:buSzPct val="33846"/>
              <a:buFont typeface="Arial"/>
              <a:buNone/>
            </a:pPr>
            <a:r>
              <a:rPr b="1" lang="de" sz="3250">
                <a:solidFill>
                  <a:schemeClr val="dk1"/>
                </a:solidFill>
              </a:rPr>
              <a:t>Masked Multi-Head Attention</a:t>
            </a:r>
            <a:endParaRPr b="1" sz="3250">
              <a:solidFill>
                <a:schemeClr val="dk1"/>
              </a:solidFill>
            </a:endParaRPr>
          </a:p>
          <a:p>
            <a:pPr indent="-298450" lvl="0" marL="457200" rtl="0" algn="l">
              <a:spcBef>
                <a:spcPts val="1200"/>
              </a:spcBef>
              <a:spcAft>
                <a:spcPts val="0"/>
              </a:spcAft>
              <a:buClr>
                <a:schemeClr val="dk1"/>
              </a:buClr>
              <a:buSzPct val="100000"/>
              <a:buChar char="●"/>
            </a:pPr>
            <a:r>
              <a:rPr b="1" lang="de" sz="2750">
                <a:solidFill>
                  <a:schemeClr val="dk1"/>
                </a:solidFill>
              </a:rPr>
              <a:t>Purpose</a:t>
            </a:r>
            <a:r>
              <a:rPr lang="de" sz="2750">
                <a:solidFill>
                  <a:schemeClr val="dk1"/>
                </a:solidFill>
              </a:rPr>
              <a:t>: Used primarily in the </a:t>
            </a:r>
            <a:r>
              <a:rPr b="1" lang="de" sz="2750">
                <a:solidFill>
                  <a:schemeClr val="dk1"/>
                </a:solidFill>
              </a:rPr>
              <a:t>decoder</a:t>
            </a:r>
            <a:r>
              <a:rPr lang="de" sz="2750">
                <a:solidFill>
                  <a:schemeClr val="dk1"/>
                </a:solidFill>
              </a:rPr>
              <a:t> part of the transformer architecture, especially during tasks like language generation.</a:t>
            </a:r>
            <a:endParaRPr sz="2750">
              <a:solidFill>
                <a:schemeClr val="dk1"/>
              </a:solidFill>
            </a:endParaRPr>
          </a:p>
          <a:p>
            <a:pPr indent="-298450" lvl="0" marL="457200" rtl="0" algn="l">
              <a:spcBef>
                <a:spcPts val="0"/>
              </a:spcBef>
              <a:spcAft>
                <a:spcPts val="0"/>
              </a:spcAft>
              <a:buClr>
                <a:schemeClr val="dk1"/>
              </a:buClr>
              <a:buSzPct val="100000"/>
              <a:buChar char="●"/>
            </a:pPr>
            <a:r>
              <a:rPr b="1" lang="de" sz="2750">
                <a:solidFill>
                  <a:schemeClr val="dk1"/>
                </a:solidFill>
              </a:rPr>
              <a:t>Function</a:t>
            </a:r>
            <a:r>
              <a:rPr lang="de" sz="2750">
                <a:solidFill>
                  <a:schemeClr val="dk1"/>
                </a:solidFill>
              </a:rPr>
              <a:t>: Masks out future tokens (words) in a sequence to prevent the model from "cheating" by looking ahead at future tokens when generating the current token. This ensures that predictions for the next word depend only on the words that have come before it.</a:t>
            </a:r>
            <a:endParaRPr sz="2750">
              <a:solidFill>
                <a:schemeClr val="dk1"/>
              </a:solidFill>
            </a:endParaRPr>
          </a:p>
          <a:p>
            <a:pPr indent="-298450" lvl="0" marL="457200" rtl="0" algn="l">
              <a:spcBef>
                <a:spcPts val="0"/>
              </a:spcBef>
              <a:spcAft>
                <a:spcPts val="0"/>
              </a:spcAft>
              <a:buClr>
                <a:schemeClr val="dk1"/>
              </a:buClr>
              <a:buSzPct val="100000"/>
              <a:buChar char="●"/>
            </a:pPr>
            <a:r>
              <a:rPr b="1" lang="de" sz="2750">
                <a:solidFill>
                  <a:schemeClr val="dk1"/>
                </a:solidFill>
              </a:rPr>
              <a:t>Use Case</a:t>
            </a:r>
            <a:r>
              <a:rPr lang="de" sz="2750">
                <a:solidFill>
                  <a:schemeClr val="dk1"/>
                </a:solidFill>
              </a:rPr>
              <a:t>: Essential for autoregressive tasks where the model generates text one token at a time, like in language models and text generation.</a:t>
            </a:r>
            <a:endParaRPr sz="2750">
              <a:solidFill>
                <a:schemeClr val="dk1"/>
              </a:solidFill>
            </a:endParaRPr>
          </a:p>
          <a:p>
            <a:pPr indent="0" lvl="0" marL="0" rtl="0" algn="l">
              <a:spcBef>
                <a:spcPts val="1200"/>
              </a:spcBef>
              <a:spcAft>
                <a:spcPts val="1200"/>
              </a:spcAft>
              <a:buNone/>
            </a:pPr>
            <a:r>
              <a:rPr b="1" lang="de" sz="2750">
                <a:solidFill>
                  <a:schemeClr val="dk1"/>
                </a:solidFill>
              </a:rPr>
              <a:t>Masked Multi-Head Attention</a:t>
            </a:r>
            <a:r>
              <a:rPr lang="de" sz="2750">
                <a:solidFill>
                  <a:schemeClr val="dk1"/>
                </a:solidFill>
              </a:rPr>
              <a:t>: Ensures the autoregressive property by masking future tokens, which is crucial for generating coherent and sequential text without future information.</a:t>
            </a:r>
            <a:endParaRPr/>
          </a:p>
        </p:txBody>
      </p:sp>
      <p:sp>
        <p:nvSpPr>
          <p:cNvPr id="141" name="Google Shape;141;p26"/>
          <p:cNvSpPr txBox="1"/>
          <p:nvPr>
            <p:ph idx="1" type="body"/>
          </p:nvPr>
        </p:nvSpPr>
        <p:spPr>
          <a:xfrm>
            <a:off x="4739850" y="1076275"/>
            <a:ext cx="41964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de" sz="1300">
                <a:solidFill>
                  <a:schemeClr val="dk1"/>
                </a:solidFill>
              </a:rPr>
              <a:t>Multi-Head Attention</a:t>
            </a:r>
            <a:endParaRPr b="1" sz="1300">
              <a:solidFill>
                <a:schemeClr val="dk1"/>
              </a:solidFill>
            </a:endParaRPr>
          </a:p>
          <a:p>
            <a:pPr indent="-298450" lvl="0" marL="457200" rtl="0" algn="l">
              <a:spcBef>
                <a:spcPts val="1200"/>
              </a:spcBef>
              <a:spcAft>
                <a:spcPts val="0"/>
              </a:spcAft>
              <a:buClr>
                <a:schemeClr val="dk1"/>
              </a:buClr>
              <a:buSzPts val="1100"/>
              <a:buChar char="●"/>
            </a:pPr>
            <a:r>
              <a:rPr b="1" lang="de" sz="1100">
                <a:solidFill>
                  <a:schemeClr val="dk1"/>
                </a:solidFill>
              </a:rPr>
              <a:t>Purpose</a:t>
            </a:r>
            <a:r>
              <a:rPr lang="de" sz="1100">
                <a:solidFill>
                  <a:schemeClr val="dk1"/>
                </a:solidFill>
              </a:rPr>
              <a:t>: Used in both the </a:t>
            </a:r>
            <a:r>
              <a:rPr b="1" lang="de" sz="1100">
                <a:solidFill>
                  <a:schemeClr val="dk1"/>
                </a:solidFill>
              </a:rPr>
              <a:t>encoder</a:t>
            </a:r>
            <a:r>
              <a:rPr lang="de" sz="1100">
                <a:solidFill>
                  <a:schemeClr val="dk1"/>
                </a:solidFill>
              </a:rPr>
              <a:t> and </a:t>
            </a:r>
            <a:r>
              <a:rPr b="1" lang="de" sz="1100">
                <a:solidFill>
                  <a:schemeClr val="dk1"/>
                </a:solidFill>
              </a:rPr>
              <a:t>decoder</a:t>
            </a:r>
            <a:r>
              <a:rPr lang="de" sz="1100">
                <a:solidFill>
                  <a:schemeClr val="dk1"/>
                </a:solidFill>
              </a:rPr>
              <a:t> parts of the transformer architecture.</a:t>
            </a:r>
            <a:endParaRPr sz="1100">
              <a:solidFill>
                <a:schemeClr val="dk1"/>
              </a:solidFill>
            </a:endParaRPr>
          </a:p>
          <a:p>
            <a:pPr indent="-298450" lvl="0" marL="457200" rtl="0" algn="l">
              <a:spcBef>
                <a:spcPts val="0"/>
              </a:spcBef>
              <a:spcAft>
                <a:spcPts val="0"/>
              </a:spcAft>
              <a:buClr>
                <a:schemeClr val="dk1"/>
              </a:buClr>
              <a:buSzPts val="1100"/>
              <a:buChar char="●"/>
            </a:pPr>
            <a:r>
              <a:rPr b="1" lang="de" sz="1100">
                <a:solidFill>
                  <a:schemeClr val="dk1"/>
                </a:solidFill>
              </a:rPr>
              <a:t>Function</a:t>
            </a:r>
            <a:r>
              <a:rPr lang="de" sz="1100">
                <a:solidFill>
                  <a:schemeClr val="dk1"/>
                </a:solidFill>
              </a:rPr>
              <a:t>: Allows the model to attend to different parts of the input sequence to gather context, improving its understanding of relationships between tokens (words).</a:t>
            </a:r>
            <a:endParaRPr sz="1100">
              <a:solidFill>
                <a:schemeClr val="dk1"/>
              </a:solidFill>
            </a:endParaRPr>
          </a:p>
          <a:p>
            <a:pPr indent="-298450" lvl="0" marL="457200" rtl="0" algn="l">
              <a:spcBef>
                <a:spcPts val="0"/>
              </a:spcBef>
              <a:spcAft>
                <a:spcPts val="0"/>
              </a:spcAft>
              <a:buClr>
                <a:schemeClr val="dk1"/>
              </a:buClr>
              <a:buSzPts val="1100"/>
              <a:buChar char="●"/>
            </a:pPr>
            <a:r>
              <a:rPr b="1" lang="de" sz="1100">
                <a:solidFill>
                  <a:schemeClr val="dk1"/>
                </a:solidFill>
              </a:rPr>
              <a:t>Use Case</a:t>
            </a:r>
            <a:r>
              <a:rPr lang="de" sz="1100">
                <a:solidFill>
                  <a:schemeClr val="dk1"/>
                </a:solidFill>
              </a:rPr>
              <a:t>: In the encoder, it processes the entire input sequence to create a rich representation. In the decoder, it helps the model focus on relevant parts of the input sequence while generating output.</a:t>
            </a:r>
            <a:endParaRPr sz="1100">
              <a:solidFill>
                <a:schemeClr val="dk1"/>
              </a:solidFill>
            </a:endParaRPr>
          </a:p>
          <a:p>
            <a:pPr indent="0" lvl="0" marL="0" rtl="0" algn="l">
              <a:spcBef>
                <a:spcPts val="1200"/>
              </a:spcBef>
              <a:spcAft>
                <a:spcPts val="1200"/>
              </a:spcAft>
              <a:buNone/>
            </a:pPr>
            <a:br>
              <a:rPr b="1" lang="de" sz="1100">
                <a:solidFill>
                  <a:schemeClr val="dk1"/>
                </a:solidFill>
              </a:rPr>
            </a:br>
            <a:r>
              <a:rPr b="1" lang="de" sz="1100">
                <a:solidFill>
                  <a:schemeClr val="dk1"/>
                </a:solidFill>
              </a:rPr>
              <a:t>Multi-Head Attention</a:t>
            </a:r>
            <a:r>
              <a:rPr lang="de" sz="1100">
                <a:solidFill>
                  <a:schemeClr val="dk1"/>
                </a:solidFill>
              </a:rPr>
              <a:t>: Provides the model with the ability to learn intricate relationships within the input data, enhancing its contextual understanding and overall performance.</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1720"/>
              <a:t>Decoder Stack - Why Masked Multi-Head Attention and Multi-Head Attention layers</a:t>
            </a:r>
            <a:endParaRPr sz="1720"/>
          </a:p>
        </p:txBody>
      </p:sp>
      <p:pic>
        <p:nvPicPr>
          <p:cNvPr id="147" name="Google Shape;147;p27"/>
          <p:cNvPicPr preferRelativeResize="0"/>
          <p:nvPr/>
        </p:nvPicPr>
        <p:blipFill>
          <a:blip r:embed="rId3">
            <a:alphaModFix/>
          </a:blip>
          <a:stretch>
            <a:fillRect/>
          </a:stretch>
        </p:blipFill>
        <p:spPr>
          <a:xfrm>
            <a:off x="362325" y="1128125"/>
            <a:ext cx="3229025" cy="2580450"/>
          </a:xfrm>
          <a:prstGeom prst="rect">
            <a:avLst/>
          </a:prstGeom>
          <a:noFill/>
          <a:ln>
            <a:noFill/>
          </a:ln>
        </p:spPr>
      </p:pic>
      <p:pic>
        <p:nvPicPr>
          <p:cNvPr id="148" name="Google Shape;148;p27"/>
          <p:cNvPicPr preferRelativeResize="0"/>
          <p:nvPr/>
        </p:nvPicPr>
        <p:blipFill>
          <a:blip r:embed="rId4">
            <a:alphaModFix/>
          </a:blip>
          <a:stretch>
            <a:fillRect/>
          </a:stretch>
        </p:blipFill>
        <p:spPr>
          <a:xfrm>
            <a:off x="4762500" y="1170125"/>
            <a:ext cx="4229100" cy="32739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Classification head (EO)</a:t>
            </a:r>
            <a:endParaRPr/>
          </a:p>
        </p:txBody>
      </p:sp>
      <p:sp>
        <p:nvSpPr>
          <p:cNvPr id="154" name="Google Shape;154;p28"/>
          <p:cNvSpPr txBox="1"/>
          <p:nvPr>
            <p:ph idx="1" type="body"/>
          </p:nvPr>
        </p:nvSpPr>
        <p:spPr>
          <a:xfrm>
            <a:off x="707975" y="5242025"/>
            <a:ext cx="8520600" cy="3416400"/>
          </a:xfrm>
          <a:prstGeom prst="rect">
            <a:avLst/>
          </a:prstGeom>
        </p:spPr>
        <p:txBody>
          <a:bodyPr anchorCtr="0" anchor="t" bIns="91425" lIns="91425" spcFirstLastPara="1" rIns="91425" wrap="square" tIns="91425">
            <a:normAutofit fontScale="47500"/>
          </a:bodyPr>
          <a:lstStyle/>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Language translation and equivalent services have been around for years but until recently they were not very good. The simplest method for translation was to use a dictionary and exchange one word for another. The problem with this is that it produces very bad translations because word order and usage differ dramatically between languages. Also most languages suffer from the one to many and many to one problem where there can be multiple words that share the same translation into a single word or many words that could be used from a single query. Some languages have nouns with genders which can create strange translations. For example one would not translate "Je suis allé à Paris l'été dernier. Elle était belle" as "I went to Paris last summer. She was beautiful"</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A transformer attempts to understand the context of the sentence and then map that into the appropriate context in the target language. It does this by attempting to identify the most likely use cases given a prior knowledge of how words in a vast library of background data are usually associated.</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When text enters a transformer, it's first converted into numbers (tokens) Each word or subword gets turned into a vector (a list of numbers) through "embeddings". The model also adds "positional encodings" to these vectors so it knows where each word appears in the sequence.</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For each word, the transformer creates three versions: Query, Key, and Value vectors.</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Think of Query as "what am I looking for?", Key as "what do I contain?", and Value as "what information do I provide?"</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For each word, the transformer takes its Query and compares it to all other words' Keys and calculates how much attention to pay to each other word Uses these attention scores to create a weighted sum of the Values.</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After the attention step, each word's representation goes through a standard neural network which processes each word independently in an attempt to learn more complex patterns.</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The text is processed in multiple ways, called "heads” to consider different </a:t>
            </a:r>
            <a:r>
              <a:rPr lang="de" sz="1200">
                <a:solidFill>
                  <a:srgbClr val="1F1F1F"/>
                </a:solidFill>
                <a:latin typeface="Roboto"/>
                <a:ea typeface="Roboto"/>
                <a:cs typeface="Roboto"/>
                <a:sym typeface="Roboto"/>
              </a:rPr>
              <a:t>interpretations</a:t>
            </a:r>
            <a:r>
              <a:rPr lang="de" sz="1200">
                <a:solidFill>
                  <a:srgbClr val="1F1F1F"/>
                </a:solidFill>
                <a:latin typeface="Roboto"/>
                <a:ea typeface="Roboto"/>
                <a:cs typeface="Roboto"/>
                <a:sym typeface="Roboto"/>
              </a:rPr>
              <a:t> a bit like asking several people for their perspectives on the same text. Each "head" can focus on different types of relationships- Some heads might focus on grammar, others on topic, etc.</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During </a:t>
            </a:r>
            <a:r>
              <a:rPr lang="de" sz="1200">
                <a:solidFill>
                  <a:srgbClr val="1F1F1F"/>
                </a:solidFill>
                <a:latin typeface="Roboto"/>
                <a:ea typeface="Roboto"/>
                <a:cs typeface="Roboto"/>
                <a:sym typeface="Roboto"/>
              </a:rPr>
              <a:t>training</a:t>
            </a:r>
            <a:r>
              <a:rPr lang="de" sz="1200">
                <a:solidFill>
                  <a:srgbClr val="1F1F1F"/>
                </a:solidFill>
                <a:latin typeface="Roboto"/>
                <a:ea typeface="Roboto"/>
                <a:cs typeface="Roboto"/>
                <a:sym typeface="Roboto"/>
              </a:rPr>
              <a:t>, some words may be masked and the model will be forced to predict them. This can then be compared to a known truth from the original unmasked text. The model learns to use context to make these predictions better.</a:t>
            </a:r>
            <a:endParaRPr sz="1200">
              <a:solidFill>
                <a:srgbClr val="1F1F1F"/>
              </a:solidFill>
              <a:latin typeface="Roboto"/>
              <a:ea typeface="Roboto"/>
              <a:cs typeface="Roboto"/>
              <a:sym typeface="Roboto"/>
            </a:endParaRPr>
          </a:p>
          <a:p>
            <a:pPr indent="0" lvl="0" marL="76200" marR="38100" rtl="0" algn="l">
              <a:lnSpc>
                <a:spcPct val="160000"/>
              </a:lnSpc>
              <a:spcBef>
                <a:spcPts val="600"/>
              </a:spcBef>
              <a:spcAft>
                <a:spcPts val="0"/>
              </a:spcAft>
              <a:buClr>
                <a:schemeClr val="dk1"/>
              </a:buClr>
              <a:buSzPct val="91666"/>
              <a:buFont typeface="Arial"/>
              <a:buNone/>
            </a:pPr>
            <a:r>
              <a:rPr lang="de" sz="1200">
                <a:solidFill>
                  <a:srgbClr val="1F1F1F"/>
                </a:solidFill>
                <a:latin typeface="Roboto"/>
                <a:ea typeface="Roboto"/>
                <a:cs typeface="Roboto"/>
                <a:sym typeface="Roboto"/>
              </a:rPr>
              <a:t>Attention scores are normalised using softmax function</a:t>
            </a:r>
            <a:endParaRPr sz="1200">
              <a:solidFill>
                <a:srgbClr val="1F1F1F"/>
              </a:solidFill>
              <a:latin typeface="Roboto"/>
              <a:ea typeface="Roboto"/>
              <a:cs typeface="Roboto"/>
              <a:sym typeface="Roboto"/>
            </a:endParaRPr>
          </a:p>
          <a:p>
            <a:pPr indent="0" lvl="0" marL="0" rtl="0" algn="l">
              <a:spcBef>
                <a:spcPts val="500"/>
              </a:spcBef>
              <a:spcAft>
                <a:spcPts val="1200"/>
              </a:spcAft>
              <a:buNone/>
            </a:pPr>
            <a:r>
              <a:t/>
            </a:r>
            <a:endParaRPr/>
          </a:p>
        </p:txBody>
      </p:sp>
      <p:sp>
        <p:nvSpPr>
          <p:cNvPr id="155" name="Google Shape;155;p28"/>
          <p:cNvSpPr txBox="1"/>
          <p:nvPr/>
        </p:nvSpPr>
        <p:spPr>
          <a:xfrm>
            <a:off x="514350" y="884425"/>
            <a:ext cx="7015500" cy="56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de" sz="1200">
                <a:solidFill>
                  <a:schemeClr val="dk2"/>
                </a:solidFill>
              </a:rPr>
              <a:t>The classification head is the final part of a neural network that takes the rich representations learned by the model (like a transformer) and converts them into specific classification outputs. Let me explain with an analogy and then get technical:</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de" sz="1200">
                <a:solidFill>
                  <a:schemeClr val="dk2"/>
                </a:solidFill>
              </a:rPr>
              <a:t>Analogy: Imagine you're a wine expert who has developed an incredibly sophisticated way of analysing wines (like the transformer backbone). But at the end, you need to make specific decisions: Is this wine red or white? What region is it from? The classification head is like your final decision-making process that takes all your detailed analysis and produces specific answers.</a:t>
            </a:r>
            <a:endParaRPr sz="1200">
              <a:solidFill>
                <a:schemeClr val="dk2"/>
              </a:solidFill>
            </a:endParaRPr>
          </a:p>
          <a:p>
            <a:pPr indent="0" lvl="0" marL="0" rtl="0" algn="l">
              <a:lnSpc>
                <a:spcPct val="115000"/>
              </a:lnSpc>
              <a:spcBef>
                <a:spcPts val="1200"/>
              </a:spcBef>
              <a:spcAft>
                <a:spcPts val="0"/>
              </a:spcAft>
              <a:buNone/>
            </a:pPr>
            <a:r>
              <a:rPr lang="de" sz="1200">
                <a:solidFill>
                  <a:schemeClr val="dk2"/>
                </a:solidFill>
              </a:rPr>
              <a:t>Basic Structure:</a:t>
            </a:r>
            <a:endParaRPr sz="1200">
              <a:solidFill>
                <a:schemeClr val="dk2"/>
              </a:solidFill>
            </a:endParaRPr>
          </a:p>
          <a:p>
            <a:pPr indent="-260350" lvl="0" marL="457200" rtl="0" algn="l">
              <a:lnSpc>
                <a:spcPct val="115000"/>
              </a:lnSpc>
              <a:spcBef>
                <a:spcPts val="1200"/>
              </a:spcBef>
              <a:spcAft>
                <a:spcPts val="0"/>
              </a:spcAft>
              <a:buClr>
                <a:schemeClr val="dk1"/>
              </a:buClr>
              <a:buSzPts val="500"/>
              <a:buChar char="●"/>
            </a:pPr>
            <a:r>
              <a:rPr lang="de" sz="1200">
                <a:solidFill>
                  <a:schemeClr val="dk2"/>
                </a:solidFill>
              </a:rPr>
              <a:t>Takes the output representations from the transformer</a:t>
            </a:r>
            <a:endParaRPr sz="1200">
              <a:solidFill>
                <a:schemeClr val="dk2"/>
              </a:solidFill>
            </a:endParaRPr>
          </a:p>
          <a:p>
            <a:pPr indent="-260350" lvl="0" marL="457200" rtl="0" algn="l">
              <a:lnSpc>
                <a:spcPct val="115000"/>
              </a:lnSpc>
              <a:spcBef>
                <a:spcPts val="0"/>
              </a:spcBef>
              <a:spcAft>
                <a:spcPts val="0"/>
              </a:spcAft>
              <a:buClr>
                <a:schemeClr val="dk1"/>
              </a:buClr>
              <a:buSzPts val="500"/>
              <a:buChar char="●"/>
            </a:pPr>
            <a:r>
              <a:rPr lang="de" sz="1200">
                <a:solidFill>
                  <a:schemeClr val="dk2"/>
                </a:solidFill>
              </a:rPr>
              <a:t>Usually consists of one or more linear layers (matrices of weights)</a:t>
            </a:r>
            <a:endParaRPr sz="1200">
              <a:solidFill>
                <a:schemeClr val="dk2"/>
              </a:solidFill>
            </a:endParaRPr>
          </a:p>
          <a:p>
            <a:pPr indent="-260350" lvl="0" marL="457200" rtl="0" algn="l">
              <a:lnSpc>
                <a:spcPct val="115000"/>
              </a:lnSpc>
              <a:spcBef>
                <a:spcPts val="0"/>
              </a:spcBef>
              <a:spcAft>
                <a:spcPts val="0"/>
              </a:spcAft>
              <a:buClr>
                <a:schemeClr val="dk1"/>
              </a:buClr>
              <a:buSzPts val="500"/>
              <a:buChar char="●"/>
            </a:pPr>
            <a:r>
              <a:rPr lang="de" sz="1200">
                <a:solidFill>
                  <a:schemeClr val="dk2"/>
                </a:solidFill>
              </a:rPr>
              <a:t>Often includes an activation function (like softmax for multi-class classification)</a:t>
            </a:r>
            <a:endParaRPr sz="1200">
              <a:solidFill>
                <a:schemeClr val="dk2"/>
              </a:solidFill>
            </a:endParaRPr>
          </a:p>
          <a:p>
            <a:pPr indent="-260350" lvl="0" marL="457200" rtl="0" algn="l">
              <a:lnSpc>
                <a:spcPct val="115000"/>
              </a:lnSpc>
              <a:spcBef>
                <a:spcPts val="0"/>
              </a:spcBef>
              <a:spcAft>
                <a:spcPts val="0"/>
              </a:spcAft>
              <a:buClr>
                <a:schemeClr val="dk1"/>
              </a:buClr>
              <a:buSzPts val="500"/>
              <a:buChar char="●"/>
            </a:pPr>
            <a:r>
              <a:rPr lang="de" sz="1200">
                <a:solidFill>
                  <a:schemeClr val="dk2"/>
                </a:solidFill>
              </a:rPr>
              <a:t>Outputs probabilities or scores for each possible class</a:t>
            </a:r>
            <a:endParaRPr sz="12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 prediction - Eine einfache Einführung (MAC)</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de" sz="1300">
                <a:solidFill>
                  <a:schemeClr val="dk1"/>
                </a:solidFill>
              </a:rPr>
              <a:t>Für den Dilettanten</a:t>
            </a:r>
            <a:br>
              <a:rPr b="1" lang="de" sz="1300">
                <a:solidFill>
                  <a:schemeClr val="dk1"/>
                </a:solidFill>
              </a:rPr>
            </a:br>
            <a:r>
              <a:rPr b="1" lang="de" sz="1100">
                <a:solidFill>
                  <a:schemeClr val="dk1"/>
                </a:solidFill>
              </a:rPr>
              <a:t>Token Prediction</a:t>
            </a:r>
            <a:r>
              <a:rPr lang="de" sz="1100">
                <a:solidFill>
                  <a:schemeClr val="dk1"/>
                </a:solidFill>
              </a:rPr>
              <a:t> in Transformers ist der Prozess, in dem ein KI-Modell den nächsten </a:t>
            </a:r>
            <a:r>
              <a:rPr b="1" i="1" lang="de" sz="1100">
                <a:solidFill>
                  <a:schemeClr val="dk1"/>
                </a:solidFill>
              </a:rPr>
              <a:t>Baustein </a:t>
            </a:r>
            <a:r>
              <a:rPr lang="de" sz="1100">
                <a:solidFill>
                  <a:schemeClr val="dk1"/>
                </a:solidFill>
              </a:rPr>
              <a:t>(z. B. ein Wort) in einer Folge “errät”. Dazu werden dem Modell eine Folge von z.B. Text-Bausteinen übergeben, welche das Modell versteht und daraus das Wort mit der höchsten Wahrscheinlichkeit hinzufügt. </a:t>
            </a:r>
            <a:br>
              <a:rPr lang="de" sz="1100">
                <a:solidFill>
                  <a:schemeClr val="dk1"/>
                </a:solidFill>
              </a:rPr>
            </a:br>
            <a:r>
              <a:rPr lang="de" sz="1100">
                <a:solidFill>
                  <a:schemeClr val="dk1"/>
                </a:solidFill>
              </a:rPr>
              <a:t>Beispiel: Wenn du sagst </a:t>
            </a:r>
            <a:r>
              <a:rPr i="1" lang="de" sz="1100">
                <a:solidFill>
                  <a:schemeClr val="dk1"/>
                </a:solidFill>
              </a:rPr>
              <a:t>"Die Katze sitzt auf dem"</a:t>
            </a:r>
            <a:r>
              <a:rPr lang="de" sz="1100">
                <a:solidFill>
                  <a:schemeClr val="dk1"/>
                </a:solidFill>
              </a:rPr>
              <a:t>, wird das Modell zum Beispiel </a:t>
            </a:r>
            <a:r>
              <a:rPr i="1" lang="de" sz="1100">
                <a:solidFill>
                  <a:schemeClr val="dk1"/>
                </a:solidFill>
              </a:rPr>
              <a:t>"Baum"</a:t>
            </a:r>
            <a:r>
              <a:rPr lang="de" sz="1100">
                <a:solidFill>
                  <a:schemeClr val="dk1"/>
                </a:solidFill>
              </a:rPr>
              <a:t> oder </a:t>
            </a:r>
            <a:r>
              <a:rPr i="1" lang="de" sz="1100">
                <a:solidFill>
                  <a:schemeClr val="dk1"/>
                </a:solidFill>
              </a:rPr>
              <a:t>"Sofa"</a:t>
            </a:r>
            <a:r>
              <a:rPr lang="de" sz="1100">
                <a:solidFill>
                  <a:schemeClr val="dk1"/>
                </a:solidFill>
              </a:rPr>
              <a:t> als nächstes Wort vorschlagen.</a:t>
            </a:r>
            <a:endParaRPr sz="1100">
              <a:solidFill>
                <a:schemeClr val="dk1"/>
              </a:solidFill>
            </a:endParaRPr>
          </a:p>
          <a:p>
            <a:pPr indent="0" lvl="0" marL="0" rtl="0" algn="l">
              <a:spcBef>
                <a:spcPts val="1400"/>
              </a:spcBef>
              <a:spcAft>
                <a:spcPts val="0"/>
              </a:spcAft>
              <a:buClr>
                <a:schemeClr val="dk1"/>
              </a:buClr>
              <a:buSzPts val="1100"/>
              <a:buFont typeface="Arial"/>
              <a:buNone/>
            </a:pPr>
            <a:br>
              <a:rPr b="1" lang="de" sz="1300">
                <a:solidFill>
                  <a:schemeClr val="dk1"/>
                </a:solidFill>
              </a:rPr>
            </a:br>
            <a:r>
              <a:rPr b="1" lang="de" sz="1300">
                <a:solidFill>
                  <a:schemeClr val="dk1"/>
                </a:solidFill>
              </a:rPr>
              <a:t>Für den Experten</a:t>
            </a:r>
            <a:br>
              <a:rPr b="1" lang="de" sz="1300">
                <a:solidFill>
                  <a:schemeClr val="dk1"/>
                </a:solidFill>
              </a:rPr>
            </a:br>
            <a:r>
              <a:rPr b="1" lang="de" sz="1100">
                <a:solidFill>
                  <a:schemeClr val="dk1"/>
                </a:solidFill>
              </a:rPr>
              <a:t>Token Prediction</a:t>
            </a:r>
            <a:r>
              <a:rPr lang="de" sz="1100">
                <a:solidFill>
                  <a:schemeClr val="dk1"/>
                </a:solidFill>
              </a:rPr>
              <a:t> in Transformers basiert auf der Verarbeitung des Kontextes der bereits übergebenen Folge durch </a:t>
            </a:r>
            <a:r>
              <a:rPr lang="de" sz="1100">
                <a:solidFill>
                  <a:schemeClr val="dk1"/>
                </a:solidFill>
              </a:rPr>
              <a:t>Eigen- / Kontextaufmerksamkeit (Self-Attention)</a:t>
            </a:r>
            <a:r>
              <a:rPr lang="de" sz="1100">
                <a:solidFill>
                  <a:schemeClr val="dk1"/>
                </a:solidFill>
              </a:rPr>
              <a:t>. Das Modell berechnet, wie stark jedes Token mit anderen in der Sequenz zusammenhängt. Im autoregressiven Modus (z. B. GPT) wird die Wahrscheinlichkeit des nächsten Tokens P(xt+1∣x1,x2,...,xt)P(x_{t+1} | x_1, x_2, ..., x_t)P(xt+1​∣x1​,x2​,...,xt​) basierend auf vorherigen Tokens maximiert. In maskierten Modellen (z. B. BERT) wird ein verborgenes Token aus dem gesamten Kontext rekonstruiert.</a:t>
            </a:r>
            <a:endParaRPr sz="1100">
              <a:solidFill>
                <a:schemeClr val="dk1"/>
              </a:solidFill>
            </a:endParaRPr>
          </a:p>
          <a:p>
            <a:pPr indent="0" lvl="0" marL="0" rtl="0" algn="l">
              <a:spcBef>
                <a:spcPts val="4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 prediction - Daten / Algorithmus (MAC)</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de" sz="1350">
                <a:solidFill>
                  <a:srgbClr val="111827"/>
                </a:solidFill>
                <a:highlight>
                  <a:srgbClr val="FFFFFF"/>
                </a:highlight>
              </a:rPr>
              <a:t>Linearer Klassifikator und Softmax zur Erzeugung der Ausgabewahrscheinlichkeiten</a:t>
            </a:r>
            <a:endParaRPr sz="1350">
              <a:solidFill>
                <a:srgbClr val="111827"/>
              </a:solidFill>
              <a:highlight>
                <a:srgbClr val="FFFFFF"/>
              </a:highlight>
            </a:endParaRPr>
          </a:p>
          <a:p>
            <a:pPr indent="-314325" lvl="0" marL="457200" rtl="0" algn="l">
              <a:spcBef>
                <a:spcPts val="1200"/>
              </a:spcBef>
              <a:spcAft>
                <a:spcPts val="0"/>
              </a:spcAft>
              <a:buClr>
                <a:srgbClr val="111827"/>
              </a:buClr>
              <a:buSzPts val="1350"/>
              <a:buAutoNum type="arabicPeriod"/>
            </a:pPr>
            <a:r>
              <a:rPr lang="de" sz="1350">
                <a:solidFill>
                  <a:srgbClr val="111827"/>
                </a:solidFill>
                <a:highlight>
                  <a:srgbClr val="FFFFFF"/>
                </a:highlight>
              </a:rPr>
              <a:t>Zuerst fliessen die Daten aus dem Transformermodell durch eine </a:t>
            </a:r>
            <a:br>
              <a:rPr lang="de" sz="1350">
                <a:solidFill>
                  <a:srgbClr val="111827"/>
                </a:solidFill>
                <a:highlight>
                  <a:srgbClr val="FFFFFF"/>
                </a:highlight>
              </a:rPr>
            </a:br>
            <a:r>
              <a:rPr lang="de" sz="1350">
                <a:solidFill>
                  <a:srgbClr val="111827"/>
                </a:solidFill>
                <a:highlight>
                  <a:srgbClr val="FFFFFF"/>
                </a:highlight>
              </a:rPr>
              <a:t>lineare Schicht, die als Klassifikator fungiert.</a:t>
            </a:r>
            <a:endParaRPr sz="1350">
              <a:solidFill>
                <a:srgbClr val="111827"/>
              </a:solidFill>
              <a:highlight>
                <a:srgbClr val="FFFFFF"/>
              </a:highlight>
            </a:endParaRPr>
          </a:p>
          <a:p>
            <a:pPr indent="-314325" lvl="1" marL="914400" rtl="0" algn="l">
              <a:spcBef>
                <a:spcPts val="0"/>
              </a:spcBef>
              <a:spcAft>
                <a:spcPts val="0"/>
              </a:spcAft>
              <a:buClr>
                <a:srgbClr val="111827"/>
              </a:buClr>
              <a:buSzPts val="1350"/>
              <a:buAutoNum type="alphaLcPeriod"/>
            </a:pPr>
            <a:r>
              <a:rPr lang="de" sz="1350">
                <a:solidFill>
                  <a:srgbClr val="111827"/>
                </a:solidFill>
                <a:highlight>
                  <a:schemeClr val="lt1"/>
                </a:highlight>
              </a:rPr>
              <a:t>Die Größe des Klassifikators entspricht der Gesamtzahl der Klassen </a:t>
            </a:r>
            <a:br>
              <a:rPr lang="de" sz="1350">
                <a:solidFill>
                  <a:srgbClr val="111827"/>
                </a:solidFill>
                <a:highlight>
                  <a:schemeClr val="lt1"/>
                </a:highlight>
              </a:rPr>
            </a:br>
            <a:r>
              <a:rPr lang="de" sz="1350">
                <a:solidFill>
                  <a:srgbClr val="111827"/>
                </a:solidFill>
                <a:highlight>
                  <a:schemeClr val="lt1"/>
                </a:highlight>
              </a:rPr>
              <a:t>(Anzahl der im Vokabular enthaltenen Wörter).</a:t>
            </a:r>
            <a:br>
              <a:rPr lang="de" sz="1350">
                <a:solidFill>
                  <a:srgbClr val="111827"/>
                </a:solidFill>
                <a:highlight>
                  <a:schemeClr val="lt1"/>
                </a:highlight>
              </a:rPr>
            </a:br>
            <a:r>
              <a:rPr lang="de" sz="1350">
                <a:solidFill>
                  <a:srgbClr val="111827"/>
                </a:solidFill>
                <a:highlight>
                  <a:srgbClr val="FFFFFF"/>
                </a:highlight>
              </a:rPr>
              <a:t>In einem Szenario mit 1000 verschiedenen Klassen, </a:t>
            </a:r>
            <a:br>
              <a:rPr lang="de" sz="1350">
                <a:solidFill>
                  <a:srgbClr val="111827"/>
                </a:solidFill>
                <a:highlight>
                  <a:srgbClr val="FFFFFF"/>
                </a:highlight>
              </a:rPr>
            </a:br>
            <a:r>
              <a:rPr lang="de" sz="1350">
                <a:solidFill>
                  <a:srgbClr val="111827"/>
                </a:solidFill>
                <a:highlight>
                  <a:srgbClr val="FFFFFF"/>
                </a:highlight>
              </a:rPr>
              <a:t>die 1000 verschiedene Wörter repräsentieren, </a:t>
            </a:r>
            <a:br>
              <a:rPr lang="de" sz="1350">
                <a:solidFill>
                  <a:srgbClr val="111827"/>
                </a:solidFill>
                <a:highlight>
                  <a:srgbClr val="FFFFFF"/>
                </a:highlight>
              </a:rPr>
            </a:br>
            <a:r>
              <a:rPr lang="de" sz="1350">
                <a:solidFill>
                  <a:srgbClr val="111827"/>
                </a:solidFill>
                <a:highlight>
                  <a:srgbClr val="FFFFFF"/>
                </a:highlight>
              </a:rPr>
              <a:t>ist die Ausgabe des Klassifikators ein Array mit 1000 Elementen.</a:t>
            </a:r>
            <a:br>
              <a:rPr lang="de" sz="1350">
                <a:solidFill>
                  <a:srgbClr val="111827"/>
                </a:solidFill>
                <a:highlight>
                  <a:srgbClr val="FFFFFF"/>
                </a:highlight>
              </a:rPr>
            </a:br>
            <a:endParaRPr sz="1350">
              <a:solidFill>
                <a:srgbClr val="111827"/>
              </a:solidFill>
              <a:highlight>
                <a:srgbClr val="FFFFFF"/>
              </a:highlight>
            </a:endParaRPr>
          </a:p>
          <a:p>
            <a:pPr indent="-314325" lvl="0" marL="457200" rtl="0" algn="l">
              <a:spcBef>
                <a:spcPts val="0"/>
              </a:spcBef>
              <a:spcAft>
                <a:spcPts val="0"/>
              </a:spcAft>
              <a:buClr>
                <a:srgbClr val="111827"/>
              </a:buClr>
              <a:buSzPts val="1350"/>
              <a:buAutoNum type="arabicPeriod"/>
            </a:pPr>
            <a:r>
              <a:rPr lang="de" sz="1350">
                <a:solidFill>
                  <a:srgbClr val="111827"/>
                </a:solidFill>
                <a:highlight>
                  <a:srgbClr val="FFFFFF"/>
                </a:highlight>
              </a:rPr>
              <a:t>Der Output wird Softmax übergebe, um eine Reihe von </a:t>
            </a:r>
            <a:br>
              <a:rPr lang="de" sz="1350">
                <a:solidFill>
                  <a:srgbClr val="111827"/>
                </a:solidFill>
                <a:highlight>
                  <a:srgbClr val="FFFFFF"/>
                </a:highlight>
              </a:rPr>
            </a:br>
            <a:r>
              <a:rPr lang="de" sz="1350">
                <a:solidFill>
                  <a:srgbClr val="111827"/>
                </a:solidFill>
                <a:highlight>
                  <a:srgbClr val="FFFFFF"/>
                </a:highlight>
              </a:rPr>
              <a:t>Wahrscheinlichkeitswerten (0 und 1) zu generieren. </a:t>
            </a:r>
            <a:br>
              <a:rPr lang="de" sz="1350">
                <a:solidFill>
                  <a:srgbClr val="111827"/>
                </a:solidFill>
                <a:highlight>
                  <a:srgbClr val="FFFFFF"/>
                </a:highlight>
              </a:rPr>
            </a:br>
            <a:r>
              <a:rPr lang="de" sz="1350">
                <a:solidFill>
                  <a:srgbClr val="111827"/>
                </a:solidFill>
                <a:highlight>
                  <a:srgbClr val="FFFFFF"/>
                </a:highlight>
              </a:rPr>
              <a:t>Der höchste dieser Wahrscheinlichkeitswerte ist der Schlüssel </a:t>
            </a:r>
            <a:br>
              <a:rPr lang="de" sz="1350">
                <a:solidFill>
                  <a:srgbClr val="111827"/>
                </a:solidFill>
                <a:highlight>
                  <a:srgbClr val="FFFFFF"/>
                </a:highlight>
              </a:rPr>
            </a:br>
            <a:r>
              <a:rPr lang="de" sz="1350">
                <a:solidFill>
                  <a:srgbClr val="111827"/>
                </a:solidFill>
                <a:highlight>
                  <a:srgbClr val="FFFFFF"/>
                </a:highlight>
              </a:rPr>
              <a:t>zum nächsten Token bzw. Wort im Kontext NLP. </a:t>
            </a:r>
            <a:endParaRPr sz="1350">
              <a:solidFill>
                <a:srgbClr val="111827"/>
              </a:solidFill>
              <a:highlight>
                <a:srgbClr val="FFFFFF"/>
              </a:highlight>
            </a:endParaRPr>
          </a:p>
        </p:txBody>
      </p:sp>
      <p:pic>
        <p:nvPicPr>
          <p:cNvPr id="168" name="Google Shape;168;p30"/>
          <p:cNvPicPr preferRelativeResize="0"/>
          <p:nvPr/>
        </p:nvPicPr>
        <p:blipFill>
          <a:blip r:embed="rId3">
            <a:alphaModFix/>
          </a:blip>
          <a:stretch>
            <a:fillRect/>
          </a:stretch>
        </p:blipFill>
        <p:spPr>
          <a:xfrm>
            <a:off x="6312150" y="1589350"/>
            <a:ext cx="2766349" cy="3501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 prediction - Daten / Algorithmus (MAC)</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111827"/>
              </a:buClr>
              <a:buSzPts val="1350"/>
              <a:buAutoNum type="arabicPeriod"/>
            </a:pPr>
            <a:r>
              <a:t/>
            </a:r>
            <a:endParaRPr sz="1350">
              <a:solidFill>
                <a:srgbClr val="111827"/>
              </a:solidFill>
              <a:highlight>
                <a:srgbClr val="FFFFFF"/>
              </a:highlight>
            </a:endParaRPr>
          </a:p>
        </p:txBody>
      </p:sp>
      <p:pic>
        <p:nvPicPr>
          <p:cNvPr id="175" name="Google Shape;175;p31"/>
          <p:cNvPicPr preferRelativeResize="0"/>
          <p:nvPr/>
        </p:nvPicPr>
        <p:blipFill>
          <a:blip r:embed="rId3">
            <a:alphaModFix/>
          </a:blip>
          <a:stretch>
            <a:fillRect/>
          </a:stretch>
        </p:blipFill>
        <p:spPr>
          <a:xfrm>
            <a:off x="461583" y="970625"/>
            <a:ext cx="6393367" cy="4120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Inhaltsverzeichnis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de"/>
              <a:t>Tokenizer</a:t>
            </a:r>
            <a:endParaRPr/>
          </a:p>
          <a:p>
            <a:pPr indent="-342900" lvl="0" marL="457200" rtl="0" algn="l">
              <a:spcBef>
                <a:spcPts val="0"/>
              </a:spcBef>
              <a:spcAft>
                <a:spcPts val="0"/>
              </a:spcAft>
              <a:buSzPts val="1800"/>
              <a:buAutoNum type="arabicPeriod"/>
            </a:pPr>
            <a:r>
              <a:rPr lang="de"/>
              <a:t>Token Embedding / Positional Embedding</a:t>
            </a:r>
            <a:endParaRPr/>
          </a:p>
          <a:p>
            <a:pPr indent="-342900" lvl="0" marL="457200" rtl="0" algn="l">
              <a:spcBef>
                <a:spcPts val="0"/>
              </a:spcBef>
              <a:spcAft>
                <a:spcPts val="0"/>
              </a:spcAft>
              <a:buSzPts val="1800"/>
              <a:buAutoNum type="arabicPeriod"/>
            </a:pPr>
            <a:r>
              <a:rPr lang="de"/>
              <a:t>Attention Head</a:t>
            </a:r>
            <a:endParaRPr/>
          </a:p>
          <a:p>
            <a:pPr indent="-342900" lvl="0" marL="457200" rtl="0" algn="l">
              <a:spcBef>
                <a:spcPts val="0"/>
              </a:spcBef>
              <a:spcAft>
                <a:spcPts val="0"/>
              </a:spcAft>
              <a:buSzPts val="1800"/>
              <a:buAutoNum type="arabicPeriod"/>
            </a:pPr>
            <a:r>
              <a:rPr lang="de"/>
              <a:t>Decoder Stack</a:t>
            </a:r>
            <a:endParaRPr/>
          </a:p>
          <a:p>
            <a:pPr indent="-342900" lvl="0" marL="457200" rtl="0" algn="l">
              <a:spcBef>
                <a:spcPts val="0"/>
              </a:spcBef>
              <a:spcAft>
                <a:spcPts val="0"/>
              </a:spcAft>
              <a:buSzPts val="1800"/>
              <a:buAutoNum type="arabicPeriod"/>
            </a:pPr>
            <a:r>
              <a:rPr lang="de"/>
              <a:t>Classification head</a:t>
            </a:r>
            <a:endParaRPr/>
          </a:p>
          <a:p>
            <a:pPr indent="-342900" lvl="0" marL="457200" rtl="0" algn="l">
              <a:spcBef>
                <a:spcPts val="0"/>
              </a:spcBef>
              <a:spcAft>
                <a:spcPts val="0"/>
              </a:spcAft>
              <a:buSzPts val="1800"/>
              <a:buAutoNum type="arabicPeriod"/>
            </a:pPr>
            <a:r>
              <a:rPr lang="de"/>
              <a:t>Token prediction</a:t>
            </a:r>
            <a:endParaRPr/>
          </a:p>
        </p:txBody>
      </p:sp>
      <p:pic>
        <p:nvPicPr>
          <p:cNvPr id="62" name="Google Shape;62;p14"/>
          <p:cNvPicPr preferRelativeResize="0"/>
          <p:nvPr/>
        </p:nvPicPr>
        <p:blipFill>
          <a:blip r:embed="rId3">
            <a:alphaModFix/>
          </a:blip>
          <a:stretch>
            <a:fillRect/>
          </a:stretch>
        </p:blipFill>
        <p:spPr>
          <a:xfrm>
            <a:off x="5611973" y="387537"/>
            <a:ext cx="3345426" cy="436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851011" y="0"/>
            <a:ext cx="744197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Tokenizer</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Zeichenkette (Wort(-Teil) oder Buchstabe) wird in numerische Werte zerlegt</a:t>
            </a:r>
            <a:endParaRPr/>
          </a:p>
          <a:p>
            <a:pPr indent="-342900" lvl="0" marL="457200" rtl="0" algn="l">
              <a:spcBef>
                <a:spcPts val="0"/>
              </a:spcBef>
              <a:spcAft>
                <a:spcPts val="0"/>
              </a:spcAft>
              <a:buSzPts val="1800"/>
              <a:buChar char="●"/>
            </a:pPr>
            <a:r>
              <a:rPr lang="de"/>
              <a:t>Eingabe wird durch Tokenizer normalisiert (Kleinschreibung, Satzzeichen entfernen, Wörter auf Wortstamm reduzieren (Stemming))</a:t>
            </a:r>
            <a:endParaRPr/>
          </a:p>
          <a:p>
            <a:pPr indent="-342900" lvl="0" marL="457200" rtl="0" algn="l">
              <a:spcBef>
                <a:spcPts val="0"/>
              </a:spcBef>
              <a:spcAft>
                <a:spcPts val="0"/>
              </a:spcAft>
              <a:buSzPts val="1800"/>
              <a:buChar char="●"/>
            </a:pPr>
            <a:r>
              <a:rPr lang="de"/>
              <a:t>Token wird ein Index zugeordnet</a:t>
            </a:r>
            <a:endParaRPr/>
          </a:p>
          <a:p>
            <a:pPr indent="-342900" lvl="0" marL="457200" rtl="0" algn="l">
              <a:spcBef>
                <a:spcPts val="0"/>
              </a:spcBef>
              <a:spcAft>
                <a:spcPts val="0"/>
              </a:spcAft>
              <a:buSzPts val="1800"/>
              <a:buChar char="●"/>
            </a:pPr>
            <a:r>
              <a:rPr lang="de"/>
              <a:t>Satz wird verlängert, um einheitliche Länge zu erreichen (Padding)</a:t>
            </a:r>
            <a:endParaRPr/>
          </a:p>
          <a:p>
            <a:pPr indent="-342900" lvl="0" marL="457200" rtl="0" algn="l">
              <a:spcBef>
                <a:spcPts val="0"/>
              </a:spcBef>
              <a:spcAft>
                <a:spcPts val="0"/>
              </a:spcAft>
              <a:buSzPts val="1800"/>
              <a:buChar char="●"/>
            </a:pPr>
            <a:r>
              <a:rPr lang="de"/>
              <a:t>Verschiedene Tokenizer für verschiedene Anwendungsfälle</a:t>
            </a:r>
            <a:endParaRPr/>
          </a:p>
          <a:p>
            <a:pPr indent="-342900" lvl="0" marL="457200" rtl="0" algn="l">
              <a:spcBef>
                <a:spcPts val="0"/>
              </a:spcBef>
              <a:spcAft>
                <a:spcPts val="0"/>
              </a:spcAft>
              <a:buSzPts val="1800"/>
              <a:buChar char="●"/>
            </a:pPr>
            <a:r>
              <a:rPr lang="de"/>
              <a:t>Tokenizer muss die jeweilige Sprache unterstützen (auch multi-language Tokenizer verfügbar)</a:t>
            </a:r>
            <a:endParaRPr/>
          </a:p>
          <a:p>
            <a:pPr indent="-342900" lvl="0" marL="457200" rtl="0" algn="l">
              <a:spcBef>
                <a:spcPts val="0"/>
              </a:spcBef>
              <a:spcAft>
                <a:spcPts val="0"/>
              </a:spcAft>
              <a:buSzPts val="1800"/>
              <a:buChar char="●"/>
            </a:pPr>
            <a:r>
              <a:rPr lang="de"/>
              <a:t>Reservierte Tokens für spezielle Zeichen (Separator, Line Break)</a:t>
            </a:r>
            <a:endParaRPr/>
          </a:p>
          <a:p>
            <a:pPr indent="-342900" lvl="0" marL="457200" rtl="0" algn="l">
              <a:spcBef>
                <a:spcPts val="0"/>
              </a:spcBef>
              <a:spcAft>
                <a:spcPts val="0"/>
              </a:spcAft>
              <a:buSzPts val="1800"/>
              <a:buChar char="●"/>
            </a:pPr>
            <a:r>
              <a:rPr lang="de"/>
              <a:t>Herausforderungen: Umgangssprache, Noise, Mehrdeutigkeit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 Embedding / </a:t>
            </a:r>
            <a:r>
              <a:rPr lang="de"/>
              <a:t>Positional Embedding (PZ)</a:t>
            </a:r>
            <a:endParaRPr/>
          </a:p>
        </p:txBody>
      </p:sp>
      <p:sp>
        <p:nvSpPr>
          <p:cNvPr id="81" name="Google Shape;8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Token Embedding</a:t>
            </a:r>
            <a:endParaRPr/>
          </a:p>
          <a:p>
            <a:pPr indent="0" lvl="0" marL="0" rtl="0" algn="l">
              <a:spcBef>
                <a:spcPts val="1200"/>
              </a:spcBef>
              <a:spcAft>
                <a:spcPts val="0"/>
              </a:spcAft>
              <a:buNone/>
            </a:pPr>
            <a:r>
              <a:rPr lang="de"/>
              <a:t>=&gt; capture the most nuance, connections, and semantic meanings between tokens</a:t>
            </a:r>
            <a:endParaRPr/>
          </a:p>
          <a:p>
            <a:pPr indent="0" lvl="0" marL="0" rtl="0" algn="l">
              <a:spcBef>
                <a:spcPts val="1200"/>
              </a:spcBef>
              <a:spcAft>
                <a:spcPts val="0"/>
              </a:spcAft>
              <a:buNone/>
            </a:pPr>
            <a:r>
              <a:rPr lang="de"/>
              <a:t>Warum ?</a:t>
            </a:r>
            <a:endParaRPr/>
          </a:p>
          <a:p>
            <a:pPr indent="0" lvl="0" marL="0" rtl="0" algn="l">
              <a:spcBef>
                <a:spcPts val="1200"/>
              </a:spcBef>
              <a:spcAft>
                <a:spcPts val="1200"/>
              </a:spcAft>
              <a:buNone/>
            </a:pPr>
            <a:r>
              <a:rPr lang="de"/>
              <a:t>Embeddings können viel mehr Informationen über Tokens, deren Zusammenhänge, deren Ähnlichkeiten, deren Inhalt beinhalten als reine Token</a:t>
            </a:r>
            <a:endParaRPr/>
          </a:p>
        </p:txBody>
      </p:sp>
      <p:sp>
        <p:nvSpPr>
          <p:cNvPr id="82" name="Google Shape;8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Positional Embedding</a:t>
            </a:r>
            <a:endParaRPr/>
          </a:p>
          <a:p>
            <a:pPr indent="0" lvl="0" marL="0" rtl="0" algn="l">
              <a:spcBef>
                <a:spcPts val="1200"/>
              </a:spcBef>
              <a:spcAft>
                <a:spcPts val="0"/>
              </a:spcAft>
              <a:buNone/>
            </a:pPr>
            <a:r>
              <a:rPr lang="de"/>
              <a:t>=&gt; Reflects the order of the tokens</a:t>
            </a:r>
            <a:endParaRPr/>
          </a:p>
          <a:p>
            <a:pPr indent="0" lvl="0" marL="0" rtl="0" algn="l">
              <a:spcBef>
                <a:spcPts val="1200"/>
              </a:spcBef>
              <a:spcAft>
                <a:spcPts val="0"/>
              </a:spcAft>
              <a:buNone/>
            </a:pPr>
            <a:r>
              <a:rPr lang="de"/>
              <a:t>Warum?</a:t>
            </a:r>
            <a:endParaRPr/>
          </a:p>
          <a:p>
            <a:pPr indent="0" lvl="0" marL="0" rtl="0" algn="l">
              <a:spcBef>
                <a:spcPts val="1200"/>
              </a:spcBef>
              <a:spcAft>
                <a:spcPts val="0"/>
              </a:spcAft>
              <a:buNone/>
            </a:pPr>
            <a:r>
              <a:rPr lang="de"/>
              <a:t>Der </a:t>
            </a:r>
            <a:r>
              <a:rPr b="1" lang="de"/>
              <a:t>Hund</a:t>
            </a:r>
            <a:r>
              <a:rPr lang="de"/>
              <a:t> </a:t>
            </a:r>
            <a:r>
              <a:rPr lang="de">
                <a:solidFill>
                  <a:srgbClr val="6AA84F"/>
                </a:solidFill>
              </a:rPr>
              <a:t>schaut</a:t>
            </a:r>
            <a:r>
              <a:rPr lang="de"/>
              <a:t> den </a:t>
            </a:r>
            <a:r>
              <a:rPr b="1" lang="de"/>
              <a:t>Jungen</a:t>
            </a:r>
            <a:r>
              <a:rPr lang="de"/>
              <a:t> an und….</a:t>
            </a:r>
            <a:endParaRPr/>
          </a:p>
          <a:p>
            <a:pPr indent="0" lvl="0" marL="0" rtl="0" algn="l">
              <a:spcBef>
                <a:spcPts val="1200"/>
              </a:spcBef>
              <a:spcAft>
                <a:spcPts val="0"/>
              </a:spcAft>
              <a:buNone/>
            </a:pPr>
            <a:r>
              <a:rPr lang="de"/>
              <a:t>Der </a:t>
            </a:r>
            <a:r>
              <a:rPr b="1" lang="de"/>
              <a:t>Junge</a:t>
            </a:r>
            <a:r>
              <a:rPr lang="de"/>
              <a:t> </a:t>
            </a:r>
            <a:r>
              <a:rPr lang="de">
                <a:solidFill>
                  <a:srgbClr val="6AA84F"/>
                </a:solidFill>
              </a:rPr>
              <a:t>schaut</a:t>
            </a:r>
            <a:r>
              <a:rPr lang="de"/>
              <a:t> den </a:t>
            </a:r>
            <a:r>
              <a:rPr b="1" lang="de"/>
              <a:t>Hund</a:t>
            </a:r>
            <a:r>
              <a:rPr lang="de"/>
              <a:t> an und…</a:t>
            </a:r>
            <a:endParaRPr/>
          </a:p>
          <a:p>
            <a:pPr indent="0" lvl="0" marL="0" rtl="0" algn="ctr">
              <a:spcBef>
                <a:spcPts val="1200"/>
              </a:spcBef>
              <a:spcAft>
                <a:spcPts val="1200"/>
              </a:spcAft>
              <a:buNone/>
            </a:pPr>
            <a:r>
              <a:rPr lang="de"/>
              <a:t>Die Position der Wörter bzw. Tokens ist wichtig für das Verständniss und die Vorhersage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 Embedding / Positional Embedding (PZ)</a:t>
            </a:r>
            <a:endParaRPr/>
          </a:p>
        </p:txBody>
      </p:sp>
      <p:sp>
        <p:nvSpPr>
          <p:cNvPr id="88" name="Google Shape;88;p18"/>
          <p:cNvSpPr txBox="1"/>
          <p:nvPr>
            <p:ph idx="1" type="body"/>
          </p:nvPr>
        </p:nvSpPr>
        <p:spPr>
          <a:xfrm>
            <a:off x="347525" y="92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Positional Embedding hat meistens den gleichen Shape wie das </a:t>
            </a:r>
            <a:r>
              <a:rPr lang="de"/>
              <a:t>Token Embedding (muss es aber nicht haben)</a:t>
            </a:r>
            <a:endParaRPr/>
          </a:p>
          <a:p>
            <a:pPr indent="-342900" lvl="0" marL="457200" rtl="0" algn="l">
              <a:spcBef>
                <a:spcPts val="0"/>
              </a:spcBef>
              <a:spcAft>
                <a:spcPts val="0"/>
              </a:spcAft>
              <a:buSzPts val="1800"/>
              <a:buChar char="●"/>
            </a:pPr>
            <a:r>
              <a:rPr lang="de"/>
              <a:t>Wenn die beiden Embeddings (Tensoren) die gleiche Länge haben, können sie einfach addiert werden</a:t>
            </a:r>
            <a:endParaRPr/>
          </a:p>
          <a:p>
            <a:pPr indent="-342900" lvl="0" marL="457200" rtl="0" algn="l">
              <a:spcBef>
                <a:spcPts val="0"/>
              </a:spcBef>
              <a:spcAft>
                <a:spcPts val="0"/>
              </a:spcAft>
              <a:buSzPts val="1800"/>
              <a:buChar char="●"/>
            </a:pPr>
            <a:r>
              <a:rPr lang="de"/>
              <a:t>Embeddings sind die Wahren Inputs in LLM’s</a:t>
            </a:r>
            <a:endParaRPr/>
          </a:p>
          <a:p>
            <a:pPr indent="-342900" lvl="0" marL="457200" rtl="0" algn="l">
              <a:spcBef>
                <a:spcPts val="0"/>
              </a:spcBef>
              <a:spcAft>
                <a:spcPts val="0"/>
              </a:spcAft>
              <a:buSzPts val="1800"/>
              <a:buChar char="●"/>
            </a:pPr>
            <a:r>
              <a:rPr lang="de"/>
              <a:t>Embeddings tragen zur grösse des Models bei</a:t>
            </a:r>
            <a:endParaRPr/>
          </a:p>
          <a:p>
            <a:pPr indent="-342900" lvl="0" marL="457200" rtl="0" algn="l">
              <a:spcBef>
                <a:spcPts val="0"/>
              </a:spcBef>
              <a:spcAft>
                <a:spcPts val="0"/>
              </a:spcAft>
              <a:buSzPts val="1800"/>
              <a:buChar char="●"/>
            </a:pPr>
            <a:r>
              <a:rPr lang="de"/>
              <a:t>Embeddings sind, defacto, ein Supset der Gewichte des Models</a:t>
            </a:r>
            <a:endParaRPr/>
          </a:p>
          <a:p>
            <a:pPr indent="-342900" lvl="0" marL="457200" rtl="0" algn="l">
              <a:spcBef>
                <a:spcPts val="0"/>
              </a:spcBef>
              <a:spcAft>
                <a:spcPts val="0"/>
              </a:spcAft>
              <a:buSzPts val="1800"/>
              <a:buChar char="●"/>
            </a:pPr>
            <a:r>
              <a:rPr lang="de"/>
              <a:t>Embeddings können klassisch </a:t>
            </a:r>
            <a:r>
              <a:rPr lang="de"/>
              <a:t>Initialisiert</a:t>
            </a:r>
            <a:r>
              <a:rPr lang="de"/>
              <a:t> werden oder von einem Pre-trainierten Model übernommen werden</a:t>
            </a:r>
            <a:endParaRPr/>
          </a:p>
          <a:p>
            <a:pPr indent="-342900" lvl="0" marL="457200" rtl="0" algn="l">
              <a:spcBef>
                <a:spcPts val="0"/>
              </a:spcBef>
              <a:spcAft>
                <a:spcPts val="0"/>
              </a:spcAft>
              <a:buSzPts val="1800"/>
              <a:buChar char="●"/>
            </a:pPr>
            <a:r>
              <a:rPr lang="de"/>
              <a:t>Je besser die Embeddings sind, desto besser ist auch das Model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Token Embedding / Positional Embedding (PZ)</a:t>
            </a:r>
            <a:endParaRPr/>
          </a:p>
        </p:txBody>
      </p:sp>
      <p:sp>
        <p:nvSpPr>
          <p:cNvPr id="94" name="Google Shape;94;p19"/>
          <p:cNvSpPr txBox="1"/>
          <p:nvPr>
            <p:ph idx="1" type="body"/>
          </p:nvPr>
        </p:nvSpPr>
        <p:spPr>
          <a:xfrm>
            <a:off x="1715425" y="1152475"/>
            <a:ext cx="6419400" cy="3627600"/>
          </a:xfrm>
          <a:prstGeom prst="rect">
            <a:avLst/>
          </a:prstGeom>
          <a:solidFill>
            <a:srgbClr val="D9D9D9"/>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75"/>
              <a:buFont typeface="Arial"/>
              <a:buNone/>
            </a:pPr>
            <a:r>
              <a:rPr lang="de" sz="1250">
                <a:solidFill>
                  <a:schemeClr val="dk1"/>
                </a:solidFill>
              </a:rPr>
              <a:t>class </a:t>
            </a:r>
            <a:r>
              <a:rPr lang="de" sz="1250">
                <a:solidFill>
                  <a:srgbClr val="1155CC"/>
                </a:solidFill>
              </a:rPr>
              <a:t>TokenAndPositionEmbedding</a:t>
            </a:r>
            <a:r>
              <a:rPr lang="de" sz="1250">
                <a:solidFill>
                  <a:schemeClr val="dk1"/>
                </a:solidFill>
              </a:rPr>
              <a:t>(layers.Layer):</a:t>
            </a:r>
            <a:endParaRPr sz="1250">
              <a:solidFill>
                <a:schemeClr val="dk1"/>
              </a:solidFill>
            </a:endParaRPr>
          </a:p>
          <a:p>
            <a:pPr indent="0" lvl="0" marL="0" rtl="0" algn="l">
              <a:lnSpc>
                <a:spcPct val="100000"/>
              </a:lnSpc>
              <a:spcBef>
                <a:spcPts val="0"/>
              </a:spcBef>
              <a:spcAft>
                <a:spcPts val="0"/>
              </a:spcAft>
              <a:buClr>
                <a:schemeClr val="dk1"/>
              </a:buClr>
              <a:buSzPts val="275"/>
              <a:buFont typeface="Arial"/>
              <a:buNone/>
            </a:pPr>
            <a:r>
              <a:rPr lang="de" sz="1250">
                <a:solidFill>
                  <a:schemeClr val="dk1"/>
                </a:solidFill>
              </a:rPr>
              <a:t>	def __init__(self, </a:t>
            </a:r>
            <a:r>
              <a:rPr lang="de" sz="1250">
                <a:solidFill>
                  <a:srgbClr val="38761D"/>
                </a:solidFill>
              </a:rPr>
              <a:t>maxlen</a:t>
            </a:r>
            <a:r>
              <a:rPr lang="de" sz="1250">
                <a:solidFill>
                  <a:schemeClr val="dk1"/>
                </a:solidFill>
              </a:rPr>
              <a:t>, </a:t>
            </a:r>
            <a:r>
              <a:rPr lang="de" sz="1250">
                <a:solidFill>
                  <a:srgbClr val="0B5394"/>
                </a:solidFill>
              </a:rPr>
              <a:t>vocab_size</a:t>
            </a:r>
            <a:r>
              <a:rPr lang="de" sz="1250">
                <a:solidFill>
                  <a:schemeClr val="dk1"/>
                </a:solidFill>
              </a:rPr>
              <a:t>, </a:t>
            </a:r>
            <a:r>
              <a:rPr lang="de" sz="1250">
                <a:solidFill>
                  <a:srgbClr val="BF9000"/>
                </a:solidFill>
              </a:rPr>
              <a:t>embed_dim</a:t>
            </a:r>
            <a:r>
              <a:rPr lang="de" sz="1250">
                <a:solidFill>
                  <a:schemeClr val="dk1"/>
                </a:solidFill>
              </a:rPr>
              <a:t>):</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super(TokenAndPositionEmbedding, self).__init__()</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a:t>
            </a:r>
            <a:r>
              <a:rPr lang="de" sz="1250">
                <a:solidFill>
                  <a:schemeClr val="accent1"/>
                </a:solidFill>
              </a:rPr>
              <a:t>self</a:t>
            </a:r>
            <a:r>
              <a:rPr lang="de" sz="1250">
                <a:solidFill>
                  <a:schemeClr val="dk1"/>
                </a:solidFill>
              </a:rPr>
              <a:t>.maxlen = maxlen</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a:t>
            </a:r>
            <a:r>
              <a:rPr lang="de" sz="1250">
                <a:solidFill>
                  <a:schemeClr val="accent1"/>
                </a:solidFill>
              </a:rPr>
              <a:t>self</a:t>
            </a:r>
            <a:r>
              <a:rPr lang="de" sz="1250">
                <a:solidFill>
                  <a:schemeClr val="dk1"/>
                </a:solidFill>
              </a:rPr>
              <a:t>.vocab_size =vocab_size</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a:t>
            </a:r>
            <a:r>
              <a:rPr lang="de" sz="1250">
                <a:solidFill>
                  <a:schemeClr val="accent1"/>
                </a:solidFill>
              </a:rPr>
              <a:t>self</a:t>
            </a:r>
            <a:r>
              <a:rPr lang="de" sz="1250">
                <a:solidFill>
                  <a:schemeClr val="dk1"/>
                </a:solidFill>
              </a:rPr>
              <a:t>.embed_dim = </a:t>
            </a:r>
            <a:r>
              <a:rPr lang="de" sz="1250">
                <a:solidFill>
                  <a:srgbClr val="BF9000"/>
                </a:solidFill>
              </a:rPr>
              <a:t>embed_dim</a:t>
            </a:r>
            <a:endParaRPr sz="1250">
              <a:solidFill>
                <a:srgbClr val="BF9000"/>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a:t>
            </a:r>
            <a:r>
              <a:rPr lang="de" sz="1250">
                <a:solidFill>
                  <a:schemeClr val="accent1"/>
                </a:solidFill>
              </a:rPr>
              <a:t>self</a:t>
            </a:r>
            <a:r>
              <a:rPr lang="de" sz="1250">
                <a:solidFill>
                  <a:schemeClr val="dk1"/>
                </a:solidFill>
              </a:rPr>
              <a:t>.</a:t>
            </a:r>
            <a:r>
              <a:rPr lang="de" sz="1250">
                <a:solidFill>
                  <a:srgbClr val="CC0000"/>
                </a:solidFill>
              </a:rPr>
              <a:t>token_emb</a:t>
            </a:r>
            <a:r>
              <a:rPr lang="de" sz="1250">
                <a:solidFill>
                  <a:schemeClr val="dk1"/>
                </a:solidFill>
              </a:rPr>
              <a:t> = layers.Embedding(</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input_dim=</a:t>
            </a:r>
            <a:r>
              <a:rPr lang="de" sz="1250">
                <a:solidFill>
                  <a:srgbClr val="0B5394"/>
                </a:solidFill>
              </a:rPr>
              <a:t>vocab_size</a:t>
            </a:r>
            <a:r>
              <a:rPr lang="de" sz="1250">
                <a:solidFill>
                  <a:schemeClr val="dk1"/>
                </a:solidFill>
              </a:rPr>
              <a:t>, output_dim=</a:t>
            </a:r>
            <a:r>
              <a:rPr lang="de" sz="1250">
                <a:solidFill>
                  <a:srgbClr val="BF9000"/>
                </a:solidFill>
              </a:rPr>
              <a:t>embed_dim</a:t>
            </a:r>
            <a:endParaRPr sz="1250">
              <a:solidFill>
                <a:srgbClr val="BF9000"/>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a:t>
            </a:r>
            <a:endParaRPr sz="1250">
              <a:solidFill>
                <a:schemeClr val="dk1"/>
              </a:solidFill>
            </a:endParaRPr>
          </a:p>
          <a:p>
            <a:pPr indent="0" lvl="0" marL="914400" rtl="0" algn="l">
              <a:lnSpc>
                <a:spcPct val="100000"/>
              </a:lnSpc>
              <a:spcBef>
                <a:spcPts val="0"/>
              </a:spcBef>
              <a:spcAft>
                <a:spcPts val="0"/>
              </a:spcAft>
              <a:buClr>
                <a:schemeClr val="dk1"/>
              </a:buClr>
              <a:buSzPts val="275"/>
              <a:buFont typeface="Arial"/>
              <a:buNone/>
            </a:pPr>
            <a:r>
              <a:rPr lang="de" sz="1250">
                <a:solidFill>
                  <a:schemeClr val="dk1"/>
                </a:solidFill>
              </a:rPr>
              <a:t>self.</a:t>
            </a:r>
            <a:r>
              <a:rPr lang="de" sz="1250">
                <a:solidFill>
                  <a:srgbClr val="E06666"/>
                </a:solidFill>
              </a:rPr>
              <a:t>pos_emb</a:t>
            </a:r>
            <a:r>
              <a:rPr lang="de" sz="1250">
                <a:solidFill>
                  <a:schemeClr val="dk1"/>
                </a:solidFill>
              </a:rPr>
              <a:t> = layers.Embedding(input_dim=</a:t>
            </a:r>
            <a:r>
              <a:rPr lang="de" sz="1250">
                <a:solidFill>
                  <a:schemeClr val="accent5"/>
                </a:solidFill>
              </a:rPr>
              <a:t>maxlen</a:t>
            </a:r>
            <a:r>
              <a:rPr lang="de" sz="1250">
                <a:solidFill>
                  <a:schemeClr val="dk1"/>
                </a:solidFill>
              </a:rPr>
              <a:t>,      output_dim=embed_dim)</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t/>
            </a:r>
            <a:endParaRPr sz="1250">
              <a:solidFill>
                <a:schemeClr val="dk1"/>
              </a:solidFill>
            </a:endParaRPr>
          </a:p>
          <a:p>
            <a:pPr indent="0" lvl="0" marL="0" rtl="0" algn="l">
              <a:lnSpc>
                <a:spcPct val="100000"/>
              </a:lnSpc>
              <a:spcBef>
                <a:spcPts val="0"/>
              </a:spcBef>
              <a:spcAft>
                <a:spcPts val="0"/>
              </a:spcAft>
              <a:buClr>
                <a:schemeClr val="dk1"/>
              </a:buClr>
              <a:buSzPts val="275"/>
              <a:buFont typeface="Arial"/>
              <a:buNone/>
            </a:pPr>
            <a:r>
              <a:rPr lang="de" sz="1250">
                <a:solidFill>
                  <a:schemeClr val="dk1"/>
                </a:solidFill>
              </a:rPr>
              <a:t>	def </a:t>
            </a:r>
            <a:r>
              <a:rPr lang="de" sz="1250">
                <a:solidFill>
                  <a:schemeClr val="accent1"/>
                </a:solidFill>
              </a:rPr>
              <a:t>call</a:t>
            </a:r>
            <a:r>
              <a:rPr lang="de" sz="1250">
                <a:solidFill>
                  <a:schemeClr val="dk1"/>
                </a:solidFill>
              </a:rPr>
              <a:t>(self, x):</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maxlen = tf.shape(x)[-1]</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positions = tf.range(start=0, limit=</a:t>
            </a:r>
            <a:r>
              <a:rPr lang="de" sz="1250">
                <a:solidFill>
                  <a:schemeClr val="accent5"/>
                </a:solidFill>
              </a:rPr>
              <a:t>maxlen</a:t>
            </a:r>
            <a:r>
              <a:rPr lang="de" sz="1250">
                <a:solidFill>
                  <a:schemeClr val="dk1"/>
                </a:solidFill>
              </a:rPr>
              <a:t>, delta=1)</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positions = self.</a:t>
            </a:r>
            <a:r>
              <a:rPr lang="de" sz="1250">
                <a:solidFill>
                  <a:srgbClr val="E06666"/>
                </a:solidFill>
              </a:rPr>
              <a:t>pos_emb</a:t>
            </a:r>
            <a:r>
              <a:rPr lang="de" sz="1250">
                <a:solidFill>
                  <a:schemeClr val="dk1"/>
                </a:solidFill>
              </a:rPr>
              <a:t>(positions)</a:t>
            </a:r>
            <a:endParaRPr sz="1250">
              <a:solidFill>
                <a:schemeClr val="dk1"/>
              </a:solidFill>
            </a:endParaRPr>
          </a:p>
          <a:p>
            <a:pPr indent="0" lvl="0" marL="457200" rtl="0" algn="l">
              <a:lnSpc>
                <a:spcPct val="100000"/>
              </a:lnSpc>
              <a:spcBef>
                <a:spcPts val="0"/>
              </a:spcBef>
              <a:spcAft>
                <a:spcPts val="0"/>
              </a:spcAft>
              <a:buClr>
                <a:schemeClr val="dk1"/>
              </a:buClr>
              <a:buSzPts val="275"/>
              <a:buFont typeface="Arial"/>
              <a:buNone/>
            </a:pPr>
            <a:r>
              <a:rPr lang="de" sz="1250">
                <a:solidFill>
                  <a:schemeClr val="dk1"/>
                </a:solidFill>
              </a:rPr>
              <a:t>    	x = self.</a:t>
            </a:r>
            <a:r>
              <a:rPr lang="de" sz="1250">
                <a:solidFill>
                  <a:srgbClr val="CC0000"/>
                </a:solidFill>
              </a:rPr>
              <a:t>token_emb</a:t>
            </a:r>
            <a:r>
              <a:rPr lang="de" sz="1250">
                <a:solidFill>
                  <a:schemeClr val="dk1"/>
                </a:solidFill>
              </a:rPr>
              <a:t>(x)</a:t>
            </a:r>
            <a:endParaRPr sz="1250">
              <a:solidFill>
                <a:schemeClr val="dk1"/>
              </a:solidFill>
            </a:endParaRPr>
          </a:p>
          <a:p>
            <a:pPr indent="0" lvl="0" marL="457200" rtl="0" algn="l">
              <a:lnSpc>
                <a:spcPct val="100000"/>
              </a:lnSpc>
              <a:spcBef>
                <a:spcPts val="0"/>
              </a:spcBef>
              <a:spcAft>
                <a:spcPts val="0"/>
              </a:spcAft>
              <a:buSzPts val="275"/>
              <a:buNone/>
            </a:pPr>
            <a:r>
              <a:rPr lang="de" sz="1250">
                <a:solidFill>
                  <a:schemeClr val="dk1"/>
                </a:solidFill>
              </a:rPr>
              <a:t>    	return x + positions</a:t>
            </a:r>
            <a:endParaRPr sz="125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Attention Head</a:t>
            </a:r>
            <a:endParaRPr/>
          </a:p>
        </p:txBody>
      </p:sp>
      <p:sp>
        <p:nvSpPr>
          <p:cNvPr id="100" name="Google Shape;100;p20"/>
          <p:cNvSpPr txBox="1"/>
          <p:nvPr>
            <p:ph idx="1" type="body"/>
          </p:nvPr>
        </p:nvSpPr>
        <p:spPr>
          <a:xfrm>
            <a:off x="311700" y="912200"/>
            <a:ext cx="4139400" cy="4121400"/>
          </a:xfrm>
          <a:prstGeom prst="rect">
            <a:avLst/>
          </a:prstGeom>
        </p:spPr>
        <p:txBody>
          <a:bodyPr anchorCtr="0" anchor="t" bIns="91425" lIns="91425" spcFirstLastPara="1" rIns="91425" wrap="square" tIns="91425">
            <a:normAutofit fontScale="25000" lnSpcReduction="20000"/>
          </a:bodyPr>
          <a:lstStyle/>
          <a:p>
            <a:pPr indent="0" lvl="0" marL="0" rtl="0" algn="l">
              <a:lnSpc>
                <a:spcPct val="160000"/>
              </a:lnSpc>
              <a:spcBef>
                <a:spcPts val="1400"/>
              </a:spcBef>
              <a:spcAft>
                <a:spcPts val="0"/>
              </a:spcAft>
              <a:buClr>
                <a:schemeClr val="dk1"/>
              </a:buClr>
              <a:buSzPct val="34375"/>
              <a:buFont typeface="Arial"/>
              <a:buNone/>
            </a:pPr>
            <a:r>
              <a:rPr b="1" lang="de" sz="3200">
                <a:solidFill>
                  <a:schemeClr val="dk1"/>
                </a:solidFill>
                <a:highlight>
                  <a:schemeClr val="lt1"/>
                </a:highlight>
              </a:rPr>
              <a:t>Was ist ein Attention Head?</a:t>
            </a:r>
            <a:endParaRPr b="1" sz="3200">
              <a:solidFill>
                <a:schemeClr val="dk1"/>
              </a:solidFill>
              <a:highlight>
                <a:schemeClr val="lt1"/>
              </a:highlight>
            </a:endParaRPr>
          </a:p>
          <a:p>
            <a:pPr indent="0" lvl="0" marL="0" rtl="0" algn="l">
              <a:spcBef>
                <a:spcPts val="600"/>
              </a:spcBef>
              <a:spcAft>
                <a:spcPts val="0"/>
              </a:spcAft>
              <a:buNone/>
            </a:pPr>
            <a:r>
              <a:rPr lang="de" sz="3200">
                <a:solidFill>
                  <a:schemeClr val="dk1"/>
                </a:solidFill>
                <a:highlight>
                  <a:schemeClr val="lt1"/>
                </a:highlight>
              </a:rPr>
              <a:t>Ein </a:t>
            </a:r>
            <a:r>
              <a:rPr i="1" lang="de" sz="3200">
                <a:solidFill>
                  <a:schemeClr val="dk1"/>
                </a:solidFill>
                <a:highlight>
                  <a:schemeClr val="lt1"/>
                </a:highlight>
              </a:rPr>
              <a:t>Attention Head</a:t>
            </a:r>
            <a:r>
              <a:rPr lang="de" sz="3200">
                <a:solidFill>
                  <a:schemeClr val="dk1"/>
                </a:solidFill>
                <a:highlight>
                  <a:schemeClr val="lt1"/>
                </a:highlight>
              </a:rPr>
              <a:t> ist wie ein Detektiv, der untersucht, wie Wörter in einem Satz miteinander verbunden sind..</a:t>
            </a:r>
            <a:endParaRPr sz="3200">
              <a:solidFill>
                <a:schemeClr val="dk1"/>
              </a:solidFill>
              <a:highlight>
                <a:schemeClr val="lt1"/>
              </a:highlight>
            </a:endParaRPr>
          </a:p>
          <a:p>
            <a:pPr indent="0" lvl="0" marL="0" rtl="0" algn="l">
              <a:lnSpc>
                <a:spcPct val="150000"/>
              </a:lnSpc>
              <a:spcBef>
                <a:spcPts val="1200"/>
              </a:spcBef>
              <a:spcAft>
                <a:spcPts val="0"/>
              </a:spcAft>
              <a:buNone/>
            </a:pPr>
            <a:r>
              <a:rPr b="1" lang="de" sz="3200">
                <a:solidFill>
                  <a:schemeClr val="dk1"/>
                </a:solidFill>
                <a:highlight>
                  <a:schemeClr val="lt1"/>
                </a:highlight>
              </a:rPr>
              <a:t>Beispiel-Satz:</a:t>
            </a:r>
            <a:endParaRPr b="1" sz="3200">
              <a:solidFill>
                <a:schemeClr val="dk1"/>
              </a:solidFill>
              <a:highlight>
                <a:schemeClr val="lt1"/>
              </a:highlight>
            </a:endParaRPr>
          </a:p>
          <a:p>
            <a:pPr indent="0" lvl="0" marL="0" rtl="0" algn="l">
              <a:spcBef>
                <a:spcPts val="600"/>
              </a:spcBef>
              <a:spcAft>
                <a:spcPts val="0"/>
              </a:spcAft>
              <a:buNone/>
            </a:pPr>
            <a:r>
              <a:rPr lang="de" sz="3200">
                <a:solidFill>
                  <a:schemeClr val="dk1"/>
                </a:solidFill>
                <a:highlight>
                  <a:schemeClr val="lt1"/>
                </a:highlight>
              </a:rPr>
              <a:t>"Der Hund jagt die Katze, weil sie schnell ist."</a:t>
            </a:r>
            <a:endParaRPr sz="3200">
              <a:solidFill>
                <a:schemeClr val="dk1"/>
              </a:solidFill>
              <a:highlight>
                <a:schemeClr val="lt1"/>
              </a:highlight>
            </a:endParaRPr>
          </a:p>
          <a:p>
            <a:pPr indent="-279400" lvl="0" marL="457200" rtl="0" algn="l">
              <a:spcBef>
                <a:spcPts val="600"/>
              </a:spcBef>
              <a:spcAft>
                <a:spcPts val="0"/>
              </a:spcAft>
              <a:buClr>
                <a:schemeClr val="dk1"/>
              </a:buClr>
              <a:buSzPct val="100000"/>
              <a:buAutoNum type="arabicPeriod"/>
            </a:pPr>
            <a:r>
              <a:rPr b="1" lang="de" sz="3200">
                <a:solidFill>
                  <a:schemeClr val="dk1"/>
                </a:solidFill>
                <a:highlight>
                  <a:schemeClr val="lt1"/>
                </a:highlight>
              </a:rPr>
              <a:t>Fragen stellen (Query):</a:t>
            </a:r>
            <a:br>
              <a:rPr lang="de" sz="3200">
                <a:solidFill>
                  <a:schemeClr val="dk1"/>
                </a:solidFill>
                <a:highlight>
                  <a:schemeClr val="lt1"/>
                </a:highlight>
              </a:rPr>
            </a:br>
            <a:r>
              <a:rPr lang="de" sz="3200">
                <a:solidFill>
                  <a:schemeClr val="dk1"/>
                </a:solidFill>
                <a:highlight>
                  <a:schemeClr val="lt1"/>
                </a:highlight>
              </a:rPr>
              <a:t>Jedes Wort fragt: „Was ist für mich wichtig?“</a:t>
            </a:r>
            <a:endParaRPr sz="3200">
              <a:solidFill>
                <a:schemeClr val="dk1"/>
              </a:solidFill>
              <a:highlight>
                <a:schemeClr val="lt1"/>
              </a:highlight>
            </a:endParaRPr>
          </a:p>
          <a:p>
            <a:pPr indent="-279400" lvl="1" marL="914400" rtl="0" algn="l">
              <a:spcBef>
                <a:spcPts val="0"/>
              </a:spcBef>
              <a:spcAft>
                <a:spcPts val="0"/>
              </a:spcAft>
              <a:buClr>
                <a:schemeClr val="dk1"/>
              </a:buClr>
              <a:buSzPct val="100000"/>
              <a:buChar char="●"/>
            </a:pPr>
            <a:r>
              <a:rPr lang="de" sz="3200">
                <a:solidFill>
                  <a:schemeClr val="dk1"/>
                </a:solidFill>
                <a:highlight>
                  <a:schemeClr val="lt1"/>
                </a:highlight>
              </a:rPr>
              <a:t>Beispiel: "sie" fragt: „Worauf beziehe ich mich?“</a:t>
            </a:r>
            <a:endParaRPr sz="3200">
              <a:solidFill>
                <a:schemeClr val="dk1"/>
              </a:solidFill>
              <a:highlight>
                <a:schemeClr val="lt1"/>
              </a:highlight>
            </a:endParaRPr>
          </a:p>
          <a:p>
            <a:pPr indent="-279400" lvl="0" marL="457200" rtl="0" algn="l">
              <a:spcBef>
                <a:spcPts val="0"/>
              </a:spcBef>
              <a:spcAft>
                <a:spcPts val="0"/>
              </a:spcAft>
              <a:buClr>
                <a:schemeClr val="dk1"/>
              </a:buClr>
              <a:buSzPct val="100000"/>
              <a:buAutoNum type="arabicPeriod"/>
            </a:pPr>
            <a:r>
              <a:rPr b="1" lang="de" sz="3200">
                <a:solidFill>
                  <a:schemeClr val="dk1"/>
                </a:solidFill>
                <a:highlight>
                  <a:schemeClr val="lt1"/>
                </a:highlight>
              </a:rPr>
              <a:t>Angebote prüfen (Key):</a:t>
            </a:r>
            <a:br>
              <a:rPr lang="de" sz="3200">
                <a:solidFill>
                  <a:schemeClr val="dk1"/>
                </a:solidFill>
                <a:highlight>
                  <a:schemeClr val="lt1"/>
                </a:highlight>
              </a:rPr>
            </a:br>
            <a:r>
              <a:rPr lang="de" sz="3200">
                <a:solidFill>
                  <a:schemeClr val="dk1"/>
                </a:solidFill>
                <a:highlight>
                  <a:schemeClr val="lt1"/>
                </a:highlight>
              </a:rPr>
              <a:t>Alle Wörter bieten ihre Bedeutung an: „Das bin ich, beachte mich!“</a:t>
            </a:r>
            <a:endParaRPr sz="3200">
              <a:solidFill>
                <a:schemeClr val="dk1"/>
              </a:solidFill>
              <a:highlight>
                <a:schemeClr val="lt1"/>
              </a:highlight>
            </a:endParaRPr>
          </a:p>
          <a:p>
            <a:pPr indent="-279400" lvl="1" marL="914400" rtl="0" algn="l">
              <a:spcBef>
                <a:spcPts val="0"/>
              </a:spcBef>
              <a:spcAft>
                <a:spcPts val="0"/>
              </a:spcAft>
              <a:buClr>
                <a:schemeClr val="dk1"/>
              </a:buClr>
              <a:buSzPct val="100000"/>
              <a:buChar char="●"/>
            </a:pPr>
            <a:r>
              <a:rPr lang="de" sz="3200">
                <a:solidFill>
                  <a:schemeClr val="dk1"/>
                </a:solidFill>
                <a:highlight>
                  <a:schemeClr val="lt1"/>
                </a:highlight>
              </a:rPr>
              <a:t>Beispiel: "die Katze" sagt: „Ich bin die, die schnell ist.“</a:t>
            </a:r>
            <a:endParaRPr sz="3200">
              <a:solidFill>
                <a:schemeClr val="dk1"/>
              </a:solidFill>
              <a:highlight>
                <a:schemeClr val="lt1"/>
              </a:highlight>
            </a:endParaRPr>
          </a:p>
          <a:p>
            <a:pPr indent="-279400" lvl="0" marL="457200" rtl="0" algn="l">
              <a:spcBef>
                <a:spcPts val="0"/>
              </a:spcBef>
              <a:spcAft>
                <a:spcPts val="0"/>
              </a:spcAft>
              <a:buClr>
                <a:schemeClr val="dk1"/>
              </a:buClr>
              <a:buSzPct val="100000"/>
              <a:buAutoNum type="arabicPeriod"/>
            </a:pPr>
            <a:r>
              <a:rPr b="1" lang="de" sz="3200">
                <a:solidFill>
                  <a:schemeClr val="dk1"/>
                </a:solidFill>
                <a:highlight>
                  <a:schemeClr val="lt1"/>
                </a:highlight>
              </a:rPr>
              <a:t>Antworten auswählen (Value):</a:t>
            </a:r>
            <a:br>
              <a:rPr lang="de" sz="3200">
                <a:solidFill>
                  <a:schemeClr val="dk1"/>
                </a:solidFill>
                <a:highlight>
                  <a:schemeClr val="lt1"/>
                </a:highlight>
              </a:rPr>
            </a:br>
            <a:r>
              <a:rPr lang="de" sz="3200">
                <a:solidFill>
                  <a:schemeClr val="dk1"/>
                </a:solidFill>
                <a:highlight>
                  <a:schemeClr val="lt1"/>
                </a:highlight>
              </a:rPr>
              <a:t>Der Attention Head entscheidet, welches Wort am wichtigsten ist.</a:t>
            </a:r>
            <a:endParaRPr sz="3200">
              <a:solidFill>
                <a:schemeClr val="dk1"/>
              </a:solidFill>
              <a:highlight>
                <a:schemeClr val="lt1"/>
              </a:highlight>
            </a:endParaRPr>
          </a:p>
          <a:p>
            <a:pPr indent="-279400" lvl="1" marL="914400" rtl="0" algn="l">
              <a:spcBef>
                <a:spcPts val="0"/>
              </a:spcBef>
              <a:spcAft>
                <a:spcPts val="0"/>
              </a:spcAft>
              <a:buClr>
                <a:schemeClr val="dk1"/>
              </a:buClr>
              <a:buSzPct val="100000"/>
              <a:buChar char="●"/>
            </a:pPr>
            <a:r>
              <a:rPr lang="de" sz="3200">
                <a:solidFill>
                  <a:schemeClr val="dk1"/>
                </a:solidFill>
                <a:highlight>
                  <a:schemeClr val="lt1"/>
                </a:highlight>
              </a:rPr>
              <a:t>Ergebnis: "sie" → "die Katze"</a:t>
            </a:r>
            <a:endParaRPr sz="3600">
              <a:solidFill>
                <a:schemeClr val="dk1"/>
              </a:solidFill>
              <a:highlight>
                <a:schemeClr val="lt1"/>
              </a:highlight>
            </a:endParaRPr>
          </a:p>
          <a:p>
            <a:pPr indent="0" lvl="0" marL="0" rtl="0" algn="l">
              <a:lnSpc>
                <a:spcPct val="160000"/>
              </a:lnSpc>
              <a:spcBef>
                <a:spcPts val="2100"/>
              </a:spcBef>
              <a:spcAft>
                <a:spcPts val="0"/>
              </a:spcAft>
              <a:buNone/>
            </a:pPr>
            <a:r>
              <a:rPr b="1" lang="de" sz="3200">
                <a:solidFill>
                  <a:schemeClr val="dk1"/>
                </a:solidFill>
                <a:highlight>
                  <a:schemeClr val="lt1"/>
                </a:highlight>
              </a:rPr>
              <a:t>Warum mehrere Attention Heads?</a:t>
            </a:r>
            <a:endParaRPr b="1" sz="3200">
              <a:solidFill>
                <a:schemeClr val="dk1"/>
              </a:solidFill>
              <a:highlight>
                <a:schemeClr val="lt1"/>
              </a:highlight>
            </a:endParaRPr>
          </a:p>
          <a:p>
            <a:pPr indent="-279400" lvl="0" marL="457200" rtl="0" algn="l">
              <a:spcBef>
                <a:spcPts val="600"/>
              </a:spcBef>
              <a:spcAft>
                <a:spcPts val="0"/>
              </a:spcAft>
              <a:buClr>
                <a:schemeClr val="dk1"/>
              </a:buClr>
              <a:buSzPct val="100000"/>
              <a:buChar char="●"/>
            </a:pPr>
            <a:r>
              <a:rPr lang="de" sz="3200">
                <a:solidFill>
                  <a:schemeClr val="dk1"/>
                </a:solidFill>
                <a:highlight>
                  <a:schemeClr val="lt1"/>
                </a:highlight>
              </a:rPr>
              <a:t>Jeder Head hat eine Aufgabe:</a:t>
            </a:r>
            <a:endParaRPr sz="3200">
              <a:solidFill>
                <a:schemeClr val="dk1"/>
              </a:solidFill>
              <a:highlight>
                <a:schemeClr val="lt1"/>
              </a:highlight>
            </a:endParaRPr>
          </a:p>
          <a:p>
            <a:pPr indent="-279400" lvl="1" marL="914400" rtl="0" algn="l">
              <a:spcBef>
                <a:spcPts val="0"/>
              </a:spcBef>
              <a:spcAft>
                <a:spcPts val="0"/>
              </a:spcAft>
              <a:buClr>
                <a:schemeClr val="dk1"/>
              </a:buClr>
              <a:buSzPct val="100000"/>
              <a:buChar char="●"/>
            </a:pPr>
            <a:r>
              <a:rPr lang="de" sz="3200">
                <a:solidFill>
                  <a:schemeClr val="dk1"/>
                </a:solidFill>
                <a:highlight>
                  <a:schemeClr val="lt1"/>
                </a:highlight>
              </a:rPr>
              <a:t>Einer achtet auf Subjekte, z. B. "Der Hund".</a:t>
            </a:r>
            <a:endParaRPr sz="3200">
              <a:solidFill>
                <a:schemeClr val="dk1"/>
              </a:solidFill>
              <a:highlight>
                <a:schemeClr val="lt1"/>
              </a:highlight>
            </a:endParaRPr>
          </a:p>
          <a:p>
            <a:pPr indent="-279400" lvl="1" marL="914400" rtl="0" algn="l">
              <a:spcBef>
                <a:spcPts val="0"/>
              </a:spcBef>
              <a:spcAft>
                <a:spcPts val="0"/>
              </a:spcAft>
              <a:buClr>
                <a:schemeClr val="dk1"/>
              </a:buClr>
              <a:buSzPct val="100000"/>
              <a:buChar char="●"/>
            </a:pPr>
            <a:r>
              <a:rPr lang="de" sz="3200">
                <a:solidFill>
                  <a:schemeClr val="dk1"/>
                </a:solidFill>
                <a:highlight>
                  <a:schemeClr val="lt1"/>
                </a:highlight>
              </a:rPr>
              <a:t>Ein anderer achtet auf Verben, z. B. "jagt".</a:t>
            </a:r>
            <a:endParaRPr sz="3200">
              <a:solidFill>
                <a:schemeClr val="dk1"/>
              </a:solidFill>
              <a:highlight>
                <a:schemeClr val="lt1"/>
              </a:highlight>
            </a:endParaRPr>
          </a:p>
          <a:p>
            <a:pPr indent="-279400" lvl="0" marL="457200" rtl="0" algn="l">
              <a:spcBef>
                <a:spcPts val="0"/>
              </a:spcBef>
              <a:spcAft>
                <a:spcPts val="0"/>
              </a:spcAft>
              <a:buClr>
                <a:schemeClr val="dk1"/>
              </a:buClr>
              <a:buSzPct val="100000"/>
              <a:buChar char="●"/>
            </a:pPr>
            <a:r>
              <a:rPr lang="de" sz="3200">
                <a:solidFill>
                  <a:schemeClr val="dk1"/>
                </a:solidFill>
                <a:highlight>
                  <a:schemeClr val="lt1"/>
                </a:highlight>
              </a:rPr>
              <a:t>Gemeinsam verstehen sie den Satz besser!</a:t>
            </a:r>
            <a:endParaRPr sz="3200">
              <a:solidFill>
                <a:schemeClr val="dk1"/>
              </a:solidFill>
              <a:highlight>
                <a:schemeClr val="lt1"/>
              </a:highlight>
            </a:endParaRPr>
          </a:p>
          <a:p>
            <a:pPr indent="0" lvl="0" marL="0" rtl="0" algn="l">
              <a:spcBef>
                <a:spcPts val="1500"/>
              </a:spcBef>
              <a:spcAft>
                <a:spcPts val="0"/>
              </a:spcAft>
              <a:buNone/>
            </a:pPr>
            <a:r>
              <a:rPr lang="de" sz="3200">
                <a:solidFill>
                  <a:schemeClr val="dk1"/>
                </a:solidFill>
                <a:highlight>
                  <a:schemeClr val="lt1"/>
                </a:highlight>
              </a:rPr>
              <a:t>Ein </a:t>
            </a:r>
            <a:r>
              <a:rPr i="1" lang="de" sz="3200">
                <a:solidFill>
                  <a:schemeClr val="dk1"/>
                </a:solidFill>
                <a:highlight>
                  <a:schemeClr val="lt1"/>
                </a:highlight>
              </a:rPr>
              <a:t>Attention Head</a:t>
            </a:r>
            <a:r>
              <a:rPr lang="de" sz="3200">
                <a:solidFill>
                  <a:schemeClr val="dk1"/>
                </a:solidFill>
                <a:highlight>
                  <a:schemeClr val="lt1"/>
                </a:highlight>
              </a:rPr>
              <a:t> hilft dem Modell:</a:t>
            </a:r>
            <a:endParaRPr sz="3200">
              <a:solidFill>
                <a:schemeClr val="dk1"/>
              </a:solidFill>
              <a:highlight>
                <a:schemeClr val="lt1"/>
              </a:highlight>
            </a:endParaRPr>
          </a:p>
          <a:p>
            <a:pPr indent="-279400" lvl="0" marL="457200" rtl="0" algn="l">
              <a:spcBef>
                <a:spcPts val="600"/>
              </a:spcBef>
              <a:spcAft>
                <a:spcPts val="0"/>
              </a:spcAft>
              <a:buClr>
                <a:schemeClr val="dk1"/>
              </a:buClr>
              <a:buSzPct val="100000"/>
              <a:buAutoNum type="arabicPeriod"/>
            </a:pPr>
            <a:r>
              <a:rPr lang="de" sz="3200">
                <a:solidFill>
                  <a:schemeClr val="dk1"/>
                </a:solidFill>
                <a:highlight>
                  <a:schemeClr val="lt1"/>
                </a:highlight>
              </a:rPr>
              <a:t>Herauszufinden, welche Wörter wichtig sind.</a:t>
            </a:r>
            <a:endParaRPr sz="3200">
              <a:solidFill>
                <a:schemeClr val="dk1"/>
              </a:solidFill>
              <a:highlight>
                <a:schemeClr val="lt1"/>
              </a:highlight>
            </a:endParaRPr>
          </a:p>
          <a:p>
            <a:pPr indent="-279400" lvl="0" marL="457200" rtl="0" algn="l">
              <a:spcBef>
                <a:spcPts val="0"/>
              </a:spcBef>
              <a:spcAft>
                <a:spcPts val="0"/>
              </a:spcAft>
              <a:buClr>
                <a:schemeClr val="dk1"/>
              </a:buClr>
              <a:buSzPct val="100000"/>
              <a:buAutoNum type="arabicPeriod"/>
            </a:pPr>
            <a:r>
              <a:rPr lang="de" sz="3200">
                <a:solidFill>
                  <a:schemeClr val="dk1"/>
                </a:solidFill>
                <a:highlight>
                  <a:schemeClr val="lt1"/>
                </a:highlight>
              </a:rPr>
              <a:t>Wörter und ihre Verbindungen im Kontext zu verstehen.</a:t>
            </a:r>
            <a:endParaRPr sz="3200">
              <a:solidFill>
                <a:schemeClr val="dk1"/>
              </a:solidFill>
              <a:highlight>
                <a:schemeClr val="lt1"/>
              </a:highlight>
            </a:endParaRPr>
          </a:p>
          <a:p>
            <a:pPr indent="0" lvl="0" marL="0" rtl="0" algn="l">
              <a:spcBef>
                <a:spcPts val="1500"/>
              </a:spcBef>
              <a:spcAft>
                <a:spcPts val="0"/>
              </a:spcAft>
              <a:buNone/>
            </a:pPr>
            <a:r>
              <a:t/>
            </a:r>
            <a:endParaRPr sz="2768">
              <a:solidFill>
                <a:schemeClr val="dk1"/>
              </a:solidFill>
              <a:highlight>
                <a:schemeClr val="lt1"/>
              </a:highlight>
            </a:endParaRPr>
          </a:p>
          <a:p>
            <a:pPr indent="0" lvl="0" marL="0" rtl="0" algn="l">
              <a:spcBef>
                <a:spcPts val="1500"/>
              </a:spcBef>
              <a:spcAft>
                <a:spcPts val="0"/>
              </a:spcAft>
              <a:buNone/>
            </a:pPr>
            <a:r>
              <a:t/>
            </a:r>
            <a:endParaRPr sz="1200">
              <a:solidFill>
                <a:schemeClr val="dk1"/>
              </a:solidFill>
              <a:highlight>
                <a:schemeClr val="lt1"/>
              </a:highlight>
            </a:endParaRPr>
          </a:p>
          <a:p>
            <a:pPr indent="0" lvl="0" marL="0" rtl="0" algn="l">
              <a:spcBef>
                <a:spcPts val="2100"/>
              </a:spcBef>
              <a:spcAft>
                <a:spcPts val="0"/>
              </a:spcAft>
              <a:buClr>
                <a:schemeClr val="dk1"/>
              </a:buClr>
              <a:buSzPct val="91666"/>
              <a:buFont typeface="Arial"/>
              <a:buNone/>
            </a:pPr>
            <a:r>
              <a:t/>
            </a:r>
            <a:endParaRPr sz="1200">
              <a:solidFill>
                <a:schemeClr val="dk1"/>
              </a:solidFill>
              <a:highlight>
                <a:schemeClr val="lt1"/>
              </a:highlight>
            </a:endParaRPr>
          </a:p>
          <a:p>
            <a:pPr indent="0" lvl="0" marL="0" rtl="0" algn="l">
              <a:spcBef>
                <a:spcPts val="600"/>
              </a:spcBef>
              <a:spcAft>
                <a:spcPts val="1200"/>
              </a:spcAft>
              <a:buNone/>
            </a:pPr>
            <a:r>
              <a:t/>
            </a:r>
            <a:endParaRPr/>
          </a:p>
        </p:txBody>
      </p:sp>
      <p:pic>
        <p:nvPicPr>
          <p:cNvPr id="101" name="Google Shape;101;p20"/>
          <p:cNvPicPr preferRelativeResize="0"/>
          <p:nvPr/>
        </p:nvPicPr>
        <p:blipFill>
          <a:blip r:embed="rId3">
            <a:alphaModFix/>
          </a:blip>
          <a:stretch>
            <a:fillRect/>
          </a:stretch>
        </p:blipFill>
        <p:spPr>
          <a:xfrm>
            <a:off x="4572000" y="180825"/>
            <a:ext cx="4517051" cy="4000500"/>
          </a:xfrm>
          <a:prstGeom prst="rect">
            <a:avLst/>
          </a:prstGeom>
          <a:noFill/>
          <a:ln>
            <a:noFill/>
          </a:ln>
        </p:spPr>
      </p:pic>
      <p:pic>
        <p:nvPicPr>
          <p:cNvPr id="102" name="Google Shape;102;p20"/>
          <p:cNvPicPr preferRelativeResize="0"/>
          <p:nvPr/>
        </p:nvPicPr>
        <p:blipFill>
          <a:blip r:embed="rId4">
            <a:alphaModFix/>
          </a:blip>
          <a:stretch>
            <a:fillRect/>
          </a:stretch>
        </p:blipFill>
        <p:spPr>
          <a:xfrm>
            <a:off x="5043775" y="4181324"/>
            <a:ext cx="3478599" cy="852275"/>
          </a:xfrm>
          <a:prstGeom prst="rect">
            <a:avLst/>
          </a:prstGeom>
          <a:noFill/>
          <a:ln>
            <a:noFill/>
          </a:ln>
        </p:spPr>
      </p:pic>
      <p:sp>
        <p:nvSpPr>
          <p:cNvPr id="103" name="Google Shape;103;p20"/>
          <p:cNvSpPr txBox="1"/>
          <p:nvPr/>
        </p:nvSpPr>
        <p:spPr>
          <a:xfrm>
            <a:off x="2923450" y="2329950"/>
            <a:ext cx="6242400" cy="7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Decoder Stack (Roger)</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18181"/>
              </a:lnSpc>
              <a:spcBef>
                <a:spcPts val="3200"/>
              </a:spcBef>
              <a:spcAft>
                <a:spcPts val="0"/>
              </a:spcAft>
              <a:buClr>
                <a:schemeClr val="dk1"/>
              </a:buClr>
              <a:buSzPts val="1100"/>
              <a:buFont typeface="Arial"/>
              <a:buNone/>
            </a:pPr>
            <a:r>
              <a:rPr lang="de" sz="1500">
                <a:solidFill>
                  <a:srgbClr val="242424"/>
                </a:solidFill>
                <a:highlight>
                  <a:srgbClr val="FFFFFF"/>
                </a:highlight>
                <a:latin typeface="Georgia"/>
                <a:ea typeface="Georgia"/>
                <a:cs typeface="Georgia"/>
                <a:sym typeface="Georgia"/>
              </a:rPr>
              <a:t>The Decoder stack contains a number of Decoders. Each Decoder contains:</a:t>
            </a:r>
            <a:endParaRPr sz="1500">
              <a:solidFill>
                <a:srgbClr val="242424"/>
              </a:solidFill>
              <a:highlight>
                <a:srgbClr val="FFFFFF"/>
              </a:highlight>
              <a:latin typeface="Georgia"/>
              <a:ea typeface="Georgia"/>
              <a:cs typeface="Georgia"/>
              <a:sym typeface="Georgia"/>
            </a:endParaRPr>
          </a:p>
          <a:p>
            <a:pPr indent="-323850" lvl="0" marL="749300" rtl="0" algn="l">
              <a:lnSpc>
                <a:spcPct val="218181"/>
              </a:lnSpc>
              <a:spcBef>
                <a:spcPts val="3200"/>
              </a:spcBef>
              <a:spcAft>
                <a:spcPts val="0"/>
              </a:spcAft>
              <a:buClr>
                <a:srgbClr val="242424"/>
              </a:buClr>
              <a:buSzPts val="1500"/>
              <a:buFont typeface="Georgia"/>
              <a:buChar char="●"/>
            </a:pPr>
            <a:r>
              <a:rPr lang="de" sz="1500">
                <a:solidFill>
                  <a:srgbClr val="242424"/>
                </a:solidFill>
                <a:highlight>
                  <a:srgbClr val="FFFFFF"/>
                </a:highlight>
                <a:latin typeface="Georgia"/>
                <a:ea typeface="Georgia"/>
                <a:cs typeface="Georgia"/>
                <a:sym typeface="Georgia"/>
              </a:rPr>
              <a:t>Two Multi-Head Attention layers</a:t>
            </a:r>
            <a:endParaRPr sz="1500">
              <a:solidFill>
                <a:srgbClr val="242424"/>
              </a:solidFill>
              <a:highlight>
                <a:srgbClr val="FFFFFF"/>
              </a:highlight>
              <a:latin typeface="Georgia"/>
              <a:ea typeface="Georgia"/>
              <a:cs typeface="Georgia"/>
              <a:sym typeface="Georgia"/>
            </a:endParaRPr>
          </a:p>
          <a:p>
            <a:pPr indent="-323850" lvl="0" marL="749300" rtl="0" algn="l">
              <a:lnSpc>
                <a:spcPct val="218181"/>
              </a:lnSpc>
              <a:spcBef>
                <a:spcPts val="0"/>
              </a:spcBef>
              <a:spcAft>
                <a:spcPts val="0"/>
              </a:spcAft>
              <a:buClr>
                <a:srgbClr val="242424"/>
              </a:buClr>
              <a:buSzPts val="1500"/>
              <a:buFont typeface="Georgia"/>
              <a:buChar char="●"/>
            </a:pPr>
            <a:r>
              <a:rPr lang="de" sz="1500">
                <a:solidFill>
                  <a:srgbClr val="242424"/>
                </a:solidFill>
                <a:highlight>
                  <a:srgbClr val="FFFFFF"/>
                </a:highlight>
                <a:latin typeface="Georgia"/>
                <a:ea typeface="Georgia"/>
                <a:cs typeface="Georgia"/>
                <a:sym typeface="Georgia"/>
              </a:rPr>
              <a:t>Feed-forward layer</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6876517" y="0"/>
            <a:ext cx="176416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