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160000" cx="16256000"/>
  <p:notesSz cx="16256000" cy="10160000"/>
  <p:embeddedFontLst>
    <p:embeddedFont>
      <p:font typeface="Urbanist SemiBold"/>
      <p:regular r:id="rId31"/>
      <p:bold r:id="rId32"/>
      <p:italic r:id="rId33"/>
      <p:boldItalic r:id="rId34"/>
    </p:embeddedFont>
    <p:embeddedFont>
      <p:font typeface="Syne"/>
      <p:regular r:id="rId35"/>
      <p:bold r:id="rId36"/>
    </p:embeddedFont>
    <p:embeddedFont>
      <p:font typeface="Syne SemiBo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lIxULDaEw7fVw130omJ+rxBVq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rbanistSemiBol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rbanistSemiBold-italic.fntdata"/><Relationship Id="rId10" Type="http://schemas.openxmlformats.org/officeDocument/2006/relationships/slide" Target="slides/slide5.xml"/><Relationship Id="rId32" Type="http://schemas.openxmlformats.org/officeDocument/2006/relationships/font" Target="fonts/UrbanistSemiBold-bold.fntdata"/><Relationship Id="rId13" Type="http://schemas.openxmlformats.org/officeDocument/2006/relationships/slide" Target="slides/slide8.xml"/><Relationship Id="rId35" Type="http://schemas.openxmlformats.org/officeDocument/2006/relationships/font" Target="fonts/Syne-regular.fntdata"/><Relationship Id="rId12" Type="http://schemas.openxmlformats.org/officeDocument/2006/relationships/slide" Target="slides/slide7.xml"/><Relationship Id="rId34" Type="http://schemas.openxmlformats.org/officeDocument/2006/relationships/font" Target="fonts/Urbanist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Syne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Syne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Syne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535e114df_0_0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b535e114df_0_0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462ed5bb1_1_27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c462ed5bb1_1_27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462ed5bb1_1_60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2c462ed5bb1_1_60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4cdc2ffa3_1_0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c4cdc2ffa3_1_0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462ed5bb1_1_72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2c462ed5bb1_1_72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462ed5bb1_1_40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c462ed5bb1_1_40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462ed5bb1_1_84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Challenges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Each input mapped to a single point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 relationship between close points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So even though this looks better we need to regularize the latent space to see if we maintain the same data pattern</a:t>
            </a:r>
            <a:endParaRPr/>
          </a:p>
        </p:txBody>
      </p:sp>
      <p:sp>
        <p:nvSpPr>
          <p:cNvPr id="266" name="Google Shape;266;g2c462ed5bb1_1_84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462ed5bb1_1_102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Challenges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Each input mapped to a single point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 relationship between close points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So even though this looks better we need to regularize the latent space to see if we maintain the same data pattern</a:t>
            </a:r>
            <a:endParaRPr/>
          </a:p>
        </p:txBody>
      </p:sp>
      <p:sp>
        <p:nvSpPr>
          <p:cNvPr id="284" name="Google Shape;284;g2c462ed5bb1_1_102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462ed5bb1_1_119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Challenges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Each input mapped to a single point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No relationship between close points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So even though this looks better we need to regularize the latent space to see if we maintain the same data pattern</a:t>
            </a:r>
            <a:endParaRPr/>
          </a:p>
        </p:txBody>
      </p:sp>
      <p:sp>
        <p:nvSpPr>
          <p:cNvPr id="301" name="Google Shape;301;g2c462ed5bb1_1_119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462ed5bb1_1_135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2c462ed5bb1_1_135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462ed5bb1_1_150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2c462ed5bb1_1_150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462ed5bb1_1_164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2c462ed5bb1_1_164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462ed5bb1_1_0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c462ed5bb1_1_0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462ed5bb1_1_8:notes"/>
          <p:cNvSpPr txBox="1"/>
          <p:nvPr>
            <p:ph idx="1" type="body"/>
          </p:nvPr>
        </p:nvSpPr>
        <p:spPr>
          <a:xfrm>
            <a:off x="1625600" y="4826000"/>
            <a:ext cx="1300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c462ed5bb1_1_8:notes"/>
          <p:cNvSpPr/>
          <p:nvPr>
            <p:ph idx="2" type="sldImg"/>
          </p:nvPr>
        </p:nvSpPr>
        <p:spPr>
          <a:xfrm>
            <a:off x="2709875" y="762000"/>
            <a:ext cx="108378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625600" y="4826000"/>
            <a:ext cx="1300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2709875" y="762000"/>
            <a:ext cx="10837875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/>
          <p:nvPr>
            <p:ph type="title"/>
          </p:nvPr>
        </p:nvSpPr>
        <p:spPr>
          <a:xfrm>
            <a:off x="6984563" y="4739636"/>
            <a:ext cx="2286873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" type="body"/>
          </p:nvPr>
        </p:nvSpPr>
        <p:spPr>
          <a:xfrm>
            <a:off x="876300" y="5021577"/>
            <a:ext cx="14503400" cy="3456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0" type="dt"/>
          </p:nvPr>
        </p:nvSpPr>
        <p:spPr>
          <a:xfrm>
            <a:off x="81280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2" type="sldNum"/>
          </p:nvPr>
        </p:nvSpPr>
        <p:spPr>
          <a:xfrm>
            <a:off x="1170432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1280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1170432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1219200" y="3149600"/>
            <a:ext cx="1381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2438400" y="5689600"/>
            <a:ext cx="113792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1280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1170432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6984563" y="4739636"/>
            <a:ext cx="2286873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812800" y="2336800"/>
            <a:ext cx="707136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2" type="body"/>
          </p:nvPr>
        </p:nvSpPr>
        <p:spPr>
          <a:xfrm>
            <a:off x="8371840" y="2336800"/>
            <a:ext cx="707136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1280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1170432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6984563" y="4739636"/>
            <a:ext cx="2286873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81280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1170432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0" y="0"/>
            <a:ext cx="16256000" cy="10160000"/>
          </a:xfrm>
          <a:custGeom>
            <a:rect b="b" l="l" r="r" t="t"/>
            <a:pathLst>
              <a:path extrusionOk="0" h="10160000" w="16256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FEF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9"/>
          <p:cNvSpPr txBox="1"/>
          <p:nvPr>
            <p:ph type="title"/>
          </p:nvPr>
        </p:nvSpPr>
        <p:spPr>
          <a:xfrm>
            <a:off x="6984563" y="4739636"/>
            <a:ext cx="2286873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" type="body"/>
          </p:nvPr>
        </p:nvSpPr>
        <p:spPr>
          <a:xfrm>
            <a:off x="876300" y="5021577"/>
            <a:ext cx="14503400" cy="3456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0" type="dt"/>
          </p:nvPr>
        </p:nvSpPr>
        <p:spPr>
          <a:xfrm>
            <a:off x="81280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2" type="sldNum"/>
          </p:nvPr>
        </p:nvSpPr>
        <p:spPr>
          <a:xfrm>
            <a:off x="11704320" y="9448800"/>
            <a:ext cx="373888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ompanyname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hyperlink" Target="http://www.companyname.com/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 rot="-5400000">
            <a:off x="15330498" y="4729482"/>
            <a:ext cx="14631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876300" y="9410700"/>
            <a:ext cx="26868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3429000" y="3584663"/>
            <a:ext cx="11088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rPr>
              <a:t>Predicting default of credit card clients</a:t>
            </a:r>
            <a:endParaRPr sz="6800">
              <a:solidFill>
                <a:schemeClr val="dk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11684000" y="338332"/>
            <a:ext cx="1134745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6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 Capital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4433550" y="9408159"/>
            <a:ext cx="11563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927100" y="49343"/>
            <a:ext cx="111506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01 </a:t>
            </a:r>
            <a:r>
              <a:rPr b="0"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Industry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3576300" y="310392"/>
            <a:ext cx="16922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334608" y="5661012"/>
            <a:ext cx="8660130" cy="2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the study, 87% of organizations with a reactive  compliance maturity faced negative consequences as a result.  Manual compliance programs force teams into a reactive position that can create greater risk and put them in a more vulnerable state.</a:t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334608" y="1295388"/>
            <a:ext cx="707009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b="1" i="0" lang="en-US" sz="30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87%</a:t>
            </a:r>
            <a:endParaRPr b="0" i="0" sz="30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8857" y="9375095"/>
            <a:ext cx="1405032" cy="40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5e114df_0_0"/>
          <p:cNvSpPr txBox="1"/>
          <p:nvPr/>
        </p:nvSpPr>
        <p:spPr>
          <a:xfrm>
            <a:off x="877805" y="2987399"/>
            <a:ext cx="110256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Descriptive one-liner of the problem  you’re tackling</a:t>
            </a:r>
            <a:endParaRPr b="0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g2b535e114df_0_0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 Capital</a:t>
            </a:r>
            <a:endParaRPr/>
          </a:p>
        </p:txBody>
      </p:sp>
      <p:sp>
        <p:nvSpPr>
          <p:cNvPr id="160" name="Google Shape;160;g2b535e114df_0_0"/>
          <p:cNvSpPr txBox="1"/>
          <p:nvPr/>
        </p:nvSpPr>
        <p:spPr>
          <a:xfrm>
            <a:off x="14433550" y="9408159"/>
            <a:ext cx="11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g2b535e114df_0_0"/>
          <p:cNvSpPr txBox="1"/>
          <p:nvPr/>
        </p:nvSpPr>
        <p:spPr>
          <a:xfrm>
            <a:off x="11684000" y="338332"/>
            <a:ext cx="1134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g2b535e114df_0_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g2b535e114df_0_0"/>
          <p:cNvSpPr txBox="1"/>
          <p:nvPr/>
        </p:nvSpPr>
        <p:spPr>
          <a:xfrm>
            <a:off x="1371600" y="6299198"/>
            <a:ext cx="384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sucks!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Major contributing fact to the problem that  is overlooked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g2b535e114df_0_0"/>
          <p:cNvSpPr txBox="1"/>
          <p:nvPr/>
        </p:nvSpPr>
        <p:spPr>
          <a:xfrm>
            <a:off x="5910037" y="6299198"/>
            <a:ext cx="327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sucks!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solutions do not consider this  crucial fact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g2b535e114df_0_0"/>
          <p:cNvSpPr txBox="1"/>
          <p:nvPr/>
        </p:nvSpPr>
        <p:spPr>
          <a:xfrm>
            <a:off x="10205355" y="6299198"/>
            <a:ext cx="280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Widespread impact!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problem is not a small one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g2b535e114df_0_0"/>
          <p:cNvSpPr txBox="1"/>
          <p:nvPr>
            <p:ph type="title"/>
          </p:nvPr>
        </p:nvSpPr>
        <p:spPr>
          <a:xfrm>
            <a:off x="812800" y="49343"/>
            <a:ext cx="12333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r>
              <a:rPr b="0"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g2b535e114d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8857" y="9375095"/>
            <a:ext cx="1405033" cy="40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blue and orange lines&#10;&#10;Description automatically generated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770" y="1412209"/>
            <a:ext cx="16563882" cy="881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 Assignemnt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74700" y="923917"/>
            <a:ext cx="1071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250">
            <a:spAutoFit/>
          </a:bodyPr>
          <a:lstStyle/>
          <a:p>
            <a:pPr indent="0" lvl="0" marL="12700" marR="5080" rtl="0" algn="l">
              <a:lnSpc>
                <a:spcPct val="1059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lang="en-US" sz="84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b="1" i="0" lang="en-US" sz="8400" u="none" cap="none" strike="noStrike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84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r>
              <a:rPr b="1" i="0" lang="en-US" sz="8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8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38" y="2519302"/>
            <a:ext cx="5786326" cy="35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325" y="6354632"/>
            <a:ext cx="5929200" cy="366339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/>
          <p:nvPr/>
        </p:nvSpPr>
        <p:spPr>
          <a:xfrm>
            <a:off x="7234675" y="2519300"/>
            <a:ext cx="5929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minimum credit limit was NT$ 10 000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25% of customers had credit balances of NT$ 50 000 or less, indicating that 75% of clients had credit limit balanaces above NT$ 50 000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median credit limit was NT$ 140 000, indicating that 50% of customers have credit balances less then 140 000 whilst another 50% of customers have credit limit balanaces above NT$140 000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 of customers had credit limit balances below NT$240 000 whilst 25% of customers had credit limit balances above NT$240 000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maximum credit limit was NT$ 1 000 000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6841475" y="6841500"/>
            <a:ext cx="644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There are a few customers that have exceeded their credit limit facility. Indicating several default risk customers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distribution is left-skewed, indicating that more customers have utilized a large portion of their credit facility than less. This could inidcate that several customers could e at risk of defaulting as they owe more money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blue and orange lines&#10;&#10;Description automatically generated" id="184" name="Google Shape;184;g2c462ed5bb1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770" y="1412209"/>
            <a:ext cx="16563883" cy="881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c462ed5bb1_1_27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 Assignemnt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g2c462ed5bb1_1_27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g2c462ed5bb1_1_27"/>
          <p:cNvSpPr txBox="1"/>
          <p:nvPr/>
        </p:nvSpPr>
        <p:spPr>
          <a:xfrm>
            <a:off x="774700" y="923917"/>
            <a:ext cx="1071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250">
            <a:spAutoFit/>
          </a:bodyPr>
          <a:lstStyle/>
          <a:p>
            <a:pPr indent="0" lvl="0" marL="12700" marR="5080" rtl="0" algn="l">
              <a:lnSpc>
                <a:spcPct val="1059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lang="en-US" sz="84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Correlation</a:t>
            </a:r>
            <a:r>
              <a:rPr b="1" i="0" lang="en-US" sz="8400" u="none" cap="none" strike="noStrike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84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r>
              <a:rPr b="1" i="0" lang="en-US" sz="8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8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g2c462ed5bb1_1_27"/>
          <p:cNvSpPr txBox="1"/>
          <p:nvPr/>
        </p:nvSpPr>
        <p:spPr>
          <a:xfrm>
            <a:off x="9452250" y="4296500"/>
            <a:ext cx="592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Using the Pearson correlation we observed that there exists correlation between the features.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There is noticeable correlation between the PAYn and BILL_AMT_N features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We note some really high correlations between the BILL_AMT_N features, we decided to keep these, in favour of dealing with them during feature extraction.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89" name="Google Shape;189;g2c462ed5bb1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575" y="3381450"/>
            <a:ext cx="8432127" cy="58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462ed5bb1_1_60"/>
          <p:cNvSpPr txBox="1"/>
          <p:nvPr/>
        </p:nvSpPr>
        <p:spPr>
          <a:xfrm>
            <a:off x="876305" y="1304549"/>
            <a:ext cx="11025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Data Preprocessing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195" name="Google Shape;195;g2c462ed5bb1_1_60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</a:t>
            </a:r>
            <a:endParaRPr/>
          </a:p>
        </p:txBody>
      </p:sp>
      <p:sp>
        <p:nvSpPr>
          <p:cNvPr id="196" name="Google Shape;196;g2c462ed5bb1_1_60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Assiggnement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g2c462ed5bb1_1_6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g2c462ed5bb1_1_60"/>
          <p:cNvSpPr txBox="1"/>
          <p:nvPr/>
        </p:nvSpPr>
        <p:spPr>
          <a:xfrm>
            <a:off x="1072775" y="3310948"/>
            <a:ext cx="384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One-Hot Encoding</a:t>
            </a: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Remove any ordinal strucutre on nominal features such as EDUCATION, SEX and MARRIAGE to avoid misbehaviour in the statisical learning algorithms.</a:t>
            </a:r>
            <a:endParaRPr i="0" sz="16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9" name="Google Shape;199;g2c462ed5bb1_1_60"/>
          <p:cNvSpPr txBox="1"/>
          <p:nvPr/>
        </p:nvSpPr>
        <p:spPr>
          <a:xfrm>
            <a:off x="6231137" y="3310948"/>
            <a:ext cx="327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Partition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80% Training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20% Testing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0" name="Google Shape;200;g2c462ed5bb1_1_60"/>
          <p:cNvSpPr txBox="1"/>
          <p:nvPr/>
        </p:nvSpPr>
        <p:spPr>
          <a:xfrm>
            <a:off x="10362630" y="3187798"/>
            <a:ext cx="28053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Scaling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We performed standaridzed such that feature parameters have parameters of a standard normal distribution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Standardization ensures that we maintain the affect of outliers.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1" name="Google Shape;201;g2c462ed5bb1_1_60"/>
          <p:cNvSpPr txBox="1"/>
          <p:nvPr>
            <p:ph type="title"/>
          </p:nvPr>
        </p:nvSpPr>
        <p:spPr>
          <a:xfrm>
            <a:off x="812800" y="49343"/>
            <a:ext cx="12333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r>
              <a:rPr b="0" lang="en-US" sz="1200">
                <a:solidFill>
                  <a:srgbClr val="000000"/>
                </a:solidFill>
              </a:rPr>
              <a:t>Data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Preprocessing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2" name="Google Shape;202;g2c462ed5bb1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" y="5395823"/>
            <a:ext cx="55911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c462ed5bb1_1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71" y="6481025"/>
            <a:ext cx="431653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c462ed5bb1_1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7575" y="6481025"/>
            <a:ext cx="4316526" cy="2666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blue and orange lines&#10;&#10;Description automatically generated" id="209" name="Google Shape;209;g2c4cdc2ffa3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770" y="1412209"/>
            <a:ext cx="16563883" cy="881936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c4cdc2ffa3_1_0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 Assignemnt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g2c4cdc2ffa3_1_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g2c4cdc2ffa3_1_0"/>
          <p:cNvSpPr txBox="1"/>
          <p:nvPr/>
        </p:nvSpPr>
        <p:spPr>
          <a:xfrm>
            <a:off x="774700" y="923917"/>
            <a:ext cx="10717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250">
            <a:spAutoFit/>
          </a:bodyPr>
          <a:lstStyle/>
          <a:p>
            <a:pPr indent="0" lvl="0" marL="12700" marR="5080" rtl="0" algn="l">
              <a:lnSpc>
                <a:spcPct val="1059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lang="en-US" sz="84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Resampling - </a:t>
            </a:r>
            <a:r>
              <a:rPr b="1" lang="en-US" sz="8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SMOTE</a:t>
            </a:r>
            <a:r>
              <a:rPr b="1" i="0" lang="en-US" sz="8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-US" sz="8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8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g2c4cdc2ffa3_1_0"/>
          <p:cNvSpPr txBox="1"/>
          <p:nvPr/>
        </p:nvSpPr>
        <p:spPr>
          <a:xfrm>
            <a:off x="9452250" y="4296500"/>
            <a:ext cx="5929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Synthetic Minority Oversampling Techniques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An oversampling technique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Only </a:t>
            </a: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applied</a:t>
            </a: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to training data, such that when </a:t>
            </a: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evaluating</a:t>
            </a: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we maintained the real-world </a:t>
            </a: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situation</a:t>
            </a: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Generates synthetic samples of the minority class using the k-nearest neighbor technique (5 k-nearest neighbors)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Mitigates risk of overfitting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-"/>
            </a:pPr>
            <a:r>
              <a:rPr lang="en-US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Used the Sampled data for training</a:t>
            </a:r>
            <a:endParaRPr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214" name="Google Shape;214;g2c4cdc2ffa3_1_0"/>
          <p:cNvPicPr preferRelativeResize="0"/>
          <p:nvPr/>
        </p:nvPicPr>
        <p:blipFill rotWithShape="1">
          <a:blip r:embed="rId4">
            <a:alphaModFix/>
          </a:blip>
          <a:srcRect b="0" l="5523" r="5532" t="0"/>
          <a:stretch/>
        </p:blipFill>
        <p:spPr>
          <a:xfrm>
            <a:off x="186575" y="3381450"/>
            <a:ext cx="8432127" cy="5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462ed5bb1_1_72"/>
          <p:cNvSpPr txBox="1"/>
          <p:nvPr/>
        </p:nvSpPr>
        <p:spPr>
          <a:xfrm>
            <a:off x="876305" y="1304549"/>
            <a:ext cx="11025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Data Preprocessing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220" name="Google Shape;220;g2c462ed5bb1_1_72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 Capital</a:t>
            </a:r>
            <a:endParaRPr/>
          </a:p>
        </p:txBody>
      </p:sp>
      <p:sp>
        <p:nvSpPr>
          <p:cNvPr id="221" name="Google Shape;221;g2c462ed5bb1_1_72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PMVA Assiggnement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g2c462ed5bb1_1_72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g2c462ed5bb1_1_72"/>
          <p:cNvSpPr txBox="1"/>
          <p:nvPr/>
        </p:nvSpPr>
        <p:spPr>
          <a:xfrm>
            <a:off x="1072775" y="3310948"/>
            <a:ext cx="384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One-Hot Encoding 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Remove any ordinal strucutre on nominal features such as EDUCATION, SEX and MARRIAGE to avoid misbehaviour in the statisical learning algorithms.</a:t>
            </a:r>
            <a:endParaRPr i="0" sz="16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4" name="Google Shape;224;g2c462ed5bb1_1_72"/>
          <p:cNvSpPr txBox="1"/>
          <p:nvPr/>
        </p:nvSpPr>
        <p:spPr>
          <a:xfrm>
            <a:off x="6231137" y="3310948"/>
            <a:ext cx="327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Partition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80% Training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20% Testing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k-fold cross-validation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5" name="Google Shape;225;g2c462ed5bb1_1_72"/>
          <p:cNvSpPr txBox="1"/>
          <p:nvPr/>
        </p:nvSpPr>
        <p:spPr>
          <a:xfrm>
            <a:off x="10362630" y="3187798"/>
            <a:ext cx="28053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Scaling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We performed standaridzed such that feature parameters have parameters of a standard normal distribution.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Standardization ensures that we maintain the affect of outliers.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6" name="Google Shape;226;g2c462ed5bb1_1_72"/>
          <p:cNvSpPr txBox="1"/>
          <p:nvPr>
            <p:ph type="title"/>
          </p:nvPr>
        </p:nvSpPr>
        <p:spPr>
          <a:xfrm>
            <a:off x="812800" y="49343"/>
            <a:ext cx="12333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r>
              <a:rPr b="0" lang="en-US" sz="1200">
                <a:solidFill>
                  <a:srgbClr val="000000"/>
                </a:solidFill>
              </a:rPr>
              <a:t>Data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Preprocessing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g2c462ed5bb1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" y="5395823"/>
            <a:ext cx="5591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895885" y="1902988"/>
            <a:ext cx="6801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-US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endParaRPr b="0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7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1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Principal Component Analysis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11749127" y="5268334"/>
            <a:ext cx="77914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1898650" y="3944853"/>
            <a:ext cx="32208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Decrease in Variance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a monotonic decrease by the variance explained by each principal component. First three components only capture 48.57%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1898650" y="5394151"/>
            <a:ext cx="32208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“Elbow”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very pronounced, indicating that the technique is not entirely cpaturing the strucutre of the data and we not that the variance 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1898650" y="7082474"/>
            <a:ext cx="32208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Projection Working ?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determine this when evaluating the non-linear methods, but thus-far it doesn’t look like the linear projection is capturing the inherent pattern of the data.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898274" y="4318006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898249" y="5636628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898249" y="7153027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986222" y="4958492"/>
            <a:ext cx="33210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21590" lvl="0" marL="12700" marR="5080" rtl="0" algn="l">
              <a:lnSpc>
                <a:spcPct val="7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Icon or  number</a:t>
            </a:r>
            <a:endParaRPr b="0" i="0" sz="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10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 - R Bukuru</a:t>
            </a: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986222" y="7294322"/>
            <a:ext cx="33210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21590" lvl="0" marL="12700" marR="5080" rtl="0" algn="l">
              <a:lnSpc>
                <a:spcPct val="71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Icon or  number</a:t>
            </a:r>
            <a:endParaRPr b="0" i="0" sz="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10"/>
          <p:cNvSpPr txBox="1"/>
          <p:nvPr>
            <p:ph type="title"/>
          </p:nvPr>
        </p:nvSpPr>
        <p:spPr>
          <a:xfrm>
            <a:off x="812800" y="49350"/>
            <a:ext cx="19239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Feature Extraction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545" y="3546224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462ed5bb1_1_40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g2c462ed5bb1_1_4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g2c462ed5bb1_1_40"/>
          <p:cNvSpPr txBox="1"/>
          <p:nvPr/>
        </p:nvSpPr>
        <p:spPr>
          <a:xfrm>
            <a:off x="895885" y="1902988"/>
            <a:ext cx="6801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-US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endParaRPr b="0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7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1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Principal Component Analysis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2c462ed5bb1_1_40"/>
          <p:cNvSpPr txBox="1"/>
          <p:nvPr/>
        </p:nvSpPr>
        <p:spPr>
          <a:xfrm>
            <a:off x="11749127" y="5268334"/>
            <a:ext cx="77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g2c462ed5bb1_1_40"/>
          <p:cNvSpPr txBox="1"/>
          <p:nvPr/>
        </p:nvSpPr>
        <p:spPr>
          <a:xfrm>
            <a:off x="1898650" y="4679878"/>
            <a:ext cx="3220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Visualizing in 3-D Latent Space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points are mostly spread along the first pirncipal component with less variation along PC2 and PC3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g2c462ed5bb1_1_40"/>
          <p:cNvSpPr txBox="1"/>
          <p:nvPr/>
        </p:nvSpPr>
        <p:spPr>
          <a:xfrm>
            <a:off x="1898650" y="5881176"/>
            <a:ext cx="3220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PC1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Caputes the most significant pattern of the variation in the data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g2c462ed5bb1_1_40"/>
          <p:cNvSpPr txBox="1"/>
          <p:nvPr/>
        </p:nvSpPr>
        <p:spPr>
          <a:xfrm>
            <a:off x="1898650" y="7082474"/>
            <a:ext cx="32208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Pattern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points seems to form a somewhat elongated cloud, it’s an interesting pattern indicating that the technique is potentially struggling to capute the true pattern in the data.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g2c462ed5bb1_1_40"/>
          <p:cNvSpPr/>
          <p:nvPr/>
        </p:nvSpPr>
        <p:spPr>
          <a:xfrm>
            <a:off x="898249" y="4828306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c462ed5bb1_1_40"/>
          <p:cNvSpPr/>
          <p:nvPr/>
        </p:nvSpPr>
        <p:spPr>
          <a:xfrm>
            <a:off x="898249" y="5990678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c462ed5bb1_1_40"/>
          <p:cNvSpPr/>
          <p:nvPr/>
        </p:nvSpPr>
        <p:spPr>
          <a:xfrm>
            <a:off x="898249" y="7153027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c462ed5bb1_1_40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</a:t>
            </a:r>
            <a:endParaRPr/>
          </a:p>
        </p:txBody>
      </p:sp>
      <p:sp>
        <p:nvSpPr>
          <p:cNvPr id="262" name="Google Shape;262;g2c462ed5bb1_1_40"/>
          <p:cNvSpPr txBox="1"/>
          <p:nvPr>
            <p:ph type="title"/>
          </p:nvPr>
        </p:nvSpPr>
        <p:spPr>
          <a:xfrm>
            <a:off x="812800" y="49343"/>
            <a:ext cx="12369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r>
              <a:rPr b="0" lang="en-US" sz="1200">
                <a:solidFill>
                  <a:srgbClr val="000000"/>
                </a:solidFill>
              </a:rPr>
              <a:t>PCA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g2c462ed5bb1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545" y="3546224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462ed5bb1_1_84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c462ed5bb1_1_84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2c462ed5bb1_1_84"/>
          <p:cNvSpPr txBox="1"/>
          <p:nvPr/>
        </p:nvSpPr>
        <p:spPr>
          <a:xfrm>
            <a:off x="895885" y="1902988"/>
            <a:ext cx="6801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-US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endParaRPr b="0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7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1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Autoencoders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g2c462ed5bb1_1_84"/>
          <p:cNvSpPr txBox="1"/>
          <p:nvPr/>
        </p:nvSpPr>
        <p:spPr>
          <a:xfrm>
            <a:off x="11749127" y="5268334"/>
            <a:ext cx="77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g2c462ed5bb1_1_84"/>
          <p:cNvSpPr txBox="1"/>
          <p:nvPr/>
        </p:nvSpPr>
        <p:spPr>
          <a:xfrm>
            <a:off x="1898650" y="4273228"/>
            <a:ext cx="32208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autoencoders 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Feed-forward neural networks, that learn efficient encoding of data in a supervised manner. Typically used for dimension reduction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2c462ed5bb1_1_84"/>
          <p:cNvSpPr txBox="1"/>
          <p:nvPr/>
        </p:nvSpPr>
        <p:spPr>
          <a:xfrm>
            <a:off x="1898650" y="5881176"/>
            <a:ext cx="32208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Connection with PCA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Encoding = PCA Subspace linear Projection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Decoding = PCA Projection to higher dimension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g2c462ed5bb1_1_84"/>
          <p:cNvSpPr txBox="1"/>
          <p:nvPr/>
        </p:nvSpPr>
        <p:spPr>
          <a:xfrm>
            <a:off x="1898650" y="7338974"/>
            <a:ext cx="3220800" cy="1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Latent Space Representation in 3-D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observe a pattern that we initially did not see with PCA. We see various clusters ? i.e that there might be potential customer cluster segments within the credit card default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g2c462ed5bb1_1_84"/>
          <p:cNvSpPr/>
          <p:nvPr/>
        </p:nvSpPr>
        <p:spPr>
          <a:xfrm>
            <a:off x="898249" y="4360794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c462ed5bb1_1_84"/>
          <p:cNvSpPr/>
          <p:nvPr/>
        </p:nvSpPr>
        <p:spPr>
          <a:xfrm>
            <a:off x="898249" y="5990678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c462ed5bb1_1_84"/>
          <p:cNvSpPr/>
          <p:nvPr/>
        </p:nvSpPr>
        <p:spPr>
          <a:xfrm>
            <a:off x="898249" y="7640577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c462ed5bb1_1_84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</a:t>
            </a:r>
            <a:endParaRPr/>
          </a:p>
        </p:txBody>
      </p:sp>
      <p:sp>
        <p:nvSpPr>
          <p:cNvPr id="279" name="Google Shape;279;g2c462ed5bb1_1_84"/>
          <p:cNvSpPr txBox="1"/>
          <p:nvPr>
            <p:ph type="title"/>
          </p:nvPr>
        </p:nvSpPr>
        <p:spPr>
          <a:xfrm>
            <a:off x="812800" y="49350"/>
            <a:ext cx="1908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Autoencoders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Google Shape;280;g2c462ed5bb1_1_84"/>
          <p:cNvPicPr preferRelativeResize="0"/>
          <p:nvPr/>
        </p:nvPicPr>
        <p:blipFill rotWithShape="1">
          <a:blip r:embed="rId3">
            <a:alphaModFix/>
          </a:blip>
          <a:srcRect b="0" l="980" r="980" t="0"/>
          <a:stretch/>
        </p:blipFill>
        <p:spPr>
          <a:xfrm>
            <a:off x="8291470" y="891112"/>
            <a:ext cx="6667502" cy="411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c462ed5bb1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063" y="5527534"/>
            <a:ext cx="7004316" cy="432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3259809" y="2494911"/>
            <a:ext cx="5019675" cy="15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00"/>
              <a:buFont typeface="Arial"/>
              <a:buNone/>
            </a:pPr>
            <a:r>
              <a:rPr b="1" i="0" lang="en-US" sz="98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b="0" i="0" sz="9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8615340" y="4732654"/>
            <a:ext cx="178435" cy="17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9490248" y="4732654"/>
            <a:ext cx="1247140" cy="17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222250" rtl="0" algn="l">
              <a:lnSpc>
                <a:spcPct val="17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About Us  The problem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7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solution  Envole vision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815357" y="4732654"/>
            <a:ext cx="228600" cy="29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06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07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08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09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690266" y="4732654"/>
            <a:ext cx="1247140" cy="290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222250" rtl="0" algn="l">
              <a:lnSpc>
                <a:spcPct val="17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About Us  The problem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78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solution  Envole vision  The product  How we do it  Our solution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11366500" y="410844"/>
            <a:ext cx="113474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3576300" y="410844"/>
            <a:ext cx="16922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13700971" y="9410700"/>
            <a:ext cx="14909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www.companyname.com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876300" y="9410700"/>
            <a:ext cx="38442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Envole Pitch Deck -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1205" y="356837"/>
            <a:ext cx="1405032" cy="40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462ed5bb1_1_102"/>
          <p:cNvSpPr txBox="1"/>
          <p:nvPr/>
        </p:nvSpPr>
        <p:spPr>
          <a:xfrm>
            <a:off x="11684000" y="338332"/>
            <a:ext cx="1134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g2c462ed5bb1_1_102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g2c462ed5bb1_1_102"/>
          <p:cNvSpPr txBox="1"/>
          <p:nvPr/>
        </p:nvSpPr>
        <p:spPr>
          <a:xfrm>
            <a:off x="876310" y="1047963"/>
            <a:ext cx="6801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-US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endParaRPr b="0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7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1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Variational </a:t>
            </a:r>
            <a:r>
              <a:rPr i="1" lang="en-US" sz="21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Autoencoders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g2c462ed5bb1_1_102"/>
          <p:cNvSpPr txBox="1"/>
          <p:nvPr/>
        </p:nvSpPr>
        <p:spPr>
          <a:xfrm>
            <a:off x="11749127" y="5268334"/>
            <a:ext cx="77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g2c462ed5bb1_1_102"/>
          <p:cNvSpPr txBox="1"/>
          <p:nvPr/>
        </p:nvSpPr>
        <p:spPr>
          <a:xfrm>
            <a:off x="1898650" y="3048478"/>
            <a:ext cx="3220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variational autoencoders 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type of generative model that extends autoecnoders. We using it for dimension reduction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g2c462ed5bb1_1_102"/>
          <p:cNvSpPr txBox="1"/>
          <p:nvPr/>
        </p:nvSpPr>
        <p:spPr>
          <a:xfrm>
            <a:off x="1898650" y="4168026"/>
            <a:ext cx="32208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VAEs 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VAEs map inputs onto a distribution in latent space rather than a aisnlge points like autoencoders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Latent space may be continous as inputs can simply be ampped to disjoint points in a latent space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mapping to distributions similar inputs are allowed to have overlapping distributions, allowing interpolation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g2c462ed5bb1_1_102"/>
          <p:cNvSpPr txBox="1"/>
          <p:nvPr/>
        </p:nvSpPr>
        <p:spPr>
          <a:xfrm>
            <a:off x="1898650" y="7338974"/>
            <a:ext cx="32208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Latent Space Representation in 3-D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a regularized latent space we observe that the previous observed clusters have dissapeared into a smooth continous space, indicating that many of the clients have similar credit behaviour with relation to default then otherwise shown with autoencoder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g2c462ed5bb1_1_102"/>
          <p:cNvSpPr/>
          <p:nvPr/>
        </p:nvSpPr>
        <p:spPr>
          <a:xfrm>
            <a:off x="898249" y="3226393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c462ed5bb1_1_102"/>
          <p:cNvSpPr/>
          <p:nvPr/>
        </p:nvSpPr>
        <p:spPr>
          <a:xfrm>
            <a:off x="898249" y="4760328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c462ed5bb1_1_102"/>
          <p:cNvSpPr/>
          <p:nvPr/>
        </p:nvSpPr>
        <p:spPr>
          <a:xfrm>
            <a:off x="898249" y="7640577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c462ed5bb1_1_102"/>
          <p:cNvSpPr txBox="1"/>
          <p:nvPr>
            <p:ph type="title"/>
          </p:nvPr>
        </p:nvSpPr>
        <p:spPr>
          <a:xfrm>
            <a:off x="812800" y="49350"/>
            <a:ext cx="1908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Variational </a:t>
            </a:r>
            <a:r>
              <a:rPr lang="en-US" sz="1200"/>
              <a:t>Autoencoders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7" name="Google Shape;297;g2c462ed5bb1_1_102"/>
          <p:cNvPicPr preferRelativeResize="0"/>
          <p:nvPr/>
        </p:nvPicPr>
        <p:blipFill rotWithShape="1">
          <a:blip r:embed="rId3">
            <a:alphaModFix/>
          </a:blip>
          <a:srcRect b="0" l="4102" r="4111" t="0"/>
          <a:stretch/>
        </p:blipFill>
        <p:spPr>
          <a:xfrm>
            <a:off x="8291470" y="891112"/>
            <a:ext cx="6667500" cy="411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c462ed5bb1_1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063" y="5527534"/>
            <a:ext cx="7004316" cy="432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c462ed5bb1_1_119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g2c462ed5bb1_1_119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g2c462ed5bb1_1_119"/>
          <p:cNvSpPr txBox="1"/>
          <p:nvPr/>
        </p:nvSpPr>
        <p:spPr>
          <a:xfrm>
            <a:off x="640385" y="1124338"/>
            <a:ext cx="68016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lang="en-US" sz="4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Extraction</a:t>
            </a:r>
            <a:endParaRPr b="0" i="0" sz="4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7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i="1" lang="en-US" sz="21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Variational Autoencoders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g2c462ed5bb1_1_119"/>
          <p:cNvSpPr txBox="1"/>
          <p:nvPr/>
        </p:nvSpPr>
        <p:spPr>
          <a:xfrm>
            <a:off x="11749127" y="5268334"/>
            <a:ext cx="779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g2c462ed5bb1_1_119"/>
          <p:cNvSpPr txBox="1"/>
          <p:nvPr/>
        </p:nvSpPr>
        <p:spPr>
          <a:xfrm>
            <a:off x="1898650" y="2777053"/>
            <a:ext cx="3220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variational autoencoders 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type of generative model that extends autoecnoders. We using it for dimension reduction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g2c462ed5bb1_1_119"/>
          <p:cNvSpPr txBox="1"/>
          <p:nvPr/>
        </p:nvSpPr>
        <p:spPr>
          <a:xfrm>
            <a:off x="1898650" y="3971438"/>
            <a:ext cx="32208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 VAEs ?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VAEs map inputs onto a distribution in latent space rather than a aisnlge points like autoencoders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Latent space may be continous as inputs can simply be ampped to disjoint points in a latent space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mapping to distributions similar inputs are allowed to have overlapping distributions, allowing interpolation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g2c462ed5bb1_1_119"/>
          <p:cNvSpPr txBox="1"/>
          <p:nvPr/>
        </p:nvSpPr>
        <p:spPr>
          <a:xfrm>
            <a:off x="1898650" y="7138574"/>
            <a:ext cx="32208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Latent Space Representation in 3-D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-"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a regularized latent space we observe that the previous observed clusters have dissapeared into a smooth continous space, indicating that many of the clients have similar credit behaviour with relation to default then otherwise shown with autoencoder - affect of of prior distribution ?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g2c462ed5bb1_1_119"/>
          <p:cNvSpPr/>
          <p:nvPr/>
        </p:nvSpPr>
        <p:spPr>
          <a:xfrm>
            <a:off x="898249" y="3021944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c462ed5bb1_1_119"/>
          <p:cNvSpPr/>
          <p:nvPr/>
        </p:nvSpPr>
        <p:spPr>
          <a:xfrm>
            <a:off x="898249" y="4497928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c462ed5bb1_1_119"/>
          <p:cNvSpPr/>
          <p:nvPr/>
        </p:nvSpPr>
        <p:spPr>
          <a:xfrm>
            <a:off x="898249" y="7640577"/>
            <a:ext cx="508000" cy="508000"/>
          </a:xfrm>
          <a:custGeom>
            <a:rect b="b" l="l" r="r" t="t"/>
            <a:pathLst>
              <a:path extrusionOk="0" h="508000" w="508000">
                <a:moveTo>
                  <a:pt x="254000" y="0"/>
                </a:moveTo>
                <a:lnTo>
                  <a:pt x="208342" y="4092"/>
                </a:lnTo>
                <a:lnTo>
                  <a:pt x="165369" y="15891"/>
                </a:lnTo>
                <a:lnTo>
                  <a:pt x="125799" y="34680"/>
                </a:lnTo>
                <a:lnTo>
                  <a:pt x="90349" y="59740"/>
                </a:lnTo>
                <a:lnTo>
                  <a:pt x="59736" y="90354"/>
                </a:lnTo>
                <a:lnTo>
                  <a:pt x="34677" y="125805"/>
                </a:lnTo>
                <a:lnTo>
                  <a:pt x="15890" y="165374"/>
                </a:lnTo>
                <a:lnTo>
                  <a:pt x="4092" y="208345"/>
                </a:lnTo>
                <a:lnTo>
                  <a:pt x="0" y="254000"/>
                </a:lnTo>
                <a:lnTo>
                  <a:pt x="4092" y="299654"/>
                </a:lnTo>
                <a:lnTo>
                  <a:pt x="15890" y="342625"/>
                </a:lnTo>
                <a:lnTo>
                  <a:pt x="34677" y="382194"/>
                </a:lnTo>
                <a:lnTo>
                  <a:pt x="59736" y="417645"/>
                </a:lnTo>
                <a:lnTo>
                  <a:pt x="90349" y="448259"/>
                </a:lnTo>
                <a:lnTo>
                  <a:pt x="125799" y="473319"/>
                </a:lnTo>
                <a:lnTo>
                  <a:pt x="165369" y="492108"/>
                </a:lnTo>
                <a:lnTo>
                  <a:pt x="208342" y="503907"/>
                </a:lnTo>
                <a:lnTo>
                  <a:pt x="254000" y="508000"/>
                </a:lnTo>
                <a:lnTo>
                  <a:pt x="299657" y="503907"/>
                </a:lnTo>
                <a:lnTo>
                  <a:pt x="342630" y="492108"/>
                </a:lnTo>
                <a:lnTo>
                  <a:pt x="382200" y="473319"/>
                </a:lnTo>
                <a:lnTo>
                  <a:pt x="417650" y="448259"/>
                </a:lnTo>
                <a:lnTo>
                  <a:pt x="448263" y="417645"/>
                </a:lnTo>
                <a:lnTo>
                  <a:pt x="473322" y="382194"/>
                </a:lnTo>
                <a:lnTo>
                  <a:pt x="492109" y="342625"/>
                </a:lnTo>
                <a:lnTo>
                  <a:pt x="503907" y="299654"/>
                </a:lnTo>
                <a:lnTo>
                  <a:pt x="508000" y="254000"/>
                </a:lnTo>
                <a:lnTo>
                  <a:pt x="503907" y="208345"/>
                </a:lnTo>
                <a:lnTo>
                  <a:pt x="492109" y="165374"/>
                </a:lnTo>
                <a:lnTo>
                  <a:pt x="473322" y="125805"/>
                </a:lnTo>
                <a:lnTo>
                  <a:pt x="448263" y="90354"/>
                </a:lnTo>
                <a:lnTo>
                  <a:pt x="417650" y="59740"/>
                </a:lnTo>
                <a:lnTo>
                  <a:pt x="382200" y="34680"/>
                </a:lnTo>
                <a:lnTo>
                  <a:pt x="342630" y="15891"/>
                </a:lnTo>
                <a:lnTo>
                  <a:pt x="299657" y="4092"/>
                </a:lnTo>
                <a:lnTo>
                  <a:pt x="254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c462ed5bb1_1_119"/>
          <p:cNvSpPr txBox="1"/>
          <p:nvPr>
            <p:ph type="title"/>
          </p:nvPr>
        </p:nvSpPr>
        <p:spPr>
          <a:xfrm>
            <a:off x="812800" y="49350"/>
            <a:ext cx="1908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04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Variational Autoencoders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g2c462ed5bb1_1_119"/>
          <p:cNvPicPr preferRelativeResize="0"/>
          <p:nvPr/>
        </p:nvPicPr>
        <p:blipFill rotWithShape="1">
          <a:blip r:embed="rId3">
            <a:alphaModFix/>
          </a:blip>
          <a:srcRect b="0" l="4102" r="4111" t="0"/>
          <a:stretch/>
        </p:blipFill>
        <p:spPr>
          <a:xfrm>
            <a:off x="5853700" y="1494127"/>
            <a:ext cx="5253601" cy="357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c462ed5bb1_1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063" y="5527534"/>
            <a:ext cx="7004316" cy="4327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c462ed5bb1_1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6175" y="2460250"/>
            <a:ext cx="4859827" cy="16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c462ed5bb1_1_135"/>
          <p:cNvSpPr txBox="1"/>
          <p:nvPr/>
        </p:nvSpPr>
        <p:spPr>
          <a:xfrm>
            <a:off x="812805" y="1037712"/>
            <a:ext cx="11025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3D Latent Space Evaluation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322" name="Google Shape;322;g2c462ed5bb1_1_135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Assiggnement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g2c462ed5bb1_1_135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g2c462ed5bb1_1_135"/>
          <p:cNvSpPr txBox="1"/>
          <p:nvPr/>
        </p:nvSpPr>
        <p:spPr>
          <a:xfrm>
            <a:off x="293950" y="2429511"/>
            <a:ext cx="384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Principal Component Analysis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Poorest MSE with value of </a:t>
            </a: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4.24</a:t>
            </a: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MSE calcualted from reconstruction error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25" name="Google Shape;325;g2c462ed5bb1_1_135"/>
          <p:cNvSpPr txBox="1"/>
          <p:nvPr/>
        </p:nvSpPr>
        <p:spPr>
          <a:xfrm>
            <a:off x="451087" y="4632311"/>
            <a:ext cx="3277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MSE of </a:t>
            </a: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0.338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Outperforms PCA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We observe clusters but these may be due to the disjoint mapping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26" name="Google Shape;326;g2c462ed5bb1_1_135"/>
          <p:cNvSpPr txBox="1"/>
          <p:nvPr/>
        </p:nvSpPr>
        <p:spPr>
          <a:xfrm>
            <a:off x="293955" y="7327698"/>
            <a:ext cx="2805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Variational Autoencoders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MSE of </a:t>
            </a: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0.590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Clusters ar smoothed out, indicating that a majority of the credit profiles are similar, however with a higher MSE, it more likey that the autoencoder represantion is best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27" name="Google Shape;327;g2c462ed5bb1_1_135"/>
          <p:cNvSpPr txBox="1"/>
          <p:nvPr>
            <p:ph type="title"/>
          </p:nvPr>
        </p:nvSpPr>
        <p:spPr>
          <a:xfrm>
            <a:off x="812800" y="49343"/>
            <a:ext cx="12333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Latent space Performance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8" name="Google Shape;328;g2c462ed5bb1_1_135"/>
          <p:cNvPicPr preferRelativeResize="0"/>
          <p:nvPr/>
        </p:nvPicPr>
        <p:blipFill rotWithShape="1">
          <a:blip r:embed="rId3">
            <a:alphaModFix/>
          </a:blip>
          <a:srcRect b="11354" l="0" r="0" t="11354"/>
          <a:stretch/>
        </p:blipFill>
        <p:spPr>
          <a:xfrm>
            <a:off x="9919200" y="1723825"/>
            <a:ext cx="55911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2c462ed5bb1_1_135"/>
          <p:cNvPicPr preferRelativeResize="0"/>
          <p:nvPr/>
        </p:nvPicPr>
        <p:blipFill rotWithShape="1">
          <a:blip r:embed="rId4">
            <a:alphaModFix/>
          </a:blip>
          <a:srcRect b="11402" l="0" r="0" t="11395"/>
          <a:stretch/>
        </p:blipFill>
        <p:spPr>
          <a:xfrm>
            <a:off x="4493225" y="4484498"/>
            <a:ext cx="55911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c462ed5bb1_1_135"/>
          <p:cNvPicPr preferRelativeResize="0"/>
          <p:nvPr/>
        </p:nvPicPr>
        <p:blipFill rotWithShape="1">
          <a:blip r:embed="rId5">
            <a:alphaModFix/>
          </a:blip>
          <a:srcRect b="11402" l="0" r="0" t="11395"/>
          <a:stretch/>
        </p:blipFill>
        <p:spPr>
          <a:xfrm>
            <a:off x="9919200" y="7245173"/>
            <a:ext cx="5591176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462ed5bb1_1_150"/>
          <p:cNvSpPr txBox="1"/>
          <p:nvPr/>
        </p:nvSpPr>
        <p:spPr>
          <a:xfrm>
            <a:off x="812805" y="1230161"/>
            <a:ext cx="11025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Dimension Reduction Performance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336" name="Google Shape;336;g2c462ed5bb1_1_150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Assiggnement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g2c462ed5bb1_1_15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g2c462ed5bb1_1_150"/>
          <p:cNvSpPr txBox="1"/>
          <p:nvPr/>
        </p:nvSpPr>
        <p:spPr>
          <a:xfrm>
            <a:off x="293950" y="2429510"/>
            <a:ext cx="3843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Principal Component Analysis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Has overall poorest MSE, with lost peaking at all the principal components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Roughly 13 PCAs provide 90% of the exaplined variation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39" name="Google Shape;339;g2c462ed5bb1_1_150"/>
          <p:cNvSpPr txBox="1"/>
          <p:nvPr/>
        </p:nvSpPr>
        <p:spPr>
          <a:xfrm>
            <a:off x="403162" y="4881611"/>
            <a:ext cx="32778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Autoencoders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For the given hyperparameters best performance was at a code size of 12, with MSE </a:t>
            </a: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0.140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40" name="Google Shape;340;g2c462ed5bb1_1_150"/>
          <p:cNvSpPr txBox="1"/>
          <p:nvPr/>
        </p:nvSpPr>
        <p:spPr>
          <a:xfrm>
            <a:off x="293955" y="6654298"/>
            <a:ext cx="2805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Variational Autoencoders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For given hyperparamters best performane was at a code size of 12 as well with MSE of </a:t>
            </a: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0.412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So autoencoders outperform it besides the regularization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41" name="Google Shape;341;g2c462ed5bb1_1_150"/>
          <p:cNvSpPr txBox="1"/>
          <p:nvPr>
            <p:ph type="title"/>
          </p:nvPr>
        </p:nvSpPr>
        <p:spPr>
          <a:xfrm>
            <a:off x="812800" y="49350"/>
            <a:ext cx="2458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Dimension Reduction</a:t>
            </a:r>
            <a:r>
              <a:rPr b="0" lang="en-US" sz="1200">
                <a:solidFill>
                  <a:srgbClr val="000000"/>
                </a:solidFill>
              </a:rPr>
              <a:t>Performance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2" name="Google Shape;342;g2c462ed5bb1_1_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350" y="2429487"/>
            <a:ext cx="11814250" cy="729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462ed5bb1_1_164"/>
          <p:cNvSpPr txBox="1"/>
          <p:nvPr/>
        </p:nvSpPr>
        <p:spPr>
          <a:xfrm>
            <a:off x="812800" y="1230150"/>
            <a:ext cx="134520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Preliminary Conclusions and Next Steps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348" name="Google Shape;348;g2c462ed5bb1_1_164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PMVA Assiggnement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9" name="Google Shape;349;g2c462ed5bb1_1_164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0" name="Google Shape;350;g2c462ed5bb1_1_164"/>
          <p:cNvSpPr txBox="1"/>
          <p:nvPr/>
        </p:nvSpPr>
        <p:spPr>
          <a:xfrm>
            <a:off x="577050" y="4187211"/>
            <a:ext cx="3843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Non-linear Data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 non-linear dimension reduction techniques have definitely caputered the best pattern within the data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Autoencoders outperformed the other techniques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Hyperparamter tuning ?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1" name="Google Shape;351;g2c462ed5bb1_1_164"/>
          <p:cNvSpPr txBox="1"/>
          <p:nvPr/>
        </p:nvSpPr>
        <p:spPr>
          <a:xfrm>
            <a:off x="6080812" y="4331161"/>
            <a:ext cx="3277800" cy="27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 Vector Machines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Evalute with raw data (79% accuracy)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Evaluate with PCA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Evaluate with Autoencoder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Evaluate with Variational Autoencoders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2" name="Google Shape;352;g2c462ed5bb1_1_164"/>
          <p:cNvSpPr txBox="1"/>
          <p:nvPr/>
        </p:nvSpPr>
        <p:spPr>
          <a:xfrm>
            <a:off x="11684005" y="4153623"/>
            <a:ext cx="2805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Dicrimant Analysis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Evalute with raw data 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Evaluate with PCA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Evaluate with Autoencoder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50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-"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Evaluate with Variational Autoencoders</a:t>
            </a:r>
            <a:endParaRPr b="1"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53" name="Google Shape;353;g2c462ed5bb1_1_164"/>
          <p:cNvSpPr txBox="1"/>
          <p:nvPr>
            <p:ph type="title"/>
          </p:nvPr>
        </p:nvSpPr>
        <p:spPr>
          <a:xfrm>
            <a:off x="812800" y="49350"/>
            <a:ext cx="2458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Preliminary Conclusions and Next Steps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/>
        </p:nvSpPr>
        <p:spPr>
          <a:xfrm>
            <a:off x="669298" y="748026"/>
            <a:ext cx="7242809" cy="188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1" i="0" lang="en-US" sz="122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2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11684000" y="338332"/>
            <a:ext cx="1134600" cy="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spAutoFit/>
          </a:bodyPr>
          <a:lstStyle/>
          <a:p>
            <a:pPr indent="0" lvl="0" marL="12700" marR="508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27"/>
          <p:cNvSpPr txBox="1"/>
          <p:nvPr>
            <p:ph type="title"/>
          </p:nvPr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900">
                <a:latin typeface="Trebuchet MS"/>
                <a:ea typeface="Trebuchet MS"/>
                <a:cs typeface="Trebuchet MS"/>
                <a:sym typeface="Trebuchet MS"/>
              </a:rPr>
              <a:t>2024 @ All Rights Reserved -  R Bukurul</a:t>
            </a:r>
            <a:endParaRPr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1" name="Google Shape;361;p27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 - R Bukuru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background with colorful lines&#10;&#10;Description automatically generated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3940" y="-69981"/>
            <a:ext cx="16830031" cy="104725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825500" y="5405752"/>
            <a:ext cx="9504045" cy="30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1" i="0" lang="en-US" sz="6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Your security stack is  </a:t>
            </a:r>
            <a:r>
              <a:rPr b="1" i="0" lang="en-US" sz="6700" u="none" cap="none" strike="noStrike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heavy. </a:t>
            </a:r>
            <a:r>
              <a:rPr b="1" i="0" lang="en-US" sz="6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Envole lighten the load.</a:t>
            </a:r>
            <a:endParaRPr b="0" i="0" sz="67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1366500" y="410844"/>
            <a:ext cx="113474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3576300" y="410844"/>
            <a:ext cx="16922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876300" y="9410700"/>
            <a:ext cx="38442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Envole Pitch Deck -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4433550" y="9385300"/>
            <a:ext cx="11563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60" y="356837"/>
            <a:ext cx="1405032" cy="40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background with colorful lines&#10;&#10;Description automatically generated" id="76" name="Google Shape;76;p4"/>
          <p:cNvPicPr preferRelativeResize="0"/>
          <p:nvPr/>
        </p:nvPicPr>
        <p:blipFill rotWithShape="1">
          <a:blip r:embed="rId3">
            <a:alphaModFix/>
          </a:blip>
          <a:srcRect b="-195" l="485" r="-118" t="0"/>
          <a:stretch/>
        </p:blipFill>
        <p:spPr>
          <a:xfrm>
            <a:off x="-463749" y="-69981"/>
            <a:ext cx="16768853" cy="1049299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13576300" y="9410700"/>
            <a:ext cx="14909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www.companyname.com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1366500" y="410844"/>
            <a:ext cx="113474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3576300" y="410844"/>
            <a:ext cx="16922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7607300" y="5711823"/>
            <a:ext cx="7734300" cy="270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Our mission is to empower individuals and businesses to  protect their digital assets, streamline workflows, and  unlock new opportunities in the digital age. Backed by a team of experienced professionals and fueled by a passion for technological advancement, revolutionizing the way digital assets are managed and protected.</a:t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937821" y="1980563"/>
            <a:ext cx="9124950" cy="252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37426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en-US" sz="41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Leading technology company  specializing in innovative solutions for  managing digital assets in today’s  interconnected world.</a:t>
            </a:r>
            <a:endParaRPr b="0" i="0" sz="4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876300" y="9410700"/>
            <a:ext cx="38442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Envole Pitch Deck -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602" y="389277"/>
            <a:ext cx="1405032" cy="40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877805" y="2987399"/>
            <a:ext cx="110256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Predicting</a:t>
            </a: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 the probability of default is a challenging task 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89" name="Google Shape;89;p7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 - R Bukuru</a:t>
            </a:r>
            <a:endParaRPr/>
          </a:p>
        </p:txBody>
      </p:sp>
      <p:sp>
        <p:nvSpPr>
          <p:cNvPr id="90" name="Google Shape;90;p7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1371600" y="6299198"/>
            <a:ext cx="384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Risk Default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set of characteristics, can we design a model to determine if the client will default or not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5910037" y="6299198"/>
            <a:ext cx="327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Segmentation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there distinct customer 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segments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help identify risky profiles and less risky profiles ?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10205355" y="5559998"/>
            <a:ext cx="2805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Non-linear Data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card default data in practice is believed to follow a non-linear relationship. How do we capture these relationships. Factors that can affect a clients defaulting are not linearly independent e.g high income might generally reduce default, but if have high debt ?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7"/>
          <p:cNvSpPr txBox="1"/>
          <p:nvPr>
            <p:ph type="title"/>
          </p:nvPr>
        </p:nvSpPr>
        <p:spPr>
          <a:xfrm>
            <a:off x="812800" y="49343"/>
            <a:ext cx="123317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02 </a:t>
            </a:r>
            <a:r>
              <a:rPr b="0"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10205355" y="5559998"/>
            <a:ext cx="2805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Non-linear Data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Credit card default data in practice is believed to follow a non-linear relationship. How do we capture these relationships. Factors that can affect a clients defaulting are not linearly independent e.g high income might generally red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ce default, but if have high debt ?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13146405" y="5559998"/>
            <a:ext cx="280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Methods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Mostly non-nerual networks methods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Trees etc.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blue and orange lines&#10;&#10;Description automatically generated" id="102" name="Google Shape;102;g2c462ed5bb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770" y="1412209"/>
            <a:ext cx="16563883" cy="881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c462ed5bb1_1_0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g2c462ed5bb1_1_0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g2c462ed5bb1_1_0"/>
          <p:cNvSpPr txBox="1"/>
          <p:nvPr/>
        </p:nvSpPr>
        <p:spPr>
          <a:xfrm>
            <a:off x="774700" y="3954355"/>
            <a:ext cx="107175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250">
            <a:spAutoFit/>
          </a:bodyPr>
          <a:lstStyle/>
          <a:p>
            <a:pPr indent="0" lvl="0" marL="12700" marR="5080" rtl="0" algn="l">
              <a:lnSpc>
                <a:spcPct val="1059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lang="en-US" sz="84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</a:t>
            </a:r>
            <a:endParaRPr b="0" i="0" sz="8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462ed5bb1_1_8"/>
          <p:cNvSpPr txBox="1"/>
          <p:nvPr/>
        </p:nvSpPr>
        <p:spPr>
          <a:xfrm>
            <a:off x="877805" y="2987399"/>
            <a:ext cx="11025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Urbanist SemiBold"/>
                <a:ea typeface="Urbanist SemiBold"/>
                <a:cs typeface="Urbanist SemiBold"/>
                <a:sym typeface="Urbanist SemiBold"/>
              </a:rPr>
              <a:t>Data Description</a:t>
            </a:r>
            <a:endParaRPr i="0" sz="5400" u="none" cap="none" strike="noStrike">
              <a:solidFill>
                <a:schemeClr val="dk1"/>
              </a:solidFill>
              <a:latin typeface="Urbanist SemiBold"/>
              <a:ea typeface="Urbanist SemiBold"/>
              <a:cs typeface="Urbanist SemiBold"/>
              <a:sym typeface="Urbanist SemiBold"/>
            </a:endParaRPr>
          </a:p>
        </p:txBody>
      </p:sp>
      <p:sp>
        <p:nvSpPr>
          <p:cNvPr id="111" name="Google Shape;111;g2c462ed5bb1_1_8"/>
          <p:cNvSpPr txBox="1"/>
          <p:nvPr>
            <p:ph idx="11" type="ftr"/>
          </p:nvPr>
        </p:nvSpPr>
        <p:spPr>
          <a:xfrm>
            <a:off x="876300" y="9416415"/>
            <a:ext cx="38442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 - R Bukuru </a:t>
            </a:r>
            <a:endParaRPr/>
          </a:p>
        </p:txBody>
      </p:sp>
      <p:sp>
        <p:nvSpPr>
          <p:cNvPr id="112" name="Google Shape;112;g2c462ed5bb1_1_8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Assiggnement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g2c462ed5bb1_1_8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g2c462ed5bb1_1_8"/>
          <p:cNvSpPr txBox="1"/>
          <p:nvPr/>
        </p:nvSpPr>
        <p:spPr>
          <a:xfrm>
            <a:off x="1371600" y="6299198"/>
            <a:ext cx="3843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Have about 30 000 observations that represent defaults of distinct credit card holders from a Taiwanese bank during a period of recession. The data is from April 2005 to September 2005. 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g2c462ed5bb1_1_8"/>
          <p:cNvSpPr txBox="1"/>
          <p:nvPr/>
        </p:nvSpPr>
        <p:spPr>
          <a:xfrm>
            <a:off x="5910037" y="6299198"/>
            <a:ext cx="32778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23 predictor variables ranging from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 Information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Delayed Payments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Bill Statements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Previous Payments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g2c462ed5bb1_1_8"/>
          <p:cNvSpPr txBox="1"/>
          <p:nvPr/>
        </p:nvSpPr>
        <p:spPr>
          <a:xfrm>
            <a:off x="10205355" y="6299198"/>
            <a:ext cx="28053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Response Variable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 utilizes a binary variable default Payment (Yes = 1 and No = 0 ) as the response variable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0960" marR="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g2c462ed5bb1_1_8"/>
          <p:cNvSpPr txBox="1"/>
          <p:nvPr>
            <p:ph type="title"/>
          </p:nvPr>
        </p:nvSpPr>
        <p:spPr>
          <a:xfrm>
            <a:off x="812800" y="49343"/>
            <a:ext cx="12333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rtl="0" algn="l">
              <a:lnSpc>
                <a:spcPct val="7220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baseline="-25000" lang="en-US" sz="44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b="0" lang="en-US" sz="1200">
                <a:solidFill>
                  <a:srgbClr val="000000"/>
                </a:solidFill>
              </a:rPr>
              <a:t>Data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1500" rtl="0" algn="l">
              <a:lnSpc>
                <a:spcPct val="9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200">
                <a:solidFill>
                  <a:srgbClr val="000000"/>
                </a:solidFill>
              </a:rPr>
              <a:t>Description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>
            <a:off x="0" y="0"/>
            <a:ext cx="16256000" cy="10160000"/>
          </a:xfrm>
          <a:custGeom>
            <a:rect b="b" l="l" r="r" t="t"/>
            <a:pathLst>
              <a:path extrusionOk="0" h="10160000" w="16256000">
                <a:moveTo>
                  <a:pt x="16256000" y="0"/>
                </a:moveTo>
                <a:lnTo>
                  <a:pt x="0" y="0"/>
                </a:lnTo>
                <a:lnTo>
                  <a:pt x="0" y="10160000"/>
                </a:lnTo>
                <a:lnTo>
                  <a:pt x="16256000" y="10160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15151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 txBox="1"/>
          <p:nvPr>
            <p:ph idx="11" type="ftr"/>
          </p:nvPr>
        </p:nvSpPr>
        <p:spPr>
          <a:xfrm>
            <a:off x="876300" y="9416415"/>
            <a:ext cx="3844290" cy="16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2024 @ All Rights Reserved - Envole Pitch Deck - R Bukuru Capital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4433550" y="9408159"/>
            <a:ext cx="11563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51515"/>
                </a:solidFill>
                <a:latin typeface="Trebuchet MS"/>
                <a:ea typeface="Trebuchet MS"/>
                <a:cs typeface="Trebuchet MS"/>
                <a:sym typeface="Trebuchet MS"/>
              </a:rPr>
              <a:t>Envole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10345325" y="6116331"/>
            <a:ext cx="39579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800">
                <a:solidFill>
                  <a:srgbClr val="EFEFEB"/>
                </a:solidFill>
                <a:latin typeface="Syne"/>
                <a:ea typeface="Syne"/>
                <a:cs typeface="Syne"/>
                <a:sym typeface="Syne"/>
              </a:rPr>
              <a:t>The minority class is underrepresented and it will be important for this to be handled before training</a:t>
            </a:r>
            <a:endParaRPr i="0" sz="18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409700" y="2557878"/>
            <a:ext cx="114714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Response Variable Distribution</a:t>
            </a:r>
            <a:endParaRPr b="1" sz="3200">
              <a:solidFill>
                <a:srgbClr val="EFEF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EFEFE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We</a:t>
            </a:r>
            <a:r>
              <a:rPr b="1" i="0" lang="en-US" sz="32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-US" sz="3200">
                <a:solidFill>
                  <a:srgbClr val="0699BB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there exists a class imbalance</a:t>
            </a: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11684000" y="338332"/>
            <a:ext cx="1134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MVA Assignment 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3576300" y="310392"/>
            <a:ext cx="16923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</a:t>
            </a:r>
            <a:r>
              <a:rPr lang="en-US" sz="900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Roger Bukuru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1409700" y="273879"/>
            <a:ext cx="65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0" lvl="0" marL="12700" marR="5080" rtl="0" algn="l">
              <a:lnSpc>
                <a:spcPct val="76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Response Variable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8"/>
          <p:cNvSpPr txBox="1"/>
          <p:nvPr>
            <p:ph type="title"/>
          </p:nvPr>
        </p:nvSpPr>
        <p:spPr>
          <a:xfrm>
            <a:off x="879500" y="194783"/>
            <a:ext cx="412115" cy="478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950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03</a:t>
            </a:r>
            <a:endParaRPr sz="2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50" y="4419700"/>
            <a:ext cx="8348400" cy="51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blue and orange lines&#10;&#10;Description automatically generated" id="136" name="Google Shape;136;p5"/>
          <p:cNvPicPr preferRelativeResize="0"/>
          <p:nvPr/>
        </p:nvPicPr>
        <p:blipFill rotWithShape="1">
          <a:blip r:embed="rId3">
            <a:alphaModFix/>
          </a:blip>
          <a:srcRect b="-364" l="2982" r="0" t="0"/>
          <a:stretch/>
        </p:blipFill>
        <p:spPr>
          <a:xfrm>
            <a:off x="-339721" y="-283296"/>
            <a:ext cx="17235633" cy="1122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1684000" y="338332"/>
            <a:ext cx="1134745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74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Envole PITCH DECK  2023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409700" y="273879"/>
            <a:ext cx="648970" cy="347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25500" y="158783"/>
            <a:ext cx="441959" cy="478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r>
              <a:rPr b="0" i="0" lang="en-US" sz="295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00</a:t>
            </a:r>
            <a:endParaRPr b="0" i="0" sz="29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26916" y="4152044"/>
            <a:ext cx="10936605" cy="499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27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  <a:endParaRPr b="0" i="0" sz="3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5151"/>
              </a:lnSpc>
              <a:spcBef>
                <a:spcPts val="2615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problem your product or service solves in one concise sentence.</a:t>
            </a:r>
            <a:endParaRPr b="0" i="0" sz="6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3576300" y="310392"/>
            <a:ext cx="1692275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FEFEB"/>
                </a:solidFill>
                <a:latin typeface="Trebuchet MS"/>
                <a:ea typeface="Trebuchet MS"/>
                <a:cs typeface="Trebuchet MS"/>
                <a:sym typeface="Trebuchet MS"/>
              </a:rPr>
              <a:t>2024 @ All Rights Reserved -  R Bukuru Capital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5151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