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21" r:id="rId2"/>
  </p:sldMasterIdLst>
  <p:sldIdLst>
    <p:sldId id="256" r:id="rId3"/>
    <p:sldId id="259" r:id="rId4"/>
    <p:sldId id="261" r:id="rId5"/>
    <p:sldId id="258" r:id="rId6"/>
    <p:sldId id="257" r:id="rId7"/>
    <p:sldId id="265" r:id="rId8"/>
    <p:sldId id="266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6FB-54FD-4788-A95A-AA7BCF5BF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1C6BD-C6C7-4EAB-BF05-50BB41845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6D27-C065-4B26-AF87-A3AFF5B2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CE88-E4FE-4F0D-BDF6-35BBADC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00F0-D2FD-4A53-99F1-44A7DE6F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C698-1835-4201-B658-42411693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EB4D6-8C53-4B46-94BD-0D099951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C37C-FF9B-4D57-9307-4154BCB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CC7A-8765-4A10-8BFA-3F0598D0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6B6A-D46B-4799-ADF3-B715DE06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60AB-7EE7-4D90-B50D-C39EF101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9656-B841-432E-95ED-AD96B3CE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C033-01BC-4F49-BEF5-CD544FD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7606-AAA6-4445-A5D9-1C6023EE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1EC6-85C8-424A-832A-A3BE702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7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9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6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87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95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4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7B25-10A8-48EB-9DB6-1BDED8F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ADCD-7C22-4712-8949-FCF3A30C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2A0C-E054-4AE0-A594-52216CB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A9E5-8B5E-4CCE-9B0F-502E196C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64F3-A56B-4D45-B6A1-1D6CD4B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40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32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2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9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ADCF-3FEC-4A04-B1DB-5F899FBB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1A5D-F224-4574-B9E6-4A388DC4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512E-9CC5-4DE0-A205-80A1A76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74EA-5AD5-45C0-840C-121915C1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8B36-EAF4-4665-A692-F64B3BE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C660-F71E-4422-82EB-61B63918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638C-025F-4D1D-A861-B3CF449F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2E6D-4E20-485B-AB8A-9C57060A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AF04-4E4E-421A-B253-5CD56C70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B6DB-702B-4371-974D-CC194286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5B8A-B3BF-4A52-A224-12CC620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5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A3B3-D597-49D6-A521-CC0BC0AF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FFD0-6311-4523-A658-4413D0CD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D193-33F5-4369-BFC7-33586AD0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015E-1571-4267-9414-DEA6A33A2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52C1B-9273-47A8-B147-C30C86FB0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5F609-7B24-4020-BE79-2AAB57F0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26C0D-0F1E-4ADD-A5B0-DC6B5CD3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9B851-0FB0-423F-A88A-5CFB9894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E7D9-1540-449B-A240-A80CD5A4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400C7-3BB0-4A41-96A4-3AE71B2D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6258F-0A86-4755-A4F3-40D4F65C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CF33F-A3EF-4CBD-8BDA-A74F90C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2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C14E0-B77E-40CA-8C27-D00A9DDE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FDCA-7D05-40BC-AE6A-C07DED6E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81B2-5BF8-46BB-B1E5-FB641AB3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4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E132-08F8-4A5D-B330-1C53B287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C1B1-8E31-42E5-8DBE-C88F75D2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39BA0-31D3-4E38-B0B1-2A70D4BC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6E5C-9BC4-4D83-B7BA-8E4A0F7A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9F5C-41DF-4252-B894-FD0D09BE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19E0-1CDF-4C3B-B24A-BF0A0829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1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C55C-BF24-42ED-A8E9-E386463F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DA254-D245-4E28-B093-37AEBB508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FDA7-EFFD-4DDB-9075-ED9BE934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1E56-05BB-4F8D-8B9B-BDBFE49D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7DC0-B458-4BAD-A499-F95527DC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AC49-049C-4699-9CAA-7FB098C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DB676-E306-47CE-BBD9-186CAF1A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8D1B-AC2C-4D55-8DB3-3F8EDC00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CEF1-F157-4185-9FA1-9FB9E053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F1EB-27B5-42AE-AF8A-5E3567F1B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432B-8401-4AB3-AC4A-A737860E3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5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vies clipart transparent background, Movies transparent background  Transparent FREE for download on WebStockReview 2021">
            <a:extLst>
              <a:ext uri="{FF2B5EF4-FFF2-40B4-BE49-F238E27FC236}">
                <a16:creationId xmlns:a16="http://schemas.microsoft.com/office/drawing/2014/main" id="{53DD4243-DD87-48C3-B8DF-37596DE7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767828"/>
            <a:ext cx="2112275" cy="21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F6B27B0-4594-41F5-AAB0-FF48C07FFCA1}"/>
              </a:ext>
            </a:extLst>
          </p:cNvPr>
          <p:cNvSpPr txBox="1">
            <a:spLocks/>
          </p:cNvSpPr>
          <p:nvPr/>
        </p:nvSpPr>
        <p:spPr>
          <a:xfrm>
            <a:off x="562692" y="3247199"/>
            <a:ext cx="8599063" cy="284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 10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Tom Wilson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Kuan</a:t>
            </a: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Hao Chen (Roger)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Lavinia-Iulia </a:t>
            </a:r>
            <a:r>
              <a:rPr lang="en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Fratila</a:t>
            </a:r>
            <a:endParaRPr 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Alexandros Constantinou (Alex)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D6D42BA-3758-4EF7-BD30-B524BC431C82}"/>
              </a:ext>
            </a:extLst>
          </p:cNvPr>
          <p:cNvSpPr txBox="1">
            <a:spLocks/>
          </p:cNvSpPr>
          <p:nvPr/>
        </p:nvSpPr>
        <p:spPr>
          <a:xfrm>
            <a:off x="562692" y="2584490"/>
            <a:ext cx="11197337" cy="373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COM3029 – Natural Language Processing</a:t>
            </a:r>
            <a:endParaRPr lang="en-GB" sz="28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3608BD0-28B4-4D02-9871-807C5173B56C}"/>
              </a:ext>
            </a:extLst>
          </p:cNvPr>
          <p:cNvSpPr txBox="1">
            <a:spLocks/>
          </p:cNvSpPr>
          <p:nvPr/>
        </p:nvSpPr>
        <p:spPr>
          <a:xfrm>
            <a:off x="562692" y="958970"/>
            <a:ext cx="6512811" cy="1336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800" b="1" dirty="0">
                <a:latin typeface="+mj-lt"/>
                <a:ea typeface="+mj-ea"/>
                <a:cs typeface="+mj-cs"/>
              </a:rPr>
              <a:t>IMDb Movie Genre Predictor</a:t>
            </a:r>
            <a:endParaRPr lang="en-GB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6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Research different model serving option(s) and explain what would be the right choice for your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1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Discuss the performance of the service you implemented, and justify the good and bad points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25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32EE8FE-3953-49F7-B472-FF2CD57CAFEE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1197337" cy="322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Punctuation and bad characters removed, while accented characters are converted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e.g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, à -&gt; 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Stop words removed with NLTK stop word list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Lemmatization must be used so that words are compatible 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GloVe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word embeddings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3205F-E356-4295-AEF8-840C6AD96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7" t="39556" r="82161" b="30815"/>
          <a:stretch/>
        </p:blipFill>
        <p:spPr>
          <a:xfrm>
            <a:off x="8076566" y="3200400"/>
            <a:ext cx="1690240" cy="298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0F981-8C74-4DBC-9A08-2363F7C64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31556" r="50333" b="33926"/>
          <a:stretch/>
        </p:blipFill>
        <p:spPr>
          <a:xfrm>
            <a:off x="690244" y="3204126"/>
            <a:ext cx="6228715" cy="29861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29391CF-ADA0-4A49-93B7-72FD7F5EF359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612377" cy="322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Problem is multi-label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Labels converted to multi-hot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Multiple labels predicted using a threshold 0.5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0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890D8-6906-4A34-8510-6524BD381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2" t="31416" r="4041" b="5753"/>
          <a:stretch/>
        </p:blipFill>
        <p:spPr>
          <a:xfrm>
            <a:off x="7378482" y="4742640"/>
            <a:ext cx="4422994" cy="1783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C3359-71B9-4367-82C1-D9961BCA2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7" t="31598" r="3938" b="7698"/>
          <a:stretch/>
        </p:blipFill>
        <p:spPr>
          <a:xfrm>
            <a:off x="7304419" y="2466974"/>
            <a:ext cx="4200083" cy="163075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DFB2B60-5B27-4152-92C0-B7B296CE9A01}"/>
              </a:ext>
            </a:extLst>
          </p:cNvPr>
          <p:cNvSpPr txBox="1">
            <a:spLocks/>
          </p:cNvSpPr>
          <p:nvPr/>
        </p:nvSpPr>
        <p:spPr>
          <a:xfrm>
            <a:off x="537462" y="474556"/>
            <a:ext cx="9756437" cy="507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Improved the sample distribution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Not all genres have enough samples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Bad distribution resulted in always predicting Drama, comedy…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Images: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1) All 85855 samples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2) 5000 random samples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3) 5000 samples selected by genre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7E859D-8258-4B00-A907-82F007C5D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69" t="34156" r="13904" b="24018"/>
          <a:stretch/>
        </p:blipFill>
        <p:spPr>
          <a:xfrm>
            <a:off x="7378482" y="156599"/>
            <a:ext cx="4200083" cy="21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280B93-0648-49FF-87B1-5550E9CC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3" y="2787757"/>
            <a:ext cx="5005208" cy="29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EF307D-15EA-46A8-9494-B39B0F7E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78" y="2787756"/>
            <a:ext cx="5005210" cy="29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C6644ED-E7FE-43D7-ABEE-B9268BAE19B7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756437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Batch normalization made a large improvement</a:t>
            </a:r>
          </a:p>
          <a:p>
            <a:pPr marL="742950" indent="-742950">
              <a:buAutoNum type="arabicParenR"/>
            </a:pPr>
            <a:r>
              <a:rPr lang="en-US" dirty="0"/>
              <a:t>LSTM without batch norm, 0.597 F1 27.2% accuracy</a:t>
            </a:r>
          </a:p>
          <a:p>
            <a:pPr marL="742950" indent="-742950">
              <a:buAutoNum type="arabicParenR"/>
            </a:pPr>
            <a:r>
              <a:rPr lang="en-GB" dirty="0"/>
              <a:t>LSTM with batch norm </a:t>
            </a:r>
            <a:r>
              <a:rPr lang="en-US" dirty="0"/>
              <a:t>0.748 F1, </a:t>
            </a:r>
            <a:r>
              <a:rPr lang="en-GB" dirty="0"/>
              <a:t>41.5% accuracy</a:t>
            </a:r>
          </a:p>
        </p:txBody>
      </p:sp>
    </p:spTree>
    <p:extLst>
      <p:ext uri="{BB962C8B-B14F-4D97-AF65-F5344CB8AC3E}">
        <p14:creationId xmlns:p14="http://schemas.microsoft.com/office/powerpoint/2010/main" val="294299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4C8E3-F66D-43E6-BF6A-0CF90F555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t="25417" r="39688" b="11250"/>
          <a:stretch/>
        </p:blipFill>
        <p:spPr>
          <a:xfrm>
            <a:off x="1398324" y="438057"/>
            <a:ext cx="8583876" cy="58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B652A656-B996-4E25-8478-4DBB4191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10" y="380999"/>
            <a:ext cx="6260977" cy="626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7E30B-A853-4FA6-846A-1681EB0A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9" t="52083" r="71797" b="38750"/>
          <a:stretch/>
        </p:blipFill>
        <p:spPr>
          <a:xfrm>
            <a:off x="769582" y="380999"/>
            <a:ext cx="3629025" cy="942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80D8-1DF4-44C6-932F-874E582F8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1" t="24029" r="3456" b="5139"/>
          <a:stretch/>
        </p:blipFill>
        <p:spPr>
          <a:xfrm>
            <a:off x="585281" y="2847975"/>
            <a:ext cx="4853256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C6679A-53CA-4097-823E-54ECE300C66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756437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Tested transformer model too, accuracy not as high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54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EFA8D-4B49-45E2-996A-8187CC0D7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2" t="30137" r="4247" b="21461"/>
          <a:stretch/>
        </p:blipFill>
        <p:spPr>
          <a:xfrm>
            <a:off x="1472621" y="3244241"/>
            <a:ext cx="9246758" cy="29310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accuracy improves while validation accuracy tends to converge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5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197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Genre Predictor</dc:title>
  <dc:creator>Tom Wilson</dc:creator>
  <cp:lastModifiedBy>Tom Wilson</cp:lastModifiedBy>
  <cp:revision>26</cp:revision>
  <dcterms:created xsi:type="dcterms:W3CDTF">2021-05-20T10:29:39Z</dcterms:created>
  <dcterms:modified xsi:type="dcterms:W3CDTF">2021-05-21T19:54:48Z</dcterms:modified>
</cp:coreProperties>
</file>