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4" r:id="rId2"/>
  </p:sldMasterIdLst>
  <p:sldIdLst>
    <p:sldId id="256" r:id="rId3"/>
    <p:sldId id="259" r:id="rId4"/>
    <p:sldId id="261" r:id="rId5"/>
    <p:sldId id="258" r:id="rId6"/>
    <p:sldId id="257" r:id="rId7"/>
    <p:sldId id="265" r:id="rId8"/>
    <p:sldId id="266" r:id="rId9"/>
    <p:sldId id="264" r:id="rId10"/>
    <p:sldId id="260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65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3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856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831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420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909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83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359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C6FB-54FD-4788-A95A-AA7BCF5BF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1C6BD-C6C7-4EAB-BF05-50BB41845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B6D27-C065-4B26-AF87-A3AFF5B2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4CE88-E4FE-4F0D-BDF6-35BBADCF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100F0-D2FD-4A53-99F1-44A7DE6F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011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7B25-10A8-48EB-9DB6-1BDED8FC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DADCD-7C22-4712-8949-FCF3A30C8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02A0C-E054-4AE0-A594-52216CB2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9A9E5-8B5E-4CCE-9B0F-502E196C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64F3-A56B-4D45-B6A1-1D6CD4B3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040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ADCF-3FEC-4A04-B1DB-5F899FBB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91A5D-F224-4574-B9E6-4A388DC41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8512E-9CC5-4DE0-A205-80A1A764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B74EA-5AD5-45C0-840C-121915C1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E8B36-EAF4-4665-A692-F64B3BEB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3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871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C660-F71E-4422-82EB-61B63918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638C-025F-4D1D-A861-B3CF449FB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D2E6D-4E20-485B-AB8A-9C57060A7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DAF04-4E4E-421A-B253-5CD56C70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CB6DB-702B-4371-974D-CC194286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75B8A-B3BF-4A52-A224-12CC620C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752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A3B3-D597-49D6-A521-CC0BC0AF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9FFD0-6311-4523-A658-4413D0CDE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4D193-33F5-4369-BFC7-33586AD0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B015E-1571-4267-9414-DEA6A33A2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52C1B-9273-47A8-B147-C30C86FB0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5F609-7B24-4020-BE79-2AAB57F0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26C0D-0F1E-4ADD-A5B0-DC6B5CD3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9B851-0FB0-423F-A88A-5CFB9894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935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E7D9-1540-449B-A240-A80CD5A4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400C7-3BB0-4A41-96A4-3AE71B2D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6258F-0A86-4755-A4F3-40D4F65C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CF33F-A3EF-4CBD-8BDA-A74F90CB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426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C14E0-B77E-40CA-8C27-D00A9DDE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8FDCA-7D05-40BC-AE6A-C07DED6E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A81B2-5BF8-46BB-B1E5-FB641AB3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5432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E132-08F8-4A5D-B330-1C53B287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C1B1-8E31-42E5-8DBE-C88F75D26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39BA0-31D3-4E38-B0B1-2A70D4BC1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86E5C-9BC4-4D83-B7BA-8E4A0F7A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89F5C-41DF-4252-B894-FD0D09BE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819E0-1CDF-4C3B-B24A-BF0A0829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215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C55C-BF24-42ED-A8E9-E386463F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DA254-D245-4E28-B093-37AEBB508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BFDA7-EFFD-4DDB-9075-ED9BE934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41E56-05BB-4F8D-8B9B-BDBFE49D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57DC0-B458-4BAD-A499-F95527DC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EAC49-049C-4699-9CAA-7FB098C6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6907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C698-1835-4201-B658-42411693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EB4D6-8C53-4B46-94BD-0D099951A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7C37C-FF9B-4D57-9307-4154BCB3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CC7A-8765-4A10-8BFA-3F0598D0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56B6A-D46B-4799-ADF3-B715DE06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031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160AB-7EE7-4D90-B50D-C39EF1012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19656-B841-432E-95ED-AD96B3CE3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DC033-01BC-4F49-BEF5-CD544FDC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77606-AAA6-4445-A5D9-1C6023EE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01EC6-85C8-424A-832A-A3BE7020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17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60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89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51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02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29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0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84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5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DB676-E306-47CE-BBD9-186CAF1A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68D1B-AC2C-4D55-8DB3-3F8EDC00D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CEF1-F157-4185-9FA1-9FB9E053D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6C038-94C6-4DB8-B400-7A001C2008F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F1EB-27B5-42AE-AF8A-5E3567F1B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7432B-8401-4AB3-AC4A-A737860E3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2C90C-AB03-4D42-8D30-D708015D2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30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4683-2672-43E9-9558-41FFAC05D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444" y="1709804"/>
            <a:ext cx="8704305" cy="1096289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dirty="0">
                <a:solidFill>
                  <a:schemeClr val="tx1"/>
                </a:solidFill>
              </a:rPr>
              <a:t>IMDb Genre Predictor</a:t>
            </a:r>
            <a:endParaRPr lang="en-GB" sz="6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BC6BC-CC86-4315-BDCF-A71C08779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938" y="30476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Text</a:t>
            </a:r>
            <a:endParaRPr lang="en-GB" sz="3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863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4C1DCD1-3BCE-42E3-846B-ABD0259DA0F2}"/>
              </a:ext>
            </a:extLst>
          </p:cNvPr>
          <p:cNvSpPr txBox="1">
            <a:spLocks/>
          </p:cNvSpPr>
          <p:nvPr/>
        </p:nvSpPr>
        <p:spPr>
          <a:xfrm>
            <a:off x="537462" y="474557"/>
            <a:ext cx="10921113" cy="2030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Research different model serving option(s)and explain what would be the right choice for your case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11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4C1DCD1-3BCE-42E3-846B-ABD0259DA0F2}"/>
              </a:ext>
            </a:extLst>
          </p:cNvPr>
          <p:cNvSpPr txBox="1">
            <a:spLocks/>
          </p:cNvSpPr>
          <p:nvPr/>
        </p:nvSpPr>
        <p:spPr>
          <a:xfrm>
            <a:off x="537462" y="474557"/>
            <a:ext cx="10921113" cy="2030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Discuss the performance of the service you implemented, and justify the good and bad points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59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132EE8FE-3953-49F7-B472-FF2CD57CAFEE}"/>
              </a:ext>
            </a:extLst>
          </p:cNvPr>
          <p:cNvSpPr txBox="1">
            <a:spLocks/>
          </p:cNvSpPr>
          <p:nvPr/>
        </p:nvSpPr>
        <p:spPr>
          <a:xfrm>
            <a:off x="537462" y="474557"/>
            <a:ext cx="11197337" cy="322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Punctuation and bad characters removed, while accented characters are converted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à -&gt; 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Stop words removed with NLTK stop word list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Lemmatization must be used so that words are compatible with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GloVe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word embeddings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87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C3205F-E356-4295-AEF8-840C6AD96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7" t="39556" r="82161" b="30815"/>
          <a:stretch/>
        </p:blipFill>
        <p:spPr>
          <a:xfrm>
            <a:off x="8076566" y="3200400"/>
            <a:ext cx="1690240" cy="2989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A0F981-8C74-4DBC-9A08-2363F7C648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7" t="31556" r="50333" b="33926"/>
          <a:stretch/>
        </p:blipFill>
        <p:spPr>
          <a:xfrm>
            <a:off x="690244" y="3204126"/>
            <a:ext cx="6228715" cy="2986195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29391CF-ADA0-4A49-93B7-72FD7F5EF359}"/>
              </a:ext>
            </a:extLst>
          </p:cNvPr>
          <p:cNvSpPr txBox="1">
            <a:spLocks/>
          </p:cNvSpPr>
          <p:nvPr/>
        </p:nvSpPr>
        <p:spPr>
          <a:xfrm>
            <a:off x="537462" y="474557"/>
            <a:ext cx="9612377" cy="322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Problem is multi-label</a:t>
            </a:r>
          </a:p>
          <a:p>
            <a:pPr marL="0" indent="0">
              <a:buNone/>
            </a:pPr>
            <a:r>
              <a:rPr lang="en-US" dirty="0"/>
              <a:t>Labels converted to multi-hot</a:t>
            </a:r>
          </a:p>
          <a:p>
            <a:pPr marL="0" indent="0">
              <a:buNone/>
            </a:pPr>
            <a:r>
              <a:rPr lang="en-US" dirty="0"/>
              <a:t>Multiple labels predicted using a threshold 0.5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01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1890D8-6906-4A34-8510-6524BD381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2" t="31416" r="4041" b="5753"/>
          <a:stretch/>
        </p:blipFill>
        <p:spPr>
          <a:xfrm>
            <a:off x="7378482" y="4742640"/>
            <a:ext cx="4422994" cy="1783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C3359-71B9-4367-82C1-D9961BCA2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17" t="31598" r="3938" b="7698"/>
          <a:stretch/>
        </p:blipFill>
        <p:spPr>
          <a:xfrm>
            <a:off x="7304419" y="2466974"/>
            <a:ext cx="4200083" cy="163075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DFB2B60-5B27-4152-92C0-B7B296CE9A01}"/>
              </a:ext>
            </a:extLst>
          </p:cNvPr>
          <p:cNvSpPr txBox="1">
            <a:spLocks/>
          </p:cNvSpPr>
          <p:nvPr/>
        </p:nvSpPr>
        <p:spPr>
          <a:xfrm>
            <a:off x="537462" y="474556"/>
            <a:ext cx="9756437" cy="5072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Improved the sample distribution</a:t>
            </a:r>
          </a:p>
          <a:p>
            <a:pPr marL="0" indent="0">
              <a:buNone/>
            </a:pPr>
            <a:r>
              <a:rPr lang="en-US" dirty="0"/>
              <a:t>Not all genres have enough samples</a:t>
            </a:r>
          </a:p>
          <a:p>
            <a:pPr marL="0" indent="0">
              <a:buNone/>
            </a:pPr>
            <a:r>
              <a:rPr lang="en-US" dirty="0"/>
              <a:t>Bad distribution resulted in always predicting Drama, comedy…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Images:</a:t>
            </a:r>
          </a:p>
          <a:p>
            <a:pPr marL="0" indent="0">
              <a:buNone/>
            </a:pPr>
            <a:r>
              <a:rPr lang="en-US" dirty="0"/>
              <a:t>1) All 85855 samples</a:t>
            </a:r>
          </a:p>
          <a:p>
            <a:pPr marL="0" indent="0">
              <a:buNone/>
            </a:pPr>
            <a:r>
              <a:rPr lang="en-US" dirty="0"/>
              <a:t>2) 5000 random samples</a:t>
            </a:r>
          </a:p>
          <a:p>
            <a:pPr marL="0" indent="0">
              <a:buNone/>
            </a:pPr>
            <a:r>
              <a:rPr lang="en-US" dirty="0"/>
              <a:t>3) 5000 samples selected by genre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7E859D-8258-4B00-A907-82F007C5DF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69" t="34156" r="13904" b="24018"/>
          <a:stretch/>
        </p:blipFill>
        <p:spPr>
          <a:xfrm>
            <a:off x="7201309" y="-83098"/>
            <a:ext cx="4200083" cy="214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7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3280B93-0648-49FF-87B1-5550E9CC4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3" y="2787757"/>
            <a:ext cx="5005208" cy="29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EF307D-15EA-46A8-9494-B39B0F7E8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78" y="2787756"/>
            <a:ext cx="5005210" cy="293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5C6644ED-E7FE-43D7-ABEE-B9268BAE19B7}"/>
              </a:ext>
            </a:extLst>
          </p:cNvPr>
          <p:cNvSpPr txBox="1">
            <a:spLocks/>
          </p:cNvSpPr>
          <p:nvPr/>
        </p:nvSpPr>
        <p:spPr>
          <a:xfrm>
            <a:off x="537462" y="474557"/>
            <a:ext cx="9756437" cy="2030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Batch normalization made a large improvement</a:t>
            </a:r>
          </a:p>
          <a:p>
            <a:pPr marL="742950" indent="-742950">
              <a:buAutoNum type="arabicParenR"/>
            </a:pPr>
            <a:r>
              <a:rPr lang="en-US" dirty="0"/>
              <a:t>LSTM without batch norm, 0.597 F1 27.2% accuracy</a:t>
            </a:r>
          </a:p>
          <a:p>
            <a:pPr marL="742950" indent="-742950">
              <a:buAutoNum type="arabicParenR"/>
            </a:pPr>
            <a:r>
              <a:rPr lang="en-GB" dirty="0"/>
              <a:t>LSTM with batch norm </a:t>
            </a:r>
            <a:r>
              <a:rPr lang="en-US" dirty="0"/>
              <a:t>0.748 F1, </a:t>
            </a:r>
            <a:r>
              <a:rPr lang="en-GB" dirty="0"/>
              <a:t>41.5% accuracy</a:t>
            </a:r>
          </a:p>
        </p:txBody>
      </p:sp>
    </p:spTree>
    <p:extLst>
      <p:ext uri="{BB962C8B-B14F-4D97-AF65-F5344CB8AC3E}">
        <p14:creationId xmlns:p14="http://schemas.microsoft.com/office/powerpoint/2010/main" val="294299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F4C8E3-F66D-43E6-BF6A-0CF90F555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7" t="25417" r="39688" b="11250"/>
          <a:stretch/>
        </p:blipFill>
        <p:spPr>
          <a:xfrm>
            <a:off x="1398324" y="438057"/>
            <a:ext cx="8583876" cy="585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9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B652A656-B996-4E25-8478-4DBB41917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610" y="380999"/>
            <a:ext cx="6260977" cy="626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77E30B-A853-4FA6-846A-1681EB0A4C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9" t="52083" r="71797" b="38750"/>
          <a:stretch/>
        </p:blipFill>
        <p:spPr>
          <a:xfrm>
            <a:off x="769582" y="380999"/>
            <a:ext cx="3629025" cy="942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6180D8-1DF4-44C6-932F-874E582F85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91" t="24029" r="3456" b="5139"/>
          <a:stretch/>
        </p:blipFill>
        <p:spPr>
          <a:xfrm>
            <a:off x="585281" y="2847975"/>
            <a:ext cx="4853256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5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7C6679A-53CA-4097-823E-54ECE300C662}"/>
              </a:ext>
            </a:extLst>
          </p:cNvPr>
          <p:cNvSpPr txBox="1">
            <a:spLocks/>
          </p:cNvSpPr>
          <p:nvPr/>
        </p:nvSpPr>
        <p:spPr>
          <a:xfrm>
            <a:off x="537462" y="474557"/>
            <a:ext cx="9756437" cy="2030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Tested transformer model too, accuracy not as high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41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6EFA8D-4B49-45E2-996A-8187CC0D7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2" t="30137" r="4247" b="21461"/>
          <a:stretch/>
        </p:blipFill>
        <p:spPr>
          <a:xfrm>
            <a:off x="1472621" y="3244241"/>
            <a:ext cx="9246758" cy="293109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4C1DCD1-3BCE-42E3-846B-ABD0259DA0F2}"/>
              </a:ext>
            </a:extLst>
          </p:cNvPr>
          <p:cNvSpPr txBox="1">
            <a:spLocks/>
          </p:cNvSpPr>
          <p:nvPr/>
        </p:nvSpPr>
        <p:spPr>
          <a:xfrm>
            <a:off x="537462" y="474557"/>
            <a:ext cx="10921113" cy="2030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 accuracy improves while validation accuracy tends to converge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502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175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Wingdings 3</vt:lpstr>
      <vt:lpstr>Facet</vt:lpstr>
      <vt:lpstr>Office Theme</vt:lpstr>
      <vt:lpstr>IMDb Genre Predictor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Genre Predictor</dc:title>
  <dc:creator>Tom Wilson</dc:creator>
  <cp:lastModifiedBy>Tom Wilson</cp:lastModifiedBy>
  <cp:revision>15</cp:revision>
  <dcterms:created xsi:type="dcterms:W3CDTF">2021-05-20T10:29:39Z</dcterms:created>
  <dcterms:modified xsi:type="dcterms:W3CDTF">2021-05-20T18:04:27Z</dcterms:modified>
</cp:coreProperties>
</file>