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350" r:id="rId5"/>
    <p:sldId id="352" r:id="rId6"/>
    <p:sldId id="365" r:id="rId7"/>
    <p:sldId id="367" r:id="rId8"/>
    <p:sldId id="366" r:id="rId9"/>
    <p:sldId id="368" r:id="rId10"/>
    <p:sldId id="369" r:id="rId11"/>
    <p:sldId id="370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43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26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624D79-AA5A-4B72-BA9F-0A324F48F382}" type="datetime1">
              <a:rPr lang="es-ES" noProof="0" smtClean="0"/>
              <a:t>25/01/2024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041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096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47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462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050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745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967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400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10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209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044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206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381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198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288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conteni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F69136C-C4B2-45F2-BCFC-515A0853BD43}" type="datetime4">
              <a:rPr lang="es-ES" noProof="0" smtClean="0">
                <a:latin typeface="+mn-lt"/>
              </a:rPr>
              <a:t>25 de enero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6AC6E8-C089-4970-88B6-A9DF4F2A5ECC}" type="datetime4">
              <a:rPr lang="es-ES" noProof="0" smtClean="0">
                <a:latin typeface="+mn-lt"/>
              </a:rPr>
              <a:t>25 de enero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49053CBC-2B39-42EE-A9ED-10AB05B9208E}" type="datetime4">
              <a:rPr lang="es-ES" noProof="0" smtClean="0">
                <a:latin typeface="+mn-lt"/>
              </a:rPr>
              <a:t>25 de enero de 2024</a:t>
            </a:fld>
            <a:endParaRPr lang="es-ES" noProof="0" dirty="0">
              <a:latin typeface="+mn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rcador de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0CFFE12A-8763-4EB7-9CEB-5B78076C5C21}" type="datetime4">
              <a:rPr lang="es-ES" noProof="0" smtClean="0">
                <a:latin typeface="+mn-lt"/>
              </a:rPr>
              <a:t>25 de enero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5086BA-4771-4251-A1A0-95AEDDEBD7A7}" type="datetime4">
              <a:rPr lang="es-ES" noProof="0" smtClean="0">
                <a:latin typeface="+mn-lt"/>
              </a:rPr>
              <a:t>25 de enero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A99CD11-04C6-421F-AE19-E5D29CCF776B}" type="datetime4">
              <a:rPr lang="es-ES" noProof="0" smtClean="0">
                <a:latin typeface="+mn-lt"/>
              </a:rPr>
              <a:t>25 de enero de 2024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" name="Marcador de título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tabla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8820299-DC87-4039-A7B5-9AC50CF7A216}" type="datetime4">
              <a:rPr lang="es-ES" noProof="0" smtClean="0">
                <a:latin typeface="+mn-lt"/>
              </a:rPr>
              <a:t>25 de enero de 2024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8" name="Marcador de posición de imagen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arcador de posición de imagen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72" name="Marcador de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4" name="Marcador de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5" name="Marcador de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7" name="Marcador de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8" name="Marcador de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66" name="Marcador de posición de imagen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9" name="Marcador de posición de imagen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7BEA095D-F9AB-465B-A2BC-526B797F4865}" type="datetime4">
              <a:rPr lang="es-ES" noProof="0" smtClean="0">
                <a:latin typeface="+mn-lt"/>
              </a:rPr>
              <a:t>25 de enero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6" name="Marcador de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97" name="Marcador de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2" name="Marcador de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3" name="Marcador de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6" name="Marcador de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7" name="Marcador de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8" name="Marcador de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9" name="Marcador de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F99D83C0-D2D5-496F-A305-9D3513BEF95B}" type="datetime4">
              <a:rPr lang="es-ES" noProof="0" smtClean="0">
                <a:latin typeface="+mn-lt"/>
              </a:rPr>
              <a:t>25 de enero de 2024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7BF5E43A-1348-4597-A2F5-11856AA9D9CF}" type="datetime4">
              <a:rPr lang="es-ES" noProof="0" smtClean="0">
                <a:latin typeface="+mn-lt"/>
              </a:rPr>
              <a:t>25 de enero de 2024</a:t>
            </a:fld>
            <a:endParaRPr lang="es-ES" noProof="0">
              <a:latin typeface="+mn-lt"/>
            </a:endParaRP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32" name="Marcador de posición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2297" y="1435395"/>
            <a:ext cx="8498737" cy="1114757"/>
          </a:xfrm>
        </p:spPr>
        <p:txBody>
          <a:bodyPr rtlCol="0"/>
          <a:lstStyle/>
          <a:p>
            <a:pPr rtl="0"/>
            <a:r>
              <a:rPr lang="es-ES" sz="4800" dirty="0"/>
              <a:t>Documento de Arquitectura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9536" y="3228778"/>
            <a:ext cx="5092996" cy="953337"/>
          </a:xfrm>
        </p:spPr>
        <p:txBody>
          <a:bodyPr rtlCol="0"/>
          <a:lstStyle/>
          <a:p>
            <a:r>
              <a:rPr lang="es-BO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Diseño de un Cajero Automático Multi-Moneda</a:t>
            </a:r>
            <a:endParaRPr lang="es-B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r>
              <a:rPr lang="es-ES" sz="1600" b="1" dirty="0"/>
              <a:t>Roger Chura</a:t>
            </a:r>
          </a:p>
          <a:p>
            <a:pPr rtl="0"/>
            <a:r>
              <a:rPr lang="es-ES" sz="1200" dirty="0"/>
              <a:t>Enero 2024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CBCEAD9-8438-3FF4-D13A-818E43449248}"/>
              </a:ext>
            </a:extLst>
          </p:cNvPr>
          <p:cNvSpPr txBox="1">
            <a:spLocks/>
          </p:cNvSpPr>
          <p:nvPr/>
        </p:nvSpPr>
        <p:spPr>
          <a:xfrm>
            <a:off x="967612" y="76105"/>
            <a:ext cx="4252974" cy="84341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dirty="0"/>
              <a:t>Vistas de Arquitectura</a:t>
            </a:r>
          </a:p>
          <a:p>
            <a:r>
              <a:rPr lang="es-ES" sz="1800" b="0" dirty="0"/>
              <a:t>Vista Lógica</a:t>
            </a:r>
          </a:p>
        </p:txBody>
      </p:sp>
      <p:pic>
        <p:nvPicPr>
          <p:cNvPr id="12" name="Imagen 11" descr="Diagrama, Esquemático&#10;&#10;Descripción generada automáticamente">
            <a:extLst>
              <a:ext uri="{FF2B5EF4-FFF2-40B4-BE49-F238E27FC236}">
                <a16:creationId xmlns:a16="http://schemas.microsoft.com/office/drawing/2014/main" id="{3F8C1DFE-E383-DCF8-3381-994157AC5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272" y="839972"/>
            <a:ext cx="7406699" cy="565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1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CBCEAD9-8438-3FF4-D13A-818E43449248}"/>
              </a:ext>
            </a:extLst>
          </p:cNvPr>
          <p:cNvSpPr txBox="1">
            <a:spLocks/>
          </p:cNvSpPr>
          <p:nvPr/>
        </p:nvSpPr>
        <p:spPr>
          <a:xfrm>
            <a:off x="967612" y="76105"/>
            <a:ext cx="4252974" cy="84341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dirty="0"/>
              <a:t>Vistas de Arquitectura</a:t>
            </a:r>
          </a:p>
          <a:p>
            <a:r>
              <a:rPr lang="es-ES" sz="1800" b="0" dirty="0"/>
              <a:t>Vista de Desarrollo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C87A3A-0B2D-4EA0-BF41-9AEDE95D6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63" y="919516"/>
            <a:ext cx="102203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6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CBCEAD9-8438-3FF4-D13A-818E43449248}"/>
              </a:ext>
            </a:extLst>
          </p:cNvPr>
          <p:cNvSpPr txBox="1">
            <a:spLocks/>
          </p:cNvSpPr>
          <p:nvPr/>
        </p:nvSpPr>
        <p:spPr>
          <a:xfrm>
            <a:off x="967612" y="76105"/>
            <a:ext cx="4252974" cy="84341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dirty="0"/>
              <a:t>Vistas de Arquitectura</a:t>
            </a:r>
          </a:p>
          <a:p>
            <a:r>
              <a:rPr lang="es-ES" sz="1800" b="0" dirty="0"/>
              <a:t>Vista de Procesos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3B3071-25E3-A65E-7008-95BAE3387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608" y="1146554"/>
            <a:ext cx="6608857" cy="520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04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CBCEAD9-8438-3FF4-D13A-818E43449248}"/>
              </a:ext>
            </a:extLst>
          </p:cNvPr>
          <p:cNvSpPr txBox="1">
            <a:spLocks/>
          </p:cNvSpPr>
          <p:nvPr/>
        </p:nvSpPr>
        <p:spPr>
          <a:xfrm>
            <a:off x="967612" y="76105"/>
            <a:ext cx="4252974" cy="84341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dirty="0"/>
              <a:t>Vistas de Arquitectura</a:t>
            </a:r>
          </a:p>
          <a:p>
            <a:r>
              <a:rPr lang="es-ES" sz="1800" b="0" dirty="0"/>
              <a:t>Vista de Procesos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5BCC25-80D9-0C8A-3EAE-A409C6B71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57" y="1425337"/>
            <a:ext cx="5363542" cy="40073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049965-DC31-E242-FB13-19F0ECEF5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25338"/>
            <a:ext cx="5611461" cy="400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0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CBCEAD9-8438-3FF4-D13A-818E43449248}"/>
              </a:ext>
            </a:extLst>
          </p:cNvPr>
          <p:cNvSpPr txBox="1">
            <a:spLocks/>
          </p:cNvSpPr>
          <p:nvPr/>
        </p:nvSpPr>
        <p:spPr>
          <a:xfrm>
            <a:off x="967612" y="76105"/>
            <a:ext cx="4252974" cy="84341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dirty="0"/>
              <a:t>Vistas de Arquitectura</a:t>
            </a:r>
          </a:p>
          <a:p>
            <a:r>
              <a:rPr lang="es-ES" sz="1800" b="0" dirty="0"/>
              <a:t>Vista Física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EB1176E-12DB-4E29-78E9-B9B19E720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67" y="1295754"/>
            <a:ext cx="10284081" cy="46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6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CBCEAD9-8438-3FF4-D13A-818E43449248}"/>
              </a:ext>
            </a:extLst>
          </p:cNvPr>
          <p:cNvSpPr txBox="1">
            <a:spLocks/>
          </p:cNvSpPr>
          <p:nvPr/>
        </p:nvSpPr>
        <p:spPr>
          <a:xfrm>
            <a:off x="967612" y="76105"/>
            <a:ext cx="4252974" cy="843411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dirty="0"/>
              <a:t>Vistas de Arquitectura</a:t>
            </a:r>
          </a:p>
          <a:p>
            <a:r>
              <a:rPr lang="es-ES" sz="1800" b="0" dirty="0"/>
              <a:t>Escenarios: </a:t>
            </a:r>
            <a:r>
              <a:rPr lang="es-ES" sz="1400" b="0" dirty="0"/>
              <a:t>Casos de uso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5EA471-078A-3702-A54E-7602636F8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441" y="919516"/>
            <a:ext cx="5265295" cy="575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6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9"/>
            <a:ext cx="4903377" cy="482382"/>
          </a:xfrm>
        </p:spPr>
        <p:txBody>
          <a:bodyPr rtlCol="0"/>
          <a:lstStyle/>
          <a:p>
            <a:pPr rtl="0"/>
            <a:r>
              <a:rPr lang="es-ES" dirty="0"/>
              <a:t>Gracias por su atención y compromiso con la Arquitectura.</a:t>
            </a:r>
          </a:p>
          <a:p>
            <a:pPr rtl="0"/>
            <a:endParaRPr lang="es-ES" dirty="0"/>
          </a:p>
        </p:txBody>
      </p:sp>
      <p:pic>
        <p:nvPicPr>
          <p:cNvPr id="13" name="Marcador de posición de imagen 12" descr="Retrato de un miembro del equipo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ES" b="1" dirty="0"/>
              <a:t>Roger Chura</a:t>
            </a:r>
            <a:r>
              <a:rPr lang="es-ES" dirty="0"/>
              <a:t>  </a:t>
            </a:r>
          </a:p>
          <a:p>
            <a:pPr rtl="0"/>
            <a:r>
              <a:rPr lang="es-ES" dirty="0"/>
              <a:t>roger.chura@gmail.com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es-ES" dirty="0"/>
              <a:t>Agenda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498" y="2393792"/>
            <a:ext cx="2514033" cy="1330579"/>
          </a:xfrm>
        </p:spPr>
        <p:txBody>
          <a:bodyPr rtlCol="0"/>
          <a:lstStyle/>
          <a:p>
            <a:pPr rtl="0"/>
            <a:r>
              <a:rPr lang="es-ES" sz="2000" dirty="0"/>
              <a:t>Visión de Arquitectura</a:t>
            </a:r>
          </a:p>
          <a:p>
            <a:pPr rtl="0"/>
            <a:r>
              <a:rPr lang="es-ES" sz="2000" dirty="0"/>
              <a:t>Objetivo</a:t>
            </a:r>
          </a:p>
          <a:p>
            <a:pPr rtl="0"/>
            <a:r>
              <a:rPr lang="es-ES" sz="2000" dirty="0"/>
              <a:t>Alcance</a:t>
            </a:r>
          </a:p>
          <a:p>
            <a:pPr rtl="0"/>
            <a:r>
              <a:rPr lang="es-ES" sz="2000" dirty="0"/>
              <a:t>Contexto</a:t>
            </a:r>
          </a:p>
          <a:p>
            <a:pPr rtl="0"/>
            <a:endParaRPr lang="es-ES" sz="2000" dirty="0"/>
          </a:p>
          <a:p>
            <a:pPr rtl="0"/>
            <a:endParaRPr lang="es-ES" sz="2000" dirty="0"/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E6B0889B-0AC8-2084-53C7-9A2831FE7111}"/>
              </a:ext>
            </a:extLst>
          </p:cNvPr>
          <p:cNvSpPr txBox="1">
            <a:spLocks/>
          </p:cNvSpPr>
          <p:nvPr/>
        </p:nvSpPr>
        <p:spPr>
          <a:xfrm>
            <a:off x="3641107" y="2393792"/>
            <a:ext cx="4066067" cy="13983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Decisiones de Arquitectura</a:t>
            </a:r>
          </a:p>
          <a:p>
            <a:r>
              <a:rPr lang="es-ES" sz="2000" dirty="0"/>
              <a:t>Drivers de Arquitectura</a:t>
            </a:r>
          </a:p>
          <a:p>
            <a:r>
              <a:rPr lang="es-ES" sz="2000" dirty="0"/>
              <a:t>Atributos de Calidad</a:t>
            </a:r>
          </a:p>
          <a:p>
            <a:r>
              <a:rPr lang="es-ES" sz="2000" dirty="0"/>
              <a:t>Vistas de Arquitectura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691958" cy="610863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/>
              <a:t>Visión de Arquitectura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F1E94697-120E-B42B-B9FC-A85D9E58840A}"/>
              </a:ext>
            </a:extLst>
          </p:cNvPr>
          <p:cNvSpPr txBox="1">
            <a:spLocks/>
          </p:cNvSpPr>
          <p:nvPr/>
        </p:nvSpPr>
        <p:spPr>
          <a:xfrm>
            <a:off x="878070" y="2443393"/>
            <a:ext cx="9860813" cy="227747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400" dirty="0"/>
              <a:t>Proponer al banco </a:t>
            </a:r>
            <a:r>
              <a:rPr lang="es-ES" sz="2400" b="1" dirty="0">
                <a:solidFill>
                  <a:schemeClr val="tx2">
                    <a:lumMod val="75000"/>
                  </a:schemeClr>
                </a:solidFill>
              </a:rPr>
              <a:t>LUNA S.A. </a:t>
            </a:r>
            <a:r>
              <a:rPr lang="es-ES" sz="2400" dirty="0"/>
              <a:t>una solución tecnológica centrada en la fidelización y expansión de su base de clientes mediante la introducción de un canal automatizado para la apertura de cuentas y la ejecución de transacciones. Esta implementación se traduciría en una disminución significativa de la carga operativa en plataforma y ventanilla, mejorando así la eficiencia y la experiencia general del cliente.</a:t>
            </a:r>
          </a:p>
          <a:p>
            <a:pPr algn="just"/>
            <a:endParaRPr lang="es-ES" sz="2400" dirty="0"/>
          </a:p>
          <a:p>
            <a:pPr algn="just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99065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4" y="879063"/>
            <a:ext cx="2257642" cy="610863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/>
              <a:t>Objetivo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4" y="2457931"/>
            <a:ext cx="4245930" cy="1942138"/>
          </a:xfrm>
        </p:spPr>
        <p:txBody>
          <a:bodyPr rtlCol="0"/>
          <a:lstStyle/>
          <a:p>
            <a:pPr algn="just" rtl="0"/>
            <a:r>
              <a:rPr lang="es-ES" dirty="0"/>
              <a:t>Implementar un sistema de cajero automático que permita la creación de cuentas y sea capaz de realizar operaciones en moneda local y extranjera. </a:t>
            </a:r>
          </a:p>
          <a:p>
            <a:pPr marL="0" indent="0" algn="just" rtl="0">
              <a:buNone/>
            </a:pPr>
            <a:endParaRPr lang="es-ES" dirty="0"/>
          </a:p>
          <a:p>
            <a:pPr algn="just" rtl="0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480166"/>
            <a:ext cx="4471877" cy="2474603"/>
          </a:xfrm>
        </p:spPr>
        <p:txBody>
          <a:bodyPr rtlCol="0">
            <a:noAutofit/>
          </a:bodyPr>
          <a:lstStyle/>
          <a:p>
            <a:pPr algn="just" rtl="0"/>
            <a:r>
              <a:rPr lang="es-ES" sz="1500" dirty="0"/>
              <a:t>La solución debe utilizar una arquitectura de microservicios con Java y Spring </a:t>
            </a:r>
            <a:r>
              <a:rPr lang="es-ES" sz="1500" dirty="0" err="1"/>
              <a:t>Boot</a:t>
            </a:r>
            <a:r>
              <a:rPr lang="es-ES" sz="1500" dirty="0"/>
              <a:t>. </a:t>
            </a:r>
          </a:p>
          <a:p>
            <a:pPr algn="just" rtl="0"/>
            <a:r>
              <a:rPr lang="es-ES" sz="1500" dirty="0"/>
              <a:t>El sistema debe ser desplegado en un esquema de contenedores basado en la infraestructura Docker.</a:t>
            </a:r>
          </a:p>
          <a:p>
            <a:pPr algn="just" rtl="0"/>
            <a:r>
              <a:rPr lang="es-ES" sz="1500" dirty="0"/>
              <a:t>Las operaciones se deben realizar en bolivianos y dólares.</a:t>
            </a:r>
          </a:p>
          <a:p>
            <a:pPr algn="just" rtl="0"/>
            <a:r>
              <a:rPr lang="es-ES" sz="1500" dirty="0"/>
              <a:t>El desarrollo solo alcanza a servicios </a:t>
            </a:r>
            <a:r>
              <a:rPr lang="es-ES" sz="1500" dirty="0" err="1"/>
              <a:t>Backend</a:t>
            </a:r>
            <a:r>
              <a:rPr lang="es-ES" sz="1500" dirty="0"/>
              <a:t>, queda fuera el desarrollo de </a:t>
            </a:r>
            <a:r>
              <a:rPr lang="es-ES" sz="1500" dirty="0" err="1"/>
              <a:t>Frontend</a:t>
            </a:r>
            <a:r>
              <a:rPr lang="es-ES" sz="1500" dirty="0"/>
              <a:t>.</a:t>
            </a:r>
          </a:p>
          <a:p>
            <a:pPr marL="0" indent="0" algn="just" rtl="0">
              <a:buNone/>
            </a:pPr>
            <a:endParaRPr lang="es-ES" sz="15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F27071F-5DD8-EE50-496B-6591682BC3A9}"/>
              </a:ext>
            </a:extLst>
          </p:cNvPr>
          <p:cNvSpPr txBox="1">
            <a:spLocks/>
          </p:cNvSpPr>
          <p:nvPr/>
        </p:nvSpPr>
        <p:spPr>
          <a:xfrm>
            <a:off x="6362700" y="879063"/>
            <a:ext cx="2257642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Alcance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852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3480386" cy="610863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/>
              <a:t>Contexto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F1E94697-120E-B42B-B9FC-A85D9E58840A}"/>
              </a:ext>
            </a:extLst>
          </p:cNvPr>
          <p:cNvSpPr txBox="1">
            <a:spLocks/>
          </p:cNvSpPr>
          <p:nvPr/>
        </p:nvSpPr>
        <p:spPr>
          <a:xfrm>
            <a:off x="878071" y="2443394"/>
            <a:ext cx="9254758" cy="294731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600" b="1" dirty="0"/>
              <a:t>Se debe considerar la provisión de las siguientes </a:t>
            </a:r>
            <a:r>
              <a:rPr lang="es-ES" sz="1600" b="1" dirty="0" err="1"/>
              <a:t>APIs</a:t>
            </a:r>
            <a:r>
              <a:rPr lang="es-ES" sz="1600" b="1" dirty="0"/>
              <a:t>:</a:t>
            </a:r>
          </a:p>
          <a:p>
            <a:pPr algn="just"/>
            <a:r>
              <a:rPr lang="es-ES" sz="1600" b="1" dirty="0"/>
              <a:t>API de Gestión de Cuentas:  </a:t>
            </a:r>
            <a:r>
              <a:rPr lang="es-ES" sz="1600" dirty="0"/>
              <a:t>Esta API permite la creación de cuentas en moneda bolivianos y dólares. Permite la consulta de saldos para una cuenta expresada en ambas monedas.</a:t>
            </a:r>
          </a:p>
          <a:p>
            <a:pPr algn="just"/>
            <a:r>
              <a:rPr lang="es-ES" sz="1600" b="1" dirty="0"/>
              <a:t>API de Gestión de Transacciones: </a:t>
            </a:r>
            <a:r>
              <a:rPr lang="es-ES" sz="1600" dirty="0"/>
              <a:t>Esta API permite realizar el depósito de fondos, retiro de fondos, realizar conversiones de moneda a una tasa de cambio, asimismo permite la consulta de las transacciones de una cuenta.</a:t>
            </a:r>
          </a:p>
          <a:p>
            <a:pPr algn="just"/>
            <a:r>
              <a:rPr lang="es-ES" sz="1600" b="1" dirty="0"/>
              <a:t>API de Gestión de Tasas de Cambio: </a:t>
            </a:r>
            <a:r>
              <a:rPr lang="es-ES" sz="1600" dirty="0"/>
              <a:t>Esta API permite la gestión de tasas de cambio (registro y modificaciones). Permite la consulta de las tasas de cambio para una fecha.</a:t>
            </a:r>
          </a:p>
          <a:p>
            <a:pPr algn="just"/>
            <a:r>
              <a:rPr lang="es-ES" sz="1600" dirty="0"/>
              <a:t>Los microservicios deben considerar sus propias bases de datos.</a:t>
            </a:r>
          </a:p>
          <a:p>
            <a:pPr algn="just"/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5395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488861" cy="610863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/>
              <a:t>Decisiones de Arquitectura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1ABEDD9-A572-406A-495B-510530833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55156"/>
              </p:ext>
            </p:extLst>
          </p:nvPr>
        </p:nvGraphicFramePr>
        <p:xfrm>
          <a:off x="971549" y="2371161"/>
          <a:ext cx="9267603" cy="3906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3050">
                  <a:extLst>
                    <a:ext uri="{9D8B030D-6E8A-4147-A177-3AD203B41FA5}">
                      <a16:colId xmlns:a16="http://schemas.microsoft.com/office/drawing/2014/main" val="1722512675"/>
                    </a:ext>
                  </a:extLst>
                </a:gridCol>
                <a:gridCol w="2783337">
                  <a:extLst>
                    <a:ext uri="{9D8B030D-6E8A-4147-A177-3AD203B41FA5}">
                      <a16:colId xmlns:a16="http://schemas.microsoft.com/office/drawing/2014/main" val="428110142"/>
                    </a:ext>
                  </a:extLst>
                </a:gridCol>
                <a:gridCol w="5561216">
                  <a:extLst>
                    <a:ext uri="{9D8B030D-6E8A-4147-A177-3AD203B41FA5}">
                      <a16:colId xmlns:a16="http://schemas.microsoft.com/office/drawing/2014/main" val="3144556211"/>
                    </a:ext>
                  </a:extLst>
                </a:gridCol>
              </a:tblGrid>
              <a:tr h="3614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5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Número</a:t>
                      </a:r>
                      <a:endParaRPr lang="es-BO" sz="1500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5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Titulo</a:t>
                      </a:r>
                      <a:endParaRPr lang="es-BO" sz="1500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5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Descripción</a:t>
                      </a:r>
                      <a:endParaRPr lang="es-BO" sz="1500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2925772"/>
                  </a:ext>
                </a:extLst>
              </a:tr>
              <a:tr h="96946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D-01</a:t>
                      </a:r>
                      <a:endParaRPr lang="es-BO" sz="1300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effectLst/>
                        </a:rPr>
                        <a:t>Patrón nuclear</a:t>
                      </a:r>
                      <a:endParaRPr lang="es-BO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effectLst/>
                        </a:rPr>
                        <a:t>La solución estará basada en un patrón de arquitectura de Microservicios.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effectLst/>
                        </a:rPr>
                        <a:t>Cada API se implementará en un microservicio. Estas </a:t>
                      </a:r>
                      <a:r>
                        <a:rPr lang="es-BO" sz="1300" kern="100" dirty="0" err="1">
                          <a:effectLst/>
                        </a:rPr>
                        <a:t>APIs</a:t>
                      </a:r>
                      <a:r>
                        <a:rPr lang="es-BO" sz="1300" kern="100" dirty="0">
                          <a:effectLst/>
                        </a:rPr>
                        <a:t> deben exponer un conjunto de servicios que deben ser consumidos por un </a:t>
                      </a:r>
                      <a:r>
                        <a:rPr lang="es-BO" sz="1300" kern="100" dirty="0" err="1">
                          <a:effectLst/>
                        </a:rPr>
                        <a:t>FrontEnd</a:t>
                      </a:r>
                      <a:r>
                        <a:rPr lang="es-BO" sz="1300" kern="100" dirty="0">
                          <a:effectLst/>
                        </a:rPr>
                        <a:t> (ATM) y a su vez ser consumidos entre las mismas </a:t>
                      </a:r>
                      <a:r>
                        <a:rPr lang="es-BO" sz="1300" kern="100" dirty="0" err="1">
                          <a:effectLst/>
                        </a:rPr>
                        <a:t>APIs</a:t>
                      </a:r>
                      <a:r>
                        <a:rPr lang="es-BO" sz="1300" kern="100" dirty="0">
                          <a:effectLst/>
                        </a:rPr>
                        <a:t>.</a:t>
                      </a:r>
                      <a:endParaRPr lang="es-BO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4605407"/>
                  </a:ext>
                </a:extLst>
              </a:tr>
              <a:tr h="7505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D-02</a:t>
                      </a:r>
                      <a:endParaRPr lang="es-BO" sz="1300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effectLst/>
                        </a:rPr>
                        <a:t>Patrón Complementario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effectLst/>
                        </a:rPr>
                        <a:t>Capas</a:t>
                      </a:r>
                      <a:endParaRPr lang="es-BO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effectLst/>
                        </a:rPr>
                        <a:t>La estructura de la aplicación se definirá por capas, teniendo capas de servicio, dominio, persistencia.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effectLst/>
                        </a:rPr>
                        <a:t>Se usará un arquetipo de tipo Maven.</a:t>
                      </a:r>
                      <a:endParaRPr lang="es-BO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8004779"/>
                  </a:ext>
                </a:extLst>
              </a:tr>
              <a:tr h="6456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D-03</a:t>
                      </a:r>
                      <a:endParaRPr lang="es-BO" sz="1300" kern="1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effectLst/>
                        </a:rPr>
                        <a:t>Patrón Complementario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effectLst/>
                        </a:rPr>
                        <a:t>Data Base per Service</a:t>
                      </a:r>
                      <a:endParaRPr lang="es-BO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effectLst/>
                        </a:rPr>
                        <a:t>De acuerdo con las consideraciones del ejercicio, cada microservicio debe manejar su propia base de datos, de manera separada, para persistir la información relacionada con la API.</a:t>
                      </a:r>
                      <a:endParaRPr lang="es-BO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0412091"/>
                  </a:ext>
                </a:extLst>
              </a:tr>
              <a:tr h="6456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D-04</a:t>
                      </a:r>
                      <a:endParaRPr lang="es-BO" sz="1300" kern="1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effectLst/>
                        </a:rPr>
                        <a:t>Infraestructura Base</a:t>
                      </a:r>
                      <a:endParaRPr lang="es-BO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effectLst/>
                        </a:rPr>
                        <a:t>Como infraestructura base se considera Docker como el soporte base para desplegar las Apis en un esquema de contenedores usando docker-compose.</a:t>
                      </a:r>
                      <a:endParaRPr lang="es-BO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268770"/>
                  </a:ext>
                </a:extLst>
              </a:tr>
              <a:tr h="5337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D-05</a:t>
                      </a:r>
                      <a:endParaRPr lang="es-BO" sz="1300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 err="1">
                          <a:effectLst/>
                        </a:rPr>
                        <a:t>Patron</a:t>
                      </a:r>
                      <a:r>
                        <a:rPr lang="es-BO" sz="1300" kern="100" dirty="0">
                          <a:effectLst/>
                        </a:rPr>
                        <a:t> Complementario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effectLst/>
                        </a:rPr>
                        <a:t>API Gateway</a:t>
                      </a:r>
                      <a:endParaRPr lang="es-BO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effectLst/>
                        </a:rPr>
                        <a:t>Se debe definir un único punto de acceso que permita la redirección a los servicios.</a:t>
                      </a:r>
                      <a:endParaRPr lang="es-BO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54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87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9" y="879063"/>
            <a:ext cx="7488861" cy="843411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/>
              <a:t>Drivers de Arquitectura</a:t>
            </a:r>
            <a:br>
              <a:rPr lang="es-ES" sz="3600" dirty="0"/>
            </a:br>
            <a:r>
              <a:rPr lang="es-ES" sz="1800" b="0" dirty="0"/>
              <a:t>Requerimientos funcionales significativos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9F7D8F0-68EB-8B12-4E7D-CA46F136E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59743"/>
              </p:ext>
            </p:extLst>
          </p:nvPr>
        </p:nvGraphicFramePr>
        <p:xfrm>
          <a:off x="971549" y="2317897"/>
          <a:ext cx="8757241" cy="35542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7380">
                  <a:extLst>
                    <a:ext uri="{9D8B030D-6E8A-4147-A177-3AD203B41FA5}">
                      <a16:colId xmlns:a16="http://schemas.microsoft.com/office/drawing/2014/main" val="3602962832"/>
                    </a:ext>
                  </a:extLst>
                </a:gridCol>
                <a:gridCol w="2603253">
                  <a:extLst>
                    <a:ext uri="{9D8B030D-6E8A-4147-A177-3AD203B41FA5}">
                      <a16:colId xmlns:a16="http://schemas.microsoft.com/office/drawing/2014/main" val="3789652828"/>
                    </a:ext>
                  </a:extLst>
                </a:gridCol>
                <a:gridCol w="5176608">
                  <a:extLst>
                    <a:ext uri="{9D8B030D-6E8A-4147-A177-3AD203B41FA5}">
                      <a16:colId xmlns:a16="http://schemas.microsoft.com/office/drawing/2014/main" val="3576597506"/>
                    </a:ext>
                  </a:extLst>
                </a:gridCol>
              </a:tblGrid>
              <a:tr h="350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500" kern="1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Número</a:t>
                      </a:r>
                      <a:endParaRPr lang="es-BO" sz="1500" kern="1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5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Titulo</a:t>
                      </a:r>
                      <a:endParaRPr lang="es-BO" sz="1500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5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Descripción</a:t>
                      </a:r>
                      <a:endParaRPr lang="es-BO" sz="1500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5213751"/>
                  </a:ext>
                </a:extLst>
              </a:tr>
              <a:tr h="4576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RQ-01</a:t>
                      </a:r>
                      <a:endParaRPr lang="es-BO" sz="1300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effectLst/>
                        </a:rPr>
                        <a:t>Creación de cuentas</a:t>
                      </a:r>
                      <a:endParaRPr lang="es-BO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effectLst/>
                        </a:rPr>
                        <a:t>Los usuarios deben poder crear cuentas en bolivianos y dólares</a:t>
                      </a:r>
                      <a:endParaRPr lang="es-BO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4373549"/>
                  </a:ext>
                </a:extLst>
              </a:tr>
              <a:tr h="4576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RQ-02</a:t>
                      </a:r>
                      <a:endParaRPr lang="es-BO" sz="1300" kern="1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effectLst/>
                        </a:rPr>
                        <a:t>Consulta de saldo</a:t>
                      </a:r>
                      <a:endParaRPr lang="es-BO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effectLst/>
                        </a:rPr>
                        <a:t>Los usuarios deben poder consultar su saldo en ambas monedas en cualquier momento.</a:t>
                      </a:r>
                      <a:endParaRPr lang="es-BO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7318507"/>
                  </a:ext>
                </a:extLst>
              </a:tr>
              <a:tr h="4576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RQ-03</a:t>
                      </a:r>
                      <a:endParaRPr lang="es-BO" sz="1300" kern="1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effectLst/>
                        </a:rPr>
                        <a:t>Depósito de fondos</a:t>
                      </a:r>
                      <a:endParaRPr lang="es-BO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effectLst/>
                        </a:rPr>
                        <a:t>Los usuarios deben poder depositar fondos en bolivianos y dólares.</a:t>
                      </a:r>
                      <a:endParaRPr lang="es-BO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947017"/>
                  </a:ext>
                </a:extLst>
              </a:tr>
              <a:tr h="4576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RQ-04</a:t>
                      </a:r>
                      <a:endParaRPr lang="es-BO" sz="1300" kern="1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effectLst/>
                        </a:rPr>
                        <a:t>Retiro de fondos</a:t>
                      </a:r>
                      <a:endParaRPr lang="es-BO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effectLst/>
                        </a:rPr>
                        <a:t>Los usuarios deben poder retirar fondos en bolivianos y dólares.</a:t>
                      </a:r>
                      <a:endParaRPr lang="es-BO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9117142"/>
                  </a:ext>
                </a:extLst>
              </a:tr>
              <a:tr h="4576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RQ-05</a:t>
                      </a:r>
                      <a:endParaRPr lang="es-BO" sz="1300" kern="1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effectLst/>
                        </a:rPr>
                        <a:t>Conversión de moneda</a:t>
                      </a:r>
                      <a:endParaRPr lang="es-BO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effectLst/>
                        </a:rPr>
                        <a:t>Los usuarios deben poder convertir de una moneda a otra a una tasa de cambio de la fecha.</a:t>
                      </a:r>
                      <a:endParaRPr lang="es-BO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6175856"/>
                  </a:ext>
                </a:extLst>
              </a:tr>
              <a:tr h="4576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RQ-06</a:t>
                      </a:r>
                      <a:endParaRPr lang="es-BO" sz="1300" kern="1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effectLst/>
                        </a:rPr>
                        <a:t>Consulta de Transacciones</a:t>
                      </a:r>
                      <a:endParaRPr lang="es-BO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effectLst/>
                        </a:rPr>
                        <a:t>El usuario debe poder ver las transacciones de su cuenta</a:t>
                      </a:r>
                      <a:endParaRPr lang="es-BO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1725129"/>
                  </a:ext>
                </a:extLst>
              </a:tr>
              <a:tr h="4576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RQ-07</a:t>
                      </a:r>
                      <a:endParaRPr lang="es-BO" sz="1300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effectLst/>
                        </a:rPr>
                        <a:t>Disponibilidad del servicio</a:t>
                      </a:r>
                      <a:endParaRPr lang="es-BO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effectLst/>
                        </a:rPr>
                        <a:t>El servicio debe estar disponible 24x7.</a:t>
                      </a:r>
                      <a:endParaRPr lang="es-BO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04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27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9" y="879063"/>
            <a:ext cx="7488861" cy="843411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/>
              <a:t>Drivers de Arquitectura</a:t>
            </a:r>
            <a:br>
              <a:rPr lang="es-ES" sz="3600" dirty="0"/>
            </a:br>
            <a:r>
              <a:rPr lang="es-ES" sz="1800" b="0" dirty="0"/>
              <a:t>Restricciones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546B174-0BC2-C299-E936-5FEA7A8BE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87188"/>
              </p:ext>
            </p:extLst>
          </p:nvPr>
        </p:nvGraphicFramePr>
        <p:xfrm>
          <a:off x="971549" y="2427325"/>
          <a:ext cx="8161818" cy="3011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0926">
                  <a:extLst>
                    <a:ext uri="{9D8B030D-6E8A-4147-A177-3AD203B41FA5}">
                      <a16:colId xmlns:a16="http://schemas.microsoft.com/office/drawing/2014/main" val="3544245958"/>
                    </a:ext>
                  </a:extLst>
                </a:gridCol>
                <a:gridCol w="2168530">
                  <a:extLst>
                    <a:ext uri="{9D8B030D-6E8A-4147-A177-3AD203B41FA5}">
                      <a16:colId xmlns:a16="http://schemas.microsoft.com/office/drawing/2014/main" val="486534178"/>
                    </a:ext>
                  </a:extLst>
                </a:gridCol>
                <a:gridCol w="5082362">
                  <a:extLst>
                    <a:ext uri="{9D8B030D-6E8A-4147-A177-3AD203B41FA5}">
                      <a16:colId xmlns:a16="http://schemas.microsoft.com/office/drawing/2014/main" val="2995802853"/>
                    </a:ext>
                  </a:extLst>
                </a:gridCol>
              </a:tblGrid>
              <a:tr h="358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500" kern="1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Número</a:t>
                      </a:r>
                      <a:endParaRPr lang="es-BO" sz="1500" kern="1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500" kern="1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Titulo</a:t>
                      </a:r>
                      <a:endParaRPr lang="es-BO" sz="1500" kern="1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5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Descripción</a:t>
                      </a:r>
                      <a:endParaRPr lang="es-BO" sz="1500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041386"/>
                  </a:ext>
                </a:extLst>
              </a:tr>
              <a:tr h="5422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RS-01</a:t>
                      </a:r>
                      <a:endParaRPr lang="es-BO" sz="1300" kern="10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effectLst/>
                        </a:rPr>
                        <a:t>Monedas de uso</a:t>
                      </a:r>
                      <a:endParaRPr lang="es-BO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effectLst/>
                        </a:rPr>
                        <a:t>Las monedas de uso en el sistema son únicamente bolivianos y dólares.</a:t>
                      </a:r>
                      <a:endParaRPr lang="es-BO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68906"/>
                  </a:ext>
                </a:extLst>
              </a:tr>
              <a:tr h="12652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RS-02</a:t>
                      </a:r>
                      <a:endParaRPr lang="es-BO" sz="1300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effectLst/>
                        </a:rPr>
                        <a:t>Seguridad de conexión.</a:t>
                      </a:r>
                      <a:endParaRPr lang="es-BO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effectLst/>
                        </a:rPr>
                        <a:t>Los servicios deben estar expuestos sobre un protocolo seguro HTTPS y deben ser consumidos mediante una VPN. En ningún caso estarán expuestos a Internet.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effectLst/>
                        </a:rPr>
                        <a:t>Por otro lado, las </a:t>
                      </a:r>
                      <a:r>
                        <a:rPr lang="es-BO" sz="1300" kern="100" dirty="0" err="1">
                          <a:effectLst/>
                        </a:rPr>
                        <a:t>APIs</a:t>
                      </a:r>
                      <a:r>
                        <a:rPr lang="es-BO" sz="1300" kern="100" dirty="0">
                          <a:effectLst/>
                        </a:rPr>
                        <a:t> deben contemplar un manejo de autenticación básica. </a:t>
                      </a:r>
                      <a:endParaRPr lang="es-BO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9199677"/>
                  </a:ext>
                </a:extLst>
              </a:tr>
              <a:tr h="8450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RS-03</a:t>
                      </a:r>
                      <a:endParaRPr lang="es-BO" sz="1300" kern="1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>
                          <a:effectLst/>
                        </a:rPr>
                        <a:t>Acceso a Base de Datos</a:t>
                      </a:r>
                      <a:endParaRPr lang="es-BO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effectLst/>
                        </a:rPr>
                        <a:t>El acceso a BD debe estar restringido únicamente a personal de producción mediante contraseña compartida y los logs de acceso deben ser resguardados para temas de auditoría.</a:t>
                      </a:r>
                      <a:endParaRPr lang="es-BO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0035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1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9" y="879063"/>
            <a:ext cx="7488861" cy="843411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/>
              <a:t>Atributos de Calidad</a:t>
            </a:r>
            <a:endParaRPr lang="es-ES" sz="1800" b="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6FFB068-1FD5-3F83-71EA-F02F87C56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64897"/>
              </p:ext>
            </p:extLst>
          </p:nvPr>
        </p:nvGraphicFramePr>
        <p:xfrm>
          <a:off x="971549" y="2042124"/>
          <a:ext cx="9926823" cy="4290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0777">
                  <a:extLst>
                    <a:ext uri="{9D8B030D-6E8A-4147-A177-3AD203B41FA5}">
                      <a16:colId xmlns:a16="http://schemas.microsoft.com/office/drawing/2014/main" val="2480689899"/>
                    </a:ext>
                  </a:extLst>
                </a:gridCol>
                <a:gridCol w="8506046">
                  <a:extLst>
                    <a:ext uri="{9D8B030D-6E8A-4147-A177-3AD203B41FA5}">
                      <a16:colId xmlns:a16="http://schemas.microsoft.com/office/drawing/2014/main" val="834512682"/>
                    </a:ext>
                  </a:extLst>
                </a:gridCol>
              </a:tblGrid>
              <a:tr h="337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500" kern="100">
                          <a:solidFill>
                            <a:schemeClr val="bg1"/>
                          </a:solidFill>
                          <a:effectLst/>
                        </a:rPr>
                        <a:t>Titulo</a:t>
                      </a:r>
                      <a:endParaRPr lang="es-BO" sz="15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03" marR="45003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500" kern="100" dirty="0">
                          <a:solidFill>
                            <a:schemeClr val="bg1"/>
                          </a:solidFill>
                          <a:effectLst/>
                        </a:rPr>
                        <a:t>Descripción</a:t>
                      </a:r>
                      <a:endParaRPr lang="es-BO" sz="15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03" marR="45003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979005"/>
                  </a:ext>
                </a:extLst>
              </a:tr>
              <a:tr h="5954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b="0" kern="100" dirty="0">
                          <a:solidFill>
                            <a:schemeClr val="bg1"/>
                          </a:solidFill>
                          <a:effectLst/>
                        </a:rPr>
                        <a:t>Seguridad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b="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BO" sz="13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03" marR="45003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solidFill>
                            <a:schemeClr val="bg1"/>
                          </a:solidFill>
                          <a:effectLst/>
                        </a:rPr>
                        <a:t>Las cuentas y saldos de los usuarios deben ser protegidas en todo momento, por lo cual la comunicación debe ser cifrada desde y hacia el servidor, mediante protocolos de seguridad.  Ref. RS-02 - RS-03 - D-03 </a:t>
                      </a:r>
                      <a:endParaRPr lang="es-BO" sz="13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03" marR="45003" marT="0" marB="0"/>
                </a:tc>
                <a:extLst>
                  <a:ext uri="{0D108BD9-81ED-4DB2-BD59-A6C34878D82A}">
                    <a16:rowId xmlns:a16="http://schemas.microsoft.com/office/drawing/2014/main" val="3949954821"/>
                  </a:ext>
                </a:extLst>
              </a:tr>
              <a:tr h="81870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b="0" kern="100">
                          <a:solidFill>
                            <a:schemeClr val="bg1"/>
                          </a:solidFill>
                          <a:effectLst/>
                        </a:rPr>
                        <a:t>Disponibilidad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b="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BO" sz="1300" b="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03" marR="45003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solidFill>
                            <a:schemeClr val="bg1"/>
                          </a:solidFill>
                          <a:effectLst/>
                        </a:rPr>
                        <a:t>La solución estará basada en contenedores, por lo cual las </a:t>
                      </a:r>
                      <a:r>
                        <a:rPr lang="es-BO" sz="1300" kern="100" dirty="0" err="1">
                          <a:solidFill>
                            <a:schemeClr val="bg1"/>
                          </a:solidFill>
                          <a:effectLst/>
                        </a:rPr>
                        <a:t>APIs</a:t>
                      </a:r>
                      <a:r>
                        <a:rPr lang="es-BO" sz="1300" kern="100" dirty="0">
                          <a:solidFill>
                            <a:schemeClr val="bg1"/>
                          </a:solidFill>
                          <a:effectLst/>
                        </a:rPr>
                        <a:t> deben estar en un esquema de alta disponibilidad y con capacidad de ser escalable de acuerdo con la necesidad del negocio y la demanda de los usuarios.  Ref. D-01 - RQ-07 </a:t>
                      </a:r>
                      <a:endParaRPr lang="es-BO" sz="13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03" marR="45003" marT="0" marB="0"/>
                </a:tc>
                <a:extLst>
                  <a:ext uri="{0D108BD9-81ED-4DB2-BD59-A6C34878D82A}">
                    <a16:rowId xmlns:a16="http://schemas.microsoft.com/office/drawing/2014/main" val="1901133186"/>
                  </a:ext>
                </a:extLst>
              </a:tr>
              <a:tr h="6485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b="0" kern="100">
                          <a:solidFill>
                            <a:schemeClr val="bg1"/>
                          </a:solidFill>
                          <a:effectLst/>
                        </a:rPr>
                        <a:t>Interoperabilidad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b="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BO" sz="1300" b="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03" marR="45003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solidFill>
                            <a:schemeClr val="bg1"/>
                          </a:solidFill>
                          <a:effectLst/>
                        </a:rPr>
                        <a:t>Las </a:t>
                      </a:r>
                      <a:r>
                        <a:rPr lang="es-BO" sz="1300" kern="100" dirty="0" err="1">
                          <a:solidFill>
                            <a:schemeClr val="bg1"/>
                          </a:solidFill>
                          <a:effectLst/>
                        </a:rPr>
                        <a:t>APIs</a:t>
                      </a:r>
                      <a:r>
                        <a:rPr lang="es-BO" sz="1300" kern="100" dirty="0">
                          <a:solidFill>
                            <a:schemeClr val="bg1"/>
                          </a:solidFill>
                          <a:effectLst/>
                        </a:rPr>
                        <a:t> deben ser consumidas por estaciones de Cajero Automático, mismas que deben intercambiar información con las </a:t>
                      </a:r>
                      <a:r>
                        <a:rPr lang="es-BO" sz="1300" kern="100" dirty="0" err="1">
                          <a:solidFill>
                            <a:schemeClr val="bg1"/>
                          </a:solidFill>
                          <a:effectLst/>
                        </a:rPr>
                        <a:t>APIs</a:t>
                      </a:r>
                      <a:r>
                        <a:rPr lang="es-BO" sz="1300" kern="100" dirty="0">
                          <a:solidFill>
                            <a:schemeClr val="bg1"/>
                          </a:solidFill>
                          <a:effectLst/>
                        </a:rPr>
                        <a:t>. El uso de Microservicios permite la interoperabilidad a la solución.  Ref. D-01 – D-04 </a:t>
                      </a:r>
                      <a:endParaRPr lang="es-BO" sz="13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03" marR="45003" marT="0" marB="0"/>
                </a:tc>
                <a:extLst>
                  <a:ext uri="{0D108BD9-81ED-4DB2-BD59-A6C34878D82A}">
                    <a16:rowId xmlns:a16="http://schemas.microsoft.com/office/drawing/2014/main" val="3315202058"/>
                  </a:ext>
                </a:extLst>
              </a:tr>
              <a:tr h="63795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b="0" kern="10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b="0" kern="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BO" sz="1300" b="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03" marR="45003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solidFill>
                            <a:schemeClr val="bg1"/>
                          </a:solidFill>
                          <a:effectLst/>
                        </a:rPr>
                        <a:t>Las </a:t>
                      </a:r>
                      <a:r>
                        <a:rPr lang="es-BO" sz="1300" kern="100" dirty="0" err="1">
                          <a:solidFill>
                            <a:schemeClr val="bg1"/>
                          </a:solidFill>
                          <a:effectLst/>
                        </a:rPr>
                        <a:t>APIs</a:t>
                      </a:r>
                      <a:r>
                        <a:rPr lang="es-BO" sz="1300" kern="100" dirty="0">
                          <a:solidFill>
                            <a:schemeClr val="bg1"/>
                          </a:solidFill>
                          <a:effectLst/>
                        </a:rPr>
                        <a:t> deben ser consumidas por estaciones de Cajero Automático, mismas que deben intercambiar información con las </a:t>
                      </a:r>
                      <a:r>
                        <a:rPr lang="es-BO" sz="1300" kern="100" dirty="0" err="1">
                          <a:solidFill>
                            <a:schemeClr val="bg1"/>
                          </a:solidFill>
                          <a:effectLst/>
                        </a:rPr>
                        <a:t>APIs</a:t>
                      </a:r>
                      <a:r>
                        <a:rPr lang="es-BO" sz="1300" kern="100" dirty="0">
                          <a:solidFill>
                            <a:schemeClr val="bg1"/>
                          </a:solidFill>
                          <a:effectLst/>
                        </a:rPr>
                        <a:t>. El uso de Microservicios permite la interoperabilidad a la solución.  Ref. D-01 – D-04 </a:t>
                      </a:r>
                      <a:endParaRPr lang="es-BO" sz="13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03" marR="45003" marT="0" marB="0"/>
                </a:tc>
                <a:extLst>
                  <a:ext uri="{0D108BD9-81ED-4DB2-BD59-A6C34878D82A}">
                    <a16:rowId xmlns:a16="http://schemas.microsoft.com/office/drawing/2014/main" val="248064906"/>
                  </a:ext>
                </a:extLst>
              </a:tr>
              <a:tr h="1027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b="0" kern="100" dirty="0">
                          <a:solidFill>
                            <a:schemeClr val="bg1"/>
                          </a:solidFill>
                          <a:effectLst/>
                        </a:rPr>
                        <a:t>Mantenibilidad y Manejabilidad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b="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BO" sz="13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03" marR="45003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solidFill>
                            <a:schemeClr val="bg1"/>
                          </a:solidFill>
                          <a:effectLst/>
                        </a:rPr>
                        <a:t>La solución de las </a:t>
                      </a:r>
                      <a:r>
                        <a:rPr lang="es-BO" sz="1300" kern="100" dirty="0" err="1">
                          <a:solidFill>
                            <a:schemeClr val="bg1"/>
                          </a:solidFill>
                          <a:effectLst/>
                        </a:rPr>
                        <a:t>APIs</a:t>
                      </a:r>
                      <a:r>
                        <a:rPr lang="es-BO" sz="1300" kern="100" dirty="0">
                          <a:solidFill>
                            <a:schemeClr val="bg1"/>
                          </a:solidFill>
                          <a:effectLst/>
                        </a:rPr>
                        <a:t> a nivel código deben ser lo mas liviano posible, no superar más de 300 líneas de código por clase.  A nivel de métodos las clases no deben tener más de 10 métodos.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solidFill>
                            <a:schemeClr val="bg1"/>
                          </a:solidFill>
                          <a:effectLst/>
                        </a:rPr>
                        <a:t>Las </a:t>
                      </a:r>
                      <a:r>
                        <a:rPr lang="es-BO" sz="1300" kern="100" dirty="0" err="1">
                          <a:solidFill>
                            <a:schemeClr val="bg1"/>
                          </a:solidFill>
                          <a:effectLst/>
                        </a:rPr>
                        <a:t>APIs</a:t>
                      </a:r>
                      <a:r>
                        <a:rPr lang="es-BO" sz="1300" kern="100" dirty="0">
                          <a:solidFill>
                            <a:schemeClr val="bg1"/>
                          </a:solidFill>
                          <a:effectLst/>
                        </a:rPr>
                        <a:t> deben contar con documentación autogenerada, para este fin se utilizará la herramienta </a:t>
                      </a:r>
                      <a:r>
                        <a:rPr lang="es-BO" sz="1300" kern="100" dirty="0" err="1">
                          <a:solidFill>
                            <a:schemeClr val="bg1"/>
                          </a:solidFill>
                          <a:effectLst/>
                        </a:rPr>
                        <a:t>Swagger</a:t>
                      </a:r>
                      <a:r>
                        <a:rPr lang="es-BO" sz="1300" kern="1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300" kern="100" dirty="0">
                          <a:solidFill>
                            <a:schemeClr val="bg1"/>
                          </a:solidFill>
                          <a:effectLst/>
                        </a:rPr>
                        <a:t>La solución de cada API se trabajará en forma de módulos, basándose en la arquitectura de microservicios, para permitir la reutilización en otras </a:t>
                      </a:r>
                      <a:r>
                        <a:rPr lang="es-BO" sz="1300" kern="100" dirty="0" err="1">
                          <a:solidFill>
                            <a:schemeClr val="bg1"/>
                          </a:solidFill>
                          <a:effectLst/>
                        </a:rPr>
                        <a:t>APIs</a:t>
                      </a:r>
                      <a:r>
                        <a:rPr lang="es-BO" sz="1300" kern="100" dirty="0">
                          <a:solidFill>
                            <a:schemeClr val="bg1"/>
                          </a:solidFill>
                          <a:effectLst/>
                        </a:rPr>
                        <a:t>. </a:t>
                      </a:r>
                      <a:endParaRPr lang="es-BO" sz="13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03" marR="45003" marT="0" marB="0"/>
                </a:tc>
                <a:extLst>
                  <a:ext uri="{0D108BD9-81ED-4DB2-BD59-A6C34878D82A}">
                    <a16:rowId xmlns:a16="http://schemas.microsoft.com/office/drawing/2014/main" val="2314294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20069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2_TF78853419_Win32.potx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{C4DAFF41-750D-4250-AEA6-49A41347ADB3}tf78853419_win32</Template>
  <TotalTime>963</TotalTime>
  <Words>1038</Words>
  <Application>Microsoft Office PowerPoint</Application>
  <PresentationFormat>Panorámica</PresentationFormat>
  <Paragraphs>144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Franklin Gothic Book</vt:lpstr>
      <vt:lpstr>Franklin Gothic Demi</vt:lpstr>
      <vt:lpstr>Wingdings</vt:lpstr>
      <vt:lpstr>Personalizado</vt:lpstr>
      <vt:lpstr>Documento de Arquitectura</vt:lpstr>
      <vt:lpstr>Agenda</vt:lpstr>
      <vt:lpstr>Visión de Arquitectura</vt:lpstr>
      <vt:lpstr>Objetivo</vt:lpstr>
      <vt:lpstr>Contexto</vt:lpstr>
      <vt:lpstr>Decisiones de Arquitectura</vt:lpstr>
      <vt:lpstr>Drivers de Arquitectura Requerimientos funcionales significativos</vt:lpstr>
      <vt:lpstr>Drivers de Arquitectura Restricciones</vt:lpstr>
      <vt:lpstr>Atributos de Calidad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de Arquitectura</dc:title>
  <dc:creator>Roger Chura</dc:creator>
  <cp:lastModifiedBy>Roger Chura</cp:lastModifiedBy>
  <cp:revision>47</cp:revision>
  <dcterms:created xsi:type="dcterms:W3CDTF">2024-01-23T22:09:40Z</dcterms:created>
  <dcterms:modified xsi:type="dcterms:W3CDTF">2024-01-25T16:56:51Z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