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FBD377-3153-47CE-9536-4DF87030A24A}">
  <a:tblStyle styleId="{ADFBD377-3153-47CE-9536-4DF87030A24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556125" y="2341255"/>
            <a:ext cx="77700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Trabalho prático </a:t>
            </a: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372863" y="3675425"/>
            <a:ext cx="63984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Rogerd Ribeiro</a:t>
            </a:r>
            <a:endParaRPr sz="32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17.2.4243</a:t>
            </a:r>
            <a:endParaRPr sz="32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2448000" y="203040"/>
            <a:ext cx="82065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DE AREA </a:t>
            </a:r>
            <a:r>
              <a:rPr lang="pt-BR" sz="1800"/>
              <a:t>RETANGULO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Shape 133"/>
          <p:cNvGraphicFramePr/>
          <p:nvPr/>
        </p:nvGraphicFramePr>
        <p:xfrm>
          <a:off x="226800" y="1115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13675"/>
                <a:gridCol w="813675"/>
                <a:gridCol w="813675"/>
                <a:gridCol w="813675"/>
                <a:gridCol w="795350"/>
                <a:gridCol w="887275"/>
                <a:gridCol w="887275"/>
                <a:gridCol w="887275"/>
                <a:gridCol w="887275"/>
                <a:gridCol w="887275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134" name="Shape 134"/>
          <p:cNvSpPr/>
          <p:nvPr/>
        </p:nvSpPr>
        <p:spPr>
          <a:xfrm>
            <a:off x="216000" y="720000"/>
            <a:ext cx="6666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LADO = 10 , ALTURA 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76739" y="3619450"/>
            <a:ext cx="61125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LADO = 10 , ALTURA 100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Shape 136"/>
          <p:cNvGraphicFramePr/>
          <p:nvPr/>
        </p:nvGraphicFramePr>
        <p:xfrm>
          <a:off x="170280" y="3958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13675"/>
                <a:gridCol w="813675"/>
                <a:gridCol w="813675"/>
                <a:gridCol w="813675"/>
                <a:gridCol w="795375"/>
                <a:gridCol w="887275"/>
                <a:gridCol w="887275"/>
                <a:gridCol w="887275"/>
                <a:gridCol w="887275"/>
                <a:gridCol w="887275"/>
              </a:tblGrid>
              <a:tr h="119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8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448000" y="203040"/>
            <a:ext cx="82065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VOLUME DO CUBO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Shape 142"/>
          <p:cNvGraphicFramePr/>
          <p:nvPr/>
        </p:nvGraphicFramePr>
        <p:xfrm>
          <a:off x="226800" y="1115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799925"/>
                <a:gridCol w="799925"/>
                <a:gridCol w="799925"/>
                <a:gridCol w="799925"/>
                <a:gridCol w="781925"/>
                <a:gridCol w="872275"/>
                <a:gridCol w="872275"/>
                <a:gridCol w="872275"/>
                <a:gridCol w="872275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143" name="Shape 143"/>
          <p:cNvSpPr/>
          <p:nvPr/>
        </p:nvSpPr>
        <p:spPr>
          <a:xfrm>
            <a:off x="216000" y="720000"/>
            <a:ext cx="431928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LADO = 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76760" y="3619440"/>
            <a:ext cx="428652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LADO = 100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Shape 145"/>
          <p:cNvGraphicFramePr/>
          <p:nvPr/>
        </p:nvGraphicFramePr>
        <p:xfrm>
          <a:off x="170280" y="400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799925"/>
                <a:gridCol w="799925"/>
                <a:gridCol w="799925"/>
                <a:gridCol w="799925"/>
                <a:gridCol w="781925"/>
                <a:gridCol w="872275"/>
                <a:gridCol w="872275"/>
                <a:gridCol w="872275"/>
                <a:gridCol w="872275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226800" y="1115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13675"/>
                <a:gridCol w="813675"/>
                <a:gridCol w="813675"/>
                <a:gridCol w="813675"/>
                <a:gridCol w="795350"/>
                <a:gridCol w="887275"/>
                <a:gridCol w="887275"/>
                <a:gridCol w="887275"/>
                <a:gridCol w="887275"/>
                <a:gridCol w="887275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226800" y="4002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13675"/>
                <a:gridCol w="813675"/>
                <a:gridCol w="813675"/>
                <a:gridCol w="813675"/>
                <a:gridCol w="795350"/>
                <a:gridCol w="887275"/>
                <a:gridCol w="887275"/>
                <a:gridCol w="887275"/>
                <a:gridCol w="887275"/>
                <a:gridCol w="887275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448000" y="203040"/>
            <a:ext cx="82065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VOLUME DO CILINDRO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Shape 153"/>
          <p:cNvGraphicFramePr/>
          <p:nvPr/>
        </p:nvGraphicFramePr>
        <p:xfrm>
          <a:off x="226800" y="1115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05900"/>
                <a:gridCol w="805900"/>
                <a:gridCol w="805900"/>
                <a:gridCol w="805900"/>
                <a:gridCol w="787750"/>
                <a:gridCol w="878775"/>
                <a:gridCol w="878775"/>
                <a:gridCol w="878775"/>
                <a:gridCol w="878775"/>
                <a:gridCol w="878775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216000" y="720000"/>
            <a:ext cx="431928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RAIO = 3 , ALTURA = 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76760" y="3619440"/>
            <a:ext cx="428652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LADO = 10 , ALTURA = 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Shape 156"/>
          <p:cNvGraphicFramePr/>
          <p:nvPr/>
        </p:nvGraphicFramePr>
        <p:xfrm>
          <a:off x="170280" y="400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11325"/>
                <a:gridCol w="811325"/>
                <a:gridCol w="811325"/>
                <a:gridCol w="811325"/>
                <a:gridCol w="793050"/>
                <a:gridCol w="884675"/>
                <a:gridCol w="884675"/>
                <a:gridCol w="884675"/>
                <a:gridCol w="884675"/>
                <a:gridCol w="884675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576000" y="846720"/>
            <a:ext cx="76305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MODELAGEM DO TRABALHO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2947"/>
            <a:ext cx="8991600" cy="411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23320" y="234360"/>
            <a:ext cx="74955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de forma TABULAR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475640" y="939960"/>
            <a:ext cx="4416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 de repetição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Shape 74"/>
          <p:cNvGraphicFramePr/>
          <p:nvPr/>
        </p:nvGraphicFramePr>
        <p:xfrm>
          <a:off x="823315" y="1408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704175"/>
                <a:gridCol w="704175"/>
                <a:gridCol w="704175"/>
                <a:gridCol w="704175"/>
                <a:gridCol w="688275"/>
                <a:gridCol w="768100"/>
                <a:gridCol w="768100"/>
                <a:gridCol w="768100"/>
                <a:gridCol w="882675"/>
                <a:gridCol w="882675"/>
              </a:tblGrid>
              <a:tr h="946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5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26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7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68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7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76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7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79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14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776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50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53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823320" y="234360"/>
            <a:ext cx="7495560" cy="70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de forma TABULAR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475640" y="939960"/>
            <a:ext cx="4416480" cy="36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30% de repetição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Shape 81"/>
          <p:cNvGraphicFramePr/>
          <p:nvPr/>
        </p:nvGraphicFramePr>
        <p:xfrm>
          <a:off x="251640" y="1383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31325"/>
                <a:gridCol w="831325"/>
                <a:gridCol w="831325"/>
                <a:gridCol w="831325"/>
                <a:gridCol w="812550"/>
                <a:gridCol w="906800"/>
                <a:gridCol w="906800"/>
                <a:gridCol w="906800"/>
                <a:gridCol w="906800"/>
                <a:gridCol w="906800"/>
              </a:tblGrid>
              <a:tr h="115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5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46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45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77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17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44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r>
                        <a:rPr lang="pt-BR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77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77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777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13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/>
                        <a:t>20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54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2448000" y="203040"/>
            <a:ext cx="82065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DE MULTIPLICAÇÃO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Shape 87"/>
          <p:cNvGraphicFramePr/>
          <p:nvPr/>
        </p:nvGraphicFramePr>
        <p:xfrm>
          <a:off x="263800" y="12051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26150"/>
                <a:gridCol w="826150"/>
                <a:gridCol w="826150"/>
                <a:gridCol w="826150"/>
                <a:gridCol w="807550"/>
                <a:gridCol w="900850"/>
                <a:gridCol w="900850"/>
                <a:gridCol w="900850"/>
                <a:gridCol w="900850"/>
                <a:gridCol w="900850"/>
              </a:tblGrid>
              <a:tr h="1225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100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93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88" name="Shape 88"/>
          <p:cNvSpPr/>
          <p:nvPr/>
        </p:nvSpPr>
        <p:spPr>
          <a:xfrm>
            <a:off x="216000" y="720000"/>
            <a:ext cx="5585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10x10  </a:t>
            </a:r>
            <a:r>
              <a:rPr lang="pt-BR" sz="1800"/>
              <a:t>INTERRUPÇÃO 30 %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76739" y="3619450"/>
            <a:ext cx="63237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Operação: 10x100  INTERRUPÇÃO 30 %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90" name="Shape 90"/>
          <p:cNvGraphicFramePr/>
          <p:nvPr/>
        </p:nvGraphicFramePr>
        <p:xfrm>
          <a:off x="263805" y="4333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26150"/>
                <a:gridCol w="826150"/>
                <a:gridCol w="826150"/>
                <a:gridCol w="826150"/>
                <a:gridCol w="807550"/>
                <a:gridCol w="900850"/>
                <a:gridCol w="900850"/>
                <a:gridCol w="900850"/>
                <a:gridCol w="900850"/>
                <a:gridCol w="900850"/>
              </a:tblGrid>
              <a:tr h="122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100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2448000" y="203040"/>
            <a:ext cx="82065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DE DIVISÃO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16000" y="720000"/>
            <a:ext cx="6552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100 / 10 - </a:t>
            </a:r>
            <a:r>
              <a:rPr lang="pt-BR" sz="1800">
                <a:solidFill>
                  <a:schemeClr val="dk1"/>
                </a:solidFill>
              </a:rPr>
              <a:t>INTERRUPÇÃO 30 %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00545" y="3543250"/>
            <a:ext cx="4552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100 / 1 - </a:t>
            </a:r>
            <a:r>
              <a:rPr lang="pt-BR" sz="1800">
                <a:solidFill>
                  <a:schemeClr val="dk1"/>
                </a:solidFill>
              </a:rPr>
              <a:t>NTERRUPÇÃO 30 %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98" name="Shape 98"/>
          <p:cNvGraphicFramePr/>
          <p:nvPr/>
        </p:nvGraphicFramePr>
        <p:xfrm>
          <a:off x="170280" y="400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26150"/>
                <a:gridCol w="826150"/>
                <a:gridCol w="826150"/>
                <a:gridCol w="826150"/>
                <a:gridCol w="807550"/>
                <a:gridCol w="900850"/>
                <a:gridCol w="900850"/>
                <a:gridCol w="900850"/>
                <a:gridCol w="900850"/>
                <a:gridCol w="900850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Shape 99"/>
          <p:cNvGraphicFramePr/>
          <p:nvPr/>
        </p:nvGraphicFramePr>
        <p:xfrm>
          <a:off x="263800" y="12051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26150"/>
                <a:gridCol w="826150"/>
                <a:gridCol w="826150"/>
                <a:gridCol w="826150"/>
                <a:gridCol w="807550"/>
                <a:gridCol w="900850"/>
                <a:gridCol w="900850"/>
                <a:gridCol w="900850"/>
                <a:gridCol w="900850"/>
                <a:gridCol w="900850"/>
              </a:tblGrid>
              <a:tr h="122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100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448000" y="203040"/>
            <a:ext cx="82065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DE PA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16000" y="720000"/>
            <a:ext cx="8616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A1 = 1 , R = 1, T = 10  -  </a:t>
            </a:r>
            <a:r>
              <a:rPr lang="pt-BR" sz="1800">
                <a:solidFill>
                  <a:schemeClr val="dk1"/>
                </a:solidFill>
              </a:rPr>
              <a:t>INTERRUPÇÃO 30 %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Shape 106"/>
          <p:cNvSpPr/>
          <p:nvPr/>
        </p:nvSpPr>
        <p:spPr>
          <a:xfrm>
            <a:off x="176740" y="3619450"/>
            <a:ext cx="72987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A1 = 1 , R = 1, T = 100 </a:t>
            </a:r>
            <a:r>
              <a:rPr lang="pt-BR" sz="1800">
                <a:solidFill>
                  <a:schemeClr val="dk1"/>
                </a:solidFill>
              </a:rPr>
              <a:t>INTERRUPÇÃO 30 %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7" name="Shape 107"/>
          <p:cNvGraphicFramePr/>
          <p:nvPr/>
        </p:nvGraphicFramePr>
        <p:xfrm>
          <a:off x="170280" y="400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799925"/>
                <a:gridCol w="799925"/>
                <a:gridCol w="799925"/>
                <a:gridCol w="799925"/>
                <a:gridCol w="781925"/>
                <a:gridCol w="872275"/>
                <a:gridCol w="872275"/>
                <a:gridCol w="872275"/>
                <a:gridCol w="872275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Shape 108"/>
          <p:cNvGraphicFramePr/>
          <p:nvPr/>
        </p:nvGraphicFramePr>
        <p:xfrm>
          <a:off x="263800" y="12051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26150"/>
                <a:gridCol w="826150"/>
                <a:gridCol w="826150"/>
                <a:gridCol w="826150"/>
                <a:gridCol w="807550"/>
                <a:gridCol w="900850"/>
                <a:gridCol w="900850"/>
                <a:gridCol w="900850"/>
                <a:gridCol w="900850"/>
                <a:gridCol w="900850"/>
              </a:tblGrid>
              <a:tr h="905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1235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Shape 109"/>
          <p:cNvGraphicFramePr/>
          <p:nvPr/>
        </p:nvGraphicFramePr>
        <p:xfrm>
          <a:off x="176750" y="4002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26150"/>
                <a:gridCol w="826150"/>
                <a:gridCol w="826150"/>
                <a:gridCol w="826150"/>
                <a:gridCol w="807550"/>
                <a:gridCol w="900850"/>
                <a:gridCol w="900850"/>
                <a:gridCol w="900850"/>
                <a:gridCol w="900850"/>
                <a:gridCol w="900850"/>
              </a:tblGrid>
              <a:tr h="122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100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448000" y="203040"/>
            <a:ext cx="82065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DE FIBONACCI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216000" y="720000"/>
            <a:ext cx="374328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n = 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76760" y="3619440"/>
            <a:ext cx="363852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</a:t>
            </a:r>
            <a:r>
              <a:rPr lang="pt-BR" sz="1800"/>
              <a:t>N = 100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Shape 117"/>
          <p:cNvGraphicFramePr/>
          <p:nvPr/>
        </p:nvGraphicFramePr>
        <p:xfrm>
          <a:off x="170280" y="400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35125"/>
                <a:gridCol w="835125"/>
                <a:gridCol w="835125"/>
                <a:gridCol w="835125"/>
                <a:gridCol w="816325"/>
                <a:gridCol w="910625"/>
                <a:gridCol w="910625"/>
                <a:gridCol w="910625"/>
                <a:gridCol w="910625"/>
                <a:gridCol w="910625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263800" y="12051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26150"/>
                <a:gridCol w="826150"/>
                <a:gridCol w="826150"/>
                <a:gridCol w="826150"/>
                <a:gridCol w="807550"/>
                <a:gridCol w="900850"/>
                <a:gridCol w="900850"/>
                <a:gridCol w="900850"/>
                <a:gridCol w="900850"/>
                <a:gridCol w="900850"/>
              </a:tblGrid>
              <a:tr h="905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1235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2448000" y="203040"/>
            <a:ext cx="82065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DE AREA QUADRADO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Shape 124"/>
          <p:cNvGraphicFramePr/>
          <p:nvPr/>
        </p:nvGraphicFramePr>
        <p:xfrm>
          <a:off x="226800" y="1115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13675"/>
                <a:gridCol w="813675"/>
                <a:gridCol w="813675"/>
                <a:gridCol w="813675"/>
                <a:gridCol w="795350"/>
                <a:gridCol w="887275"/>
                <a:gridCol w="887275"/>
                <a:gridCol w="887275"/>
                <a:gridCol w="887275"/>
                <a:gridCol w="887275"/>
              </a:tblGrid>
              <a:tr h="117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6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216000" y="720000"/>
            <a:ext cx="30225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LADO = 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76760" y="3619440"/>
            <a:ext cx="29505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Operação: LADO = 100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Shape 127"/>
          <p:cNvGraphicFramePr/>
          <p:nvPr/>
        </p:nvGraphicFramePr>
        <p:xfrm>
          <a:off x="170280" y="3958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{ADFBD377-3153-47CE-9536-4DF87030A24A}</a:tableStyleId>
              </a:tblPr>
              <a:tblGrid>
                <a:gridCol w="813675"/>
                <a:gridCol w="813675"/>
                <a:gridCol w="813675"/>
                <a:gridCol w="813675"/>
                <a:gridCol w="795375"/>
                <a:gridCol w="887275"/>
                <a:gridCol w="887275"/>
                <a:gridCol w="887275"/>
                <a:gridCol w="887275"/>
                <a:gridCol w="887275"/>
              </a:tblGrid>
              <a:tr h="119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C3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CACHE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RAM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DISCO %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  <a:tr h="98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7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