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0" r:id="rId2"/>
    <p:sldMasterId id="2147485290" r:id="rId3"/>
  </p:sldMasterIdLst>
  <p:notesMasterIdLst>
    <p:notesMasterId r:id="rId8"/>
  </p:notesMasterIdLst>
  <p:sldIdLst>
    <p:sldId id="636" r:id="rId4"/>
    <p:sldId id="639" r:id="rId5"/>
    <p:sldId id="638" r:id="rId6"/>
    <p:sldId id="637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08"/>
    <a:srgbClr val="0000FF"/>
    <a:srgbClr val="FF9999"/>
    <a:srgbClr val="C4E59F"/>
    <a:srgbClr val="FF7C80"/>
    <a:srgbClr val="FFCCFF"/>
    <a:srgbClr val="D97D7D"/>
    <a:srgbClr val="FFF1D1"/>
    <a:srgbClr val="FFF8E9"/>
    <a:srgbClr val="FFD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1A8A3-306A-4EB7-A6B1-4F7E0EB9C5D6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bg2"/>
      </a:tcTxStyle>
      <a:tcStyle>
        <a:tcBdr>
          <a:left>
            <a:ln w="12700" cmpd="sng">
              <a:solidFill>
                <a:schemeClr val="bg2"/>
              </a:solidFill>
            </a:ln>
          </a:left>
          <a:right>
            <a:ln w="12700" cmpd="sng">
              <a:solidFill>
                <a:schemeClr val="bg2"/>
              </a:solidFill>
            </a:ln>
          </a:right>
          <a:top>
            <a:ln w="12700" cmpd="sng">
              <a:solidFill>
                <a:schemeClr val="bg2"/>
              </a:solidFill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bg2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9" autoAdjust="0"/>
    <p:restoredTop sz="91618" autoAdjust="0"/>
  </p:normalViewPr>
  <p:slideViewPr>
    <p:cSldViewPr snapToGrid="0">
      <p:cViewPr varScale="1">
        <p:scale>
          <a:sx n="83" d="100"/>
          <a:sy n="83" d="100"/>
        </p:scale>
        <p:origin x="20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bg2"/>
                </a:solidFill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bg2"/>
                </a:solidFill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bg2"/>
                </a:solidFill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bg2"/>
                </a:solidFill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393173A-7AD8-40BB-B519-5FA5C22127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12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9588" y="0"/>
            <a:ext cx="2249487" cy="6381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99238" cy="6381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0"/>
            <a:ext cx="893445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7950" y="765175"/>
            <a:ext cx="8910638" cy="56165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69175" y="6629400"/>
            <a:ext cx="298450" cy="188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9CD78A72-3C1E-4607-9C02-F9AD86AF90EA}" type="slidenum">
              <a:rPr lang="en-GB" sz="900">
                <a:solidFill>
                  <a:srgbClr val="FFFFFF"/>
                </a:solidFill>
                <a:cs typeface="+mn-cs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3716338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9175" y="6629400"/>
            <a:ext cx="298450" cy="188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6E374C59-6EFE-4353-BE16-FFAF267153A7}" type="slidenum">
              <a:rPr lang="en-GB" sz="900">
                <a:solidFill>
                  <a:srgbClr val="FFFFFF"/>
                </a:solidFill>
                <a:cs typeface="+mn-cs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675688" y="260350"/>
            <a:ext cx="298450" cy="188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128FC4A3-00BE-4627-8356-09189A74FB2F}" type="slidenum">
              <a:rPr lang="en-GB" sz="900">
                <a:solidFill>
                  <a:srgbClr val="FFFFFF"/>
                </a:solidFill>
                <a:cs typeface="+mn-cs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8" descr="CSeal"/>
          <p:cNvPicPr>
            <a:picLocks noChangeAspect="1" noChangeArrowheads="1"/>
          </p:cNvPicPr>
          <p:nvPr/>
        </p:nvPicPr>
        <p:blipFill>
          <a:blip r:embed="rId2" cstate="print">
            <a:lum bright="-26000"/>
          </a:blip>
          <a:srcRect/>
          <a:stretch>
            <a:fillRect/>
          </a:stretch>
        </p:blipFill>
        <p:spPr bwMode="auto">
          <a:xfrm>
            <a:off x="8101013" y="333375"/>
            <a:ext cx="827087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950" y="765176"/>
            <a:ext cx="8910639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1" y="765176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89125" indent="-285750">
              <a:buClr>
                <a:schemeClr val="tx2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7" y="765176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03400" indent="-200025">
              <a:buClr>
                <a:schemeClr val="tx2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9351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buClr>
                <a:schemeClr val="bg2"/>
              </a:buClr>
              <a:defRPr sz="1600" baseline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351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buClr>
                <a:schemeClr val="bg2"/>
              </a:buClr>
              <a:defRPr sz="1600" baseline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4625" y="1"/>
            <a:ext cx="8934451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1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1"/>
            <a:ext cx="5111751" cy="5364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buClr>
                <a:schemeClr val="bg2"/>
              </a:buClr>
              <a:defRPr sz="2000" baseline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30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5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197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4625" y="1"/>
            <a:ext cx="8934451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4625" y="1"/>
            <a:ext cx="8934451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buClr>
                <a:schemeClr val="bg2"/>
              </a:buCl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1"/>
            <a:ext cx="8934451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7950" y="765176"/>
            <a:ext cx="8910639" cy="56165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9590" y="762000"/>
            <a:ext cx="2249487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762000"/>
            <a:ext cx="6599239" cy="5619750"/>
          </a:xfrm>
        </p:spPr>
        <p:txBody>
          <a:bodyPr vert="eaVert"/>
          <a:lstStyle>
            <a:lvl5pPr>
              <a:buClr>
                <a:schemeClr val="bg2"/>
              </a:buCl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66918" y="6629401"/>
            <a:ext cx="302964" cy="191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2AF2B7C2-C89F-4F95-ABD0-3668E1CBAC1E}" type="slidenum">
              <a:rPr lang="en-GB" sz="900">
                <a:solidFill>
                  <a:srgbClr val="FFFFFF"/>
                </a:solidFill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6918" y="6629401"/>
            <a:ext cx="302964" cy="191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E7F878DF-C4DD-43E3-B737-D589DA6D9170}" type="slidenum">
              <a:rPr lang="en-GB" sz="900">
                <a:solidFill>
                  <a:srgbClr val="FFFFFF"/>
                </a:solidFill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673431" y="260350"/>
            <a:ext cx="302964" cy="191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602AF331-575E-4631-AEC2-1255E4E03F46}" type="slidenum">
              <a:rPr lang="en-GB" sz="900">
                <a:solidFill>
                  <a:srgbClr val="FFFFFF"/>
                </a:solidFill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609851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895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458200" y="6553200"/>
            <a:ext cx="609600" cy="267951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67" tIns="40084" rIns="80167" bIns="4008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0"/>
            <a:ext cx="89344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</a:t>
            </a:r>
          </a:p>
          <a:p>
            <a:pPr lvl="2"/>
            <a:r>
              <a:rPr lang="en-GB" smtClean="0"/>
              <a:t>Third</a:t>
            </a:r>
          </a:p>
          <a:p>
            <a:pPr lvl="3"/>
            <a:r>
              <a:rPr lang="en-GB" smtClean="0"/>
              <a:t>Fourth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369175" y="6629400"/>
            <a:ext cx="298450" cy="188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E4E67157-D401-4F24-93C7-FB9E651A9884}" type="slidenum">
              <a:rPr lang="en-GB" sz="900">
                <a:solidFill>
                  <a:srgbClr val="FFFFFF"/>
                </a:solidFill>
                <a:cs typeface="+mn-cs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cs typeface="+mn-cs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369175" y="6629400"/>
            <a:ext cx="298450" cy="188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6FAADCAC-95B0-4F46-9FF3-F18F95BE2B1B}" type="slidenum">
              <a:rPr lang="en-GB" sz="900">
                <a:solidFill>
                  <a:srgbClr val="FFFFFF"/>
                </a:solidFill>
                <a:cs typeface="+mn-cs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cs typeface="+mn-cs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675688" y="260350"/>
            <a:ext cx="298450" cy="188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5B4FB700-0EAC-40E1-8CCD-91FDB5408E8F}" type="slidenum">
              <a:rPr lang="en-GB" sz="900">
                <a:solidFill>
                  <a:srgbClr val="FFFFFF"/>
                </a:solidFill>
                <a:cs typeface="+mn-cs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cs typeface="+mn-cs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27013" y="6597650"/>
            <a:ext cx="2592387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r>
              <a:rPr lang="en-US" altLang="ko-KR" sz="1200" b="1">
                <a:ea typeface="굴림" charset="-127"/>
                <a:cs typeface="+mn-cs"/>
              </a:rPr>
              <a:t>University of Michigan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858000" y="6559550"/>
            <a:ext cx="21336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25000"/>
              <a:buFont typeface="Wingdings" pitchFamily="2" charset="2"/>
              <a:buNone/>
              <a:defRPr/>
            </a:pPr>
            <a:fld id="{CBCBD166-67C6-40EB-B9BF-30A73C10BF8C}" type="slidenum">
              <a:rPr lang="ko-KR" altLang="en-US" sz="1600">
                <a:ea typeface="굴림" charset="-127"/>
                <a:cs typeface="+mn-cs"/>
              </a:rPr>
              <a:pPr algn="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altLang="ko-KR" sz="1600">
              <a:ea typeface="굴림" charset="-127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63" r:id="rId1"/>
    <p:sldLayoutId id="2147485264" r:id="rId2"/>
    <p:sldLayoutId id="2147485265" r:id="rId3"/>
    <p:sldLayoutId id="2147485266" r:id="rId4"/>
    <p:sldLayoutId id="2147485267" r:id="rId5"/>
    <p:sldLayoutId id="2147485268" r:id="rId6"/>
    <p:sldLayoutId id="2147485269" r:id="rId7"/>
    <p:sldLayoutId id="2147485270" r:id="rId8"/>
    <p:sldLayoutId id="2147485271" r:id="rId9"/>
    <p:sldLayoutId id="2147485272" r:id="rId10"/>
    <p:sldLayoutId id="2147485273" r:id="rId11"/>
    <p:sldLayoutId id="214748527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0"/>
            <a:ext cx="89344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</a:t>
            </a:r>
          </a:p>
          <a:p>
            <a:pPr lvl="2"/>
            <a:r>
              <a:rPr lang="en-GB" smtClean="0"/>
              <a:t>Third</a:t>
            </a:r>
          </a:p>
          <a:p>
            <a:pPr lvl="3"/>
            <a:r>
              <a:rPr lang="en-GB" smtClean="0"/>
              <a:t>Fourth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75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Arial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7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1"/>
            <a:ext cx="8934451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6"/>
            <a:ext cx="8910639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0" y="6553200"/>
            <a:ext cx="619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6ED9ED-E55D-4DCC-88D2-7878ACAB8817}" type="slidenum">
              <a:rPr lang="en-US" sz="1400" smtClean="0"/>
              <a:pPr algn="r"/>
              <a:t>‹#›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563219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cap="small" baseline="0" dirty="0" smtClean="0">
                <a:latin typeface="Book Antiqua" pitchFamily="18" charset="0"/>
              </a:rPr>
              <a:t>University of Michigan</a:t>
            </a:r>
            <a:endParaRPr lang="en-US" sz="1200" cap="small" baseline="0" dirty="0">
              <a:latin typeface="Book Antiqua" pitchFamily="18" charset="0"/>
            </a:endParaRPr>
          </a:p>
        </p:txBody>
      </p:sp>
      <p:pic>
        <p:nvPicPr>
          <p:cNvPr id="1027" name="Picture 3" descr="C:\Users\Dave\Desktop\windows_files\templates\MICL_Logo_Reverse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4483"/>
          <a:stretch/>
        </p:blipFill>
        <p:spPr bwMode="auto">
          <a:xfrm>
            <a:off x="164346" y="6566933"/>
            <a:ext cx="879594" cy="23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  <p:sldLayoutId id="2147485302" r:id="rId12"/>
    <p:sldLayoutId id="2147485303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 sz="2400" baseline="0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 sz="2000" baseline="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 sz="2000" baseline="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 sz="2000" baseline="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 baseline="0">
          <a:solidFill>
            <a:schemeClr val="tx1"/>
          </a:solidFill>
          <a:latin typeface="+mn-lt"/>
        </a:defRPr>
      </a:lvl6pPr>
      <a:lvl7pPr marL="2517775" indent="0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None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GAFv3S w/ C39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35114"/>
              </p:ext>
            </p:extLst>
          </p:nvPr>
        </p:nvGraphicFramePr>
        <p:xfrm>
          <a:off x="107950" y="949321"/>
          <a:ext cx="8910642" cy="5311782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485107">
                  <a:extLst>
                    <a:ext uri="{9D8B030D-6E8A-4147-A177-3AD203B41FA5}">
                      <a16:colId xmlns:a16="http://schemas.microsoft.com/office/drawing/2014/main" val="2937697136"/>
                    </a:ext>
                  </a:extLst>
                </a:gridCol>
                <a:gridCol w="1485107">
                  <a:extLst>
                    <a:ext uri="{9D8B030D-6E8A-4147-A177-3AD203B41FA5}">
                      <a16:colId xmlns:a16="http://schemas.microsoft.com/office/drawing/2014/main" val="2572921451"/>
                    </a:ext>
                  </a:extLst>
                </a:gridCol>
                <a:gridCol w="1485107">
                  <a:extLst>
                    <a:ext uri="{9D8B030D-6E8A-4147-A177-3AD203B41FA5}">
                      <a16:colId xmlns:a16="http://schemas.microsoft.com/office/drawing/2014/main" val="2529216758"/>
                    </a:ext>
                  </a:extLst>
                </a:gridCol>
                <a:gridCol w="1485107">
                  <a:extLst>
                    <a:ext uri="{9D8B030D-6E8A-4147-A177-3AD203B41FA5}">
                      <a16:colId xmlns:a16="http://schemas.microsoft.com/office/drawing/2014/main" val="4279077513"/>
                    </a:ext>
                  </a:extLst>
                </a:gridCol>
                <a:gridCol w="1485107">
                  <a:extLst>
                    <a:ext uri="{9D8B030D-6E8A-4147-A177-3AD203B41FA5}">
                      <a16:colId xmlns:a16="http://schemas.microsoft.com/office/drawing/2014/main" val="2437661617"/>
                    </a:ext>
                  </a:extLst>
                </a:gridCol>
                <a:gridCol w="1485107">
                  <a:extLst>
                    <a:ext uri="{9D8B030D-6E8A-4147-A177-3AD203B41FA5}">
                      <a16:colId xmlns:a16="http://schemas.microsoft.com/office/drawing/2014/main" val="836486415"/>
                    </a:ext>
                  </a:extLst>
                </a:gridCol>
              </a:tblGrid>
              <a:tr h="7588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Lux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Harvesting PV Cells w/ C39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GOC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PV Cell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114964"/>
                  </a:ext>
                </a:extLst>
              </a:tr>
              <a:tr h="75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Voc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(V)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Isc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(A)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 @4V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(A)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Voc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(V)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Isc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(A)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97490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3.80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-3n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0.32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790960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4.29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888437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5.40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230n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180n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41n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014885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5.97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830n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748n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0.67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149n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343812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6.41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2.47</a:t>
                      </a:r>
                      <a:r>
                        <a:rPr lang="el-G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2.28</a:t>
                      </a:r>
                      <a:r>
                        <a:rPr lang="el-G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440n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32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917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" y="1"/>
            <a:ext cx="9104700" cy="65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6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GAFv3S w/ C39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w/o C39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720158"/>
              </p:ext>
            </p:extLst>
          </p:nvPr>
        </p:nvGraphicFramePr>
        <p:xfrm>
          <a:off x="107947" y="949321"/>
          <a:ext cx="8869076" cy="5311782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773815">
                  <a:extLst>
                    <a:ext uri="{9D8B030D-6E8A-4147-A177-3AD203B41FA5}">
                      <a16:colId xmlns:a16="http://schemas.microsoft.com/office/drawing/2014/main" val="2937697136"/>
                    </a:ext>
                  </a:extLst>
                </a:gridCol>
                <a:gridCol w="1302263">
                  <a:extLst>
                    <a:ext uri="{9D8B030D-6E8A-4147-A177-3AD203B41FA5}">
                      <a16:colId xmlns:a16="http://schemas.microsoft.com/office/drawing/2014/main" val="2572921451"/>
                    </a:ext>
                  </a:extLst>
                </a:gridCol>
                <a:gridCol w="1302263">
                  <a:extLst>
                    <a:ext uri="{9D8B030D-6E8A-4147-A177-3AD203B41FA5}">
                      <a16:colId xmlns:a16="http://schemas.microsoft.com/office/drawing/2014/main" val="2529216758"/>
                    </a:ext>
                  </a:extLst>
                </a:gridCol>
                <a:gridCol w="1302263">
                  <a:extLst>
                    <a:ext uri="{9D8B030D-6E8A-4147-A177-3AD203B41FA5}">
                      <a16:colId xmlns:a16="http://schemas.microsoft.com/office/drawing/2014/main" val="4279077513"/>
                    </a:ext>
                  </a:extLst>
                </a:gridCol>
                <a:gridCol w="3188472">
                  <a:extLst>
                    <a:ext uri="{9D8B030D-6E8A-4147-A177-3AD203B41FA5}">
                      <a16:colId xmlns:a16="http://schemas.microsoft.com/office/drawing/2014/main" val="618266743"/>
                    </a:ext>
                  </a:extLst>
                </a:gridCol>
              </a:tblGrid>
              <a:tr h="7588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Lux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Harvesting PV Cells 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w/ C39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Harvesting PV Cells 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w/o C39 (2.3× w/ C39)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114964"/>
                  </a:ext>
                </a:extLst>
              </a:tr>
              <a:tr h="75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Voc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(V)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Isc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(A)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 @4V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(A)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 @4V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(A)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97490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3.80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-3n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790960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4.29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39n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888437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5.40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230n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180n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414n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014885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5.97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830n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748n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1.72</a:t>
                      </a:r>
                      <a:r>
                        <a:rPr lang="el-G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343812"/>
                  </a:ext>
                </a:extLst>
              </a:tr>
              <a:tr h="75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30k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6.41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2.47</a:t>
                      </a:r>
                      <a:r>
                        <a:rPr lang="el-G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2.28</a:t>
                      </a:r>
                      <a:r>
                        <a:rPr lang="el-G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5.24</a:t>
                      </a:r>
                      <a:r>
                        <a:rPr lang="el-GR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082" marR="93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32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1860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GAFv1S w/o </a:t>
            </a:r>
            <a:r>
              <a:rPr lang="en-US" dirty="0"/>
              <a:t>C39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62047"/>
              </p:ext>
            </p:extLst>
          </p:nvPr>
        </p:nvGraphicFramePr>
        <p:xfrm>
          <a:off x="304800" y="914400"/>
          <a:ext cx="8534400" cy="541197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4163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32198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3293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41493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8999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435454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1270003"/>
                    </a:ext>
                  </a:extLst>
                </a:gridCol>
              </a:tblGrid>
              <a:tr h="60133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300lux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klux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30klux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688282"/>
                  </a:ext>
                </a:extLst>
              </a:tr>
              <a:tr h="60133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OC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(V)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(A)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OC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(V)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(A)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OC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(V)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baseline="-2500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(A)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30957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64.7n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664n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8.03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204785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68.1n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704n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8.21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25027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4.68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66.1n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695n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7.66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70424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64.6n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730n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8.58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6222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59.5n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661n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6.87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7.34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72575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60.1n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644n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7.61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12122"/>
                  </a:ext>
                </a:extLst>
              </a:tr>
              <a:tr h="601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67.5n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693n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6.87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8.35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64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006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revSlide">
  <a:themeElements>
    <a:clrScheme name="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3_trevSlid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dlab_2012">
  <a:themeElements>
    <a:clrScheme name="DD Template">
      <a:dk1>
        <a:srgbClr val="002060"/>
      </a:dk1>
      <a:lt1>
        <a:srgbClr val="FFFFFF"/>
      </a:lt1>
      <a:dk2>
        <a:srgbClr val="E5B400"/>
      </a:dk2>
      <a:lt2>
        <a:srgbClr val="FFF4CB"/>
      </a:lt2>
      <a:accent1>
        <a:srgbClr val="DA822A"/>
      </a:accent1>
      <a:accent2>
        <a:srgbClr val="002060"/>
      </a:accent2>
      <a:accent3>
        <a:srgbClr val="6E4113"/>
      </a:accent3>
      <a:accent4>
        <a:srgbClr val="E5B400"/>
      </a:accent4>
      <a:accent5>
        <a:srgbClr val="FFDA56"/>
      </a:accent5>
      <a:accent6>
        <a:srgbClr val="E09A51"/>
      </a:accent6>
      <a:hlink>
        <a:srgbClr val="336600"/>
      </a:hlink>
      <a:folHlink>
        <a:srgbClr val="007F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rtlCol="0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slideFormatARM</Template>
  <TotalTime>94260</TotalTime>
  <Words>232</Words>
  <Application>Microsoft Office PowerPoint</Application>
  <PresentationFormat>On-screen Show (4:3)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굴림</vt:lpstr>
      <vt:lpstr>Arial</vt:lpstr>
      <vt:lpstr>Book Antiqua</vt:lpstr>
      <vt:lpstr>Wingdings</vt:lpstr>
      <vt:lpstr>1_trevSlide</vt:lpstr>
      <vt:lpstr>3_trevSlide</vt:lpstr>
      <vt:lpstr>ddlab_2012</vt:lpstr>
      <vt:lpstr>GAFv3S w/ C39</vt:lpstr>
      <vt:lpstr>PowerPoint Presentation</vt:lpstr>
      <vt:lpstr>GAFv3S w/ C39  w/o C39</vt:lpstr>
      <vt:lpstr>GAFv1S w/o C39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Inhee Lee</cp:lastModifiedBy>
  <cp:revision>6192</cp:revision>
  <dcterms:created xsi:type="dcterms:W3CDTF">2007-05-18T18:14:34Z</dcterms:created>
  <dcterms:modified xsi:type="dcterms:W3CDTF">2018-01-25T20:38:37Z</dcterms:modified>
</cp:coreProperties>
</file>