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Lst>
  <p:notesMasterIdLst>
    <p:notesMasterId r:id="rId19"/>
  </p:notesMasterIdLst>
  <p:handoutMasterIdLst>
    <p:handoutMasterId r:id="rId20"/>
  </p:handoutMasterIdLst>
  <p:sldIdLst>
    <p:sldId id="256" r:id="rId5"/>
    <p:sldId id="257" r:id="rId6"/>
    <p:sldId id="258" r:id="rId7"/>
    <p:sldId id="259" r:id="rId8"/>
    <p:sldId id="260" r:id="rId9"/>
    <p:sldId id="261" r:id="rId10"/>
    <p:sldId id="262" r:id="rId11"/>
    <p:sldId id="263" r:id="rId12"/>
    <p:sldId id="264" r:id="rId13"/>
    <p:sldId id="265" r:id="rId14"/>
    <p:sldId id="266" r:id="rId15"/>
    <p:sldId id="269" r:id="rId16"/>
    <p:sldId id="267" r:id="rId17"/>
    <p:sldId id="268" r:id="rId18"/>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5335" autoAdjust="0"/>
  </p:normalViewPr>
  <p:slideViewPr>
    <p:cSldViewPr snapToGrid="0">
      <p:cViewPr varScale="1">
        <p:scale>
          <a:sx n="74" d="100"/>
          <a:sy n="74" d="100"/>
        </p:scale>
        <p:origin x="1963" y="62"/>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smtClean="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sdn.microsoft.com/en-us/library/gg334511.aspx"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dynamics365/get-started/whats-new/customer-engagement/new-in-july-2017-update#unified-interface-framework-for-new-apps"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msdn.microsoft.com/en-us/library/gg334266.aspx#BKMK_options" TargetMode="External"/><Relationship Id="rId4" Type="http://schemas.openxmlformats.org/officeDocument/2006/relationships/hyperlink" Target="https://msdn.microsoft.com/en-us/library/gg334409.aspx#BKMK_BooleanAndOptionSetAttributeMethod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r>
              <a:rPr lang="en-GB" dirty="0"/>
              <a:t>What changes are in the latest version that are of interest to developers</a:t>
            </a:r>
          </a:p>
        </p:txBody>
      </p:sp>
    </p:spTree>
    <p:extLst>
      <p:ext uri="{BB962C8B-B14F-4D97-AF65-F5344CB8AC3E}">
        <p14:creationId xmlns:p14="http://schemas.microsoft.com/office/powerpoint/2010/main" val="2130103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endParaRPr lang="en-US" dirty="0">
              <a:effectLst/>
            </a:endParaRPr>
          </a:p>
          <a:p>
            <a:pPr rtl="0"/>
            <a:endParaRPr lang="en-US" dirty="0">
              <a:effectLst/>
            </a:endParaRPr>
          </a:p>
          <a:p>
            <a:pPr rtl="0"/>
            <a:r>
              <a:rPr lang="en-US" dirty="0">
                <a:effectLst/>
              </a:rPr>
              <a:t>On a form, there can be multiple execution contexts active at the same time. For example, a form with a quick form and an editable grid will have a context for the entity displayed on the form, another context for the quick form, a grid context for the editable grid, and an entity context for each row in the editable grid. </a:t>
            </a:r>
            <a:r>
              <a:rPr lang="en-US" b="1" dirty="0" err="1">
                <a:effectLst/>
              </a:rPr>
              <a:t>Xrm.Page</a:t>
            </a:r>
            <a:r>
              <a:rPr lang="en-US" dirty="0">
                <a:effectLst/>
              </a:rPr>
              <a:t> is the primary form context. If a script is run on a secondary context (grid row, quick form, related entity) then </a:t>
            </a:r>
            <a:r>
              <a:rPr lang="en-US" b="1" dirty="0" err="1">
                <a:effectLst/>
              </a:rPr>
              <a:t>Xrm.Page</a:t>
            </a:r>
            <a:r>
              <a:rPr lang="en-US" dirty="0">
                <a:effectLst/>
              </a:rPr>
              <a:t> won’t be the correct form context.1 </a:t>
            </a:r>
          </a:p>
          <a:p>
            <a:pPr rtl="0"/>
            <a:r>
              <a:rPr lang="en-US" dirty="0">
                <a:effectLst/>
              </a:rPr>
              <a:t>The execution context on a form is automatically passed to the form events and event handlers. So, instead of using the static </a:t>
            </a:r>
            <a:r>
              <a:rPr lang="en-US" b="1" dirty="0" err="1">
                <a:effectLst/>
              </a:rPr>
              <a:t>Xrm.Page</a:t>
            </a:r>
            <a:r>
              <a:rPr lang="en-US" dirty="0">
                <a:effectLst/>
              </a:rPr>
              <a:t> object to get the form context, you should now use the </a:t>
            </a:r>
            <a:r>
              <a:rPr lang="en-US" b="1" dirty="0" err="1">
                <a:effectLst/>
              </a:rPr>
              <a:t>executionContext.getFormContext</a:t>
            </a:r>
            <a:r>
              <a:rPr lang="en-US" dirty="0">
                <a:effectLst/>
              </a:rPr>
              <a:t> method to get the form context instance, and then use it to execute client API methods so that you can use same scripts on various contexts.+ </a:t>
            </a:r>
          </a:p>
          <a:p>
            <a:pPr rtl="0"/>
            <a:r>
              <a:rPr lang="en-US" dirty="0">
                <a:effectLst/>
              </a:rPr>
              <a:t>Also, </a:t>
            </a:r>
            <a:r>
              <a:rPr lang="en-US" dirty="0" err="1">
                <a:effectLst/>
                <a:hlinkClick r:id="rId3"/>
              </a:rPr>
              <a:t>Xrm.Page.context</a:t>
            </a:r>
            <a:r>
              <a:rPr lang="en-US" dirty="0">
                <a:effectLst/>
              </a:rPr>
              <a:t> that is used to reference the client-side context is deprecated in this release; you should now use the new </a:t>
            </a:r>
            <a:r>
              <a:rPr lang="en-US" b="1" dirty="0" err="1">
                <a:effectLst/>
              </a:rPr>
              <a:t>Xrm.Utility.getGlobalContext</a:t>
            </a:r>
            <a:r>
              <a:rPr lang="en-US" dirty="0">
                <a:effectLst/>
              </a:rPr>
              <a:t> method to get the global context instead of going through the form context. The new method contains an equivalent of all the methods available for the </a:t>
            </a:r>
            <a:r>
              <a:rPr lang="en-US" b="1" dirty="0" err="1">
                <a:effectLst/>
              </a:rPr>
              <a:t>Xrm.Page.context</a:t>
            </a:r>
            <a:r>
              <a:rPr lang="en-US" dirty="0">
                <a:effectLst/>
              </a:rPr>
              <a:t> object to retrieve information specific to an organization or a user.</a:t>
            </a:r>
          </a:p>
          <a:p>
            <a:endParaRPr lang="en-GB" dirty="0"/>
          </a:p>
        </p:txBody>
      </p:sp>
    </p:spTree>
    <p:extLst>
      <p:ext uri="{BB962C8B-B14F-4D97-AF65-F5344CB8AC3E}">
        <p14:creationId xmlns:p14="http://schemas.microsoft.com/office/powerpoint/2010/main" val="3483253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endParaRPr lang="en-US" dirty="0">
              <a:effectLst/>
            </a:endParaRPr>
          </a:p>
          <a:p>
            <a:pPr rtl="0"/>
            <a:r>
              <a:rPr lang="en-GB" dirty="0">
                <a:effectLst/>
              </a:rPr>
              <a:t>Previously, the Social Pane was not accessible programmatically. As a result, if you created an activity via the </a:t>
            </a:r>
            <a:r>
              <a:rPr lang="en-GB" dirty="0" err="1">
                <a:effectLst/>
              </a:rPr>
              <a:t>WebApi</a:t>
            </a:r>
            <a:r>
              <a:rPr lang="en-GB" dirty="0">
                <a:effectLst/>
              </a:rPr>
              <a:t>, you would have to click on ‘Activities’ on the social pane to refresh it. Thankfully the new timeline functionality is a proper control in it’s own right and is called ‘</a:t>
            </a:r>
            <a:r>
              <a:rPr lang="en-GB" dirty="0" err="1">
                <a:effectLst/>
              </a:rPr>
              <a:t>timelinewall</a:t>
            </a:r>
            <a:r>
              <a:rPr lang="en-GB" dirty="0">
                <a:effectLst/>
              </a:rPr>
              <a:t>’. As such, it is API aware and supports the standard </a:t>
            </a:r>
            <a:r>
              <a:rPr lang="en-GB" dirty="0" err="1">
                <a:effectLst/>
              </a:rPr>
              <a:t>Xrm</a:t>
            </a:r>
            <a:r>
              <a:rPr lang="en-GB" dirty="0">
                <a:effectLst/>
              </a:rPr>
              <a:t> methods such as </a:t>
            </a:r>
            <a:r>
              <a:rPr lang="en-GB" dirty="0" err="1">
                <a:effectLst/>
              </a:rPr>
              <a:t>getControlType</a:t>
            </a:r>
            <a:r>
              <a:rPr lang="en-GB" dirty="0">
                <a:effectLst/>
              </a:rPr>
              <a:t>, </a:t>
            </a:r>
            <a:r>
              <a:rPr lang="en-GB" dirty="0" err="1">
                <a:effectLst/>
              </a:rPr>
              <a:t>getName</a:t>
            </a:r>
            <a:r>
              <a:rPr lang="en-GB" dirty="0">
                <a:effectLst/>
              </a:rPr>
              <a:t>, </a:t>
            </a:r>
            <a:r>
              <a:rPr lang="en-GB" dirty="0" err="1">
                <a:effectLst/>
              </a:rPr>
              <a:t>getLabel</a:t>
            </a:r>
            <a:r>
              <a:rPr lang="en-GB" dirty="0">
                <a:effectLst/>
              </a:rPr>
              <a:t>, </a:t>
            </a:r>
            <a:r>
              <a:rPr lang="en-GB" dirty="0" err="1">
                <a:effectLst/>
              </a:rPr>
              <a:t>setLabel</a:t>
            </a:r>
            <a:r>
              <a:rPr lang="en-GB" dirty="0">
                <a:effectLst/>
              </a:rPr>
              <a:t>, </a:t>
            </a:r>
            <a:r>
              <a:rPr lang="en-GB" dirty="0" err="1">
                <a:effectLst/>
              </a:rPr>
              <a:t>getVisible</a:t>
            </a:r>
            <a:r>
              <a:rPr lang="en-GB" dirty="0">
                <a:effectLst/>
              </a:rPr>
              <a:t>, </a:t>
            </a:r>
            <a:r>
              <a:rPr lang="en-GB" dirty="0" err="1">
                <a:effectLst/>
              </a:rPr>
              <a:t>setVisible</a:t>
            </a:r>
            <a:r>
              <a:rPr lang="en-GB" dirty="0">
                <a:effectLst/>
              </a:rPr>
              <a:t>, </a:t>
            </a:r>
            <a:r>
              <a:rPr lang="en-GB" dirty="0" err="1">
                <a:effectLst/>
              </a:rPr>
              <a:t>setFocus</a:t>
            </a:r>
            <a:r>
              <a:rPr lang="en-GB" dirty="0">
                <a:effectLst/>
              </a:rPr>
              <a:t> and refresh.</a:t>
            </a:r>
            <a:endParaRPr lang="en-US" dirty="0">
              <a:effectLst/>
            </a:endParaRPr>
          </a:p>
          <a:p>
            <a:pPr rtl="0"/>
            <a:endParaRPr lang="en-US" dirty="0">
              <a:effectLst/>
            </a:endParaRPr>
          </a:p>
          <a:p>
            <a:pPr rtl="0"/>
            <a:r>
              <a:rPr lang="en-GB" dirty="0">
                <a:effectLst/>
              </a:rPr>
              <a:t>Fix clicking wrong link. A user is looking at a list of records where the second column is the related contact. They want to open a record, but open the contact instead. Now we can get rid of this annoying behaviour with the ‘Override the default open behaviour of data rows in an entity-bound grid’. </a:t>
            </a:r>
            <a:endParaRPr lang="en-US" dirty="0">
              <a:effectLst/>
            </a:endParaRPr>
          </a:p>
          <a:p>
            <a:pPr rtl="0"/>
            <a:endParaRPr lang="en-US" dirty="0">
              <a:effectLst/>
            </a:endParaRPr>
          </a:p>
          <a:p>
            <a:pPr rtl="0"/>
            <a:endParaRPr lang="en-US" dirty="0">
              <a:effectLst/>
            </a:endParaRPr>
          </a:p>
          <a:p>
            <a:pPr rtl="0"/>
            <a:r>
              <a:rPr lang="en-US" dirty="0">
                <a:effectLst/>
              </a:rPr>
              <a:t>Multi-select option sets are available for </a:t>
            </a:r>
            <a:r>
              <a:rPr lang="en-US" dirty="0">
                <a:effectLst/>
                <a:hlinkClick r:id="rId3"/>
              </a:rPr>
              <a:t>Unified Interface</a:t>
            </a:r>
            <a:r>
              <a:rPr lang="en-US" dirty="0">
                <a:effectLst/>
              </a:rPr>
              <a:t> and the web client. Multi-select option sets are available for the following form types: Main, Quick Create, and Quick View. Multi-select option sets won’t be supported on legacy forms.+ </a:t>
            </a:r>
          </a:p>
          <a:p>
            <a:pPr rtl="0"/>
            <a:r>
              <a:rPr lang="en-US" dirty="0">
                <a:effectLst/>
              </a:rPr>
              <a:t>Multi-select option sets supports all the client APIs supported for the option sets </a:t>
            </a:r>
            <a:r>
              <a:rPr lang="en-US" dirty="0">
                <a:effectLst/>
                <a:hlinkClick r:id="rId4"/>
              </a:rPr>
              <a:t>attributes</a:t>
            </a:r>
            <a:r>
              <a:rPr lang="en-US" dirty="0">
                <a:effectLst/>
              </a:rPr>
              <a:t> and </a:t>
            </a:r>
            <a:r>
              <a:rPr lang="en-US" dirty="0">
                <a:effectLst/>
                <a:hlinkClick r:id="rId5"/>
              </a:rPr>
              <a:t>controls</a:t>
            </a:r>
            <a:r>
              <a:rPr lang="en-US" dirty="0">
                <a:effectLst/>
              </a:rPr>
              <a:t>; the only difference is that the return value of certain methods will be an array instead of a single value. + </a:t>
            </a:r>
          </a:p>
          <a:p>
            <a:pPr rtl="0"/>
            <a:r>
              <a:rPr lang="en-US" dirty="0">
                <a:effectLst/>
              </a:rPr>
              <a:t>You can also set the value for multi-select option set fields for new records by specifying integer values for the options in the URL that is used to open the form.</a:t>
            </a:r>
          </a:p>
          <a:p>
            <a:pPr rtl="0"/>
            <a:endParaRPr lang="en-US" dirty="0">
              <a:effectLst/>
            </a:endParaRPr>
          </a:p>
          <a:p>
            <a:r>
              <a:rPr lang="en-GB" dirty="0"/>
              <a:t>Virtual entities enable the integration of data residing in external systems by seamlessly representing that data as entities in Dynamics 365, without replication of data and often without custom coding.</a:t>
            </a:r>
          </a:p>
          <a:p>
            <a:r>
              <a:rPr lang="en-GB" dirty="0"/>
              <a:t>Virtual entities replace previous client-side and server-side approaches to integrating external data, which required customized code and suffered from numerous limitations, including imperfect integration, data duplication, or extensive commitment of development resources. In addition, for administrators and system customizers, the use of virtual entities greatly simplifies administration and configuration</a:t>
            </a:r>
          </a:p>
          <a:p>
            <a:endParaRPr lang="en-GB" dirty="0"/>
          </a:p>
          <a:p>
            <a:r>
              <a:rPr lang="en-GB" dirty="0"/>
              <a:t>A virtual entity is a definition of an entity in the Dynamics 365 platform metadata without the associated physical tables for entity instances created in the Dynamics 365 database. Instead during runtime, when an entity instance is required, its state is dynamically retrieved from the associated external system. Each virtual entity type is associated with a virtual entity data provider and (optionally) some configuration information from an associated virtual entity data source.</a:t>
            </a:r>
          </a:p>
          <a:p>
            <a:pPr rtl="0"/>
            <a:endParaRPr lang="en-US" dirty="0">
              <a:effectLst/>
            </a:endParaRPr>
          </a:p>
          <a:p>
            <a:endParaRPr lang="en-GB" dirty="0"/>
          </a:p>
        </p:txBody>
      </p:sp>
    </p:spTree>
    <p:extLst>
      <p:ext uri="{BB962C8B-B14F-4D97-AF65-F5344CB8AC3E}">
        <p14:creationId xmlns:p14="http://schemas.microsoft.com/office/powerpoint/2010/main" val="3039272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a:p>
            <a:endParaRPr lang="en-GB" dirty="0"/>
          </a:p>
          <a:p>
            <a:pPr rtl="0"/>
            <a:r>
              <a:rPr lang="en-US" dirty="0">
                <a:effectLst/>
              </a:rPr>
              <a:t>Dialogs are deprecated and are replaced by mobile task flows (available as of the December 2016 update), and business process flows. Both task flows and business process flows will continue to evolve to make the transition easier.</a:t>
            </a:r>
          </a:p>
          <a:p>
            <a:endParaRPr lang="en-GB" dirty="0"/>
          </a:p>
          <a:p>
            <a:endParaRPr lang="en-GB" dirty="0">
              <a:effectLst/>
            </a:endParaRPr>
          </a:p>
          <a:p>
            <a:r>
              <a:rPr lang="en-GB" dirty="0">
                <a:effectLst/>
              </a:rPr>
              <a:t>Very few organisations use the Parature Knowledge Base</a:t>
            </a:r>
          </a:p>
          <a:p>
            <a:endParaRPr lang="en-GB" dirty="0">
              <a:effectLst/>
            </a:endParaRPr>
          </a:p>
          <a:p>
            <a:endParaRPr lang="en-GB" dirty="0">
              <a:effectLst/>
            </a:endParaRPr>
          </a:p>
          <a:p>
            <a:r>
              <a:rPr lang="en-GB" dirty="0">
                <a:effectLst/>
              </a:rPr>
              <a:t>Forget about registering plugins for Offline Access in future, Outlook client is deprecated.</a:t>
            </a:r>
          </a:p>
          <a:p>
            <a:endParaRPr lang="en-GB" dirty="0">
              <a:effectLst/>
            </a:endParaRPr>
          </a:p>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dirty="0">
                <a:effectLst/>
              </a:rPr>
              <a:t>Some client APIs are deprecated, and you should use the new/improved client APIs instead </a:t>
            </a:r>
          </a:p>
          <a:p>
            <a:endParaRPr lang="en-GB" dirty="0"/>
          </a:p>
        </p:txBody>
      </p:sp>
    </p:spTree>
    <p:extLst>
      <p:ext uri="{BB962C8B-B14F-4D97-AF65-F5344CB8AC3E}">
        <p14:creationId xmlns:p14="http://schemas.microsoft.com/office/powerpoint/2010/main" val="417182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a:p>
            <a:endParaRPr lang="en-GB" dirty="0"/>
          </a:p>
          <a:p>
            <a:endParaRPr lang="en-GB" dirty="0"/>
          </a:p>
          <a:p>
            <a:endParaRPr lang="en-GB" dirty="0">
              <a:effectLst/>
            </a:endParaRPr>
          </a:p>
          <a:p>
            <a:r>
              <a:rPr lang="en-GB" dirty="0">
                <a:effectLst/>
              </a:rPr>
              <a:t>Very few organisations use the Parature Knowledge Base</a:t>
            </a:r>
          </a:p>
          <a:p>
            <a:endParaRPr lang="en-GB" dirty="0">
              <a:effectLst/>
            </a:endParaRPr>
          </a:p>
          <a:p>
            <a:endParaRPr lang="en-GB" dirty="0">
              <a:effectLst/>
            </a:endParaRPr>
          </a:p>
          <a:p>
            <a:r>
              <a:rPr lang="en-GB" dirty="0">
                <a:effectLst/>
              </a:rPr>
              <a:t>Forget about registering plugins for Offline Access in future, Outlook client is deprecated.</a:t>
            </a:r>
          </a:p>
          <a:p>
            <a:endParaRPr lang="en-GB" dirty="0">
              <a:effectLst/>
            </a:endParaRPr>
          </a:p>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dirty="0">
                <a:effectLst/>
              </a:rPr>
              <a:t>Some client APIs are deprecated, and you should use the new/improved client APIs instead </a:t>
            </a:r>
          </a:p>
          <a:p>
            <a:endParaRPr lang="en-GB" dirty="0"/>
          </a:p>
        </p:txBody>
      </p:sp>
    </p:spTree>
    <p:extLst>
      <p:ext uri="{BB962C8B-B14F-4D97-AF65-F5344CB8AC3E}">
        <p14:creationId xmlns:p14="http://schemas.microsoft.com/office/powerpoint/2010/main" val="3374025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a:p>
            <a:endParaRPr lang="en-GB" dirty="0"/>
          </a:p>
          <a:p>
            <a:r>
              <a:rPr lang="en-GB" dirty="0"/>
              <a:t>https://redcrm.wordpress.com/2016/07/18/crm-online-custom-controls/</a:t>
            </a:r>
          </a:p>
        </p:txBody>
      </p:sp>
    </p:spTree>
    <p:extLst>
      <p:ext uri="{BB962C8B-B14F-4D97-AF65-F5344CB8AC3E}">
        <p14:creationId xmlns:p14="http://schemas.microsoft.com/office/powerpoint/2010/main" val="38223750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smtClean="0"/>
              <a:t>Insert module title</a:t>
            </a:r>
            <a:endParaRPr lang="en-GB" noProof="0" dirty="0"/>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smtClean="0"/>
              <a:t>Use images from the photography folder from the Central Repository&gt;image library on CWS</a:t>
            </a:r>
            <a:endParaRPr lang="en-GB" dirty="0"/>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smtClean="0"/>
              <a:t>Course times/ objectives/summary</a:t>
            </a:r>
            <a:endParaRPr lang="en-GB" noProof="0" dirty="0"/>
          </a:p>
        </p:txBody>
      </p:sp>
    </p:spTree>
    <p:extLst>
      <p:ext uri="{BB962C8B-B14F-4D97-AF65-F5344CB8AC3E}">
        <p14:creationId xmlns:p14="http://schemas.microsoft.com/office/powerpoint/2010/main" val="30391926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smtClean="0"/>
              <a:t>Click to add diagram, smart art, table, video etc.</a:t>
            </a:r>
            <a:endParaRPr lang="en-GB" noProof="0" dirty="0"/>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smtClean="0"/>
              <a:t>Diagram title goes here</a:t>
            </a:r>
            <a:endParaRPr lang="en-GB" noProof="0" dirty="0"/>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smtClean="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smtClean="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timing>
    <p:tnLst>
      <p:par>
        <p:cTn id="1" dur="indefinite" restart="never" nodeType="tmRoot"/>
      </p:par>
    </p:tnLst>
  </p:timing>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microsoft.com/en-us/dotnet/api/microsoft.xrm.sdk.messages?view=dynamics-general-ce-9"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dynamics365/get-started/whats-new/customer-engagement/important-changes-com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mtClean="0"/>
              <a:t>Dynamics 365 v9 </a:t>
            </a:r>
            <a:br>
              <a:rPr lang="en-GB" smtClean="0"/>
            </a:br>
            <a:r>
              <a:rPr lang="en-GB" smtClean="0"/>
              <a:t>What’s different ?</a:t>
            </a:r>
            <a:endParaRPr lang="en-GB" dirty="0"/>
          </a:p>
        </p:txBody>
      </p:sp>
      <p:sp>
        <p:nvSpPr>
          <p:cNvPr id="3" name="Subtitle 2"/>
          <p:cNvSpPr>
            <a:spLocks noGrp="1"/>
          </p:cNvSpPr>
          <p:nvPr>
            <p:ph type="subTitle" idx="1"/>
          </p:nvPr>
        </p:nvSpPr>
        <p:spPr/>
        <p:txBody>
          <a:bodyPr/>
          <a:lstStyle/>
          <a:p>
            <a:r>
              <a:rPr lang="en-GB" smtClean="0"/>
              <a:t>Module 9</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Data access from </a:t>
            </a:r>
            <a:r>
              <a:rPr lang="en-GB" dirty="0" err="1"/>
              <a:t>.Net</a:t>
            </a:r>
            <a:endParaRPr lang="en-GB" dirty="0"/>
          </a:p>
          <a:p>
            <a:pPr lvl="1"/>
            <a:r>
              <a:rPr lang="en-GB" dirty="0" err="1"/>
              <a:t>QueryExpression</a:t>
            </a:r>
            <a:endParaRPr lang="en-GB" dirty="0"/>
          </a:p>
          <a:p>
            <a:pPr lvl="1"/>
            <a:r>
              <a:rPr lang="en-GB" dirty="0"/>
              <a:t>LINQ</a:t>
            </a:r>
          </a:p>
          <a:p>
            <a:pPr lvl="1"/>
            <a:r>
              <a:rPr lang="en-GB" dirty="0" err="1"/>
              <a:t>FetchXML</a:t>
            </a:r>
            <a:endParaRPr lang="en-GB" dirty="0"/>
          </a:p>
          <a:p>
            <a:pPr lvl="1"/>
            <a:r>
              <a:rPr lang="en-GB" dirty="0" err="1" smtClean="0"/>
              <a:t>WebApi</a:t>
            </a:r>
            <a:endParaRPr lang="en-GB" dirty="0"/>
          </a:p>
          <a:p>
            <a:pPr marL="400050"/>
            <a:r>
              <a:rPr lang="en-GB" dirty="0" smtClean="0"/>
              <a:t>Early vs Late Binding</a:t>
            </a:r>
          </a:p>
          <a:p>
            <a:pPr marL="400050"/>
            <a:r>
              <a:rPr lang="en-GB" dirty="0" smtClean="0"/>
              <a:t>Discovery </a:t>
            </a:r>
            <a:r>
              <a:rPr lang="en-GB" dirty="0"/>
              <a:t>Service vs Organization </a:t>
            </a:r>
            <a:r>
              <a:rPr lang="en-GB" dirty="0" smtClean="0"/>
              <a:t>Service</a:t>
            </a:r>
          </a:p>
          <a:p>
            <a:pPr marL="400050"/>
            <a:r>
              <a:rPr lang="en-GB" dirty="0" smtClean="0"/>
              <a:t>Beyond CRUD – 100’s </a:t>
            </a:r>
            <a:r>
              <a:rPr lang="en-GB" dirty="0"/>
              <a:t>of messages</a:t>
            </a:r>
            <a:br>
              <a:rPr lang="en-GB" dirty="0"/>
            </a:br>
            <a:r>
              <a:rPr lang="en-GB" sz="1600" dirty="0">
                <a:hlinkClick r:id="rId2"/>
              </a:rPr>
              <a:t>https://</a:t>
            </a:r>
            <a:r>
              <a:rPr lang="en-GB" sz="1600" dirty="0" smtClean="0">
                <a:hlinkClick r:id="rId2"/>
              </a:rPr>
              <a:t>docs.microsoft.com/en-us/dotnet/api/microsoft.xrm.sdk.messages?view=dynamics-general-ce-9</a:t>
            </a:r>
            <a:r>
              <a:rPr lang="en-GB" sz="1600" dirty="0" smtClean="0"/>
              <a:t> </a:t>
            </a:r>
            <a:endParaRPr lang="en-GB" sz="1600" dirty="0"/>
          </a:p>
          <a:p>
            <a:endParaRPr lang="en-GB" dirty="0"/>
          </a:p>
        </p:txBody>
      </p:sp>
      <p:sp>
        <p:nvSpPr>
          <p:cNvPr id="3" name="Title 2"/>
          <p:cNvSpPr>
            <a:spLocks noGrp="1"/>
          </p:cNvSpPr>
          <p:nvPr>
            <p:ph type="title"/>
          </p:nvPr>
        </p:nvSpPr>
        <p:spPr/>
        <p:txBody>
          <a:bodyPr>
            <a:normAutofit fontScale="90000"/>
          </a:bodyPr>
          <a:lstStyle/>
          <a:p>
            <a:r>
              <a:rPr lang="en-GB" dirty="0" smtClean="0"/>
              <a:t>Summary	</a:t>
            </a:r>
            <a:endParaRPr lang="en-GB" dirty="0"/>
          </a:p>
        </p:txBody>
      </p:sp>
    </p:spTree>
    <p:extLst>
      <p:ext uri="{BB962C8B-B14F-4D97-AF65-F5344CB8AC3E}">
        <p14:creationId xmlns:p14="http://schemas.microsoft.com/office/powerpoint/2010/main" val="919738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45929"/>
            <a:ext cx="11404800" cy="4546800"/>
          </a:xfrm>
        </p:spPr>
        <p:txBody>
          <a:bodyPr/>
          <a:lstStyle/>
          <a:p>
            <a:r>
              <a:rPr lang="en-GB" dirty="0" smtClean="0"/>
              <a:t>Workflow Processes and Custom Activities</a:t>
            </a:r>
          </a:p>
          <a:p>
            <a:r>
              <a:rPr lang="en-GB" dirty="0" err="1" smtClean="0"/>
              <a:t>DiaActions</a:t>
            </a:r>
            <a:r>
              <a:rPr lang="en-GB" dirty="0" smtClean="0"/>
              <a:t> </a:t>
            </a:r>
            <a:r>
              <a:rPr lang="en-GB" dirty="0" smtClean="0"/>
              <a:t>– May have parameters. </a:t>
            </a:r>
            <a:r>
              <a:rPr lang="en-GB" dirty="0"/>
              <a:t>C</a:t>
            </a:r>
            <a:r>
              <a:rPr lang="en-GB" dirty="0" smtClean="0"/>
              <a:t>alled by </a:t>
            </a:r>
            <a:r>
              <a:rPr lang="en-GB" dirty="0" err="1" smtClean="0"/>
              <a:t>WebAPI</a:t>
            </a:r>
            <a:endParaRPr lang="en-GB" dirty="0" smtClean="0"/>
          </a:p>
          <a:p>
            <a:r>
              <a:rPr lang="en-GB" dirty="0" smtClean="0"/>
              <a:t>Business Process Flows (BPF) – integrates with workflows and actions</a:t>
            </a:r>
          </a:p>
          <a:p>
            <a:r>
              <a:rPr lang="en-GB" dirty="0" smtClean="0"/>
              <a:t>Online – no access to hardware or reflection on execution environment.</a:t>
            </a:r>
            <a:endParaRPr lang="en-GB" dirty="0" smtClean="0"/>
          </a:p>
          <a:p>
            <a:r>
              <a:rPr lang="en-GB" dirty="0"/>
              <a:t>logs  - Workflows with user prompts - deprecated</a:t>
            </a:r>
          </a:p>
          <a:p>
            <a:pPr marL="0" indent="0">
              <a:buNone/>
            </a:pPr>
            <a:endParaRPr lang="en-GB" dirty="0" smtClean="0"/>
          </a:p>
          <a:p>
            <a:endParaRPr lang="en-GB" dirty="0"/>
          </a:p>
        </p:txBody>
      </p:sp>
      <p:sp>
        <p:nvSpPr>
          <p:cNvPr id="3" name="Title 2"/>
          <p:cNvSpPr>
            <a:spLocks noGrp="1"/>
          </p:cNvSpPr>
          <p:nvPr>
            <p:ph type="title"/>
          </p:nvPr>
        </p:nvSpPr>
        <p:spPr/>
        <p:txBody>
          <a:bodyPr>
            <a:normAutofit fontScale="90000"/>
          </a:bodyPr>
          <a:lstStyle/>
          <a:p>
            <a:r>
              <a:rPr lang="en-GB" dirty="0" smtClean="0"/>
              <a:t>Workflows and Processes</a:t>
            </a:r>
            <a:endParaRPr lang="en-GB" dirty="0"/>
          </a:p>
        </p:txBody>
      </p:sp>
    </p:spTree>
    <p:extLst>
      <p:ext uri="{BB962C8B-B14F-4D97-AF65-F5344CB8AC3E}">
        <p14:creationId xmlns:p14="http://schemas.microsoft.com/office/powerpoint/2010/main" val="1856616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39991"/>
            <a:ext cx="11404800" cy="4546800"/>
          </a:xfrm>
        </p:spPr>
        <p:txBody>
          <a:bodyPr/>
          <a:lstStyle/>
          <a:p>
            <a:r>
              <a:rPr lang="en-GB" dirty="0" smtClean="0"/>
              <a:t>Synchronous </a:t>
            </a:r>
            <a:r>
              <a:rPr lang="en-GB" dirty="0"/>
              <a:t>vs Asynchronous</a:t>
            </a:r>
          </a:p>
          <a:p>
            <a:r>
              <a:rPr lang="en-GB" dirty="0"/>
              <a:t>Use Profiler to debug Custom Activities and Plugins.</a:t>
            </a:r>
          </a:p>
          <a:p>
            <a:r>
              <a:rPr lang="en-GB" dirty="0"/>
              <a:t>Use unit tests and/or </a:t>
            </a:r>
            <a:r>
              <a:rPr lang="en-GB" dirty="0" err="1"/>
              <a:t>FakeXrmEasy</a:t>
            </a:r>
            <a:r>
              <a:rPr lang="en-GB" dirty="0"/>
              <a:t> to test/debug plugins.</a:t>
            </a:r>
          </a:p>
          <a:p>
            <a:r>
              <a:rPr lang="en-GB" dirty="0"/>
              <a:t>CRM Plugin pipeline. Pre/Post images.</a:t>
            </a:r>
          </a:p>
          <a:p>
            <a:r>
              <a:rPr lang="en-GB" dirty="0"/>
              <a:t>Plugins </a:t>
            </a:r>
            <a:r>
              <a:rPr lang="en-GB" dirty="0" smtClean="0"/>
              <a:t>Sandboxed - Online </a:t>
            </a:r>
            <a:r>
              <a:rPr lang="en-GB" dirty="0"/>
              <a:t>– no access to hardware or reflection on execution environment.</a:t>
            </a:r>
          </a:p>
          <a:p>
            <a:endParaRPr lang="en-GB" dirty="0"/>
          </a:p>
        </p:txBody>
      </p:sp>
      <p:sp>
        <p:nvSpPr>
          <p:cNvPr id="3" name="Title 2"/>
          <p:cNvSpPr>
            <a:spLocks noGrp="1"/>
          </p:cNvSpPr>
          <p:nvPr>
            <p:ph type="title"/>
          </p:nvPr>
        </p:nvSpPr>
        <p:spPr>
          <a:xfrm>
            <a:off x="414000" y="1047191"/>
            <a:ext cx="9126000" cy="626400"/>
          </a:xfrm>
        </p:spPr>
        <p:txBody>
          <a:bodyPr>
            <a:normAutofit fontScale="90000"/>
          </a:bodyPr>
          <a:lstStyle/>
          <a:p>
            <a:r>
              <a:rPr lang="en-GB" dirty="0" smtClean="0"/>
              <a:t>Plugins vs Workflows	</a:t>
            </a:r>
            <a:endParaRPr lang="en-GB" dirty="0"/>
          </a:p>
        </p:txBody>
      </p:sp>
    </p:spTree>
    <p:extLst>
      <p:ext uri="{BB962C8B-B14F-4D97-AF65-F5344CB8AC3E}">
        <p14:creationId xmlns:p14="http://schemas.microsoft.com/office/powerpoint/2010/main" val="1790269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Azure service bus</a:t>
            </a:r>
          </a:p>
          <a:p>
            <a:pPr lvl="1"/>
            <a:r>
              <a:rPr lang="en-GB" dirty="0" smtClean="0"/>
              <a:t>A path to pass data/events out of CRM to Azure web app</a:t>
            </a:r>
          </a:p>
          <a:p>
            <a:pPr lvl="1"/>
            <a:r>
              <a:rPr lang="en-GB" dirty="0" smtClean="0"/>
              <a:t>Can call web services from Plugins</a:t>
            </a:r>
          </a:p>
          <a:p>
            <a:pPr lvl="1"/>
            <a:r>
              <a:rPr lang="en-GB" dirty="0" smtClean="0"/>
              <a:t>Service Bus Relay to call legacy web services behind corporate firewall.</a:t>
            </a:r>
          </a:p>
          <a:p>
            <a:r>
              <a:rPr lang="en-GB" dirty="0" smtClean="0"/>
              <a:t>There is the option to replicate SQL database from CRM to Azure SQL DB.</a:t>
            </a:r>
          </a:p>
          <a:p>
            <a:endParaRPr lang="en-GB" dirty="0" smtClean="0"/>
          </a:p>
        </p:txBody>
      </p:sp>
      <p:sp>
        <p:nvSpPr>
          <p:cNvPr id="3" name="Title 2"/>
          <p:cNvSpPr>
            <a:spLocks noGrp="1"/>
          </p:cNvSpPr>
          <p:nvPr>
            <p:ph type="title"/>
          </p:nvPr>
        </p:nvSpPr>
        <p:spPr/>
        <p:txBody>
          <a:bodyPr>
            <a:normAutofit fontScale="90000"/>
          </a:bodyPr>
          <a:lstStyle/>
          <a:p>
            <a:r>
              <a:rPr lang="en-GB" dirty="0" smtClean="0"/>
              <a:t>Summary</a:t>
            </a:r>
            <a:endParaRPr lang="en-GB" dirty="0"/>
          </a:p>
        </p:txBody>
      </p:sp>
    </p:spTree>
    <p:extLst>
      <p:ext uri="{BB962C8B-B14F-4D97-AF65-F5344CB8AC3E}">
        <p14:creationId xmlns:p14="http://schemas.microsoft.com/office/powerpoint/2010/main" val="3977554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Client API – </a:t>
            </a:r>
            <a:r>
              <a:rPr lang="en-GB" dirty="0" err="1" smtClean="0"/>
              <a:t>Javascript</a:t>
            </a:r>
            <a:r>
              <a:rPr lang="en-GB" dirty="0" smtClean="0"/>
              <a:t> </a:t>
            </a:r>
            <a:r>
              <a:rPr lang="en-GB" dirty="0" err="1" smtClean="0"/>
              <a:t>Xrm.Page</a:t>
            </a:r>
            <a:endParaRPr lang="en-GB" dirty="0" smtClean="0"/>
          </a:p>
          <a:p>
            <a:r>
              <a:rPr lang="en-GB" dirty="0" err="1" smtClean="0"/>
              <a:t>Xrm.Page</a:t>
            </a:r>
            <a:r>
              <a:rPr lang="en-GB" dirty="0" smtClean="0"/>
              <a:t> – deprecated – use </a:t>
            </a:r>
            <a:r>
              <a:rPr lang="en-GB" dirty="0" err="1" smtClean="0"/>
              <a:t>ExecutionContext.getFormContext</a:t>
            </a:r>
            <a:r>
              <a:rPr lang="en-GB" dirty="0"/>
              <a:t/>
            </a:r>
            <a:br>
              <a:rPr lang="en-GB" dirty="0"/>
            </a:br>
            <a:r>
              <a:rPr lang="en-GB" dirty="0"/>
              <a:t>See </a:t>
            </a:r>
            <a:r>
              <a:rPr lang="en-GB" sz="1400" dirty="0">
                <a:hlinkClick r:id="rId2"/>
              </a:rPr>
              <a:t>https://</a:t>
            </a:r>
            <a:r>
              <a:rPr lang="en-GB" sz="1400" dirty="0" smtClean="0">
                <a:hlinkClick r:id="rId2"/>
              </a:rPr>
              <a:t>docs.microsoft.com/en-us/dynamics365/get-started/whats-new/customer-engagement/important-changes-coming</a:t>
            </a:r>
            <a:r>
              <a:rPr lang="en-GB" sz="1400" dirty="0" smtClean="0"/>
              <a:t> </a:t>
            </a:r>
          </a:p>
          <a:p>
            <a:r>
              <a:rPr lang="en-GB" dirty="0" smtClean="0"/>
              <a:t>JavaScript vs Business Rules</a:t>
            </a:r>
          </a:p>
          <a:p>
            <a:r>
              <a:rPr lang="en-GB" dirty="0" smtClean="0"/>
              <a:t>Events that can trigger JavaScript</a:t>
            </a:r>
          </a:p>
          <a:p>
            <a:r>
              <a:rPr lang="en-GB" dirty="0" smtClean="0"/>
              <a:t>AutoSave – turning it off.</a:t>
            </a:r>
          </a:p>
          <a:p>
            <a:r>
              <a:rPr lang="en-GB" dirty="0" err="1" smtClean="0"/>
              <a:t>WebApi</a:t>
            </a:r>
            <a:r>
              <a:rPr lang="en-GB" dirty="0" smtClean="0"/>
              <a:t> from JS – use </a:t>
            </a:r>
            <a:r>
              <a:rPr lang="en-GB" dirty="0" err="1" smtClean="0"/>
              <a:t>CRMRestBuilder</a:t>
            </a:r>
            <a:endParaRPr lang="en-GB" dirty="0" smtClean="0"/>
          </a:p>
          <a:p>
            <a:r>
              <a:rPr lang="en-GB" dirty="0" smtClean="0"/>
              <a:t>Web Resources</a:t>
            </a:r>
          </a:p>
          <a:p>
            <a:r>
              <a:rPr lang="en-GB" smtClean="0"/>
              <a:t>Controls vs Data</a:t>
            </a:r>
            <a:endParaRPr lang="en-GB" dirty="0" smtClean="0"/>
          </a:p>
          <a:p>
            <a:endParaRPr lang="en-GB" dirty="0" smtClean="0"/>
          </a:p>
          <a:p>
            <a:endParaRPr lang="en-GB" dirty="0"/>
          </a:p>
        </p:txBody>
      </p:sp>
      <p:sp>
        <p:nvSpPr>
          <p:cNvPr id="3" name="Title 2"/>
          <p:cNvSpPr>
            <a:spLocks noGrp="1"/>
          </p:cNvSpPr>
          <p:nvPr>
            <p:ph type="title"/>
          </p:nvPr>
        </p:nvSpPr>
        <p:spPr/>
        <p:txBody>
          <a:bodyPr>
            <a:normAutofit fontScale="90000"/>
          </a:bodyPr>
          <a:lstStyle/>
          <a:p>
            <a:r>
              <a:rPr lang="en-GB" dirty="0" smtClean="0"/>
              <a:t>Summary</a:t>
            </a:r>
            <a:endParaRPr lang="en-GB" dirty="0"/>
          </a:p>
        </p:txBody>
      </p:sp>
    </p:spTree>
    <p:extLst>
      <p:ext uri="{BB962C8B-B14F-4D97-AF65-F5344CB8AC3E}">
        <p14:creationId xmlns:p14="http://schemas.microsoft.com/office/powerpoint/2010/main" val="2916850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D346D0-5D4F-4BC0-BB47-0BF1521B27A3}"/>
              </a:ext>
            </a:extLst>
          </p:cNvPr>
          <p:cNvSpPr>
            <a:spLocks noGrp="1"/>
          </p:cNvSpPr>
          <p:nvPr>
            <p:ph type="body" sz="quarter" idx="15"/>
          </p:nvPr>
        </p:nvSpPr>
        <p:spPr/>
        <p:txBody>
          <a:bodyPr/>
          <a:lstStyle/>
          <a:p>
            <a:r>
              <a:rPr lang="en-GB" dirty="0" smtClean="0"/>
              <a:t>Improvements</a:t>
            </a:r>
          </a:p>
          <a:p>
            <a:r>
              <a:rPr lang="en-GB" dirty="0" smtClean="0"/>
              <a:t>Deprecations</a:t>
            </a:r>
            <a:endParaRPr lang="en-GB" dirty="0"/>
          </a:p>
        </p:txBody>
      </p:sp>
      <p:sp>
        <p:nvSpPr>
          <p:cNvPr id="4" name="Title 3">
            <a:extLst>
              <a:ext uri="{FF2B5EF4-FFF2-40B4-BE49-F238E27FC236}">
                <a16:creationId xmlns:a16="http://schemas.microsoft.com/office/drawing/2014/main" id="{82F30C97-C728-47AC-9726-CDC4E344A815}"/>
              </a:ext>
            </a:extLst>
          </p:cNvPr>
          <p:cNvSpPr>
            <a:spLocks noGrp="1"/>
          </p:cNvSpPr>
          <p:nvPr>
            <p:ph type="title"/>
          </p:nvPr>
        </p:nvSpPr>
        <p:spPr/>
        <p:txBody>
          <a:bodyPr>
            <a:normAutofit fontScale="90000"/>
          </a:bodyPr>
          <a:lstStyle/>
          <a:p>
            <a:r>
              <a:rPr lang="en-GB" smtClean="0"/>
              <a:t>Objectives</a:t>
            </a:r>
            <a:endParaRPr lang="en-GB" dirty="0"/>
          </a:p>
        </p:txBody>
      </p:sp>
    </p:spTree>
    <p:extLst>
      <p:ext uri="{BB962C8B-B14F-4D97-AF65-F5344CB8AC3E}">
        <p14:creationId xmlns:p14="http://schemas.microsoft.com/office/powerpoint/2010/main" val="3525306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87C35B-1465-4FB4-B60D-F2C6C5C1E9FF}"/>
              </a:ext>
            </a:extLst>
          </p:cNvPr>
          <p:cNvSpPr>
            <a:spLocks noGrp="1"/>
          </p:cNvSpPr>
          <p:nvPr>
            <p:ph type="body" sz="quarter" idx="15"/>
          </p:nvPr>
        </p:nvSpPr>
        <p:spPr/>
        <p:txBody>
          <a:bodyPr/>
          <a:lstStyle/>
          <a:p>
            <a:r>
              <a:rPr lang="en-GB" dirty="0" err="1" smtClean="0"/>
              <a:t>WebAPI</a:t>
            </a:r>
            <a:endParaRPr lang="en-GB" dirty="0" smtClean="0"/>
          </a:p>
          <a:p>
            <a:pPr lvl="1"/>
            <a:r>
              <a:rPr lang="en-GB" dirty="0" smtClean="0"/>
              <a:t>Custom actions that return </a:t>
            </a:r>
            <a:r>
              <a:rPr lang="en-GB" dirty="0" err="1" smtClean="0"/>
              <a:t>EntityReference</a:t>
            </a:r>
            <a:r>
              <a:rPr lang="en-GB" dirty="0" smtClean="0"/>
              <a:t>, Entity, or </a:t>
            </a:r>
            <a:r>
              <a:rPr lang="en-GB" dirty="0" err="1" smtClean="0"/>
              <a:t>EntityCollection</a:t>
            </a:r>
            <a:r>
              <a:rPr lang="en-GB" dirty="0" smtClean="0"/>
              <a:t> types are now available</a:t>
            </a:r>
          </a:p>
          <a:p>
            <a:r>
              <a:rPr lang="en-US" dirty="0" smtClean="0"/>
              <a:t>Client API enhancements</a:t>
            </a:r>
          </a:p>
          <a:p>
            <a:pPr lvl="1"/>
            <a:r>
              <a:rPr lang="en-US" dirty="0" smtClean="0"/>
              <a:t>now use the new </a:t>
            </a:r>
            <a:r>
              <a:rPr lang="en-US" dirty="0" err="1" smtClean="0"/>
              <a:t>Xrm.Utility.getGlobalContext</a:t>
            </a:r>
            <a:r>
              <a:rPr lang="en-US" dirty="0" smtClean="0"/>
              <a:t> method instead of </a:t>
            </a:r>
            <a:r>
              <a:rPr lang="en-US" dirty="0" err="1" smtClean="0"/>
              <a:t>Xrm.Page</a:t>
            </a:r>
            <a:r>
              <a:rPr lang="en-US" dirty="0" smtClean="0"/>
              <a:t> object to get the form context</a:t>
            </a:r>
          </a:p>
          <a:p>
            <a:r>
              <a:rPr lang="en-GB" dirty="0" smtClean="0"/>
              <a:t>JavaScript Web Resource dependencies</a:t>
            </a:r>
          </a:p>
          <a:p>
            <a:r>
              <a:rPr lang="en-GB" dirty="0" smtClean="0"/>
              <a:t>Advanced Find </a:t>
            </a:r>
          </a:p>
          <a:p>
            <a:pPr lvl="1"/>
            <a:r>
              <a:rPr lang="en-GB" dirty="0" smtClean="0"/>
              <a:t>now has the option to build a NOT IN query</a:t>
            </a:r>
            <a:endParaRPr lang="en-GB" dirty="0"/>
          </a:p>
        </p:txBody>
      </p:sp>
      <p:sp>
        <p:nvSpPr>
          <p:cNvPr id="3" name="Title 2">
            <a:extLst>
              <a:ext uri="{FF2B5EF4-FFF2-40B4-BE49-F238E27FC236}">
                <a16:creationId xmlns:a16="http://schemas.microsoft.com/office/drawing/2014/main" id="{CEB8C6C0-1E5A-4CF8-A7E4-17A42EBC5744}"/>
              </a:ext>
            </a:extLst>
          </p:cNvPr>
          <p:cNvSpPr>
            <a:spLocks noGrp="1"/>
          </p:cNvSpPr>
          <p:nvPr>
            <p:ph type="title"/>
          </p:nvPr>
        </p:nvSpPr>
        <p:spPr/>
        <p:txBody>
          <a:bodyPr>
            <a:normAutofit fontScale="90000"/>
          </a:bodyPr>
          <a:lstStyle/>
          <a:p>
            <a:r>
              <a:rPr lang="en-GB" smtClean="0"/>
              <a:t>Improvements</a:t>
            </a:r>
            <a:endParaRPr lang="en-GB" dirty="0"/>
          </a:p>
        </p:txBody>
      </p:sp>
    </p:spTree>
    <p:extLst>
      <p:ext uri="{BB962C8B-B14F-4D97-AF65-F5344CB8AC3E}">
        <p14:creationId xmlns:p14="http://schemas.microsoft.com/office/powerpoint/2010/main" val="2946907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87C35B-1465-4FB4-B60D-F2C6C5C1E9FF}"/>
              </a:ext>
            </a:extLst>
          </p:cNvPr>
          <p:cNvSpPr>
            <a:spLocks noGrp="1"/>
          </p:cNvSpPr>
          <p:nvPr>
            <p:ph type="body" sz="quarter" idx="15"/>
          </p:nvPr>
        </p:nvSpPr>
        <p:spPr/>
        <p:txBody>
          <a:bodyPr/>
          <a:lstStyle/>
          <a:p>
            <a:r>
              <a:rPr lang="en-GB" dirty="0" smtClean="0"/>
              <a:t>New Timeline Control API Awareness</a:t>
            </a:r>
          </a:p>
          <a:p>
            <a:pPr lvl="1"/>
            <a:r>
              <a:rPr lang="en-GB" dirty="0" smtClean="0"/>
              <a:t>API access to the social pane</a:t>
            </a:r>
          </a:p>
          <a:p>
            <a:r>
              <a:rPr lang="en-GB" dirty="0" smtClean="0"/>
              <a:t>Clicking the wrong link fixes</a:t>
            </a:r>
          </a:p>
          <a:p>
            <a:r>
              <a:rPr lang="en-US" dirty="0" smtClean="0"/>
              <a:t>New attribute type: multi-select option set</a:t>
            </a:r>
          </a:p>
          <a:p>
            <a:pPr lvl="1"/>
            <a:r>
              <a:rPr lang="en-US" dirty="0" smtClean="0"/>
              <a:t>Allows selection of multiple options</a:t>
            </a:r>
          </a:p>
          <a:p>
            <a:r>
              <a:rPr lang="en-GB" dirty="0" smtClean="0"/>
              <a:t>Virtual entities</a:t>
            </a:r>
          </a:p>
          <a:p>
            <a:pPr lvl="1"/>
            <a:r>
              <a:rPr lang="en-GB" dirty="0" smtClean="0"/>
              <a:t>Enable the integration of data residing in external systems</a:t>
            </a:r>
          </a:p>
          <a:p>
            <a:pPr lvl="1"/>
            <a:r>
              <a:rPr lang="en-GB" dirty="0" smtClean="0"/>
              <a:t>Similar to SharePoint External Content Types</a:t>
            </a:r>
            <a:endParaRPr lang="en-GB" dirty="0"/>
          </a:p>
        </p:txBody>
      </p:sp>
      <p:sp>
        <p:nvSpPr>
          <p:cNvPr id="3" name="Title 2">
            <a:extLst>
              <a:ext uri="{FF2B5EF4-FFF2-40B4-BE49-F238E27FC236}">
                <a16:creationId xmlns:a16="http://schemas.microsoft.com/office/drawing/2014/main" id="{CEB8C6C0-1E5A-4CF8-A7E4-17A42EBC5744}"/>
              </a:ext>
            </a:extLst>
          </p:cNvPr>
          <p:cNvSpPr>
            <a:spLocks noGrp="1"/>
          </p:cNvSpPr>
          <p:nvPr>
            <p:ph type="title"/>
          </p:nvPr>
        </p:nvSpPr>
        <p:spPr/>
        <p:txBody>
          <a:bodyPr>
            <a:normAutofit fontScale="90000"/>
          </a:bodyPr>
          <a:lstStyle/>
          <a:p>
            <a:r>
              <a:rPr lang="en-GB" smtClean="0"/>
              <a:t>Improvements</a:t>
            </a:r>
            <a:endParaRPr lang="en-GB" dirty="0"/>
          </a:p>
        </p:txBody>
      </p:sp>
    </p:spTree>
    <p:extLst>
      <p:ext uri="{BB962C8B-B14F-4D97-AF65-F5344CB8AC3E}">
        <p14:creationId xmlns:p14="http://schemas.microsoft.com/office/powerpoint/2010/main" val="14262707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6A2CD2-D2E9-4392-B362-0448AFFE71CD}"/>
              </a:ext>
            </a:extLst>
          </p:cNvPr>
          <p:cNvSpPr>
            <a:spLocks noGrp="1"/>
          </p:cNvSpPr>
          <p:nvPr>
            <p:ph type="body" sz="quarter" idx="15"/>
          </p:nvPr>
        </p:nvSpPr>
        <p:spPr/>
        <p:txBody>
          <a:bodyPr/>
          <a:lstStyle/>
          <a:p>
            <a:r>
              <a:rPr lang="en-GB" dirty="0" smtClean="0"/>
              <a:t>Service Scheduling </a:t>
            </a:r>
          </a:p>
          <a:p>
            <a:pPr lvl="1"/>
            <a:r>
              <a:rPr lang="en-GB" dirty="0" smtClean="0"/>
              <a:t>New field service scheduling can be used instead of the Service Scheduling API</a:t>
            </a:r>
          </a:p>
          <a:p>
            <a:r>
              <a:rPr lang="en-GB" dirty="0" smtClean="0"/>
              <a:t>Dialogs </a:t>
            </a:r>
          </a:p>
          <a:p>
            <a:pPr lvl="1"/>
            <a:r>
              <a:rPr lang="en-US" dirty="0" smtClean="0"/>
              <a:t>Use business process flows instead</a:t>
            </a:r>
            <a:endParaRPr lang="en-GB" dirty="0" smtClean="0"/>
          </a:p>
          <a:p>
            <a:r>
              <a:rPr lang="en-GB" dirty="0" smtClean="0"/>
              <a:t>Parature Knowledgebase</a:t>
            </a:r>
          </a:p>
          <a:p>
            <a:pPr lvl="1"/>
            <a:r>
              <a:rPr lang="en-GB" dirty="0" smtClean="0"/>
              <a:t>Who uses it?</a:t>
            </a:r>
          </a:p>
          <a:p>
            <a:pPr lvl="1"/>
            <a:r>
              <a:rPr lang="en-US" dirty="0" smtClean="0"/>
              <a:t>This feature is replaced by Knowledge Management features in Dynamics 365</a:t>
            </a:r>
            <a:endParaRPr lang="en-GB" dirty="0" smtClean="0"/>
          </a:p>
          <a:p>
            <a:r>
              <a:rPr lang="en-GB" dirty="0" smtClean="0"/>
              <a:t>Outlook Client </a:t>
            </a:r>
          </a:p>
          <a:p>
            <a:pPr lvl="1"/>
            <a:r>
              <a:rPr lang="en-GB" dirty="0" smtClean="0"/>
              <a:t>https://docs.microsoft.com/en-us/dynamics365/get-started/whats-new/customer-engagement/important-changes-coming#some-client-apis-are-deprecated</a:t>
            </a:r>
          </a:p>
          <a:p>
            <a:endParaRPr lang="en-GB" dirty="0"/>
          </a:p>
        </p:txBody>
      </p:sp>
      <p:sp>
        <p:nvSpPr>
          <p:cNvPr id="3" name="Title 2">
            <a:extLst>
              <a:ext uri="{FF2B5EF4-FFF2-40B4-BE49-F238E27FC236}">
                <a16:creationId xmlns:a16="http://schemas.microsoft.com/office/drawing/2014/main" id="{9B54248E-9E8C-4964-94D8-5F4FB472D6AB}"/>
              </a:ext>
            </a:extLst>
          </p:cNvPr>
          <p:cNvSpPr>
            <a:spLocks noGrp="1"/>
          </p:cNvSpPr>
          <p:nvPr>
            <p:ph type="title"/>
          </p:nvPr>
        </p:nvSpPr>
        <p:spPr/>
        <p:txBody>
          <a:bodyPr>
            <a:normAutofit fontScale="90000"/>
          </a:bodyPr>
          <a:lstStyle/>
          <a:p>
            <a:r>
              <a:rPr lang="en-GB" smtClean="0"/>
              <a:t>Deprecations</a:t>
            </a:r>
            <a:endParaRPr lang="en-GB" dirty="0"/>
          </a:p>
        </p:txBody>
      </p:sp>
    </p:spTree>
    <p:extLst>
      <p:ext uri="{BB962C8B-B14F-4D97-AF65-F5344CB8AC3E}">
        <p14:creationId xmlns:p14="http://schemas.microsoft.com/office/powerpoint/2010/main" val="15171239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6A2CD2-D2E9-4392-B362-0448AFFE71CD}"/>
              </a:ext>
            </a:extLst>
          </p:cNvPr>
          <p:cNvSpPr>
            <a:spLocks noGrp="1"/>
          </p:cNvSpPr>
          <p:nvPr>
            <p:ph type="body" sz="quarter" idx="15"/>
          </p:nvPr>
        </p:nvSpPr>
        <p:spPr/>
        <p:txBody>
          <a:bodyPr/>
          <a:lstStyle/>
          <a:p>
            <a:r>
              <a:rPr lang="en-GB" dirty="0" smtClean="0"/>
              <a:t>Windows 8 tablet app</a:t>
            </a:r>
          </a:p>
          <a:p>
            <a:pPr lvl="1"/>
            <a:r>
              <a:rPr lang="en-US" dirty="0" smtClean="0"/>
              <a:t>Finance and Operations is compatible with tablets. The tablet app is no longer required</a:t>
            </a:r>
            <a:endParaRPr lang="en-GB" dirty="0" smtClean="0"/>
          </a:p>
          <a:p>
            <a:r>
              <a:rPr lang="en-GB" dirty="0" smtClean="0"/>
              <a:t>Mail Merge </a:t>
            </a:r>
          </a:p>
          <a:p>
            <a:pPr lvl="1"/>
            <a:r>
              <a:rPr lang="en-GB" dirty="0" smtClean="0"/>
              <a:t>Mail merge can be provided with Word or Excel Templates</a:t>
            </a:r>
          </a:p>
          <a:p>
            <a:r>
              <a:rPr lang="en-GB" dirty="0" smtClean="0"/>
              <a:t>Announcements are deprecated</a:t>
            </a:r>
          </a:p>
          <a:p>
            <a:r>
              <a:rPr lang="en-US" dirty="0" smtClean="0"/>
              <a:t>Some client APIs are deprecated</a:t>
            </a:r>
          </a:p>
          <a:p>
            <a:pPr lvl="1"/>
            <a:r>
              <a:rPr lang="en-GB" dirty="0" smtClean="0"/>
              <a:t>https://docs.microsoft.com/en-us/dynamics365/get-started/whats-new/customer-engagement/important-changes-coming#some-client-apis-are-deprecated</a:t>
            </a:r>
          </a:p>
          <a:p>
            <a:endParaRPr lang="en-GB" dirty="0"/>
          </a:p>
        </p:txBody>
      </p:sp>
      <p:sp>
        <p:nvSpPr>
          <p:cNvPr id="3" name="Title 2">
            <a:extLst>
              <a:ext uri="{FF2B5EF4-FFF2-40B4-BE49-F238E27FC236}">
                <a16:creationId xmlns:a16="http://schemas.microsoft.com/office/drawing/2014/main" id="{9B54248E-9E8C-4964-94D8-5F4FB472D6AB}"/>
              </a:ext>
            </a:extLst>
          </p:cNvPr>
          <p:cNvSpPr>
            <a:spLocks noGrp="1"/>
          </p:cNvSpPr>
          <p:nvPr>
            <p:ph type="title"/>
          </p:nvPr>
        </p:nvSpPr>
        <p:spPr/>
        <p:txBody>
          <a:bodyPr>
            <a:normAutofit fontScale="90000"/>
          </a:bodyPr>
          <a:lstStyle/>
          <a:p>
            <a:r>
              <a:rPr lang="en-GB" smtClean="0"/>
              <a:t>Deprecations</a:t>
            </a:r>
            <a:endParaRPr lang="en-GB" dirty="0"/>
          </a:p>
        </p:txBody>
      </p:sp>
    </p:spTree>
    <p:extLst>
      <p:ext uri="{BB962C8B-B14F-4D97-AF65-F5344CB8AC3E}">
        <p14:creationId xmlns:p14="http://schemas.microsoft.com/office/powerpoint/2010/main" val="3255455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6A2CD2-D2E9-4392-B362-0448AFFE71CD}"/>
              </a:ext>
            </a:extLst>
          </p:cNvPr>
          <p:cNvSpPr>
            <a:spLocks noGrp="1"/>
          </p:cNvSpPr>
          <p:nvPr>
            <p:ph type="body" sz="quarter" idx="15"/>
          </p:nvPr>
        </p:nvSpPr>
        <p:spPr/>
        <p:txBody>
          <a:bodyPr/>
          <a:lstStyle/>
          <a:p>
            <a:r>
              <a:rPr lang="en-US" dirty="0" smtClean="0"/>
              <a:t>Silverlight (XAP) web resources</a:t>
            </a:r>
          </a:p>
          <a:p>
            <a:pPr lvl="1"/>
            <a:r>
              <a:rPr lang="en-US" dirty="0" smtClean="0"/>
              <a:t>Use custom controls created using the Custom Controls (provided by Dynamics365) or HTML web resources </a:t>
            </a:r>
          </a:p>
          <a:p>
            <a:pPr lvl="1"/>
            <a:r>
              <a:rPr lang="en-US" dirty="0" smtClean="0"/>
              <a:t>https://redcrm.wordpress.com/2016/07/18/crm-online-custom-controls/</a:t>
            </a:r>
          </a:p>
          <a:p>
            <a:endParaRPr lang="en-US" dirty="0"/>
          </a:p>
        </p:txBody>
      </p:sp>
      <p:sp>
        <p:nvSpPr>
          <p:cNvPr id="3" name="Title 2">
            <a:extLst>
              <a:ext uri="{FF2B5EF4-FFF2-40B4-BE49-F238E27FC236}">
                <a16:creationId xmlns:a16="http://schemas.microsoft.com/office/drawing/2014/main" id="{9B54248E-9E8C-4964-94D8-5F4FB472D6AB}"/>
              </a:ext>
            </a:extLst>
          </p:cNvPr>
          <p:cNvSpPr>
            <a:spLocks noGrp="1"/>
          </p:cNvSpPr>
          <p:nvPr>
            <p:ph type="title"/>
          </p:nvPr>
        </p:nvSpPr>
        <p:spPr/>
        <p:txBody>
          <a:bodyPr>
            <a:normAutofit fontScale="90000"/>
          </a:bodyPr>
          <a:lstStyle/>
          <a:p>
            <a:r>
              <a:rPr lang="en-GB" smtClean="0"/>
              <a:t>Deprecations</a:t>
            </a:r>
            <a:endParaRPr lang="en-GB" dirty="0"/>
          </a:p>
        </p:txBody>
      </p:sp>
    </p:spTree>
    <p:extLst>
      <p:ext uri="{BB962C8B-B14F-4D97-AF65-F5344CB8AC3E}">
        <p14:creationId xmlns:p14="http://schemas.microsoft.com/office/powerpoint/2010/main" val="1290662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TLS1.2 – With older </a:t>
            </a:r>
            <a:r>
              <a:rPr lang="en-GB" dirty="0" err="1" smtClean="0"/>
              <a:t>.Net</a:t>
            </a:r>
            <a:r>
              <a:rPr lang="en-GB" dirty="0" smtClean="0"/>
              <a:t> versions  - </a:t>
            </a:r>
            <a:r>
              <a:rPr lang="en-GB" sz="20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ServicePointManager</a:t>
            </a:r>
            <a:r>
              <a:rPr lang="en-GB" sz="1400" dirty="0" err="1">
                <a:solidFill>
                  <a:srgbClr val="000000"/>
                </a:solidFill>
                <a:latin typeface="Consolas" panose="020B0609020204030204" pitchFamily="49" charset="0"/>
              </a:rPr>
              <a:t>.SecurityProtocol</a:t>
            </a:r>
            <a:r>
              <a:rPr lang="en-GB" sz="1400" dirty="0">
                <a:solidFill>
                  <a:srgbClr val="000000"/>
                </a:solidFill>
                <a:latin typeface="Consolas" panose="020B0609020204030204" pitchFamily="49" charset="0"/>
              </a:rPr>
              <a:t> = </a:t>
            </a:r>
            <a:r>
              <a:rPr lang="en-GB" sz="1400" dirty="0">
                <a:solidFill>
                  <a:srgbClr val="2B91AF"/>
                </a:solidFill>
                <a:latin typeface="Consolas" panose="020B0609020204030204" pitchFamily="49" charset="0"/>
              </a:rPr>
              <a:t>SecurityProtocolType</a:t>
            </a:r>
            <a:r>
              <a:rPr lang="en-GB" sz="1400" dirty="0">
                <a:solidFill>
                  <a:srgbClr val="000000"/>
                </a:solidFill>
                <a:latin typeface="Consolas" panose="020B0609020204030204" pitchFamily="49" charset="0"/>
              </a:rPr>
              <a:t>.Tls12;</a:t>
            </a:r>
            <a:endParaRPr lang="en-GB" dirty="0" smtClean="0"/>
          </a:p>
          <a:p>
            <a:endParaRPr lang="en-GB" dirty="0"/>
          </a:p>
        </p:txBody>
      </p:sp>
      <p:sp>
        <p:nvSpPr>
          <p:cNvPr id="3" name="Title 2"/>
          <p:cNvSpPr>
            <a:spLocks noGrp="1"/>
          </p:cNvSpPr>
          <p:nvPr>
            <p:ph type="title"/>
          </p:nvPr>
        </p:nvSpPr>
        <p:spPr/>
        <p:txBody>
          <a:bodyPr>
            <a:normAutofit fontScale="90000"/>
          </a:bodyPr>
          <a:lstStyle/>
          <a:p>
            <a:r>
              <a:rPr lang="en-GB" dirty="0" smtClean="0"/>
              <a:t>Known Issues</a:t>
            </a:r>
            <a:endParaRPr lang="en-GB" dirty="0"/>
          </a:p>
        </p:txBody>
      </p:sp>
    </p:spTree>
    <p:extLst>
      <p:ext uri="{BB962C8B-B14F-4D97-AF65-F5344CB8AC3E}">
        <p14:creationId xmlns:p14="http://schemas.microsoft.com/office/powerpoint/2010/main" val="3584867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CRM Framework </a:t>
            </a:r>
          </a:p>
          <a:p>
            <a:r>
              <a:rPr lang="en-GB" dirty="0" smtClean="0"/>
              <a:t>Tooling – </a:t>
            </a:r>
          </a:p>
          <a:p>
            <a:pPr lvl="1"/>
            <a:r>
              <a:rPr lang="en-GB" dirty="0" smtClean="0"/>
              <a:t>Microsoft Dynamics 365 Toolkit</a:t>
            </a:r>
          </a:p>
          <a:p>
            <a:pPr lvl="1"/>
            <a:r>
              <a:rPr lang="en-GB" dirty="0" err="1" smtClean="0"/>
              <a:t>CRMRestBuilder</a:t>
            </a:r>
            <a:endParaRPr lang="en-GB" dirty="0" smtClean="0"/>
          </a:p>
          <a:p>
            <a:pPr lvl="1"/>
            <a:r>
              <a:rPr lang="en-GB" dirty="0" err="1" smtClean="0"/>
              <a:t>XrmToolbox</a:t>
            </a:r>
            <a:endParaRPr lang="en-GB" dirty="0" smtClean="0"/>
          </a:p>
          <a:p>
            <a:pPr lvl="1"/>
            <a:r>
              <a:rPr lang="en-GB" dirty="0" smtClean="0"/>
              <a:t>Metadata Browser</a:t>
            </a:r>
          </a:p>
          <a:p>
            <a:pPr lvl="1"/>
            <a:r>
              <a:rPr lang="en-GB" dirty="0" smtClean="0"/>
              <a:t>Plugin Registration Tool.</a:t>
            </a:r>
          </a:p>
          <a:p>
            <a:pPr marL="400050"/>
            <a:endParaRPr lang="en-GB" dirty="0"/>
          </a:p>
        </p:txBody>
      </p:sp>
      <p:sp>
        <p:nvSpPr>
          <p:cNvPr id="3" name="Title 2"/>
          <p:cNvSpPr>
            <a:spLocks noGrp="1"/>
          </p:cNvSpPr>
          <p:nvPr>
            <p:ph type="title"/>
          </p:nvPr>
        </p:nvSpPr>
        <p:spPr/>
        <p:txBody>
          <a:bodyPr>
            <a:normAutofit fontScale="90000"/>
          </a:bodyPr>
          <a:lstStyle/>
          <a:p>
            <a:r>
              <a:rPr lang="en-GB" dirty="0" smtClean="0"/>
              <a:t>What we have covered</a:t>
            </a:r>
            <a:endParaRPr lang="en-GB" dirty="0"/>
          </a:p>
        </p:txBody>
      </p:sp>
    </p:spTree>
    <p:extLst>
      <p:ext uri="{BB962C8B-B14F-4D97-AF65-F5344CB8AC3E}">
        <p14:creationId xmlns:p14="http://schemas.microsoft.com/office/powerpoint/2010/main" val="4166900961"/>
      </p:ext>
    </p:extLst>
  </p:cSld>
  <p:clrMapOvr>
    <a:masterClrMapping/>
  </p:clrMapOvr>
</p:sld>
</file>

<file path=ppt/theme/theme1.xml><?xml version="1.0" encoding="utf-8"?>
<a:theme xmlns:a="http://schemas.openxmlformats.org/drawingml/2006/main" name="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EFF839BC99765C44ABF57D628FED732F" ma:contentTypeVersion="0" ma:contentTypeDescription="Base content type which represents courseware documents" ma:contentTypeScope="" ma:versionID="1b62c6efd6b4f2b82e31975c7afb7183">
  <xsd:schema xmlns:xsd="http://www.w3.org/2001/XMLSchema" xmlns:xs="http://www.w3.org/2001/XMLSchema" xmlns:p="http://schemas.microsoft.com/office/2006/metadata/properties" xmlns:ns2="E91B78A9-CB0B-4A6B-986C-C3FD7F78ECCA" targetNamespace="http://schemas.microsoft.com/office/2006/metadata/properties" ma:root="true" ma:fieldsID="e20d87a58502fcd64504fc29d9a55e54" ns2:_="">
    <xsd:import namespace="E91B78A9-CB0B-4A6B-986C-C3FD7F78ECCA"/>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1B78A9-CB0B-4A6B-986C-C3FD7F78ECCA"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equenceNumber xmlns="E91B78A9-CB0B-4A6B-986C-C3FD7F78ECCA">11</SequenceNumber>
    <IsBuildFile xmlns="E91B78A9-CB0B-4A6B-986C-C3FD7F78ECCA" xsi:nil="true"/>
    <BookTypeField0 xmlns="E91B78A9-CB0B-4A6B-986C-C3FD7F78ECCA">
      <Terms xmlns="http://schemas.microsoft.com/office/infopath/2007/PartnerControls">
        <TermInfo xmlns="http://schemas.microsoft.com/office/infopath/2007/PartnerControls">
          <TermName xmlns="http://schemas.microsoft.com/office/infopath/2007/PartnerControls">DG1</TermName>
          <TermId xmlns="http://schemas.microsoft.com/office/infopath/2007/PartnerControls">2c36b281-5453-4638-b94e-382d16c3a3ae</TermId>
        </TermInfo>
      </Terms>
    </BookTypeField0>
  </documentManagement>
</p:properties>
</file>

<file path=customXml/itemProps1.xml><?xml version="1.0" encoding="utf-8"?>
<ds:datastoreItem xmlns:ds="http://schemas.openxmlformats.org/officeDocument/2006/customXml" ds:itemID="{0BC83D0D-6254-4EA9-B26A-DF222A701E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1B78A9-CB0B-4A6B-986C-C3FD7F78EC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A5004B-5230-4838-AF88-6BFD3EDB7B5D}">
  <ds:schemaRefs>
    <ds:schemaRef ds:uri="http://schemas.microsoft.com/sharepoint/v3/contenttype/forms"/>
  </ds:schemaRefs>
</ds:datastoreItem>
</file>

<file path=customXml/itemProps3.xml><?xml version="1.0" encoding="utf-8"?>
<ds:datastoreItem xmlns:ds="http://schemas.openxmlformats.org/officeDocument/2006/customXml" ds:itemID="{D7CA8050-CD8D-4A56-8309-8126574BE0BA}">
  <ds:schemaRefs>
    <ds:schemaRef ds:uri="http://schemas.microsoft.com/office/2006/metadata/properties"/>
    <ds:schemaRef ds:uri="http://schemas.microsoft.com/office/infopath/2007/PartnerControls"/>
    <ds:schemaRef ds:uri="E91B78A9-CB0B-4A6B-986C-C3FD7F78ECCA"/>
  </ds:schemaRefs>
</ds:datastoreItem>
</file>

<file path=docProps/app.xml><?xml version="1.0" encoding="utf-8"?>
<Properties xmlns="http://schemas.openxmlformats.org/officeDocument/2006/extended-properties" xmlns:vt="http://schemas.openxmlformats.org/officeDocument/2006/docPropsVTypes">
  <Template/>
  <TotalTime>204</TotalTime>
  <Words>1232</Words>
  <Application>Microsoft Office PowerPoint</Application>
  <PresentationFormat>Widescreen</PresentationFormat>
  <Paragraphs>134</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Consolas</vt:lpstr>
      <vt:lpstr>Segoe UI</vt:lpstr>
      <vt:lpstr>Segoe UI Light</vt:lpstr>
      <vt:lpstr>PPM Courseware Slides</vt:lpstr>
      <vt:lpstr>Dynamics 365 v9  What’s different ?</vt:lpstr>
      <vt:lpstr>Objectives</vt:lpstr>
      <vt:lpstr>Improvements</vt:lpstr>
      <vt:lpstr>Improvements</vt:lpstr>
      <vt:lpstr>Deprecations</vt:lpstr>
      <vt:lpstr>Deprecations</vt:lpstr>
      <vt:lpstr>Deprecations</vt:lpstr>
      <vt:lpstr>Known Issues</vt:lpstr>
      <vt:lpstr>What we have covered</vt:lpstr>
      <vt:lpstr>Summary </vt:lpstr>
      <vt:lpstr>Workflows and Processes</vt:lpstr>
      <vt:lpstr>Plugins vs Workflows </vt:lpstr>
      <vt:lpstr>Summary</vt:lpstr>
      <vt:lpstr>Summary</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Priestley, Wendy</dc:creator>
  <cp:lastModifiedBy>Hill, Roger</cp:lastModifiedBy>
  <cp:revision>46</cp:revision>
  <dcterms:created xsi:type="dcterms:W3CDTF">2016-09-15T10:26:31Z</dcterms:created>
  <dcterms:modified xsi:type="dcterms:W3CDTF">2019-01-18T18:01:34Z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0x010100F0967B7CEE8D417F966757887D9466FB00EFF839BC99765C44ABF57D628FED732F</vt:lpwstr>
  </property>
  <property fmtid="{D5CDD505-2E9C-101B-9397-08002B2CF9AE}" pid="4" name="BookType">
    <vt:lpwstr>21</vt:lpwstr>
  </property>
</Properties>
</file>