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63"/>
  </p:notesMasterIdLst>
  <p:handoutMasterIdLst>
    <p:handoutMasterId r:id="rId6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317" r:id="rId32"/>
    <p:sldId id="286" r:id="rId33"/>
    <p:sldId id="287" r:id="rId34"/>
    <p:sldId id="288" r:id="rId35"/>
    <p:sldId id="289" r:id="rId36"/>
    <p:sldId id="290" r:id="rId37"/>
    <p:sldId id="291" r:id="rId38"/>
    <p:sldId id="292"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6116" autoAdjust="0"/>
  </p:normalViewPr>
  <p:slideViewPr>
    <p:cSldViewPr snapToGrid="0">
      <p:cViewPr varScale="1">
        <p:scale>
          <a:sx n="69" d="100"/>
          <a:sy n="69" d="100"/>
        </p:scale>
        <p:origin x="1186" y="62"/>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3" d="100"/>
          <a:sy n="73" d="100"/>
        </p:scale>
        <p:origin x="3010" y="7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400110"/>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smtClean="0">
                <a:solidFill>
                  <a:schemeClr val="accent4"/>
                </a:solidFill>
                <a:latin typeface="Segoe UI" panose="020B0502040204020203" pitchFamily="34" charset="0"/>
                <a:cs typeface="Segoe UI" panose="020B0502040204020203" pitchFamily="34" charset="0"/>
              </a:rPr>
              <a:t>Microsoft Dynamics CRM &amp; Dynamics 365 Fast Track for Developers</a:t>
            </a:r>
            <a:endParaRPr lang="en-GB" sz="1000" cap="all" spc="300" baseline="0" dirty="0">
              <a:solidFill>
                <a:schemeClr val="accent1"/>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6"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smtClean="0"/>
              <a:t>CONTINUED </a:t>
            </a:r>
            <a:fld id="{993982D2-741D-4BC6-8F8E-84F7C8891268}" type="slidenum">
              <a:rPr smtClean="0"/>
              <a:pPr>
                <a:defRPr/>
              </a:pPr>
              <a:t>‹#›</a:t>
            </a:fld>
            <a:endParaRPr dirty="0"/>
          </a:p>
        </p:txBody>
      </p:sp>
      <p:sp>
        <p:nvSpPr>
          <p:cNvPr id="7" name="TextBox 6"/>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msdn.microsoft.com/en-us/library/microsoft.xrm.sdk.entity.item.aspx" TargetMode="External"/><Relationship Id="rId3" Type="http://schemas.openxmlformats.org/officeDocument/2006/relationships/hyperlink" Target="https://msdn.microsoft.com/en-us/library/microsoft.xrm.sdk.entity.attributes.aspx" TargetMode="External"/><Relationship Id="rId7" Type="http://schemas.openxmlformats.org/officeDocument/2006/relationships/hyperlink" Target="https://msdn.microsoft.com/en-us/library/microsoft.xrm.sdk.entity.id.aspx" TargetMode="External"/><Relationship Id="rId12" Type="http://schemas.openxmlformats.org/officeDocument/2006/relationships/hyperlink" Target="https://msdn.microsoft.com/en-us/library/microsoft.xrm.sdk.entity.rowversion.aspx"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msdn.microsoft.com/en-us/library/microsoft.xrm.sdk.entity.formattedvalues.aspx" TargetMode="External"/><Relationship Id="rId11" Type="http://schemas.openxmlformats.org/officeDocument/2006/relationships/hyperlink" Target="https://msdn.microsoft.com/en-us/library/microsoft.xrm.sdk.entity.relatedentities.aspx" TargetMode="External"/><Relationship Id="rId5" Type="http://schemas.openxmlformats.org/officeDocument/2006/relationships/hyperlink" Target="https://msdn.microsoft.com/en-us/library/microsoft.xrm.sdk.entity.extensiondata.aspx" TargetMode="External"/><Relationship Id="rId10" Type="http://schemas.openxmlformats.org/officeDocument/2006/relationships/hyperlink" Target="https://msdn.microsoft.com/en-us/library/microsoft.xrm.sdk.entity.logicalname.aspx" TargetMode="External"/><Relationship Id="rId4" Type="http://schemas.openxmlformats.org/officeDocument/2006/relationships/hyperlink" Target="https://msdn.microsoft.com/en-us/library/microsoft.xrm.sdk.entity.entitystate.aspx" TargetMode="External"/><Relationship Id="rId9" Type="http://schemas.openxmlformats.org/officeDocument/2006/relationships/hyperlink" Target="https://msdn.microsoft.com/en-us/library/microsoft.xrm.sdk.entity.keyattributes.aspx"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msdn.microsoft.com/en-gb/library/microsoft.xrm.sdk.query.queryexpression.columnset.aspx"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msdn.microsoft.com/en-us/library/microsoft.xrm.sdk.query.filterexpression.aspx"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msdn.microsoft.com/en-gb/library/microsoft.xrm.sdk.query.queryexpression.aspx"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msdn.microsoft.com/en-us/library/microsoft.xrm.sdk.client.organizationservicecontext.aspx" TargetMode="External"/><Relationship Id="rId2" Type="http://schemas.openxmlformats.org/officeDocument/2006/relationships/slide" Target="../slides/slide42.xml"/><Relationship Id="rId1" Type="http://schemas.openxmlformats.org/officeDocument/2006/relationships/notesMaster" Target="../notesMasters/notesMaster1.xml"/><Relationship Id="rId5" Type="http://schemas.openxmlformats.org/officeDocument/2006/relationships/hyperlink" Target="https://msdn.microsoft.com/library/system.linq.iqueryable.aspx" TargetMode="External"/><Relationship Id="rId4" Type="http://schemas.openxmlformats.org/officeDocument/2006/relationships/hyperlink" Target="https://msdn.microsoft.com/library/bb397897.aspx"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blogs.msdn.com/b/devkeydet/archive/2012/04/22/getting-fetchxml-from-linqpad.aspx"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sdn.microsoft.com/en-us/library/microsoft.xrm.sdk.iorganizationservice.aspx"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msdn.microsoft.com/en-us/library/gg309401.aspx"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858557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755508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err="1" smtClean="0">
                <a:effectLst/>
              </a:rPr>
              <a:t>Microsoft.Xrm.Tooling.Connector</a:t>
            </a:r>
            <a:r>
              <a:rPr lang="en-GB" dirty="0" smtClean="0">
                <a:effectLst/>
              </a:rPr>
              <a:t> library has been made available by the Dynamics </a:t>
            </a:r>
            <a:r>
              <a:rPr lang="en-GB" dirty="0" smtClean="0"/>
              <a:t>365</a:t>
            </a:r>
            <a:r>
              <a:rPr lang="en-GB" dirty="0" smtClean="0">
                <a:effectLst/>
              </a:rPr>
              <a:t> SDK team to make it easy to perform common operations, using direct functions that have been exposed for these.</a:t>
            </a:r>
            <a:endParaRPr lang="en-US" b="1" dirty="0" smtClean="0"/>
          </a:p>
          <a:p>
            <a:endParaRPr lang="en-GB" dirty="0"/>
          </a:p>
        </p:txBody>
      </p:sp>
    </p:spTree>
    <p:extLst>
      <p:ext uri="{BB962C8B-B14F-4D97-AF65-F5344CB8AC3E}">
        <p14:creationId xmlns:p14="http://schemas.microsoft.com/office/powerpoint/2010/main" val="1725807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Make sure to use Nuget to refer to SDK </a:t>
            </a:r>
            <a:r>
              <a:rPr lang="en-GB" dirty="0" err="1" smtClean="0"/>
              <a:t>dll’s</a:t>
            </a:r>
            <a:r>
              <a:rPr lang="en-GB" dirty="0" smtClean="0"/>
              <a:t>.</a:t>
            </a:r>
          </a:p>
          <a:p>
            <a:endParaRPr lang="en-GB" dirty="0"/>
          </a:p>
        </p:txBody>
      </p:sp>
    </p:spTree>
    <p:extLst>
      <p:ext uri="{BB962C8B-B14F-4D97-AF65-F5344CB8AC3E}">
        <p14:creationId xmlns:p14="http://schemas.microsoft.com/office/powerpoint/2010/main" val="2772928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093700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b="0" dirty="0" smtClean="0"/>
              <a:t>The </a:t>
            </a:r>
            <a:r>
              <a:rPr lang="en-US" b="0" dirty="0" err="1" smtClean="0"/>
              <a:t>crmServiceClient</a:t>
            </a:r>
            <a:r>
              <a:rPr lang="en-US" b="0" dirty="0" smtClean="0"/>
              <a:t> object exposes encapsulates the functionality of the </a:t>
            </a:r>
            <a:r>
              <a:rPr lang="en-US" b="0" dirty="0" err="1" smtClean="0"/>
              <a:t>OrganizationalServices</a:t>
            </a:r>
            <a:r>
              <a:rPr lang="en-US" b="0" dirty="0" smtClean="0"/>
              <a:t> object. CRUD operations on your Dynamics data and metadata are possible through this object.</a:t>
            </a:r>
          </a:p>
          <a:p>
            <a:endParaRPr lang="en-GB" dirty="0"/>
          </a:p>
        </p:txBody>
      </p:sp>
    </p:spTree>
    <p:extLst>
      <p:ext uri="{BB962C8B-B14F-4D97-AF65-F5344CB8AC3E}">
        <p14:creationId xmlns:p14="http://schemas.microsoft.com/office/powerpoint/2010/main" val="3127106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b="1" baseline="0" dirty="0" smtClean="0"/>
              <a:t>Demo</a:t>
            </a:r>
            <a:r>
              <a:rPr lang="en-GB" b="1" dirty="0" smtClean="0"/>
              <a:t> - </a:t>
            </a:r>
            <a:r>
              <a:rPr lang="en-GB" b="1" baseline="0" dirty="0" smtClean="0"/>
              <a:t>Using the Discovery Service API</a:t>
            </a:r>
          </a:p>
          <a:p>
            <a:pPr marL="228600" indent="-228600">
              <a:buAutoNum type="arabicPeriod"/>
            </a:pPr>
            <a:r>
              <a:rPr lang="en-GB" baseline="0" dirty="0" smtClean="0"/>
              <a:t>In a </a:t>
            </a:r>
            <a:r>
              <a:rPr lang="en-GB" baseline="0" dirty="0" err="1" smtClean="0"/>
              <a:t>.Net</a:t>
            </a:r>
            <a:r>
              <a:rPr lang="en-GB" baseline="0" dirty="0" smtClean="0"/>
              <a:t> Console Application specifying framework 4.52</a:t>
            </a:r>
          </a:p>
          <a:p>
            <a:r>
              <a:rPr lang="en-GB" strike="sngStrike" baseline="0" dirty="0" smtClean="0"/>
              <a:t>Add references to the SDK DLLs, from the SDK 2015\bin folder (</a:t>
            </a:r>
            <a:r>
              <a:rPr lang="en-US" strike="sngStrike" baseline="0" dirty="0" err="1" smtClean="0"/>
              <a:t>Microsoft.Xrm.Sdk</a:t>
            </a:r>
            <a:r>
              <a:rPr lang="en-US" strike="sngStrike" baseline="0" dirty="0" smtClean="0"/>
              <a:t>, </a:t>
            </a:r>
            <a:r>
              <a:rPr lang="en-US" strike="sngStrike" baseline="0" dirty="0" err="1" smtClean="0"/>
              <a:t>Microsoft.Crm.Sdk.Proxy</a:t>
            </a:r>
            <a:r>
              <a:rPr lang="en-US" strike="sngStrike" baseline="0" dirty="0" smtClean="0"/>
              <a:t>, </a:t>
            </a:r>
            <a:r>
              <a:rPr lang="en-US" strike="sngStrike" baseline="0" dirty="0" err="1" smtClean="0"/>
              <a:t>Microsoft.Xrm.Client</a:t>
            </a:r>
            <a:r>
              <a:rPr lang="en-US" strike="sngStrike" baseline="0" dirty="0" smtClean="0"/>
              <a:t>)</a:t>
            </a:r>
          </a:p>
          <a:p>
            <a:r>
              <a:rPr lang="en-US" b="1" dirty="0" smtClean="0"/>
              <a:t>Use reference to nuget</a:t>
            </a:r>
            <a:r>
              <a:rPr lang="en-US" b="1" baseline="0" dirty="0" smtClean="0"/>
              <a:t> package </a:t>
            </a:r>
            <a:r>
              <a:rPr lang="en-US" b="1" baseline="0" dirty="0" err="1" smtClean="0"/>
              <a:t>Microsoft.CrmSdk.CoreAssemblies</a:t>
            </a:r>
            <a:endParaRPr lang="en-US" b="1" dirty="0" smtClean="0"/>
          </a:p>
          <a:p>
            <a:endParaRPr lang="en-US" dirty="0" smtClean="0"/>
          </a:p>
          <a:p>
            <a:pPr marL="228600" indent="-228600">
              <a:buAutoNum type="arabicPeriod" startAt="2"/>
            </a:pPr>
            <a:r>
              <a:rPr lang="en-GB" baseline="0" dirty="0" smtClean="0"/>
              <a:t>Add the following code into the Main method – hint use the ctrl . Technique to resolve the missing namespaces </a:t>
            </a:r>
            <a:r>
              <a:rPr lang="en-GB" baseline="0" dirty="0" err="1" smtClean="0"/>
              <a:t>indicatred</a:t>
            </a:r>
            <a:r>
              <a:rPr lang="en-GB" dirty="0" smtClean="0"/>
              <a:t> by the wiggly red underline in the script</a:t>
            </a:r>
          </a:p>
          <a:p>
            <a:r>
              <a:rPr lang="en-GB" baseline="0" dirty="0" smtClean="0"/>
              <a:t>Private</a:t>
            </a:r>
            <a:r>
              <a:rPr lang="en-GB" dirty="0" smtClean="0"/>
              <a:t> static </a:t>
            </a:r>
            <a:r>
              <a:rPr lang="en-GB" baseline="0" dirty="0" smtClean="0"/>
              <a:t> void Main()</a:t>
            </a:r>
          </a:p>
          <a:p>
            <a:r>
              <a:rPr lang="en-GB" dirty="0" smtClean="0"/>
              <a:t>{</a:t>
            </a:r>
            <a:endParaRPr lang="en-GB" baseline="0" dirty="0" smtClean="0"/>
          </a:p>
          <a:p>
            <a:r>
              <a:rPr lang="en-GB" kern="1200" dirty="0" err="1" smtClean="0">
                <a:solidFill>
                  <a:schemeClr val="tx1"/>
                </a:solidFill>
              </a:rPr>
              <a:t>DiscoveryService</a:t>
            </a:r>
            <a:r>
              <a:rPr lang="en-GB" kern="1200" dirty="0" smtClean="0">
                <a:solidFill>
                  <a:schemeClr val="tx1"/>
                </a:solidFill>
              </a:rPr>
              <a:t> </a:t>
            </a:r>
            <a:r>
              <a:rPr lang="en-GB" kern="1200" dirty="0" err="1" smtClean="0">
                <a:solidFill>
                  <a:schemeClr val="tx1"/>
                </a:solidFill>
              </a:rPr>
              <a:t>dsp</a:t>
            </a:r>
            <a:r>
              <a:rPr lang="en-GB" kern="1200" dirty="0" smtClean="0">
                <a:solidFill>
                  <a:schemeClr val="tx1"/>
                </a:solidFill>
              </a:rPr>
              <a:t> = new </a:t>
            </a:r>
            <a:r>
              <a:rPr lang="en-GB" kern="1200" dirty="0" err="1" smtClean="0">
                <a:solidFill>
                  <a:schemeClr val="tx1"/>
                </a:solidFill>
              </a:rPr>
              <a:t>DiscoveryService</a:t>
            </a:r>
            <a:r>
              <a:rPr lang="en-GB" kern="1200" dirty="0" smtClean="0">
                <a:solidFill>
                  <a:schemeClr val="tx1"/>
                </a:solidFill>
              </a:rPr>
              <a:t>("</a:t>
            </a:r>
            <a:r>
              <a:rPr lang="en-GB" kern="1200" dirty="0" err="1" smtClean="0">
                <a:solidFill>
                  <a:schemeClr val="tx1"/>
                </a:solidFill>
              </a:rPr>
              <a:t>crmDiscoveryOnline</a:t>
            </a:r>
            <a:r>
              <a:rPr lang="en-GB" kern="1200" dirty="0" smtClean="0">
                <a:solidFill>
                  <a:schemeClr val="tx1"/>
                </a:solidFill>
              </a:rPr>
              <a:t>");</a:t>
            </a:r>
          </a:p>
          <a:p>
            <a:r>
              <a:rPr lang="en-GB" kern="1200" dirty="0" smtClean="0">
                <a:solidFill>
                  <a:schemeClr val="tx1"/>
                </a:solidFill>
              </a:rPr>
              <a:t>              </a:t>
            </a:r>
          </a:p>
          <a:p>
            <a:r>
              <a:rPr lang="en-GB" kern="1200" dirty="0" smtClean="0">
                <a:solidFill>
                  <a:schemeClr val="tx1"/>
                </a:solidFill>
              </a:rPr>
              <a:t>            </a:t>
            </a:r>
            <a:r>
              <a:rPr lang="en-GB" kern="1200" dirty="0" err="1" smtClean="0">
                <a:solidFill>
                  <a:schemeClr val="tx1"/>
                </a:solidFill>
              </a:rPr>
              <a:t>RetrieveOrganizationsRequest</a:t>
            </a:r>
            <a:r>
              <a:rPr lang="en-GB" kern="1200" dirty="0" smtClean="0">
                <a:solidFill>
                  <a:schemeClr val="tx1"/>
                </a:solidFill>
              </a:rPr>
              <a:t> </a:t>
            </a:r>
            <a:r>
              <a:rPr lang="en-GB" kern="1200" dirty="0" err="1" smtClean="0">
                <a:solidFill>
                  <a:schemeClr val="tx1"/>
                </a:solidFill>
              </a:rPr>
              <a:t>req</a:t>
            </a:r>
            <a:r>
              <a:rPr lang="en-GB" kern="1200" dirty="0" smtClean="0">
                <a:solidFill>
                  <a:schemeClr val="tx1"/>
                </a:solidFill>
              </a:rPr>
              <a:t> = new </a:t>
            </a:r>
            <a:r>
              <a:rPr lang="en-GB" kern="1200" dirty="0" err="1" smtClean="0">
                <a:solidFill>
                  <a:schemeClr val="tx1"/>
                </a:solidFill>
              </a:rPr>
              <a:t>RetrieveOrganizationsRequest</a:t>
            </a:r>
            <a:r>
              <a:rPr lang="en-GB" kern="1200" dirty="0" smtClean="0">
                <a:solidFill>
                  <a:schemeClr val="tx1"/>
                </a:solidFill>
              </a:rPr>
              <a:t>();</a:t>
            </a:r>
          </a:p>
          <a:p>
            <a:r>
              <a:rPr lang="en-GB" kern="1200" dirty="0" smtClean="0">
                <a:solidFill>
                  <a:schemeClr val="tx1"/>
                </a:solidFill>
              </a:rPr>
              <a:t>            </a:t>
            </a:r>
            <a:r>
              <a:rPr lang="en-GB" kern="1200" dirty="0" err="1" smtClean="0">
                <a:solidFill>
                  <a:schemeClr val="tx1"/>
                </a:solidFill>
              </a:rPr>
              <a:t>RetrieveOrganizationsResponse</a:t>
            </a:r>
            <a:r>
              <a:rPr lang="en-GB" kern="1200" dirty="0" smtClean="0">
                <a:solidFill>
                  <a:schemeClr val="tx1"/>
                </a:solidFill>
              </a:rPr>
              <a:t> </a:t>
            </a:r>
            <a:r>
              <a:rPr lang="en-GB" kern="1200" dirty="0" err="1" smtClean="0">
                <a:solidFill>
                  <a:schemeClr val="tx1"/>
                </a:solidFill>
              </a:rPr>
              <a:t>resp</a:t>
            </a:r>
            <a:r>
              <a:rPr lang="en-GB" kern="1200" dirty="0" smtClean="0">
                <a:solidFill>
                  <a:schemeClr val="tx1"/>
                </a:solidFill>
              </a:rPr>
              <a:t> = (</a:t>
            </a:r>
            <a:r>
              <a:rPr lang="en-GB" kern="1200" dirty="0" err="1" smtClean="0">
                <a:solidFill>
                  <a:schemeClr val="tx1"/>
                </a:solidFill>
              </a:rPr>
              <a:t>RetrieveOrganizationsResponse</a:t>
            </a:r>
            <a:r>
              <a:rPr lang="en-GB" kern="1200" dirty="0" smtClean="0">
                <a:solidFill>
                  <a:schemeClr val="tx1"/>
                </a:solidFill>
              </a:rPr>
              <a:t>)</a:t>
            </a:r>
            <a:r>
              <a:rPr lang="en-GB" kern="1200" dirty="0" err="1" smtClean="0">
                <a:solidFill>
                  <a:schemeClr val="tx1"/>
                </a:solidFill>
              </a:rPr>
              <a:t>dsp.Execute</a:t>
            </a:r>
            <a:r>
              <a:rPr lang="en-GB" kern="1200" dirty="0" smtClean="0">
                <a:solidFill>
                  <a:schemeClr val="tx1"/>
                </a:solidFill>
              </a:rPr>
              <a:t>(</a:t>
            </a:r>
            <a:r>
              <a:rPr lang="en-GB" kern="1200" dirty="0" err="1" smtClean="0">
                <a:solidFill>
                  <a:schemeClr val="tx1"/>
                </a:solidFill>
              </a:rPr>
              <a:t>req</a:t>
            </a:r>
            <a:r>
              <a:rPr lang="en-GB" kern="1200" dirty="0" smtClean="0">
                <a:solidFill>
                  <a:schemeClr val="tx1"/>
                </a:solidFill>
              </a:rPr>
              <a:t>);</a:t>
            </a:r>
          </a:p>
          <a:p>
            <a:r>
              <a:rPr lang="en-GB" kern="1200" dirty="0" smtClean="0">
                <a:solidFill>
                  <a:schemeClr val="tx1"/>
                </a:solidFill>
              </a:rPr>
              <a:t>            </a:t>
            </a:r>
            <a:r>
              <a:rPr lang="en-GB" kern="1200" dirty="0" err="1" smtClean="0">
                <a:solidFill>
                  <a:schemeClr val="tx1"/>
                </a:solidFill>
              </a:rPr>
              <a:t>foreach</a:t>
            </a:r>
            <a:r>
              <a:rPr lang="en-GB" kern="1200" dirty="0" smtClean="0">
                <a:solidFill>
                  <a:schemeClr val="tx1"/>
                </a:solidFill>
              </a:rPr>
              <a:t> (</a:t>
            </a:r>
            <a:r>
              <a:rPr lang="en-GB" kern="1200" dirty="0" err="1" smtClean="0">
                <a:solidFill>
                  <a:schemeClr val="tx1"/>
                </a:solidFill>
              </a:rPr>
              <a:t>var</a:t>
            </a:r>
            <a:r>
              <a:rPr lang="en-GB" kern="1200" dirty="0" smtClean="0">
                <a:solidFill>
                  <a:schemeClr val="tx1"/>
                </a:solidFill>
              </a:rPr>
              <a:t> </a:t>
            </a:r>
            <a:r>
              <a:rPr lang="en-GB" kern="1200" dirty="0" err="1" smtClean="0">
                <a:solidFill>
                  <a:schemeClr val="tx1"/>
                </a:solidFill>
              </a:rPr>
              <a:t>orgDetail</a:t>
            </a:r>
            <a:r>
              <a:rPr lang="en-GB" kern="1200" dirty="0" smtClean="0">
                <a:solidFill>
                  <a:schemeClr val="tx1"/>
                </a:solidFill>
              </a:rPr>
              <a:t> in </a:t>
            </a:r>
            <a:r>
              <a:rPr lang="en-GB" kern="1200" dirty="0" err="1" smtClean="0">
                <a:solidFill>
                  <a:schemeClr val="tx1"/>
                </a:solidFill>
              </a:rPr>
              <a:t>resp.Details</a:t>
            </a:r>
            <a:r>
              <a:rPr lang="en-GB" kern="1200" dirty="0" smtClean="0">
                <a:solidFill>
                  <a:schemeClr val="tx1"/>
                </a:solidFill>
              </a:rPr>
              <a:t>)</a:t>
            </a:r>
          </a:p>
          <a:p>
            <a:r>
              <a:rPr lang="en-GB" kern="1200" dirty="0" smtClean="0">
                <a:solidFill>
                  <a:schemeClr val="tx1"/>
                </a:solidFill>
              </a:rPr>
              <a:t>            {</a:t>
            </a:r>
          </a:p>
          <a:p>
            <a:r>
              <a:rPr lang="en-GB" kern="1200" dirty="0" smtClean="0">
                <a:solidFill>
                  <a:schemeClr val="tx1"/>
                </a:solidFill>
              </a:rPr>
              <a:t>                </a:t>
            </a:r>
            <a:r>
              <a:rPr lang="en-GB" kern="1200" dirty="0" err="1" smtClean="0">
                <a:solidFill>
                  <a:schemeClr val="tx1"/>
                </a:solidFill>
              </a:rPr>
              <a:t>Console.WriteLine</a:t>
            </a:r>
            <a:r>
              <a:rPr lang="en-GB" kern="1200" dirty="0" smtClean="0">
                <a:solidFill>
                  <a:schemeClr val="tx1"/>
                </a:solidFill>
              </a:rPr>
              <a:t>("--------{0}----------",</a:t>
            </a:r>
            <a:r>
              <a:rPr lang="en-GB" kern="1200" dirty="0" err="1" smtClean="0">
                <a:solidFill>
                  <a:schemeClr val="tx1"/>
                </a:solidFill>
              </a:rPr>
              <a:t>orgDetail.FriendlyName</a:t>
            </a:r>
            <a:r>
              <a:rPr lang="en-GB" kern="1200" dirty="0" smtClean="0">
                <a:solidFill>
                  <a:schemeClr val="tx1"/>
                </a:solidFill>
              </a:rPr>
              <a:t>);</a:t>
            </a:r>
          </a:p>
          <a:p>
            <a:r>
              <a:rPr lang="en-GB" kern="1200" dirty="0" smtClean="0">
                <a:solidFill>
                  <a:schemeClr val="tx1"/>
                </a:solidFill>
              </a:rPr>
              <a:t>                </a:t>
            </a:r>
            <a:r>
              <a:rPr lang="en-GB" kern="1200" dirty="0" err="1" smtClean="0">
                <a:solidFill>
                  <a:schemeClr val="tx1"/>
                </a:solidFill>
              </a:rPr>
              <a:t>Console.WriteLine</a:t>
            </a:r>
            <a:r>
              <a:rPr lang="en-GB" kern="1200" dirty="0" smtClean="0">
                <a:solidFill>
                  <a:schemeClr val="tx1"/>
                </a:solidFill>
              </a:rPr>
              <a:t>();</a:t>
            </a:r>
          </a:p>
          <a:p>
            <a:r>
              <a:rPr lang="en-GB" kern="1200" dirty="0" smtClean="0">
                <a:solidFill>
                  <a:schemeClr val="tx1"/>
                </a:solidFill>
              </a:rPr>
              <a:t>                </a:t>
            </a:r>
            <a:r>
              <a:rPr lang="en-GB" kern="1200" dirty="0" err="1" smtClean="0">
                <a:solidFill>
                  <a:schemeClr val="tx1"/>
                </a:solidFill>
              </a:rPr>
              <a:t>foreach</a:t>
            </a:r>
            <a:r>
              <a:rPr lang="en-GB" kern="1200" dirty="0" smtClean="0">
                <a:solidFill>
                  <a:schemeClr val="tx1"/>
                </a:solidFill>
              </a:rPr>
              <a:t> (</a:t>
            </a:r>
            <a:r>
              <a:rPr lang="en-GB" kern="1200" dirty="0" err="1" smtClean="0">
                <a:solidFill>
                  <a:schemeClr val="tx1"/>
                </a:solidFill>
              </a:rPr>
              <a:t>var</a:t>
            </a:r>
            <a:r>
              <a:rPr lang="en-GB" kern="1200" dirty="0" smtClean="0">
                <a:solidFill>
                  <a:schemeClr val="tx1"/>
                </a:solidFill>
              </a:rPr>
              <a:t> endpoint in </a:t>
            </a:r>
            <a:r>
              <a:rPr lang="en-GB" kern="1200" dirty="0" err="1" smtClean="0">
                <a:solidFill>
                  <a:schemeClr val="tx1"/>
                </a:solidFill>
              </a:rPr>
              <a:t>orgDetail.Endpoints</a:t>
            </a:r>
            <a:r>
              <a:rPr lang="en-GB" kern="1200" dirty="0" smtClean="0">
                <a:solidFill>
                  <a:schemeClr val="tx1"/>
                </a:solidFill>
              </a:rPr>
              <a:t>)</a:t>
            </a:r>
          </a:p>
          <a:p>
            <a:r>
              <a:rPr lang="en-GB" kern="1200" dirty="0" smtClean="0">
                <a:solidFill>
                  <a:schemeClr val="tx1"/>
                </a:solidFill>
              </a:rPr>
              <a:t>                {</a:t>
            </a:r>
          </a:p>
          <a:p>
            <a:r>
              <a:rPr lang="en-GB" kern="1200" dirty="0" smtClean="0">
                <a:solidFill>
                  <a:schemeClr val="tx1"/>
                </a:solidFill>
              </a:rPr>
              <a:t>                    </a:t>
            </a:r>
            <a:r>
              <a:rPr lang="en-GB" kern="1200" dirty="0" err="1" smtClean="0">
                <a:solidFill>
                  <a:schemeClr val="tx1"/>
                </a:solidFill>
              </a:rPr>
              <a:t>Console.WriteLine</a:t>
            </a:r>
            <a:r>
              <a:rPr lang="en-GB" kern="1200" dirty="0" smtClean="0">
                <a:solidFill>
                  <a:schemeClr val="tx1"/>
                </a:solidFill>
              </a:rPr>
              <a:t>("key: {0} value: {1}", </a:t>
            </a:r>
            <a:r>
              <a:rPr lang="en-GB" kern="1200" dirty="0" err="1" smtClean="0">
                <a:solidFill>
                  <a:schemeClr val="tx1"/>
                </a:solidFill>
              </a:rPr>
              <a:t>endpoint.Key</a:t>
            </a:r>
            <a:r>
              <a:rPr lang="en-GB" kern="1200" dirty="0" smtClean="0">
                <a:solidFill>
                  <a:schemeClr val="tx1"/>
                </a:solidFill>
              </a:rPr>
              <a:t>, </a:t>
            </a:r>
            <a:r>
              <a:rPr lang="en-GB" kern="1200" dirty="0" err="1" smtClean="0">
                <a:solidFill>
                  <a:schemeClr val="tx1"/>
                </a:solidFill>
              </a:rPr>
              <a:t>endpoint.Value</a:t>
            </a:r>
            <a:r>
              <a:rPr lang="en-GB" kern="1200" dirty="0" smtClean="0">
                <a:solidFill>
                  <a:schemeClr val="tx1"/>
                </a:solidFill>
              </a:rPr>
              <a:t>);</a:t>
            </a:r>
          </a:p>
          <a:p>
            <a:r>
              <a:rPr lang="en-GB" kern="1200" dirty="0" smtClean="0">
                <a:solidFill>
                  <a:schemeClr val="tx1"/>
                </a:solidFill>
              </a:rPr>
              <a:t>                }</a:t>
            </a:r>
          </a:p>
          <a:p>
            <a:r>
              <a:rPr lang="en-GB" kern="1200" dirty="0" smtClean="0">
                <a:solidFill>
                  <a:schemeClr val="tx1"/>
                </a:solidFill>
              </a:rPr>
              <a:t>            }</a:t>
            </a:r>
          </a:p>
          <a:p>
            <a:r>
              <a:rPr lang="en-GB" dirty="0" err="1" smtClean="0"/>
              <a:t>Console.Read</a:t>
            </a:r>
            <a:r>
              <a:rPr lang="en-GB" dirty="0" smtClean="0"/>
              <a:t>();</a:t>
            </a:r>
          </a:p>
          <a:p>
            <a:r>
              <a:rPr lang="en-GB" dirty="0" smtClean="0"/>
              <a:t>}</a:t>
            </a:r>
          </a:p>
        </p:txBody>
      </p:sp>
    </p:spTree>
    <p:extLst>
      <p:ext uri="{BB962C8B-B14F-4D97-AF65-F5344CB8AC3E}">
        <p14:creationId xmlns:p14="http://schemas.microsoft.com/office/powerpoint/2010/main" val="414842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645536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smtClean="0"/>
              <a:t>Using the SDK Organization</a:t>
            </a:r>
            <a:r>
              <a:rPr lang="en-US" baseline="0" dirty="0" smtClean="0"/>
              <a:t> Service, you can return single instances of a </a:t>
            </a:r>
            <a:r>
              <a:rPr lang="en-US" dirty="0" smtClean="0"/>
              <a:t>Dynamics 365 entity, (a record), or a collection of entities through the entities property of an </a:t>
            </a:r>
            <a:r>
              <a:rPr lang="en-US" dirty="0" err="1" smtClean="0"/>
              <a:t>EntityCollection</a:t>
            </a:r>
            <a:r>
              <a:rPr lang="en-US" dirty="0" smtClean="0"/>
              <a:t>.  </a:t>
            </a:r>
            <a:r>
              <a:rPr lang="en-US" dirty="0" err="1" smtClean="0"/>
              <a:t>EntityCollection</a:t>
            </a:r>
            <a:r>
              <a:rPr lang="en-US" dirty="0" smtClean="0"/>
              <a:t> is not really a collection of entities, but a container for an entities</a:t>
            </a:r>
            <a:r>
              <a:rPr lang="en-US" baseline="0" dirty="0" smtClean="0"/>
              <a:t> c</a:t>
            </a:r>
            <a:r>
              <a:rPr lang="en-US" dirty="0" smtClean="0"/>
              <a:t>ollection along with properties that let you page through a collection.  Note that the default number of  records returned in a page is 50, so paging information is necessary to access records outside of that range.  Refer to </a:t>
            </a:r>
            <a:r>
              <a:rPr lang="en-GB" b="1" dirty="0" err="1" smtClean="0"/>
              <a:t>RetrieveMultiple</a:t>
            </a:r>
            <a:r>
              <a:rPr lang="en-GB" b="1" dirty="0" smtClean="0"/>
              <a:t> – Paging </a:t>
            </a:r>
            <a:r>
              <a:rPr lang="en-GB" b="0" dirty="0" smtClean="0"/>
              <a:t>later in the module</a:t>
            </a:r>
            <a:endParaRPr lang="en-US" b="0" baseline="0" dirty="0" smtClean="0"/>
          </a:p>
          <a:p>
            <a:endParaRPr lang="en-US" baseline="0" dirty="0" smtClean="0"/>
          </a:p>
          <a:p>
            <a:endParaRPr lang="en-US" baseline="0" dirty="0" smtClean="0"/>
          </a:p>
          <a:p>
            <a:r>
              <a:rPr lang="en-US" baseline="0" dirty="0" smtClean="0"/>
              <a:t>Entity Class</a:t>
            </a:r>
          </a:p>
          <a:p>
            <a:endParaRPr lang="en-US" baseline="0" dirty="0" smtClean="0"/>
          </a:p>
          <a:p>
            <a:r>
              <a:rPr lang="en-GB" dirty="0" smtClean="0">
                <a:hlinkClick r:id="rId3"/>
              </a:rPr>
              <a:t>Attributes</a:t>
            </a:r>
            <a:r>
              <a:rPr lang="en-GB" dirty="0" smtClean="0"/>
              <a:t> Gets or sets the collection of attributes for the entity.</a:t>
            </a:r>
          </a:p>
          <a:p>
            <a:r>
              <a:rPr lang="en-GB" dirty="0" err="1" smtClean="0">
                <a:hlinkClick r:id="rId4"/>
              </a:rPr>
              <a:t>EntityState</a:t>
            </a:r>
            <a:r>
              <a:rPr lang="en-GB" dirty="0" smtClean="0"/>
              <a:t> Gets or sets the state of the entity.</a:t>
            </a:r>
          </a:p>
          <a:p>
            <a:r>
              <a:rPr lang="en-GB" dirty="0" err="1" smtClean="0">
                <a:hlinkClick r:id="rId5"/>
              </a:rPr>
              <a:t>ExtensionData</a:t>
            </a:r>
            <a:r>
              <a:rPr lang="en-GB" dirty="0" smtClean="0"/>
              <a:t> Gets or sets the structure that contains extra data.</a:t>
            </a:r>
          </a:p>
          <a:p>
            <a:r>
              <a:rPr lang="en-GB" dirty="0" err="1" smtClean="0">
                <a:hlinkClick r:id="rId6"/>
              </a:rPr>
              <a:t>FormattedValues</a:t>
            </a:r>
            <a:r>
              <a:rPr lang="en-GB" dirty="0" smtClean="0"/>
              <a:t> Gets of sets the collection of formatted values for the entity attributes.</a:t>
            </a:r>
          </a:p>
          <a:p>
            <a:r>
              <a:rPr lang="en-GB" dirty="0" smtClean="0">
                <a:hlinkClick r:id="rId7"/>
              </a:rPr>
              <a:t>Id</a:t>
            </a:r>
            <a:r>
              <a:rPr lang="en-GB" dirty="0" smtClean="0"/>
              <a:t> Gets or sets the ID of the record represented by this entity instance.</a:t>
            </a:r>
          </a:p>
          <a:p>
            <a:r>
              <a:rPr lang="en-GB" dirty="0" smtClean="0">
                <a:hlinkClick r:id="rId8"/>
              </a:rPr>
              <a:t>Item[String]</a:t>
            </a:r>
            <a:r>
              <a:rPr lang="en-GB" dirty="0" smtClean="0"/>
              <a:t> Provides an indexer for the attribute values.</a:t>
            </a:r>
          </a:p>
          <a:p>
            <a:r>
              <a:rPr lang="en-GB" dirty="0" err="1" smtClean="0">
                <a:hlinkClick r:id="rId9"/>
              </a:rPr>
              <a:t>KeyAttributes</a:t>
            </a:r>
            <a:r>
              <a:rPr lang="en-GB" dirty="0" smtClean="0"/>
              <a:t> Gets or sets the key attributes.</a:t>
            </a:r>
          </a:p>
          <a:p>
            <a:r>
              <a:rPr lang="en-GB" dirty="0" err="1" smtClean="0">
                <a:hlinkClick r:id="rId10"/>
              </a:rPr>
              <a:t>LogicalName</a:t>
            </a:r>
            <a:r>
              <a:rPr lang="en-GB" dirty="0" smtClean="0"/>
              <a:t> Gets or sets the logical name of the entity.</a:t>
            </a:r>
          </a:p>
          <a:p>
            <a:r>
              <a:rPr lang="en-GB" dirty="0" err="1" smtClean="0">
                <a:hlinkClick r:id="rId11"/>
              </a:rPr>
              <a:t>RelatedEntities</a:t>
            </a:r>
            <a:r>
              <a:rPr lang="en-GB" dirty="0" smtClean="0"/>
              <a:t> Gets or sets a collection of entity references (references to records).</a:t>
            </a:r>
          </a:p>
          <a:p>
            <a:r>
              <a:rPr lang="en-GB" dirty="0" err="1" smtClean="0">
                <a:hlinkClick r:id="rId12"/>
              </a:rPr>
              <a:t>RowVersion</a:t>
            </a:r>
            <a:r>
              <a:rPr lang="en-GB" dirty="0" smtClean="0"/>
              <a:t> Gets or sets the row version</a:t>
            </a:r>
          </a:p>
          <a:p>
            <a:endParaRPr lang="en-GB" dirty="0"/>
          </a:p>
        </p:txBody>
      </p:sp>
    </p:spTree>
    <p:extLst>
      <p:ext uri="{BB962C8B-B14F-4D97-AF65-F5344CB8AC3E}">
        <p14:creationId xmlns:p14="http://schemas.microsoft.com/office/powerpoint/2010/main" val="2092299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baseline="0" dirty="0" smtClean="0"/>
              <a:t>When using Late Bound scripts, generally reference the entities </a:t>
            </a:r>
            <a:r>
              <a:rPr lang="en-US" baseline="0" dirty="0" err="1" smtClean="0"/>
              <a:t>LogicalName</a:t>
            </a:r>
            <a:r>
              <a:rPr lang="en-US" baseline="0" dirty="0" smtClean="0"/>
              <a:t> as string </a:t>
            </a:r>
            <a:r>
              <a:rPr lang="en-US" baseline="0" dirty="0" err="1" smtClean="0"/>
              <a:t>eg</a:t>
            </a:r>
            <a:r>
              <a:rPr lang="en-US" baseline="0" dirty="0" smtClean="0"/>
              <a:t>. “account” </a:t>
            </a:r>
          </a:p>
          <a:p>
            <a:r>
              <a:rPr lang="en-US" baseline="0" dirty="0" smtClean="0"/>
              <a:t>So Entity customer=new Entity(“account”); </a:t>
            </a:r>
          </a:p>
          <a:p>
            <a:endParaRPr lang="en-US" baseline="0" dirty="0" smtClean="0"/>
          </a:p>
          <a:p>
            <a:r>
              <a:rPr lang="en-US" baseline="0" dirty="0" smtClean="0"/>
              <a:t>Similarly the fields are referenced as a string by the </a:t>
            </a:r>
            <a:r>
              <a:rPr lang="en-US" dirty="0" err="1" smtClean="0"/>
              <a:t>LogicalName</a:t>
            </a:r>
            <a:r>
              <a:rPr lang="en-US" dirty="0" smtClean="0"/>
              <a:t> too</a:t>
            </a:r>
            <a:r>
              <a:rPr lang="en-US" baseline="0" dirty="0" smtClean="0"/>
              <a:t>, </a:t>
            </a:r>
            <a:r>
              <a:rPr lang="en-US" baseline="0" dirty="0" err="1" smtClean="0"/>
              <a:t>eg</a:t>
            </a:r>
            <a:r>
              <a:rPr lang="en-US" baseline="0" dirty="0" smtClean="0"/>
              <a:t>.</a:t>
            </a:r>
          </a:p>
          <a:p>
            <a:r>
              <a:rPr lang="en-US" baseline="0" dirty="0" err="1" smtClean="0"/>
              <a:t>Customer.Attributes</a:t>
            </a:r>
            <a:r>
              <a:rPr lang="en-US" baseline="0" dirty="0" smtClean="0"/>
              <a:t>[“address1_city”]=“London”;</a:t>
            </a:r>
          </a:p>
          <a:p>
            <a:r>
              <a:rPr lang="en-US" baseline="0" dirty="0" smtClean="0"/>
              <a:t>As a rule of thumb, </a:t>
            </a:r>
            <a:r>
              <a:rPr lang="en-US" dirty="0" err="1" smtClean="0"/>
              <a:t>LogicalNames</a:t>
            </a:r>
            <a:r>
              <a:rPr lang="en-US" dirty="0" smtClean="0"/>
              <a:t> are </a:t>
            </a:r>
            <a:r>
              <a:rPr lang="en-US" baseline="0" dirty="0" smtClean="0"/>
              <a:t>lowercase, if custom fields they are prefixed with publisher prefix, </a:t>
            </a:r>
            <a:r>
              <a:rPr lang="en-US" baseline="0" dirty="0" err="1" smtClean="0"/>
              <a:t>eg</a:t>
            </a:r>
            <a:r>
              <a:rPr lang="en-US" baseline="0" dirty="0" smtClean="0"/>
              <a:t>. </a:t>
            </a:r>
            <a:r>
              <a:rPr lang="en-US" baseline="0" dirty="0" err="1" smtClean="0"/>
              <a:t>new_just_added_field</a:t>
            </a:r>
            <a:endParaRPr lang="en-US" baseline="0" dirty="0" smtClean="0"/>
          </a:p>
          <a:p>
            <a:endParaRPr lang="en-US" baseline="0" dirty="0" smtClean="0"/>
          </a:p>
          <a:p>
            <a:r>
              <a:rPr lang="en-US" baseline="0" dirty="0" smtClean="0"/>
              <a:t>When accessing entities and fields with Early Bound types, the Schema name (generally Uppercase is used), </a:t>
            </a:r>
            <a:r>
              <a:rPr lang="en-US" baseline="0" dirty="0" err="1" smtClean="0"/>
              <a:t>eg</a:t>
            </a:r>
            <a:r>
              <a:rPr lang="en-US" baseline="0" dirty="0" smtClean="0"/>
              <a:t>. Account customer=new Account();</a:t>
            </a:r>
          </a:p>
          <a:p>
            <a:r>
              <a:rPr lang="en-US" baseline="0" dirty="0" smtClean="0"/>
              <a:t>Customer.Address1_City=“London”;</a:t>
            </a:r>
          </a:p>
          <a:p>
            <a:endParaRPr lang="en-GB" dirty="0" smtClean="0"/>
          </a:p>
          <a:p>
            <a:r>
              <a:rPr lang="en-GB" dirty="0" smtClean="0"/>
              <a:t>Early bound types generated by the </a:t>
            </a:r>
            <a:r>
              <a:rPr lang="en-GB" dirty="0" err="1" smtClean="0"/>
              <a:t>CrmSvcUtil</a:t>
            </a:r>
            <a:r>
              <a:rPr lang="en-GB" dirty="0" smtClean="0"/>
              <a:t> are a snapshot of the data schema at the time of creation, and would need to be updated if new types created or modifications made subsequently.</a:t>
            </a:r>
          </a:p>
          <a:p>
            <a:endParaRPr lang="en-GB" dirty="0" smtClean="0"/>
          </a:p>
          <a:p>
            <a:r>
              <a:rPr lang="en-GB" dirty="0" smtClean="0"/>
              <a:t>Late bound</a:t>
            </a:r>
            <a:r>
              <a:rPr lang="en-GB" baseline="0" dirty="0" smtClean="0"/>
              <a:t> types are</a:t>
            </a:r>
            <a:r>
              <a:rPr lang="en-GB" dirty="0" smtClean="0"/>
              <a:t> more flexible, accommodating changes to schemas without needing to rebuild</a:t>
            </a:r>
            <a:r>
              <a:rPr lang="en-GB" baseline="0" dirty="0" smtClean="0"/>
              <a:t> referencing assemblies</a:t>
            </a:r>
            <a:r>
              <a:rPr lang="en-GB" dirty="0" smtClean="0"/>
              <a:t>.</a:t>
            </a:r>
          </a:p>
        </p:txBody>
      </p:sp>
    </p:spTree>
    <p:extLst>
      <p:ext uri="{BB962C8B-B14F-4D97-AF65-F5344CB8AC3E}">
        <p14:creationId xmlns:p14="http://schemas.microsoft.com/office/powerpoint/2010/main" val="576633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https://msdn.microsoft.com/en-gb/library/hh547411.aspx</a:t>
            </a:r>
          </a:p>
          <a:p>
            <a:endParaRPr lang="en-GB" dirty="0" smtClean="0"/>
          </a:p>
          <a:p>
            <a:endParaRPr lang="en-GB" dirty="0" smtClean="0"/>
          </a:p>
          <a:p>
            <a:r>
              <a:rPr lang="en-GB" dirty="0" smtClean="0"/>
              <a:t>You can use the Entity Metadata Browser to view entities and their properties in Microsoft Dynamics 365. The Entity Metadata Browser is a managed solution</a:t>
            </a:r>
          </a:p>
          <a:p>
            <a:endParaRPr lang="en-GB" dirty="0"/>
          </a:p>
        </p:txBody>
      </p:sp>
    </p:spTree>
    <p:extLst>
      <p:ext uri="{BB962C8B-B14F-4D97-AF65-F5344CB8AC3E}">
        <p14:creationId xmlns:p14="http://schemas.microsoft.com/office/powerpoint/2010/main" val="596094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342900" lvl="0" indent="-342900">
              <a:buFont typeface="Arial" pitchFamily="34" charset="0"/>
              <a:buChar char="•"/>
            </a:pPr>
            <a:r>
              <a:rPr lang="en-US" sz="1000" dirty="0" smtClean="0">
                <a:solidFill>
                  <a:schemeClr val="bg1"/>
                </a:solidFill>
              </a:rPr>
              <a:t>Discuss the use and benefits of the Windows Communication Foundation in Microsoft Dynamics CRM 365.</a:t>
            </a:r>
          </a:p>
          <a:p>
            <a:pPr marL="342900" lvl="0" indent="-342900">
              <a:buFont typeface="Arial" pitchFamily="34" charset="0"/>
              <a:buChar char="•"/>
            </a:pPr>
            <a:r>
              <a:rPr lang="en-US" sz="1000" dirty="0" smtClean="0">
                <a:solidFill>
                  <a:schemeClr val="bg1"/>
                </a:solidFill>
              </a:rPr>
              <a:t>Use the Discovery Service web service to access Organization-level information.</a:t>
            </a:r>
          </a:p>
          <a:p>
            <a:pPr marL="342900" lvl="0" indent="-342900">
              <a:buFont typeface="Arial" pitchFamily="34" charset="0"/>
              <a:buChar char="•"/>
            </a:pPr>
            <a:r>
              <a:rPr lang="en-US" sz="1000" dirty="0" smtClean="0">
                <a:solidFill>
                  <a:schemeClr val="bg1"/>
                </a:solidFill>
              </a:rPr>
              <a:t>Explain the differences between early and late-bound classes.</a:t>
            </a:r>
          </a:p>
          <a:p>
            <a:pPr marL="342900" lvl="0" indent="-342900">
              <a:buFont typeface="Arial" pitchFamily="34" charset="0"/>
              <a:buChar char="•"/>
            </a:pPr>
            <a:r>
              <a:rPr lang="en-US" sz="1000" dirty="0" smtClean="0">
                <a:solidFill>
                  <a:schemeClr val="bg1"/>
                </a:solidFill>
              </a:rPr>
              <a:t>Explain the advantages and process of using early-bound code.</a:t>
            </a:r>
          </a:p>
          <a:p>
            <a:pPr marL="342900" lvl="0" indent="-342900">
              <a:buFont typeface="Arial" pitchFamily="34" charset="0"/>
              <a:buChar char="•"/>
            </a:pPr>
            <a:r>
              <a:rPr lang="en-US" sz="1000" dirty="0" smtClean="0">
                <a:solidFill>
                  <a:schemeClr val="bg1"/>
                </a:solidFill>
              </a:rPr>
              <a:t>Develop custom code that uses late-bound classes.</a:t>
            </a:r>
          </a:p>
          <a:p>
            <a:pPr marL="342900" lvl="0" indent="-342900">
              <a:buFont typeface="Arial" pitchFamily="34" charset="0"/>
              <a:buChar char="•"/>
            </a:pPr>
            <a:r>
              <a:rPr lang="en-US" sz="1000" dirty="0" smtClean="0">
                <a:solidFill>
                  <a:schemeClr val="bg1"/>
                </a:solidFill>
              </a:rPr>
              <a:t>Reference and use the Organization Service.</a:t>
            </a:r>
          </a:p>
          <a:p>
            <a:pPr marL="342900" lvl="0" indent="-342900">
              <a:buFont typeface="Arial" pitchFamily="34" charset="0"/>
              <a:buChar char="•"/>
            </a:pPr>
            <a:r>
              <a:rPr lang="en-US" sz="1000" dirty="0" smtClean="0">
                <a:solidFill>
                  <a:schemeClr val="bg1"/>
                </a:solidFill>
              </a:rPr>
              <a:t>Explain security dependencies.</a:t>
            </a:r>
          </a:p>
          <a:p>
            <a:pPr marL="342900" lvl="0" indent="-342900">
              <a:buFont typeface="Arial" pitchFamily="34" charset="0"/>
              <a:buChar char="•"/>
            </a:pPr>
            <a:r>
              <a:rPr lang="en-US" sz="1000" dirty="0" smtClean="0">
                <a:solidFill>
                  <a:schemeClr val="bg1"/>
                </a:solidFill>
              </a:rPr>
              <a:t>Identify how Entity information is used within the Organization web service.</a:t>
            </a:r>
            <a:endParaRPr lang="en-US" sz="1000" dirty="0" smtClean="0">
              <a:solidFill>
                <a:prstClr val="white"/>
              </a:solidFill>
            </a:endParaRPr>
          </a:p>
          <a:p>
            <a:pPr marL="342900" indent="-342900">
              <a:buFont typeface="Arial" pitchFamily="34" charset="0"/>
              <a:buChar char="•"/>
            </a:pPr>
            <a:r>
              <a:rPr lang="en-US" sz="1000" dirty="0" smtClean="0">
                <a:solidFill>
                  <a:prstClr val="white"/>
                </a:solidFill>
              </a:rPr>
              <a:t>Identify the different Microsoft Dynamics CRM data types.</a:t>
            </a:r>
          </a:p>
          <a:p>
            <a:pPr marL="342900" indent="-342900">
              <a:buFont typeface="Arial" pitchFamily="34" charset="0"/>
              <a:buChar char="•"/>
            </a:pPr>
            <a:r>
              <a:rPr lang="en-US" sz="1000" dirty="0" smtClean="0">
                <a:solidFill>
                  <a:prstClr val="white"/>
                </a:solidFill>
              </a:rPr>
              <a:t>Use the Create, Retrieve, Update and Delete methods of the Organization Service.</a:t>
            </a:r>
          </a:p>
          <a:p>
            <a:pPr marL="342900" indent="-342900">
              <a:buFont typeface="Arial" pitchFamily="34" charset="0"/>
              <a:buChar char="•"/>
            </a:pPr>
            <a:r>
              <a:rPr lang="en-US" sz="1000" dirty="0" smtClean="0">
                <a:solidFill>
                  <a:prstClr val="white"/>
                </a:solidFill>
              </a:rPr>
              <a:t>Identify how to manage exceptions thrown by the Microsoft Dynamics CRM platform.</a:t>
            </a:r>
          </a:p>
          <a:p>
            <a:endParaRPr lang="en-GB" dirty="0"/>
          </a:p>
        </p:txBody>
      </p:sp>
    </p:spTree>
    <p:extLst>
      <p:ext uri="{BB962C8B-B14F-4D97-AF65-F5344CB8AC3E}">
        <p14:creationId xmlns:p14="http://schemas.microsoft.com/office/powerpoint/2010/main" val="6595831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402104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482425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Unlike early binding, developers need to be familiar with the schema names of entities and their attributes as </a:t>
            </a:r>
            <a:r>
              <a:rPr lang="en-GB" dirty="0" err="1" smtClean="0"/>
              <a:t>intellisense</a:t>
            </a:r>
            <a:r>
              <a:rPr lang="en-GB" dirty="0" smtClean="0"/>
              <a:t> is not available using Late Binding. The </a:t>
            </a:r>
            <a:r>
              <a:rPr lang="en-GB" dirty="0" err="1" smtClean="0"/>
              <a:t>MetaData</a:t>
            </a:r>
            <a:r>
              <a:rPr lang="en-GB" dirty="0" smtClean="0"/>
              <a:t> browser can be used to access this information accurately.</a:t>
            </a:r>
            <a:endParaRPr lang="en-US" baseline="0" dirty="0" smtClean="0"/>
          </a:p>
          <a:p>
            <a:endParaRPr lang="en-GB" dirty="0"/>
          </a:p>
        </p:txBody>
      </p:sp>
    </p:spTree>
    <p:extLst>
      <p:ext uri="{BB962C8B-B14F-4D97-AF65-F5344CB8AC3E}">
        <p14:creationId xmlns:p14="http://schemas.microsoft.com/office/powerpoint/2010/main" val="2379323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0953182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a:t>
            </a:r>
            <a:r>
              <a:rPr lang="en-GB" dirty="0" err="1" smtClean="0"/>
              <a:t>generateActions</a:t>
            </a:r>
            <a:r>
              <a:rPr lang="en-GB" dirty="0" smtClean="0"/>
              <a:t> </a:t>
            </a:r>
          </a:p>
          <a:p>
            <a:r>
              <a:rPr lang="en-GB" dirty="0" smtClean="0"/>
              <a:t>This flag creates </a:t>
            </a:r>
            <a:r>
              <a:rPr lang="en-GB" dirty="0" err="1" smtClean="0"/>
              <a:t>OrgamizationService</a:t>
            </a:r>
            <a:r>
              <a:rPr lang="en-GB" dirty="0" smtClean="0"/>
              <a:t> Request Messages for each Action process in Dynamics 365, the parameters defined in the action become properties of the Request and corresponding Response message.</a:t>
            </a:r>
          </a:p>
          <a:p>
            <a:endParaRPr lang="en-GB" dirty="0" smtClean="0"/>
          </a:p>
          <a:p>
            <a:r>
              <a:rPr lang="en-GB" dirty="0" smtClean="0"/>
              <a:t>/</a:t>
            </a:r>
            <a:r>
              <a:rPr lang="en-GB" dirty="0" err="1" smtClean="0"/>
              <a:t>serviceContextName</a:t>
            </a:r>
            <a:endParaRPr lang="en-GB" dirty="0" smtClean="0"/>
          </a:p>
          <a:p>
            <a:r>
              <a:rPr lang="en-GB" dirty="0" smtClean="0"/>
              <a:t>This flag creates a </a:t>
            </a:r>
            <a:r>
              <a:rPr lang="en-GB" dirty="0" err="1" smtClean="0"/>
              <a:t>DataServiceContext</a:t>
            </a:r>
            <a:r>
              <a:rPr lang="en-GB" dirty="0" smtClean="0"/>
              <a:t>, a kind of in memory </a:t>
            </a:r>
            <a:r>
              <a:rPr lang="en-GB" dirty="0" err="1" smtClean="0"/>
              <a:t>datastore</a:t>
            </a:r>
            <a:r>
              <a:rPr lang="en-GB" dirty="0" smtClean="0"/>
              <a:t>, from which LINQ operations can be made, and modifications saved.</a:t>
            </a:r>
          </a:p>
          <a:p>
            <a:r>
              <a:rPr lang="en-GB" dirty="0" err="1" smtClean="0"/>
              <a:t>Eg</a:t>
            </a:r>
            <a:r>
              <a:rPr lang="en-GB" dirty="0" smtClean="0"/>
              <a:t>.</a:t>
            </a:r>
          </a:p>
          <a:p>
            <a:r>
              <a:rPr lang="en-GB" dirty="0" err="1" smtClean="0"/>
              <a:t>var</a:t>
            </a:r>
            <a:r>
              <a:rPr lang="en-GB" dirty="0" smtClean="0"/>
              <a:t> result=</a:t>
            </a:r>
            <a:r>
              <a:rPr lang="en-GB" dirty="0" err="1" smtClean="0"/>
              <a:t>context.AccountSet.Where</a:t>
            </a:r>
            <a:r>
              <a:rPr lang="en-GB" dirty="0" smtClean="0"/>
              <a:t>(a=&gt;a.Address1_City==“London”).First();</a:t>
            </a:r>
          </a:p>
          <a:p>
            <a:r>
              <a:rPr lang="en-GB" dirty="0" smtClean="0"/>
              <a:t>result.Address1_City=“Paris”;</a:t>
            </a:r>
          </a:p>
          <a:p>
            <a:r>
              <a:rPr lang="en-GB" dirty="0" err="1" smtClean="0"/>
              <a:t>context.SaveChanges</a:t>
            </a:r>
            <a:r>
              <a:rPr lang="en-GB" dirty="0" smtClean="0"/>
              <a:t>()</a:t>
            </a:r>
          </a:p>
          <a:p>
            <a:endParaRPr lang="en-GB" dirty="0" smtClean="0"/>
          </a:p>
          <a:p>
            <a:r>
              <a:rPr lang="en-GB" dirty="0" smtClean="0"/>
              <a:t>Using the </a:t>
            </a:r>
            <a:r>
              <a:rPr lang="en-GB" dirty="0" err="1" smtClean="0"/>
              <a:t>CrmSvcUtil</a:t>
            </a:r>
            <a:r>
              <a:rPr lang="en-GB" dirty="0" smtClean="0"/>
              <a:t> to generate early bound enumerations for </a:t>
            </a:r>
            <a:r>
              <a:rPr lang="en-GB" dirty="0" err="1" smtClean="0"/>
              <a:t>optionsets</a:t>
            </a:r>
            <a:endParaRPr lang="en-GB" dirty="0" smtClean="0"/>
          </a:p>
          <a:p>
            <a:r>
              <a:rPr lang="en-GB" dirty="0" smtClean="0"/>
              <a:t>CrmSvcUtil.exe /</a:t>
            </a:r>
            <a:r>
              <a:rPr lang="en-GB" dirty="0" err="1" smtClean="0"/>
              <a:t>url:http</a:t>
            </a:r>
            <a:r>
              <a:rPr lang="en-GB" dirty="0" smtClean="0"/>
              <a:t>://lon-dc1:5555/</a:t>
            </a:r>
            <a:r>
              <a:rPr lang="en-GB" dirty="0" err="1" smtClean="0"/>
              <a:t>AdventureWorksCycles</a:t>
            </a:r>
            <a:r>
              <a:rPr lang="en-GB" dirty="0" smtClean="0"/>
              <a:t>/</a:t>
            </a:r>
            <a:r>
              <a:rPr lang="en-GB" dirty="0" err="1" smtClean="0"/>
              <a:t>XRMServices</a:t>
            </a:r>
            <a:r>
              <a:rPr lang="en-GB" dirty="0" smtClean="0"/>
              <a:t> /2011/</a:t>
            </a:r>
            <a:r>
              <a:rPr lang="en-GB" dirty="0" err="1" smtClean="0"/>
              <a:t>Organization.svc</a:t>
            </a:r>
            <a:r>
              <a:rPr lang="en-GB" dirty="0" smtClean="0"/>
              <a:t>  /</a:t>
            </a:r>
            <a:r>
              <a:rPr lang="en-GB" dirty="0" err="1" smtClean="0"/>
              <a:t>username:CrmAdmin</a:t>
            </a:r>
            <a:r>
              <a:rPr lang="en-GB" dirty="0" smtClean="0"/>
              <a:t> /</a:t>
            </a:r>
            <a:r>
              <a:rPr lang="en-GB" dirty="0" err="1" smtClean="0"/>
              <a:t>password:Pa</a:t>
            </a:r>
            <a:r>
              <a:rPr lang="en-GB" dirty="0" smtClean="0"/>
              <a:t>$$w0rd /</a:t>
            </a:r>
            <a:r>
              <a:rPr lang="en-GB" dirty="0" err="1" smtClean="0"/>
              <a:t>namespace:Xrm</a:t>
            </a:r>
            <a:r>
              <a:rPr lang="en-GB" dirty="0" smtClean="0"/>
              <a:t> /</a:t>
            </a:r>
            <a:r>
              <a:rPr lang="en-GB" dirty="0" err="1" smtClean="0"/>
              <a:t>out:C</a:t>
            </a:r>
            <a:r>
              <a:rPr lang="en-GB" dirty="0" smtClean="0"/>
              <a:t>:\</a:t>
            </a:r>
            <a:r>
              <a:rPr lang="en-GB" dirty="0" err="1" smtClean="0"/>
              <a:t>crm</a:t>
            </a:r>
            <a:r>
              <a:rPr lang="en-GB" dirty="0" smtClean="0"/>
              <a:t>\output\</a:t>
            </a:r>
            <a:r>
              <a:rPr lang="en-GB" dirty="0" err="1" smtClean="0"/>
              <a:t>typesafeclasses_inc_enums.cs</a:t>
            </a:r>
            <a:r>
              <a:rPr lang="en-GB" dirty="0" smtClean="0"/>
              <a:t>  /</a:t>
            </a:r>
            <a:r>
              <a:rPr lang="en-GB" dirty="0" err="1" smtClean="0"/>
              <a:t>serviceContextName:XrmServiceContext</a:t>
            </a:r>
            <a:r>
              <a:rPr lang="en-GB" dirty="0" smtClean="0"/>
              <a:t> /codecustomization:"GenerateOptionSetEnums.CodeCustomizationService, </a:t>
            </a:r>
            <a:r>
              <a:rPr lang="en-GB" dirty="0" err="1" smtClean="0"/>
              <a:t>GenerateOptionSetEnums</a:t>
            </a:r>
            <a:r>
              <a:rPr lang="en-GB" dirty="0" smtClean="0"/>
              <a:t>" /</a:t>
            </a:r>
            <a:r>
              <a:rPr lang="en-GB" dirty="0" err="1" smtClean="0"/>
              <a:t>codewriterfilter</a:t>
            </a:r>
            <a:r>
              <a:rPr lang="en-GB" dirty="0" smtClean="0"/>
              <a:t>:"</a:t>
            </a:r>
            <a:r>
              <a:rPr lang="en-GB" dirty="0" err="1" smtClean="0"/>
              <a:t>GenerateOptionSetEnums.FilteringService</a:t>
            </a:r>
            <a:r>
              <a:rPr lang="en-GB" dirty="0" smtClean="0"/>
              <a:t>, </a:t>
            </a:r>
            <a:r>
              <a:rPr lang="en-GB" dirty="0" err="1" smtClean="0"/>
              <a:t>GenerateOptionSetEnums</a:t>
            </a:r>
            <a:r>
              <a:rPr lang="en-GB" dirty="0" smtClean="0"/>
              <a:t>"  /</a:t>
            </a:r>
            <a:r>
              <a:rPr lang="en-GB" dirty="0" err="1" smtClean="0"/>
              <a:t>basetypes:Microsoft.Xrm.Client.CrmEntity</a:t>
            </a:r>
            <a:r>
              <a:rPr lang="en-GB" dirty="0" smtClean="0"/>
              <a:t> </a:t>
            </a:r>
          </a:p>
          <a:p>
            <a:endParaRPr lang="en-GB" dirty="0"/>
          </a:p>
        </p:txBody>
      </p:sp>
    </p:spTree>
    <p:extLst>
      <p:ext uri="{BB962C8B-B14F-4D97-AF65-F5344CB8AC3E}">
        <p14:creationId xmlns:p14="http://schemas.microsoft.com/office/powerpoint/2010/main" val="1003216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Early bound types field exposed as </a:t>
            </a:r>
            <a:r>
              <a:rPr lang="en-GB" dirty="0" err="1" smtClean="0"/>
              <a:t>.net</a:t>
            </a:r>
            <a:r>
              <a:rPr lang="en-GB" dirty="0" smtClean="0"/>
              <a:t> type</a:t>
            </a:r>
          </a:p>
          <a:p>
            <a:r>
              <a:rPr lang="en-GB" dirty="0" smtClean="0"/>
              <a:t>Lead </a:t>
            </a:r>
            <a:r>
              <a:rPr lang="en-GB" dirty="0" err="1" smtClean="0"/>
              <a:t>lead</a:t>
            </a:r>
            <a:r>
              <a:rPr lang="en-GB" dirty="0" smtClean="0"/>
              <a:t> = new Lead();</a:t>
            </a:r>
          </a:p>
          <a:p>
            <a:r>
              <a:rPr lang="en-GB" dirty="0" err="1" smtClean="0"/>
              <a:t>lead.EstimatedValue</a:t>
            </a:r>
            <a:r>
              <a:rPr lang="en-GB" dirty="0" smtClean="0"/>
              <a:t> = 1234;</a:t>
            </a:r>
          </a:p>
          <a:p>
            <a:r>
              <a:rPr lang="en-GB" dirty="0" err="1" smtClean="0"/>
              <a:t>lead.NumberOfEmployees</a:t>
            </a:r>
            <a:r>
              <a:rPr lang="en-GB" dirty="0" smtClean="0"/>
              <a:t> = 999;</a:t>
            </a:r>
          </a:p>
          <a:p>
            <a:r>
              <a:rPr lang="en-GB" dirty="0" err="1" smtClean="0"/>
              <a:t>Guid</a:t>
            </a:r>
            <a:r>
              <a:rPr lang="en-GB" dirty="0" smtClean="0"/>
              <a:t> g = </a:t>
            </a:r>
            <a:r>
              <a:rPr lang="en-GB" dirty="0" err="1" smtClean="0"/>
              <a:t>service.Create</a:t>
            </a:r>
            <a:r>
              <a:rPr lang="en-GB" dirty="0" smtClean="0"/>
              <a:t>(lead);</a:t>
            </a:r>
          </a:p>
          <a:p>
            <a:endParaRPr lang="en-GB" dirty="0" smtClean="0"/>
          </a:p>
          <a:p>
            <a:r>
              <a:rPr lang="en-GB" dirty="0" smtClean="0"/>
              <a:t>But Late bound fields as attributes of </a:t>
            </a:r>
            <a:r>
              <a:rPr lang="en-GB" dirty="0" smtClean="0"/>
              <a:t>entity </a:t>
            </a:r>
            <a:endParaRPr lang="en-GB" dirty="0" smtClean="0"/>
          </a:p>
          <a:p>
            <a:r>
              <a:rPr lang="en-GB" dirty="0" smtClean="0"/>
              <a:t>Entity lead = new Entity("lead");</a:t>
            </a:r>
          </a:p>
          <a:p>
            <a:r>
              <a:rPr lang="en-GB" dirty="0" smtClean="0"/>
              <a:t>lead["subject"] = "late bound demo";</a:t>
            </a:r>
          </a:p>
          <a:p>
            <a:r>
              <a:rPr lang="en-GB" dirty="0" smtClean="0"/>
              <a:t>lead["</a:t>
            </a:r>
            <a:r>
              <a:rPr lang="en-GB" dirty="0" err="1" smtClean="0"/>
              <a:t>numberofemployees</a:t>
            </a:r>
            <a:r>
              <a:rPr lang="en-GB" dirty="0" smtClean="0"/>
              <a:t>"] = 699;</a:t>
            </a:r>
          </a:p>
          <a:p>
            <a:r>
              <a:rPr lang="en-GB" dirty="0" err="1" smtClean="0"/>
              <a:t>lead.SetAttributeValue</a:t>
            </a:r>
            <a:r>
              <a:rPr lang="en-GB" dirty="0" smtClean="0"/>
              <a:t>("revenue", new Money((decimal)164.55));</a:t>
            </a:r>
          </a:p>
          <a:p>
            <a:r>
              <a:rPr lang="en-GB" dirty="0" smtClean="0"/>
              <a:t>//or</a:t>
            </a:r>
          </a:p>
          <a:p>
            <a:r>
              <a:rPr lang="en-GB" dirty="0" smtClean="0"/>
              <a:t>//</a:t>
            </a:r>
            <a:r>
              <a:rPr lang="en-GB" dirty="0" err="1" smtClean="0"/>
              <a:t>lead</a:t>
            </a:r>
            <a:r>
              <a:rPr lang="en-GB" sz="1200" kern="1200" dirty="0" err="1" smtClean="0">
                <a:solidFill>
                  <a:schemeClr val="tx1"/>
                </a:solidFill>
                <a:ea typeface="+mn-ea"/>
              </a:rPr>
              <a:t>.SetAttributeValue</a:t>
            </a:r>
            <a:r>
              <a:rPr lang="en-GB" sz="1200" kern="1200" dirty="0" smtClean="0">
                <a:solidFill>
                  <a:schemeClr val="tx1"/>
                </a:solidFill>
                <a:ea typeface="+mn-ea"/>
              </a:rPr>
              <a:t>&lt;Money&gt;("revenue", 164.55);</a:t>
            </a:r>
            <a:endParaRPr lang="en-GB" dirty="0" smtClean="0"/>
          </a:p>
          <a:p>
            <a:r>
              <a:rPr lang="en-GB" dirty="0" err="1" smtClean="0"/>
              <a:t>Guid</a:t>
            </a:r>
            <a:r>
              <a:rPr lang="en-GB" dirty="0" smtClean="0"/>
              <a:t> g = </a:t>
            </a:r>
            <a:r>
              <a:rPr lang="en-GB" dirty="0" err="1" smtClean="0"/>
              <a:t>service.Create</a:t>
            </a:r>
            <a:r>
              <a:rPr lang="en-GB" dirty="0" smtClean="0"/>
              <a:t>(lead</a:t>
            </a:r>
            <a:r>
              <a:rPr lang="en-GB" dirty="0" smtClean="0"/>
              <a:t>);</a:t>
            </a:r>
          </a:p>
          <a:p>
            <a:endParaRPr lang="en-GB" dirty="0" smtClean="0"/>
          </a:p>
          <a:p>
            <a:r>
              <a:rPr lang="en-GB" dirty="0" smtClean="0"/>
              <a:t>Or use the</a:t>
            </a:r>
            <a:r>
              <a:rPr lang="en-GB" baseline="0" dirty="0" smtClean="0"/>
              <a:t> generic function </a:t>
            </a:r>
            <a:r>
              <a:rPr lang="en-GB" baseline="0" dirty="0" err="1" smtClean="0"/>
              <a:t>getAttributeValue</a:t>
            </a:r>
            <a:r>
              <a:rPr lang="en-GB" baseline="0" dirty="0" smtClean="0"/>
              <a:t>&lt;&gt;()to return a typed value.</a:t>
            </a:r>
          </a:p>
          <a:p>
            <a:r>
              <a:rPr lang="en-GB" baseline="0" dirty="0" err="1" smtClean="0"/>
              <a:t>Lead.getAttributeValue</a:t>
            </a:r>
            <a:r>
              <a:rPr lang="en-GB" baseline="0" dirty="0" smtClean="0"/>
              <a:t>&lt;</a:t>
            </a:r>
            <a:r>
              <a:rPr lang="en-GB" baseline="0" dirty="0" err="1" smtClean="0"/>
              <a:t>int</a:t>
            </a:r>
            <a:r>
              <a:rPr lang="en-GB" baseline="0" dirty="0" smtClean="0"/>
              <a:t>&gt;(“</a:t>
            </a:r>
            <a:r>
              <a:rPr lang="en-GB" baseline="0" dirty="0" err="1" smtClean="0"/>
              <a:t>numberofemployees</a:t>
            </a:r>
            <a:r>
              <a:rPr lang="en-GB" baseline="0" dirty="0" smtClean="0"/>
              <a:t>) // </a:t>
            </a:r>
            <a:r>
              <a:rPr lang="en-GB" baseline="0" dirty="0" err="1" smtClean="0"/>
              <a:t>int</a:t>
            </a:r>
            <a:endParaRPr lang="en-GB" dirty="0" smtClean="0"/>
          </a:p>
          <a:p>
            <a:endParaRPr lang="en-GB" dirty="0" smtClean="0"/>
          </a:p>
          <a:p>
            <a:endParaRPr lang="en-US" dirty="0" smtClean="0"/>
          </a:p>
          <a:p>
            <a:r>
              <a:rPr lang="en-US" dirty="0" smtClean="0"/>
              <a:t>Notice: The integer type is common to </a:t>
            </a:r>
            <a:r>
              <a:rPr lang="en-US" dirty="0" err="1" smtClean="0"/>
              <a:t>.Net</a:t>
            </a:r>
            <a:r>
              <a:rPr lang="en-US" dirty="0" smtClean="0"/>
              <a:t> and </a:t>
            </a:r>
            <a:r>
              <a:rPr lang="en-US" dirty="0" err="1" smtClean="0"/>
              <a:t>Crm</a:t>
            </a:r>
            <a:r>
              <a:rPr lang="en-US" dirty="0" smtClean="0"/>
              <a:t> but the Money type is specific to </a:t>
            </a:r>
            <a:r>
              <a:rPr lang="en-US" dirty="0" err="1" smtClean="0"/>
              <a:t>Crm</a:t>
            </a:r>
            <a:r>
              <a:rPr lang="en-US" dirty="0" smtClean="0"/>
              <a:t> and therefore a Money object is created to be assigned to the field.  In </a:t>
            </a:r>
            <a:r>
              <a:rPr lang="en-US" dirty="0" err="1" smtClean="0"/>
              <a:t>oData</a:t>
            </a:r>
            <a:r>
              <a:rPr lang="en-US" dirty="0" smtClean="0"/>
              <a:t> syntax numeric field values are referenced like </a:t>
            </a:r>
            <a:r>
              <a:rPr lang="en-US" dirty="0" err="1" smtClean="0"/>
              <a:t>FieldSchemaName</a:t>
            </a:r>
            <a:r>
              <a:rPr lang="en-US" dirty="0" smtClean="0"/>
              <a:t>/Value</a:t>
            </a:r>
          </a:p>
          <a:p>
            <a:endParaRPr lang="en-GB" dirty="0"/>
          </a:p>
        </p:txBody>
      </p:sp>
    </p:spTree>
    <p:extLst>
      <p:ext uri="{BB962C8B-B14F-4D97-AF65-F5344CB8AC3E}">
        <p14:creationId xmlns:p14="http://schemas.microsoft.com/office/powerpoint/2010/main" val="3620756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smtClean="0"/>
              <a:t>Refer to the section on the </a:t>
            </a:r>
            <a:r>
              <a:rPr lang="en-US" dirty="0" err="1" smtClean="0"/>
              <a:t>CrmSvcUtil</a:t>
            </a:r>
            <a:r>
              <a:rPr lang="en-US" dirty="0" smtClean="0"/>
              <a:t> to generate option sets as early bound enumerations.  To read the values of </a:t>
            </a:r>
            <a:r>
              <a:rPr lang="en-US" dirty="0" err="1" smtClean="0"/>
              <a:t>OptionSets</a:t>
            </a:r>
            <a:r>
              <a:rPr lang="en-US" dirty="0" smtClean="0"/>
              <a:t>, a </a:t>
            </a:r>
            <a:r>
              <a:rPr lang="en-US" dirty="0" err="1" smtClean="0"/>
              <a:t>MetaDataRequest</a:t>
            </a:r>
            <a:r>
              <a:rPr lang="en-US" dirty="0" smtClean="0"/>
              <a:t> is needed, and executed through the </a:t>
            </a:r>
            <a:r>
              <a:rPr lang="en-US" dirty="0" err="1" smtClean="0"/>
              <a:t>OrganizationService</a:t>
            </a:r>
            <a:r>
              <a:rPr lang="en-US" dirty="0" smtClean="0"/>
              <a:t> – refer to the </a:t>
            </a:r>
            <a:r>
              <a:rPr lang="en-US" dirty="0" err="1" smtClean="0"/>
              <a:t>OrganizationRequest</a:t>
            </a:r>
            <a:r>
              <a:rPr lang="en-US" dirty="0" smtClean="0"/>
              <a:t> section of this module.</a:t>
            </a:r>
          </a:p>
          <a:p>
            <a:endParaRPr lang="en-US" dirty="0" smtClean="0"/>
          </a:p>
          <a:p>
            <a:r>
              <a:rPr lang="en-US" dirty="0" err="1" smtClean="0"/>
              <a:t>Contact.Attributes</a:t>
            </a:r>
            <a:r>
              <a:rPr lang="en-US" dirty="0" smtClean="0"/>
              <a:t>["</a:t>
            </a:r>
            <a:r>
              <a:rPr lang="en-US" dirty="0" err="1" smtClean="0"/>
              <a:t>gendercode</a:t>
            </a:r>
            <a:r>
              <a:rPr lang="en-US" dirty="0" smtClean="0"/>
              <a:t>"] = new </a:t>
            </a:r>
            <a:r>
              <a:rPr lang="en-US" dirty="0" err="1" smtClean="0"/>
              <a:t>OptionSetValue</a:t>
            </a:r>
            <a:r>
              <a:rPr lang="en-US" dirty="0" smtClean="0"/>
              <a:t>(1);</a:t>
            </a:r>
          </a:p>
          <a:p>
            <a:endParaRPr lang="en-GB" dirty="0"/>
          </a:p>
        </p:txBody>
      </p:sp>
    </p:spTree>
    <p:extLst>
      <p:ext uri="{BB962C8B-B14F-4D97-AF65-F5344CB8AC3E}">
        <p14:creationId xmlns:p14="http://schemas.microsoft.com/office/powerpoint/2010/main" val="3895277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0533157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0706352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OrganizationService</a:t>
            </a:r>
            <a:r>
              <a:rPr lang="en-US" dirty="0" smtClean="0"/>
              <a:t> from </a:t>
            </a:r>
            <a:r>
              <a:rPr lang="en-US" dirty="0" err="1" smtClean="0"/>
              <a:t>Microsoft.Xrm.Client</a:t>
            </a:r>
            <a:r>
              <a:rPr lang="en-US" dirty="0" smtClean="0"/>
              <a:t> encapsulates the </a:t>
            </a:r>
            <a:r>
              <a:rPr lang="en-US" dirty="0" err="1" smtClean="0"/>
              <a:t>IOrganizationService</a:t>
            </a:r>
            <a:r>
              <a:rPr lang="en-US" dirty="0" smtClean="0"/>
              <a:t> from the </a:t>
            </a:r>
            <a:r>
              <a:rPr lang="en-US" dirty="0" err="1" smtClean="0"/>
              <a:t>Microsoft.Xrm.Sdk</a:t>
            </a:r>
            <a:r>
              <a:rPr lang="en-US" dirty="0" smtClean="0"/>
              <a:t> assembly,</a:t>
            </a:r>
            <a:r>
              <a:rPr lang="en-US" baseline="0" dirty="0" smtClean="0"/>
              <a:t> used in earlier SDKs.  The </a:t>
            </a:r>
            <a:r>
              <a:rPr lang="en-US" baseline="0" dirty="0" err="1" smtClean="0"/>
              <a:t>OrganizationService</a:t>
            </a:r>
            <a:r>
              <a:rPr lang="en-US" baseline="0" dirty="0" smtClean="0"/>
              <a:t> also implements </a:t>
            </a:r>
            <a:r>
              <a:rPr lang="en-US" baseline="0" dirty="0" err="1" smtClean="0"/>
              <a:t>IDisposable</a:t>
            </a:r>
            <a:r>
              <a:rPr lang="en-US" baseline="0" dirty="0" smtClean="0"/>
              <a:t> for better resource management.</a:t>
            </a:r>
          </a:p>
          <a:p>
            <a:r>
              <a:rPr lang="en-US" baseline="0" dirty="0" smtClean="0"/>
              <a:t>All the CRUD methods (Create, Update, Delete, Retrieve) are wrappers to the underlying Execute method.</a:t>
            </a:r>
          </a:p>
          <a:p>
            <a:endParaRPr lang="en-US" baseline="0" dirty="0" smtClean="0"/>
          </a:p>
          <a:p>
            <a:r>
              <a:rPr lang="en-GB" sz="1200" kern="1200" dirty="0" err="1" smtClean="0">
                <a:solidFill>
                  <a:schemeClr val="tx1"/>
                </a:solidFill>
                <a:ea typeface="+mn-ea"/>
              </a:rPr>
              <a:t>var</a:t>
            </a:r>
            <a:r>
              <a:rPr lang="en-GB" sz="1200" kern="1200" dirty="0" smtClean="0">
                <a:solidFill>
                  <a:schemeClr val="tx1"/>
                </a:solidFill>
                <a:ea typeface="+mn-ea"/>
              </a:rPr>
              <a:t> connection = new </a:t>
            </a:r>
            <a:r>
              <a:rPr lang="en-GB" sz="1200" kern="1200" dirty="0" err="1" smtClean="0">
                <a:solidFill>
                  <a:schemeClr val="tx1"/>
                </a:solidFill>
                <a:ea typeface="+mn-ea"/>
              </a:rPr>
              <a:t>CrmConnection</a:t>
            </a:r>
            <a:r>
              <a:rPr lang="en-GB" sz="1200" kern="1200" dirty="0" smtClean="0">
                <a:solidFill>
                  <a:schemeClr val="tx1"/>
                </a:solidFill>
                <a:ea typeface="+mn-ea"/>
              </a:rPr>
              <a:t>("</a:t>
            </a:r>
            <a:r>
              <a:rPr lang="en-GB" sz="1200" kern="1200" dirty="0" err="1" smtClean="0">
                <a:solidFill>
                  <a:schemeClr val="tx1"/>
                </a:solidFill>
                <a:ea typeface="+mn-ea"/>
              </a:rPr>
              <a:t>crmOnline</a:t>
            </a:r>
            <a:r>
              <a:rPr lang="en-GB" sz="1200" kern="1200" dirty="0" smtClean="0">
                <a:solidFill>
                  <a:schemeClr val="tx1"/>
                </a:solidFill>
                <a:ea typeface="+mn-ea"/>
              </a:rPr>
              <a:t>");</a:t>
            </a:r>
          </a:p>
          <a:p>
            <a:r>
              <a:rPr lang="en-GB" sz="1200" kern="1200" dirty="0" smtClean="0">
                <a:solidFill>
                  <a:schemeClr val="tx1"/>
                </a:solidFill>
                <a:ea typeface="+mn-ea"/>
              </a:rPr>
              <a:t>using(</a:t>
            </a:r>
            <a:r>
              <a:rPr lang="en-GB" sz="1200" kern="1200" dirty="0" err="1" smtClean="0">
                <a:solidFill>
                  <a:schemeClr val="tx1"/>
                </a:solidFill>
                <a:ea typeface="+mn-ea"/>
              </a:rPr>
              <a:t>var</a:t>
            </a:r>
            <a:r>
              <a:rPr lang="en-GB" sz="1200" kern="1200" dirty="0" smtClean="0">
                <a:solidFill>
                  <a:schemeClr val="tx1"/>
                </a:solidFill>
                <a:ea typeface="+mn-ea"/>
              </a:rPr>
              <a:t> service = new </a:t>
            </a:r>
            <a:r>
              <a:rPr lang="en-GB" sz="1200" kern="1200" dirty="0" err="1" smtClean="0">
                <a:solidFill>
                  <a:schemeClr val="tx1"/>
                </a:solidFill>
                <a:ea typeface="+mn-ea"/>
              </a:rPr>
              <a:t>OrganizationService</a:t>
            </a:r>
            <a:r>
              <a:rPr lang="en-GB" sz="1200" kern="1200" dirty="0" smtClean="0">
                <a:solidFill>
                  <a:schemeClr val="tx1"/>
                </a:solidFill>
                <a:ea typeface="+mn-ea"/>
              </a:rPr>
              <a:t>(connection))</a:t>
            </a:r>
          </a:p>
          <a:p>
            <a:r>
              <a:rPr lang="en-GB" sz="1200" kern="1200" dirty="0" smtClean="0">
                <a:solidFill>
                  <a:schemeClr val="tx1"/>
                </a:solidFill>
                <a:ea typeface="+mn-ea"/>
              </a:rPr>
              <a:t>{</a:t>
            </a:r>
          </a:p>
          <a:p>
            <a:r>
              <a:rPr lang="en-GB" sz="1200" kern="1200" dirty="0" smtClean="0">
                <a:solidFill>
                  <a:schemeClr val="tx1"/>
                </a:solidFill>
                <a:ea typeface="+mn-ea"/>
              </a:rPr>
              <a:t>	Lead </a:t>
            </a:r>
            <a:r>
              <a:rPr lang="en-GB" sz="1200" kern="1200" dirty="0" err="1" smtClean="0">
                <a:solidFill>
                  <a:schemeClr val="tx1"/>
                </a:solidFill>
                <a:ea typeface="+mn-ea"/>
              </a:rPr>
              <a:t>lead</a:t>
            </a:r>
            <a:r>
              <a:rPr lang="en-GB" sz="1200" kern="1200" dirty="0" smtClean="0">
                <a:solidFill>
                  <a:schemeClr val="tx1"/>
                </a:solidFill>
                <a:ea typeface="+mn-ea"/>
              </a:rPr>
              <a:t> = new Lead();</a:t>
            </a:r>
          </a:p>
          <a:p>
            <a:r>
              <a:rPr lang="en-GB" sz="1200" kern="1200" dirty="0" smtClean="0">
                <a:solidFill>
                  <a:schemeClr val="tx1"/>
                </a:solidFill>
                <a:ea typeface="+mn-ea"/>
              </a:rPr>
              <a:t>	</a:t>
            </a:r>
            <a:r>
              <a:rPr lang="en-GB" sz="1200" kern="1200" dirty="0" err="1" smtClean="0">
                <a:solidFill>
                  <a:schemeClr val="tx1"/>
                </a:solidFill>
                <a:ea typeface="+mn-ea"/>
              </a:rPr>
              <a:t>lead.Subject</a:t>
            </a:r>
            <a:r>
              <a:rPr lang="en-GB" sz="1200" kern="1200" dirty="0" smtClean="0">
                <a:solidFill>
                  <a:schemeClr val="tx1"/>
                </a:solidFill>
                <a:ea typeface="+mn-ea"/>
              </a:rPr>
              <a:t> = "early bound using demo";</a:t>
            </a:r>
          </a:p>
          <a:p>
            <a:r>
              <a:rPr lang="en-GB" sz="1200" kern="1200" dirty="0" smtClean="0">
                <a:solidFill>
                  <a:schemeClr val="tx1"/>
                </a:solidFill>
                <a:ea typeface="+mn-ea"/>
              </a:rPr>
              <a:t>	</a:t>
            </a:r>
            <a:r>
              <a:rPr lang="en-GB" sz="1200" kern="1200" dirty="0" err="1" smtClean="0">
                <a:solidFill>
                  <a:schemeClr val="tx1"/>
                </a:solidFill>
                <a:ea typeface="+mn-ea"/>
              </a:rPr>
              <a:t>Guid</a:t>
            </a:r>
            <a:r>
              <a:rPr lang="en-GB" sz="1200" kern="1200" baseline="0" dirty="0" smtClean="0">
                <a:solidFill>
                  <a:schemeClr val="tx1"/>
                </a:solidFill>
                <a:ea typeface="+mn-ea"/>
              </a:rPr>
              <a:t> g=</a:t>
            </a:r>
            <a:r>
              <a:rPr lang="en-GB" sz="1200" kern="1200" dirty="0" smtClean="0">
                <a:solidFill>
                  <a:schemeClr val="tx1"/>
                </a:solidFill>
                <a:ea typeface="+mn-ea"/>
              </a:rPr>
              <a:t>	</a:t>
            </a:r>
            <a:r>
              <a:rPr lang="en-GB" sz="1200" kern="1200" dirty="0" err="1" smtClean="0">
                <a:solidFill>
                  <a:schemeClr val="tx1"/>
                </a:solidFill>
                <a:ea typeface="+mn-ea"/>
              </a:rPr>
              <a:t>service.Create</a:t>
            </a:r>
            <a:r>
              <a:rPr lang="en-GB" sz="1200" kern="1200" dirty="0" smtClean="0">
                <a:solidFill>
                  <a:schemeClr val="tx1"/>
                </a:solidFill>
                <a:ea typeface="+mn-ea"/>
              </a:rPr>
              <a:t>(lead);</a:t>
            </a:r>
          </a:p>
          <a:p>
            <a:endParaRPr lang="en-GB" sz="1200" kern="1200" dirty="0" smtClean="0">
              <a:solidFill>
                <a:schemeClr val="tx1"/>
              </a:solidFill>
              <a:ea typeface="+mn-ea"/>
            </a:endParaRPr>
          </a:p>
          <a:p>
            <a:r>
              <a:rPr lang="en-GB" sz="1200" kern="1200" dirty="0" smtClean="0">
                <a:solidFill>
                  <a:schemeClr val="tx1"/>
                </a:solidFill>
                <a:ea typeface="+mn-ea"/>
              </a:rPr>
              <a:t>	Lead lead2 = new Lead();</a:t>
            </a:r>
          </a:p>
          <a:p>
            <a:r>
              <a:rPr lang="en-GB" sz="1200" kern="1200" dirty="0" smtClean="0">
                <a:solidFill>
                  <a:schemeClr val="tx1"/>
                </a:solidFill>
                <a:ea typeface="+mn-ea"/>
              </a:rPr>
              <a:t>	lead2.Subject = “another lead";</a:t>
            </a:r>
          </a:p>
          <a:p>
            <a:r>
              <a:rPr lang="en-GB" sz="1200" kern="1200" dirty="0" smtClean="0">
                <a:solidFill>
                  <a:schemeClr val="tx1"/>
                </a:solidFill>
                <a:ea typeface="+mn-ea"/>
              </a:rPr>
              <a:t>	</a:t>
            </a:r>
            <a:r>
              <a:rPr lang="en-GB" sz="1200" kern="1200" dirty="0" err="1" smtClean="0">
                <a:solidFill>
                  <a:schemeClr val="tx1"/>
                </a:solidFill>
                <a:ea typeface="+mn-ea"/>
              </a:rPr>
              <a:t>service.Create</a:t>
            </a:r>
            <a:r>
              <a:rPr lang="en-GB" sz="1200" kern="1200" dirty="0" smtClean="0">
                <a:solidFill>
                  <a:schemeClr val="tx1"/>
                </a:solidFill>
                <a:ea typeface="+mn-ea"/>
              </a:rPr>
              <a:t>(lead2);</a:t>
            </a:r>
          </a:p>
          <a:p>
            <a:endParaRPr lang="en-GB" sz="1200" kern="1200" dirty="0" smtClean="0">
              <a:solidFill>
                <a:schemeClr val="tx1"/>
              </a:solidFill>
              <a:ea typeface="+mn-ea"/>
            </a:endParaRPr>
          </a:p>
          <a:p>
            <a:r>
              <a:rPr lang="en-GB" sz="1200" kern="1200" dirty="0" smtClean="0">
                <a:solidFill>
                  <a:schemeClr val="tx1"/>
                </a:solidFill>
                <a:ea typeface="+mn-ea"/>
              </a:rPr>
              <a:t>	</a:t>
            </a:r>
            <a:r>
              <a:rPr lang="en-GB" sz="1200" kern="1200" dirty="0" err="1" smtClean="0">
                <a:solidFill>
                  <a:schemeClr val="tx1"/>
                </a:solidFill>
                <a:ea typeface="+mn-ea"/>
              </a:rPr>
              <a:t>Entiy</a:t>
            </a:r>
            <a:r>
              <a:rPr lang="en-GB" sz="1200" kern="1200" dirty="0" smtClean="0">
                <a:solidFill>
                  <a:schemeClr val="tx1"/>
                </a:solidFill>
                <a:ea typeface="+mn-ea"/>
              </a:rPr>
              <a:t> </a:t>
            </a:r>
            <a:r>
              <a:rPr lang="en-GB" sz="1200" kern="1200" dirty="0" err="1" smtClean="0">
                <a:solidFill>
                  <a:schemeClr val="tx1"/>
                </a:solidFill>
                <a:ea typeface="+mn-ea"/>
              </a:rPr>
              <a:t>firstLead</a:t>
            </a:r>
            <a:r>
              <a:rPr lang="en-GB" sz="1200" kern="1200" dirty="0" smtClean="0">
                <a:solidFill>
                  <a:schemeClr val="tx1"/>
                </a:solidFill>
                <a:ea typeface="+mn-ea"/>
              </a:rPr>
              <a:t>=</a:t>
            </a:r>
            <a:r>
              <a:rPr lang="en-GB" sz="1200" kern="1200" dirty="0" err="1" smtClean="0">
                <a:solidFill>
                  <a:schemeClr val="tx1"/>
                </a:solidFill>
                <a:ea typeface="+mn-ea"/>
              </a:rPr>
              <a:t>service.Retrieve</a:t>
            </a:r>
            <a:r>
              <a:rPr lang="en-GB" sz="1200" kern="1200" dirty="0" smtClean="0">
                <a:solidFill>
                  <a:schemeClr val="tx1"/>
                </a:solidFill>
                <a:ea typeface="+mn-ea"/>
              </a:rPr>
              <a:t>(“lead”,</a:t>
            </a:r>
            <a:r>
              <a:rPr lang="en-GB" sz="1200" kern="1200" dirty="0" err="1" smtClean="0">
                <a:solidFill>
                  <a:schemeClr val="tx1"/>
                </a:solidFill>
                <a:ea typeface="+mn-ea"/>
              </a:rPr>
              <a:t>g,new</a:t>
            </a:r>
            <a:r>
              <a:rPr lang="en-GB" sz="1200" kern="1200" dirty="0" smtClean="0">
                <a:solidFill>
                  <a:schemeClr val="tx1"/>
                </a:solidFill>
                <a:ea typeface="+mn-ea"/>
              </a:rPr>
              <a:t> </a:t>
            </a:r>
            <a:r>
              <a:rPr lang="en-GB" sz="1200" kern="1200" dirty="0" err="1" smtClean="0">
                <a:solidFill>
                  <a:schemeClr val="tx1"/>
                </a:solidFill>
                <a:ea typeface="+mn-ea"/>
              </a:rPr>
              <a:t>ColumnSet</a:t>
            </a:r>
            <a:r>
              <a:rPr lang="en-GB" sz="1200" kern="1200" dirty="0" smtClean="0">
                <a:solidFill>
                  <a:schemeClr val="tx1"/>
                </a:solidFill>
                <a:ea typeface="+mn-ea"/>
              </a:rPr>
              <a:t>(“subject”));</a:t>
            </a:r>
          </a:p>
          <a:p>
            <a:endParaRPr lang="en-GB" sz="1200" kern="1200" dirty="0" smtClean="0">
              <a:solidFill>
                <a:schemeClr val="tx1"/>
              </a:solidFill>
              <a:ea typeface="+mn-ea"/>
            </a:endParaRPr>
          </a:p>
          <a:p>
            <a:r>
              <a:rPr lang="en-GB" sz="1200" kern="1200" dirty="0" smtClean="0">
                <a:solidFill>
                  <a:schemeClr val="tx1"/>
                </a:solidFill>
                <a:ea typeface="+mn-ea"/>
              </a:rPr>
              <a:t>}//dispose of </a:t>
            </a:r>
            <a:r>
              <a:rPr lang="en-GB" sz="1200" kern="1200" dirty="0" err="1" smtClean="0">
                <a:solidFill>
                  <a:schemeClr val="tx1"/>
                </a:solidFill>
                <a:ea typeface="+mn-ea"/>
              </a:rPr>
              <a:t>OrganizationService</a:t>
            </a:r>
            <a:r>
              <a:rPr lang="en-GB" sz="1200" kern="1200" baseline="0" dirty="0" smtClean="0">
                <a:solidFill>
                  <a:schemeClr val="tx1"/>
                </a:solidFill>
                <a:ea typeface="+mn-ea"/>
              </a:rPr>
              <a:t> proxy resources</a:t>
            </a:r>
            <a:endParaRPr lang="en-US" dirty="0" smtClean="0"/>
          </a:p>
        </p:txBody>
      </p:sp>
    </p:spTree>
    <p:extLst>
      <p:ext uri="{BB962C8B-B14F-4D97-AF65-F5344CB8AC3E}">
        <p14:creationId xmlns:p14="http://schemas.microsoft.com/office/powerpoint/2010/main" val="506276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smtClean="0"/>
              <a:t>Other considerations for the data access technique are online – can not use Filtered Views, </a:t>
            </a:r>
            <a:r>
              <a:rPr lang="en-US" dirty="0" err="1" smtClean="0"/>
              <a:t>oData</a:t>
            </a:r>
            <a:r>
              <a:rPr lang="en-US" dirty="0" smtClean="0"/>
              <a:t> limited to JavaScript and Silverlight clients within the CRM context. LINQ uses early bound types which are a snapshot of the CRM system at the point the CrmSvcUtil.exe was run to generate the classes. Also consider ease of change, management, steepness of learning curve for new developers </a:t>
            </a:r>
            <a:endParaRPr lang="en-GB" dirty="0"/>
          </a:p>
        </p:txBody>
      </p:sp>
    </p:spTree>
    <p:extLst>
      <p:ext uri="{BB962C8B-B14F-4D97-AF65-F5344CB8AC3E}">
        <p14:creationId xmlns:p14="http://schemas.microsoft.com/office/powerpoint/2010/main" val="41229131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smtClean="0"/>
              <a:t>The </a:t>
            </a:r>
            <a:r>
              <a:rPr lang="en-US" dirty="0" err="1" smtClean="0"/>
              <a:t>crmServiceClient</a:t>
            </a:r>
            <a:r>
              <a:rPr lang="en-US" dirty="0" smtClean="0"/>
              <a:t> variable above is of type </a:t>
            </a:r>
            <a:r>
              <a:rPr lang="en-US" dirty="0" err="1" smtClean="0"/>
              <a:t>CrmServiceClient</a:t>
            </a:r>
            <a:r>
              <a:rPr lang="en-US" dirty="0" smtClean="0"/>
              <a:t>. This type is provided by the tooling connector </a:t>
            </a:r>
            <a:r>
              <a:rPr lang="en-US" dirty="0" err="1" smtClean="0"/>
              <a:t>dll</a:t>
            </a:r>
            <a:r>
              <a:rPr lang="en-US" dirty="0" smtClean="0"/>
              <a:t>.</a:t>
            </a:r>
          </a:p>
          <a:p>
            <a:endParaRPr lang="en-GB" dirty="0"/>
          </a:p>
        </p:txBody>
      </p:sp>
    </p:spTree>
    <p:extLst>
      <p:ext uri="{BB962C8B-B14F-4D97-AF65-F5344CB8AC3E}">
        <p14:creationId xmlns:p14="http://schemas.microsoft.com/office/powerpoint/2010/main" val="965004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985866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smtClean="0"/>
              <a:t>The retrieve method takes the </a:t>
            </a:r>
            <a:r>
              <a:rPr lang="en-US" dirty="0" err="1" smtClean="0"/>
              <a:t>logicalname</a:t>
            </a:r>
            <a:r>
              <a:rPr lang="en-US" dirty="0" smtClean="0"/>
              <a:t> of the entity, the </a:t>
            </a:r>
            <a:r>
              <a:rPr lang="en-US" dirty="0" err="1" smtClean="0"/>
              <a:t>guid</a:t>
            </a:r>
            <a:r>
              <a:rPr lang="en-US" dirty="0" smtClean="0"/>
              <a:t> of the record to find and a list of fields to return in the result.  If the database value is null for this field, it is not returned in the attributes</a:t>
            </a:r>
            <a:r>
              <a:rPr lang="en-US" baseline="0" dirty="0" smtClean="0"/>
              <a:t> collection of the returned entity.  However the id of the record is always returned implicitly, and the use of </a:t>
            </a:r>
            <a:r>
              <a:rPr lang="en-US" baseline="0" dirty="0" err="1" smtClean="0"/>
              <a:t>entity.getAttribute</a:t>
            </a:r>
            <a:r>
              <a:rPr lang="en-US" baseline="0" dirty="0" smtClean="0"/>
              <a:t>&lt;type&gt;() avoids the error of trying to read a non existent item in the attributes collection.</a:t>
            </a:r>
          </a:p>
          <a:p>
            <a:endParaRPr lang="en-US" dirty="0" smtClean="0"/>
          </a:p>
          <a:p>
            <a:r>
              <a:rPr lang="en-US" dirty="0" smtClean="0"/>
              <a:t>If a field holds a null value in the database, but is requested in the </a:t>
            </a:r>
            <a:r>
              <a:rPr lang="en-US" dirty="0" err="1" smtClean="0"/>
              <a:t>ColumnSet</a:t>
            </a:r>
            <a:r>
              <a:rPr lang="en-US" dirty="0" smtClean="0"/>
              <a:t>, the entity returned does not contain an attribute in the attributes collection for that field.  So even a check like this errors as calling the </a:t>
            </a:r>
            <a:r>
              <a:rPr lang="en-US" dirty="0" err="1" smtClean="0"/>
              <a:t>ToString</a:t>
            </a:r>
            <a:r>
              <a:rPr lang="en-US" dirty="0" smtClean="0"/>
              <a:t> method on a null object. This causes a </a:t>
            </a:r>
            <a:r>
              <a:rPr lang="en-US" dirty="0" err="1" smtClean="0"/>
              <a:t>KeyNotFoundException</a:t>
            </a:r>
            <a:r>
              <a:rPr lang="en-US" dirty="0" smtClean="0"/>
              <a:t>.</a:t>
            </a:r>
          </a:p>
          <a:p>
            <a:endParaRPr lang="en-US" dirty="0" smtClean="0"/>
          </a:p>
          <a:p>
            <a:r>
              <a:rPr lang="en-US" dirty="0" smtClean="0"/>
              <a:t>if(entity[“</a:t>
            </a:r>
            <a:r>
              <a:rPr lang="en-US" dirty="0" err="1" smtClean="0"/>
              <a:t>field_that_could_be_null</a:t>
            </a:r>
            <a:r>
              <a:rPr lang="en-US" dirty="0" smtClean="0"/>
              <a:t>”]!=null)</a:t>
            </a:r>
          </a:p>
          <a:p>
            <a:r>
              <a:rPr lang="en-US" dirty="0" smtClean="0"/>
              <a:t>{</a:t>
            </a:r>
          </a:p>
          <a:p>
            <a:r>
              <a:rPr lang="en-US" dirty="0" err="1" smtClean="0"/>
              <a:t>var</a:t>
            </a:r>
            <a:r>
              <a:rPr lang="en-US" dirty="0" smtClean="0"/>
              <a:t> value=entity[“</a:t>
            </a:r>
            <a:r>
              <a:rPr lang="en-US" dirty="0" err="1" smtClean="0"/>
              <a:t>field_that_could_be_null</a:t>
            </a:r>
            <a:r>
              <a:rPr lang="en-US" dirty="0" smtClean="0"/>
              <a:t>”].</a:t>
            </a:r>
            <a:r>
              <a:rPr lang="en-US" dirty="0" err="1" smtClean="0"/>
              <a:t>ToString</a:t>
            </a:r>
            <a:r>
              <a:rPr lang="en-US" dirty="0" smtClean="0"/>
              <a:t>();</a:t>
            </a:r>
          </a:p>
          <a:p>
            <a:r>
              <a:rPr lang="en-US" dirty="0" smtClean="0"/>
              <a:t>}</a:t>
            </a:r>
          </a:p>
          <a:p>
            <a:r>
              <a:rPr lang="en-US" dirty="0" smtClean="0"/>
              <a:t>One way to get round this is to check if the field is in the attributes collection</a:t>
            </a:r>
          </a:p>
          <a:p>
            <a:r>
              <a:rPr lang="en-US" dirty="0" smtClean="0"/>
              <a:t>if(</a:t>
            </a:r>
            <a:r>
              <a:rPr lang="en-US" dirty="0" err="1" smtClean="0"/>
              <a:t>entity.Contains</a:t>
            </a:r>
            <a:r>
              <a:rPr lang="en-US" dirty="0" smtClean="0"/>
              <a:t>(“</a:t>
            </a:r>
            <a:r>
              <a:rPr lang="en-US" dirty="0" err="1" smtClean="0"/>
              <a:t>field_that_could_be_null</a:t>
            </a:r>
            <a:r>
              <a:rPr lang="en-US" dirty="0" smtClean="0"/>
              <a:t>”))</a:t>
            </a:r>
          </a:p>
          <a:p>
            <a:r>
              <a:rPr lang="en-US" dirty="0" smtClean="0"/>
              <a:t>{</a:t>
            </a:r>
          </a:p>
          <a:p>
            <a:r>
              <a:rPr lang="en-US" dirty="0" err="1" smtClean="0"/>
              <a:t>var</a:t>
            </a:r>
            <a:r>
              <a:rPr lang="en-US" dirty="0" smtClean="0"/>
              <a:t> value=entity[“</a:t>
            </a:r>
            <a:r>
              <a:rPr lang="en-US" dirty="0" err="1" smtClean="0"/>
              <a:t>field_that_could_be_null</a:t>
            </a:r>
            <a:r>
              <a:rPr lang="en-US" dirty="0" smtClean="0"/>
              <a:t>”].</a:t>
            </a:r>
            <a:r>
              <a:rPr lang="en-US" dirty="0" err="1" smtClean="0"/>
              <a:t>ToString</a:t>
            </a:r>
            <a:r>
              <a:rPr lang="en-US" dirty="0" smtClean="0"/>
              <a:t>();</a:t>
            </a:r>
          </a:p>
          <a:p>
            <a:r>
              <a:rPr lang="en-US" dirty="0" smtClean="0"/>
              <a:t>}</a:t>
            </a:r>
          </a:p>
          <a:p>
            <a:endParaRPr lang="en-GB" dirty="0"/>
          </a:p>
        </p:txBody>
      </p:sp>
    </p:spTree>
    <p:extLst>
      <p:ext uri="{BB962C8B-B14F-4D97-AF65-F5344CB8AC3E}">
        <p14:creationId xmlns:p14="http://schemas.microsoft.com/office/powerpoint/2010/main" val="35362616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smtClean="0"/>
              <a:t>Note that</a:t>
            </a:r>
            <a:r>
              <a:rPr lang="en-US" baseline="0" dirty="0" smtClean="0"/>
              <a:t> the</a:t>
            </a:r>
            <a:r>
              <a:rPr lang="en-US" dirty="0" smtClean="0"/>
              <a:t> Update</a:t>
            </a:r>
            <a:r>
              <a:rPr lang="en-US" baseline="0" dirty="0" smtClean="0"/>
              <a:t> technique uses a new object with the fields required to be changed and the id to identify it.  This is an alternative to retrieving the record first and then updating the modified record, as this would cause 2 database requests.</a:t>
            </a:r>
          </a:p>
          <a:p>
            <a:endParaRPr lang="en-US" baseline="0" dirty="0" smtClean="0"/>
          </a:p>
          <a:p>
            <a:r>
              <a:rPr lang="en-US" baseline="0" dirty="0" smtClean="0"/>
              <a:t>The Delete </a:t>
            </a:r>
            <a:r>
              <a:rPr lang="en-GB" sz="1200" dirty="0" smtClean="0"/>
              <a:t>method requires only the entity logical name and record </a:t>
            </a:r>
            <a:r>
              <a:rPr lang="en-GB" sz="1200" dirty="0" err="1" smtClean="0"/>
              <a:t>guid</a:t>
            </a:r>
            <a:r>
              <a:rPr lang="en-GB" sz="1200" dirty="0" smtClean="0"/>
              <a:t>.</a:t>
            </a:r>
            <a:endParaRPr lang="en-US" dirty="0" smtClean="0"/>
          </a:p>
          <a:p>
            <a:endParaRPr lang="en-GB" dirty="0" smtClean="0"/>
          </a:p>
          <a:p>
            <a:r>
              <a:rPr lang="en-GB" dirty="0" smtClean="0"/>
              <a:t>Update issues – avoid sending updates that set</a:t>
            </a:r>
            <a:r>
              <a:rPr lang="en-GB" baseline="0" dirty="0" smtClean="0"/>
              <a:t> values without actually changing them – this can cause unexpected side effects.</a:t>
            </a:r>
            <a:endParaRPr lang="en-GB" dirty="0"/>
          </a:p>
        </p:txBody>
      </p:sp>
    </p:spTree>
    <p:extLst>
      <p:ext uri="{BB962C8B-B14F-4D97-AF65-F5344CB8AC3E}">
        <p14:creationId xmlns:p14="http://schemas.microsoft.com/office/powerpoint/2010/main" val="2971556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6238772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sz="1000" kern="1200" dirty="0" smtClean="0">
                <a:solidFill>
                  <a:schemeClr val="tx1"/>
                </a:solidFill>
                <a:ea typeface="+mn-ea"/>
              </a:rPr>
              <a:t>https://msdn.microsoft.com/en-gb/library/microsoft.xrm.sdk.iorganizationservice.retrievemultiple.aspx </a:t>
            </a:r>
          </a:p>
          <a:p>
            <a:endParaRPr lang="en-GB" sz="1000" kern="1200" dirty="0" smtClean="0">
              <a:solidFill>
                <a:schemeClr val="tx1"/>
              </a:solidFill>
              <a:ea typeface="+mn-ea"/>
            </a:endParaRPr>
          </a:p>
          <a:p>
            <a:endParaRPr lang="en-GB" sz="1000" kern="1200" dirty="0" smtClean="0">
              <a:solidFill>
                <a:schemeClr val="tx1"/>
              </a:solidFill>
              <a:ea typeface="+mn-ea"/>
            </a:endParaRPr>
          </a:p>
          <a:p>
            <a:r>
              <a:rPr lang="en-GB" sz="1000" dirty="0" smtClean="0"/>
              <a:t>You can use this method to retrieve records of an entity that supports the </a:t>
            </a:r>
            <a:r>
              <a:rPr lang="en-GB" sz="1000" b="1" dirty="0" err="1" smtClean="0"/>
              <a:t>RetrieveMultiple</a:t>
            </a:r>
            <a:r>
              <a:rPr lang="en-GB" sz="1000" dirty="0" smtClean="0"/>
              <a:t> message, including records from custom entities. </a:t>
            </a:r>
          </a:p>
          <a:p>
            <a:endParaRPr lang="en-GB" sz="1000" b="1" kern="1200" dirty="0" smtClean="0">
              <a:solidFill>
                <a:schemeClr val="tx1"/>
              </a:solidFill>
            </a:endParaRPr>
          </a:p>
          <a:p>
            <a:r>
              <a:rPr lang="en-GB" sz="1000" dirty="0" smtClean="0"/>
              <a:t>The collection of returned records contains the values for the properties that are specified in the </a:t>
            </a:r>
            <a:r>
              <a:rPr lang="en-GB" sz="1000" dirty="0" err="1" smtClean="0">
                <a:hlinkClick r:id="rId3"/>
              </a:rPr>
              <a:t>ColumnSet</a:t>
            </a:r>
            <a:r>
              <a:rPr lang="en-GB" sz="1000" dirty="0" smtClean="0"/>
              <a:t> parameter for which the calling user has access rights. Any other property values are not returned.</a:t>
            </a:r>
          </a:p>
          <a:p>
            <a:endParaRPr lang="en-GB" sz="1000" b="1" kern="1200" dirty="0" smtClean="0">
              <a:solidFill>
                <a:schemeClr val="tx1"/>
              </a:solidFill>
            </a:endParaRPr>
          </a:p>
          <a:p>
            <a:r>
              <a:rPr lang="en-GB" sz="1000" dirty="0" smtClean="0"/>
              <a:t>Pass </a:t>
            </a:r>
            <a:r>
              <a:rPr lang="en-GB" sz="1000" b="1" dirty="0" smtClean="0"/>
              <a:t>null</a:t>
            </a:r>
            <a:r>
              <a:rPr lang="en-GB" sz="1000" dirty="0" smtClean="0"/>
              <a:t> for the </a:t>
            </a:r>
            <a:r>
              <a:rPr lang="en-GB" sz="1000" i="1" dirty="0" err="1" smtClean="0"/>
              <a:t>columnSet</a:t>
            </a:r>
            <a:r>
              <a:rPr lang="en-GB" sz="1000" dirty="0" smtClean="0"/>
              <a:t> parameter to retrieve only the primary key. If the </a:t>
            </a:r>
            <a:r>
              <a:rPr lang="en-GB" sz="1000" i="1" dirty="0" err="1" smtClean="0"/>
              <a:t>columnSet</a:t>
            </a:r>
            <a:r>
              <a:rPr lang="en-GB" sz="1000" dirty="0" smtClean="0"/>
              <a:t> includes attributes that are not valid for retrieval, they are ignored</a:t>
            </a:r>
            <a:endParaRPr lang="en-GB" sz="1000" b="1" kern="1200" dirty="0" smtClean="0">
              <a:solidFill>
                <a:schemeClr val="tx1"/>
              </a:solidFill>
            </a:endParaRPr>
          </a:p>
          <a:p>
            <a:endParaRPr lang="en-GB" dirty="0"/>
          </a:p>
        </p:txBody>
      </p:sp>
    </p:spTree>
    <p:extLst>
      <p:ext uri="{BB962C8B-B14F-4D97-AF65-F5344CB8AC3E}">
        <p14:creationId xmlns:p14="http://schemas.microsoft.com/office/powerpoint/2010/main" val="12248946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https://msdn.microsoft.com/en-us/library/gg334419.aspx</a:t>
            </a:r>
          </a:p>
          <a:p>
            <a:endParaRPr lang="en-GB" dirty="0" smtClean="0"/>
          </a:p>
          <a:p>
            <a:r>
              <a:rPr lang="en-GB" dirty="0" smtClean="0"/>
              <a:t>In Microsoft Dynamics 365 and Microsoft Dynamics 365 (online), you can use the </a:t>
            </a:r>
            <a:r>
              <a:rPr lang="en-GB" dirty="0" err="1" smtClean="0">
                <a:hlinkClick r:id="rId3"/>
              </a:rPr>
              <a:t>FilterExpression</a:t>
            </a:r>
            <a:r>
              <a:rPr lang="en-GB" dirty="0" smtClean="0"/>
              <a:t> class to build a query that expresses multiple conditions. For example, you can create a query expression that is the equivalent of a SQL statement such as ([</a:t>
            </a:r>
            <a:r>
              <a:rPr lang="en-GB" dirty="0" err="1" smtClean="0"/>
              <a:t>LastName</a:t>
            </a:r>
            <a:r>
              <a:rPr lang="en-GB" dirty="0" smtClean="0"/>
              <a:t>] = ‘</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Tharpe</a:t>
            </a:r>
            <a:r>
              <a:rPr lang="en-GB" dirty="0" smtClean="0"/>
              <a:t>' OR [</a:t>
            </a:r>
            <a:r>
              <a:rPr lang="en-GB" dirty="0" err="1" smtClean="0"/>
              <a:t>LastName</a:t>
            </a:r>
            <a:r>
              <a:rPr lang="en-GB" dirty="0" smtClean="0"/>
              <a:t>] = '</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Brown</a:t>
            </a:r>
            <a:r>
              <a:rPr lang="en-GB" dirty="0" smtClean="0"/>
              <a:t>') AND [City] = 'Redmond’.</a:t>
            </a:r>
          </a:p>
          <a:p>
            <a:endParaRPr lang="en-GB" dirty="0" smtClean="0"/>
          </a:p>
          <a:p>
            <a:r>
              <a:rPr lang="en-GB" dirty="0" smtClean="0"/>
              <a:t>e.g.</a:t>
            </a:r>
          </a:p>
          <a:p>
            <a:endParaRPr lang="en-GB" dirty="0" smtClean="0"/>
          </a:p>
          <a:p>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QueryExpression</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query = new </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QueryExpression</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("contact"); </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query.ColumnSet.AddColumns</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firstname</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lastname</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"address1_city");</a:t>
            </a:r>
          </a:p>
          <a:p>
            <a:endParaRPr lang="en-GB" sz="1000" kern="1200" spc="-20" baseline="0" dirty="0" smtClean="0">
              <a:solidFill>
                <a:srgbClr val="555454"/>
              </a:solidFill>
              <a:effectLst/>
              <a:latin typeface="Segoe UI" panose="020B0502040204020203" pitchFamily="34" charset="0"/>
              <a:ea typeface="+mn-ea"/>
              <a:cs typeface="Segoe UI" panose="020B0502040204020203" pitchFamily="34" charset="0"/>
            </a:endParaRPr>
          </a:p>
          <a:p>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query.Criteria</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 new </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FilterExpression</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query.Criteria.AddCondition</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("address1_city", </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ConditionOperator.Equal</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"Redmond"); </a:t>
            </a:r>
          </a:p>
          <a:p>
            <a:endParaRPr lang="en-GB" sz="1000" kern="1200" spc="-20" baseline="0" dirty="0" smtClean="0">
              <a:solidFill>
                <a:srgbClr val="555454"/>
              </a:solidFill>
              <a:effectLst/>
              <a:latin typeface="Segoe UI" panose="020B0502040204020203" pitchFamily="34" charset="0"/>
              <a:ea typeface="+mn-ea"/>
              <a:cs typeface="Segoe UI" panose="020B0502040204020203" pitchFamily="34" charset="0"/>
            </a:endParaRPr>
          </a:p>
          <a:p>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FilterExpression</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childFilter</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 </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query.Criteria.AddFilter</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LogicalOperator.Or</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a:t>
            </a:r>
          </a:p>
          <a:p>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a:t>
            </a:r>
          </a:p>
          <a:p>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childFilter.AddCondition</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lastname</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ConditionOperator.Equal</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Tharpe</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a:t>
            </a:r>
          </a:p>
          <a:p>
            <a:endParaRPr lang="en-GB" sz="1000" kern="1200" spc="-20" baseline="0" dirty="0" smtClean="0">
              <a:solidFill>
                <a:srgbClr val="555454"/>
              </a:solidFill>
              <a:effectLst/>
              <a:latin typeface="Segoe UI" panose="020B0502040204020203" pitchFamily="34" charset="0"/>
              <a:ea typeface="+mn-ea"/>
              <a:cs typeface="Segoe UI" panose="020B0502040204020203" pitchFamily="34" charset="0"/>
            </a:endParaRPr>
          </a:p>
          <a:p>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childFilter.AddCondition</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lastname</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ConditionOperator.Equal</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"Brown");</a:t>
            </a:r>
          </a:p>
          <a:p>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 Pass query to service proxy </a:t>
            </a:r>
          </a:p>
          <a:p>
            <a:endParaRPr lang="en-GB" sz="1000" kern="1200" spc="-20" baseline="0" dirty="0" smtClean="0">
              <a:solidFill>
                <a:srgbClr val="555454"/>
              </a:solidFill>
              <a:effectLst/>
              <a:latin typeface="Segoe UI" panose="020B0502040204020203" pitchFamily="34" charset="0"/>
              <a:ea typeface="+mn-ea"/>
              <a:cs typeface="Segoe UI" panose="020B0502040204020203" pitchFamily="34" charset="0"/>
            </a:endParaRPr>
          </a:p>
          <a:p>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EntityCollection</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 results = _</a:t>
            </a:r>
            <a:r>
              <a:rPr lang="en-GB" sz="1000" kern="1200" spc="-20" baseline="0" dirty="0" err="1" smtClean="0">
                <a:solidFill>
                  <a:srgbClr val="555454"/>
                </a:solidFill>
                <a:effectLst/>
                <a:latin typeface="Segoe UI" panose="020B0502040204020203" pitchFamily="34" charset="0"/>
                <a:ea typeface="+mn-ea"/>
                <a:cs typeface="Segoe UI" panose="020B0502040204020203" pitchFamily="34" charset="0"/>
              </a:rPr>
              <a:t>serviceProxy.RetrieveMultiple</a:t>
            </a:r>
            <a:r>
              <a:rPr lang="en-GB" sz="1000" kern="1200" spc="-20" baseline="0" dirty="0" smtClean="0">
                <a:solidFill>
                  <a:srgbClr val="555454"/>
                </a:solidFill>
                <a:effectLst/>
                <a:latin typeface="Segoe UI" panose="020B0502040204020203" pitchFamily="34" charset="0"/>
                <a:ea typeface="+mn-ea"/>
                <a:cs typeface="Segoe UI" panose="020B0502040204020203" pitchFamily="34" charset="0"/>
              </a:rPr>
              <a:t>(query);</a:t>
            </a:r>
            <a:endParaRPr lang="en-GB" dirty="0" smtClean="0"/>
          </a:p>
          <a:p>
            <a:endParaRPr lang="en-GB" dirty="0"/>
          </a:p>
        </p:txBody>
      </p:sp>
    </p:spTree>
    <p:extLst>
      <p:ext uri="{BB962C8B-B14F-4D97-AF65-F5344CB8AC3E}">
        <p14:creationId xmlns:p14="http://schemas.microsoft.com/office/powerpoint/2010/main" val="37565525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b="0" dirty="0" err="1" smtClean="0"/>
              <a:t>QueryExpression.Orders</a:t>
            </a:r>
            <a:r>
              <a:rPr lang="en-GB" b="0" dirty="0" smtClean="0"/>
              <a:t> Property</a:t>
            </a:r>
          </a:p>
          <a:p>
            <a:endParaRPr lang="en-GB" b="0" dirty="0" smtClean="0"/>
          </a:p>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Gets the order in which the entity instances are returned from the query.</a:t>
            </a:r>
          </a:p>
          <a:p>
            <a:endParaRPr lang="en-GB" dirty="0"/>
          </a:p>
        </p:txBody>
      </p:sp>
    </p:spTree>
    <p:extLst>
      <p:ext uri="{BB962C8B-B14F-4D97-AF65-F5344CB8AC3E}">
        <p14:creationId xmlns:p14="http://schemas.microsoft.com/office/powerpoint/2010/main" val="13533625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1716635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0" dirty="0" err="1" smtClean="0"/>
              <a:t>PageInfo</a:t>
            </a:r>
            <a:r>
              <a:rPr lang="en-GB" b="0" dirty="0" smtClean="0"/>
              <a:t> Property </a:t>
            </a:r>
          </a:p>
          <a:p>
            <a:r>
              <a:rPr lang="en-GB" dirty="0" smtClean="0"/>
              <a:t>Gets or sets the number of pages and the number of entity instances per page returned from the query</a:t>
            </a:r>
          </a:p>
          <a:p>
            <a:endParaRPr lang="en-GB" dirty="0" smtClean="0"/>
          </a:p>
          <a:p>
            <a:r>
              <a:rPr lang="en-GB" dirty="0" smtClean="0"/>
              <a:t>In Microsoft Dynamics 365 (online &amp; on-premises), you can use the paging cookie feature to make paging in an application faster for large datasets. The feature is available in both </a:t>
            </a:r>
            <a:r>
              <a:rPr lang="en-GB" dirty="0" err="1" smtClean="0"/>
              <a:t>FetchXML</a:t>
            </a:r>
            <a:r>
              <a:rPr lang="en-GB" dirty="0" smtClean="0"/>
              <a:t> and </a:t>
            </a:r>
            <a:r>
              <a:rPr lang="en-GB" dirty="0" err="1" smtClean="0">
                <a:hlinkClick r:id="rId3"/>
              </a:rPr>
              <a:t>QueryExpression</a:t>
            </a:r>
            <a:r>
              <a:rPr lang="en-GB" dirty="0" smtClean="0"/>
              <a:t> queries. When you use the paging cookie feature when querying a set of records, the result contains a value for the paging cookie. To improve system performance, you can then pass that value when you retrieve the next set of records.</a:t>
            </a:r>
            <a:endParaRPr lang="en-US" dirty="0" smtClean="0"/>
          </a:p>
          <a:p>
            <a:endParaRPr lang="en-GB" dirty="0"/>
          </a:p>
        </p:txBody>
      </p:sp>
    </p:spTree>
    <p:extLst>
      <p:ext uri="{BB962C8B-B14F-4D97-AF65-F5344CB8AC3E}">
        <p14:creationId xmlns:p14="http://schemas.microsoft.com/office/powerpoint/2010/main" val="4013900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All data operations apart from Filtered Views go through the Web Services Layer, These can be accessed independently or via SDK API calls.</a:t>
            </a:r>
          </a:p>
          <a:p>
            <a:r>
              <a:rPr lang="en-GB" dirty="0" smtClean="0"/>
              <a:t>Use the</a:t>
            </a:r>
            <a:r>
              <a:rPr lang="en-GB" baseline="0" dirty="0" smtClean="0"/>
              <a:t> </a:t>
            </a:r>
            <a:r>
              <a:rPr lang="en-GB" dirty="0" smtClean="0"/>
              <a:t>Discovery service to find organisations and</a:t>
            </a:r>
            <a:r>
              <a:rPr lang="en-GB" baseline="0" dirty="0" smtClean="0"/>
              <a:t> addresses of services.  Normally the developer will know the organization service address, but it is essential if there are many organisations </a:t>
            </a:r>
            <a:r>
              <a:rPr lang="en-GB" baseline="0" dirty="0" err="1" smtClean="0"/>
              <a:t>on-premise</a:t>
            </a:r>
            <a:r>
              <a:rPr lang="en-GB" baseline="0" dirty="0" smtClean="0"/>
              <a:t> to connect to one, and also from the perspective of generic scripts, helping a user to select their organization.</a:t>
            </a:r>
          </a:p>
          <a:p>
            <a:endParaRPr lang="en-GB" baseline="0" dirty="0" smtClean="0"/>
          </a:p>
          <a:p>
            <a:r>
              <a:rPr lang="en-GB" baseline="0" dirty="0" smtClean="0"/>
              <a:t>The Organisation service allows CRUD calls to the CRM platform layer, as well as calls to run business processes (assign users, retrieve metadata, create new entities etc. via the Execute method).</a:t>
            </a:r>
          </a:p>
          <a:p>
            <a:endParaRPr lang="en-GB" baseline="0" dirty="0" smtClean="0"/>
          </a:p>
          <a:p>
            <a:endParaRPr lang="en-GB" baseline="0" dirty="0" smtClean="0"/>
          </a:p>
          <a:p>
            <a:r>
              <a:rPr lang="en-GB" dirty="0" smtClean="0"/>
              <a:t>The Web API, which is new for Microsoft Dynamics 365 (online &amp; on-premises), provides a development experience that can be used across a wide variety of programming languages, platforms, and devices. The Web API implements the OData (Open Data Protocol), version 4.0, an OASIS standard for building and consuming RESTful APIs over rich data sources</a:t>
            </a:r>
          </a:p>
          <a:p>
            <a:endParaRPr lang="en-GB" baseline="0" dirty="0" smtClean="0"/>
          </a:p>
          <a:p>
            <a:r>
              <a:rPr lang="en-GB" baseline="0" dirty="0" smtClean="0"/>
              <a:t>The OData Service allows CRUD access to Dynamics 365 data, and associate and disassociate</a:t>
            </a:r>
            <a:r>
              <a:rPr lang="en-GB" dirty="0" smtClean="0"/>
              <a:t> actions</a:t>
            </a:r>
            <a:r>
              <a:rPr lang="en-GB" baseline="0" dirty="0" smtClean="0"/>
              <a:t> via Jscript.</a:t>
            </a:r>
          </a:p>
          <a:p>
            <a:r>
              <a:rPr lang="en-GB" dirty="0" smtClean="0"/>
              <a:t>In addition </a:t>
            </a:r>
            <a:r>
              <a:rPr lang="en-GB" dirty="0" err="1" smtClean="0"/>
              <a:t>WebAPI</a:t>
            </a:r>
            <a:r>
              <a:rPr lang="en-GB" dirty="0" smtClean="0"/>
              <a:t> provides access to system operations (</a:t>
            </a:r>
            <a:r>
              <a:rPr lang="en-GB" dirty="0" err="1" smtClean="0"/>
              <a:t>WhoAmI</a:t>
            </a:r>
            <a:r>
              <a:rPr lang="en-GB" dirty="0" smtClean="0"/>
              <a:t>,</a:t>
            </a:r>
            <a:r>
              <a:rPr lang="en-GB" baseline="0" dirty="0" smtClean="0"/>
              <a:t> </a:t>
            </a:r>
            <a:r>
              <a:rPr lang="en-GB" baseline="0" dirty="0" err="1" smtClean="0"/>
              <a:t>CalculateRollUpField</a:t>
            </a:r>
            <a:r>
              <a:rPr lang="en-GB" baseline="0" dirty="0" smtClean="0"/>
              <a:t>, </a:t>
            </a:r>
            <a:r>
              <a:rPr lang="en-GB" baseline="0" dirty="0" err="1" smtClean="0"/>
              <a:t>RetrieveAllEntities</a:t>
            </a:r>
            <a:r>
              <a:rPr lang="en-GB" baseline="0" dirty="0" smtClean="0"/>
              <a:t> (metadata))</a:t>
            </a:r>
            <a:endParaRPr lang="en-GB" dirty="0" smtClean="0"/>
          </a:p>
          <a:p>
            <a:r>
              <a:rPr lang="en-GB" baseline="0" dirty="0" smtClean="0"/>
              <a:t>To access the addresses of the services, use the Settings</a:t>
            </a:r>
            <a:r>
              <a:rPr lang="en-GB" dirty="0" smtClean="0"/>
              <a:t> – Customisations – Developer Resources link.</a:t>
            </a:r>
          </a:p>
          <a:p>
            <a:endParaRPr lang="en-GB" dirty="0"/>
          </a:p>
        </p:txBody>
      </p:sp>
    </p:spTree>
    <p:extLst>
      <p:ext uri="{BB962C8B-B14F-4D97-AF65-F5344CB8AC3E}">
        <p14:creationId xmlns:p14="http://schemas.microsoft.com/office/powerpoint/2010/main" val="22810497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https://msdn.microsoft.com/en-gb/library/gg328259.aspx</a:t>
            </a:r>
          </a:p>
          <a:p>
            <a:endParaRPr lang="en-GB" dirty="0" smtClean="0"/>
          </a:p>
          <a:p>
            <a:r>
              <a:rPr lang="en-GB" dirty="0" smtClean="0"/>
              <a:t>The </a:t>
            </a:r>
            <a:r>
              <a:rPr lang="en-GB" dirty="0" err="1" smtClean="0"/>
              <a:t>QueryByAttribute</a:t>
            </a:r>
            <a:r>
              <a:rPr lang="en-GB" dirty="0" smtClean="0"/>
              <a:t> class is a simpler alternative to the </a:t>
            </a:r>
            <a:r>
              <a:rPr lang="en-GB" dirty="0" err="1" smtClean="0"/>
              <a:t>QueryExpression</a:t>
            </a:r>
            <a:r>
              <a:rPr lang="en-GB" dirty="0" smtClean="0"/>
              <a:t> class, that can be used to build queries testing for a set of attributes values.</a:t>
            </a:r>
          </a:p>
          <a:p>
            <a:endParaRPr lang="en-GB" dirty="0" smtClean="0"/>
          </a:p>
          <a:p>
            <a:endParaRPr lang="en-GB" dirty="0"/>
          </a:p>
        </p:txBody>
      </p:sp>
    </p:spTree>
    <p:extLst>
      <p:ext uri="{BB962C8B-B14F-4D97-AF65-F5344CB8AC3E}">
        <p14:creationId xmlns:p14="http://schemas.microsoft.com/office/powerpoint/2010/main" val="20776785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err="1" smtClean="0"/>
              <a:t>FaultException</a:t>
            </a:r>
            <a:r>
              <a:rPr lang="en-US" dirty="0" smtClean="0"/>
              <a:t>&lt;</a:t>
            </a:r>
            <a:r>
              <a:rPr lang="en-US" dirty="0" err="1" smtClean="0"/>
              <a:t>OrganizationServiceFault</a:t>
            </a:r>
            <a:r>
              <a:rPr lang="en-US" dirty="0" smtClean="0"/>
              <a:t>&gt; will be thrown with</a:t>
            </a:r>
            <a:r>
              <a:rPr lang="en-US" baseline="0" dirty="0" smtClean="0"/>
              <a:t> the execution of a bad request or invalid connection information. </a:t>
            </a:r>
            <a:r>
              <a:rPr lang="en-GB" dirty="0" smtClean="0"/>
              <a:t>The Detail of the </a:t>
            </a:r>
            <a:r>
              <a:rPr lang="en-GB" dirty="0" err="1" smtClean="0"/>
              <a:t>FaultException</a:t>
            </a:r>
            <a:r>
              <a:rPr lang="en-GB" dirty="0" smtClean="0"/>
              <a:t> is the </a:t>
            </a:r>
            <a:r>
              <a:rPr lang="en-GB" dirty="0" err="1" smtClean="0"/>
              <a:t>OrganizationServiceFault</a:t>
            </a:r>
            <a:r>
              <a:rPr lang="en-GB" dirty="0" smtClean="0"/>
              <a:t> object it contains, it has extra information such as </a:t>
            </a:r>
            <a:r>
              <a:rPr lang="en-GB" dirty="0" err="1" smtClean="0"/>
              <a:t>errorDetails</a:t>
            </a:r>
            <a:r>
              <a:rPr lang="en-GB" dirty="0" smtClean="0"/>
              <a:t>, </a:t>
            </a:r>
            <a:r>
              <a:rPr lang="en-GB" dirty="0" err="1" smtClean="0"/>
              <a:t>errorCode</a:t>
            </a:r>
            <a:r>
              <a:rPr lang="en-GB" dirty="0" smtClean="0"/>
              <a:t> and </a:t>
            </a:r>
            <a:r>
              <a:rPr lang="en-GB" dirty="0" err="1" smtClean="0"/>
              <a:t>TraceText</a:t>
            </a:r>
            <a:endParaRPr lang="en-GB" dirty="0" smtClean="0"/>
          </a:p>
          <a:p>
            <a:endParaRPr lang="en-US" baseline="0" dirty="0" smtClean="0"/>
          </a:p>
          <a:p>
            <a:r>
              <a:rPr lang="en-US" dirty="0" smtClean="0"/>
              <a:t>Other common exceptions are security related, trying to access entities or perform actions without privilege; </a:t>
            </a:r>
            <a:r>
              <a:rPr lang="en-US" dirty="0" err="1" smtClean="0"/>
              <a:t>eg</a:t>
            </a:r>
            <a:r>
              <a:rPr lang="en-US" dirty="0" smtClean="0"/>
              <a:t>.</a:t>
            </a:r>
          </a:p>
          <a:p>
            <a:pPr lvl="1" indent="0"/>
            <a:r>
              <a:rPr lang="en-US" i="1" dirty="0" err="1" smtClean="0">
                <a:latin typeface="Arial Black" panose="020B0A04020102020204" pitchFamily="34" charset="0"/>
              </a:rPr>
              <a:t>SecurityTokenValidationException</a:t>
            </a:r>
            <a:r>
              <a:rPr lang="en-US" sz="2800" i="1" dirty="0" smtClean="0">
                <a:latin typeface="Arial Black" panose="020B0A04020102020204" pitchFamily="34" charset="0"/>
              </a:rPr>
              <a:t> </a:t>
            </a:r>
          </a:p>
          <a:p>
            <a:pPr lvl="1" indent="0"/>
            <a:r>
              <a:rPr lang="en-US" i="1" dirty="0" err="1" smtClean="0">
                <a:latin typeface="Arial Black" panose="020B0A04020102020204" pitchFamily="34" charset="0"/>
              </a:rPr>
              <a:t>ExpiredSecurityTokenException</a:t>
            </a:r>
            <a:r>
              <a:rPr lang="en-US" i="1" dirty="0" smtClean="0">
                <a:latin typeface="Arial Black" panose="020B0A04020102020204" pitchFamily="34" charset="0"/>
              </a:rPr>
              <a:t> </a:t>
            </a:r>
          </a:p>
          <a:p>
            <a:pPr lvl="1" indent="0"/>
            <a:r>
              <a:rPr lang="en-US" i="1" dirty="0" err="1" smtClean="0">
                <a:latin typeface="Arial Black" panose="020B0A04020102020204" pitchFamily="34" charset="0"/>
              </a:rPr>
              <a:t>SecurityAccessDeniedException</a:t>
            </a:r>
            <a:r>
              <a:rPr lang="en-US" i="1" dirty="0" smtClean="0">
                <a:latin typeface="Arial Black" panose="020B0A04020102020204" pitchFamily="34" charset="0"/>
              </a:rPr>
              <a:t> </a:t>
            </a:r>
          </a:p>
          <a:p>
            <a:pPr lvl="1" indent="0"/>
            <a:r>
              <a:rPr lang="en-US" i="1" dirty="0" err="1" smtClean="0">
                <a:latin typeface="Arial Black" panose="020B0A04020102020204" pitchFamily="34" charset="0"/>
              </a:rPr>
              <a:t>MessageSecurityException</a:t>
            </a:r>
            <a:r>
              <a:rPr lang="en-US" i="1" dirty="0" smtClean="0">
                <a:latin typeface="Arial Black" panose="020B0A04020102020204" pitchFamily="34" charset="0"/>
              </a:rPr>
              <a:t> </a:t>
            </a:r>
          </a:p>
          <a:p>
            <a:pPr lvl="1" indent="0"/>
            <a:r>
              <a:rPr lang="en-US" i="1" dirty="0" err="1" smtClean="0">
                <a:latin typeface="Arial Black" panose="020B0A04020102020204" pitchFamily="34" charset="0"/>
              </a:rPr>
              <a:t>SecurityNegotiationException</a:t>
            </a:r>
            <a:endParaRPr lang="en-US" i="1" dirty="0" smtClean="0">
              <a:latin typeface="Arial Black" panose="020B0A04020102020204" pitchFamily="34" charset="0"/>
            </a:endParaRPr>
          </a:p>
          <a:p>
            <a:pPr lvl="1" indent="0"/>
            <a:endParaRPr lang="en-US" i="1" dirty="0" smtClean="0">
              <a:latin typeface="Arial Black" panose="020B0A04020102020204" pitchFamily="34" charset="0"/>
            </a:endParaRPr>
          </a:p>
          <a:p>
            <a:pPr lvl="1" indent="0"/>
            <a:endParaRPr lang="en-US" i="1" dirty="0" smtClean="0">
              <a:latin typeface="Arial Black" panose="020B0A04020102020204" pitchFamily="34" charset="0"/>
            </a:endParaRPr>
          </a:p>
          <a:p>
            <a:pPr lvl="1" indent="0"/>
            <a:r>
              <a:rPr lang="en-US" dirty="0" smtClean="0">
                <a:latin typeface="Arial Black" panose="020B0A04020102020204" pitchFamily="34" charset="0"/>
              </a:rPr>
              <a:t>Note:</a:t>
            </a:r>
            <a:r>
              <a:rPr lang="en-US" i="1" dirty="0" smtClean="0">
                <a:latin typeface="Arial Black" panose="020B0A04020102020204" pitchFamily="34" charset="0"/>
              </a:rPr>
              <a:t> </a:t>
            </a:r>
            <a:r>
              <a:rPr lang="en-US" dirty="0" smtClean="0"/>
              <a:t>You can throw a </a:t>
            </a:r>
            <a:r>
              <a:rPr lang="en-US" dirty="0" err="1" smtClean="0"/>
              <a:t>OrganizationServiceFault</a:t>
            </a:r>
            <a:r>
              <a:rPr lang="en-US" dirty="0" smtClean="0"/>
              <a:t> by querying an entity or  field that does not exist, whilst an inaccurate connection string will result in a </a:t>
            </a:r>
            <a:r>
              <a:rPr lang="en-US" dirty="0" err="1" smtClean="0"/>
              <a:t>clientside</a:t>
            </a:r>
            <a:r>
              <a:rPr lang="en-US" dirty="0" smtClean="0"/>
              <a:t> exception. </a:t>
            </a:r>
          </a:p>
          <a:p>
            <a:pPr lvl="1" indent="0"/>
            <a:endParaRPr lang="en-US" dirty="0" smtClean="0"/>
          </a:p>
          <a:p>
            <a:pPr lvl="1" indent="0"/>
            <a:r>
              <a:rPr lang="en-US" b="1" dirty="0" smtClean="0"/>
              <a:t>"\</a:t>
            </a:r>
            <a:r>
              <a:rPr lang="en-US" b="1" dirty="0" err="1" smtClean="0"/>
              <a:t>helper_scripts</a:t>
            </a:r>
            <a:r>
              <a:rPr lang="en-US" b="1" dirty="0" smtClean="0"/>
              <a:t>\mod2_RetrieveFaultException.txt"</a:t>
            </a:r>
          </a:p>
          <a:p>
            <a:endParaRPr lang="en-US" baseline="0" dirty="0" smtClean="0">
              <a:solidFill>
                <a:schemeClr val="tx1"/>
              </a:solidFill>
            </a:endParaRPr>
          </a:p>
          <a:p>
            <a:pPr marL="0" indent="0" algn="l">
              <a:buFontTx/>
              <a:buNone/>
            </a:pPr>
            <a:r>
              <a:rPr lang="en-US" b="0" dirty="0" smtClean="0">
                <a:solidFill>
                  <a:schemeClr val="tx1"/>
                </a:solidFill>
              </a:rPr>
              <a:t>Other exceptions and faults to handle are likely from trying to access records or commands not accessible</a:t>
            </a:r>
            <a:r>
              <a:rPr lang="en-US" b="0" baseline="0" dirty="0" smtClean="0">
                <a:solidFill>
                  <a:schemeClr val="tx1"/>
                </a:solidFill>
              </a:rPr>
              <a:t> to the current user</a:t>
            </a:r>
            <a:r>
              <a:rPr lang="en-US" b="0" dirty="0" smtClean="0">
                <a:solidFill>
                  <a:schemeClr val="tx1"/>
                </a:solidFill>
              </a:rPr>
              <a:t>:</a:t>
            </a:r>
            <a:endParaRPr lang="en-GB" dirty="0"/>
          </a:p>
        </p:txBody>
      </p:sp>
    </p:spTree>
    <p:extLst>
      <p:ext uri="{BB962C8B-B14F-4D97-AF65-F5344CB8AC3E}">
        <p14:creationId xmlns:p14="http://schemas.microsoft.com/office/powerpoint/2010/main" val="6155376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You can use .NET Language-Integrated Query (LINQ) to write queries in Microsoft Dynamics 365 (online &amp; on-premises). You can use the </a:t>
            </a:r>
            <a:r>
              <a:rPr lang="en-GB" dirty="0" err="1" smtClean="0">
                <a:hlinkClick r:id="rId3"/>
              </a:rPr>
              <a:t>OrganizationServiceContext</a:t>
            </a:r>
            <a:r>
              <a:rPr lang="en-GB" dirty="0" smtClean="0"/>
              <a:t> class or a deriving class created by the </a:t>
            </a:r>
            <a:r>
              <a:rPr lang="en-GB" dirty="0" err="1" smtClean="0"/>
              <a:t>CrmSvcUtil</a:t>
            </a:r>
            <a:r>
              <a:rPr lang="en-GB" dirty="0" smtClean="0"/>
              <a:t> tool to write </a:t>
            </a:r>
            <a:r>
              <a:rPr lang="en-GB" dirty="0" smtClean="0">
                <a:hlinkClick r:id="rId4"/>
              </a:rPr>
              <a:t>LINQ</a:t>
            </a:r>
            <a:r>
              <a:rPr lang="en-GB" dirty="0" smtClean="0"/>
              <a:t> queries that access the SOAP endpoint (</a:t>
            </a:r>
            <a:r>
              <a:rPr lang="en-GB" dirty="0" err="1" smtClean="0"/>
              <a:t>Organization.svc</a:t>
            </a:r>
            <a:r>
              <a:rPr lang="en-GB" dirty="0" smtClean="0"/>
              <a:t>). The </a:t>
            </a:r>
            <a:r>
              <a:rPr lang="en-GB" dirty="0" err="1" smtClean="0">
                <a:hlinkClick r:id="rId3"/>
              </a:rPr>
              <a:t>OrganizationServiceContext</a:t>
            </a:r>
            <a:r>
              <a:rPr lang="en-GB" dirty="0" smtClean="0"/>
              <a:t> class contains an underlying LINQ query provider that translates LINQ queries from Microsoft Visual C# or Microsoft Visual Basic .NET syntax into the query API used by Microsoft Dynamics 365. </a:t>
            </a:r>
          </a:p>
          <a:p>
            <a:r>
              <a:rPr lang="en-GB" dirty="0" smtClean="0"/>
              <a:t>When you use early-bound programming classes you can generate a class derived from the </a:t>
            </a:r>
            <a:r>
              <a:rPr lang="en-GB" dirty="0" err="1" smtClean="0">
                <a:hlinkClick r:id="rId3"/>
              </a:rPr>
              <a:t>OrganizationServiceContext</a:t>
            </a:r>
            <a:r>
              <a:rPr lang="en-GB" dirty="0" smtClean="0"/>
              <a:t> class if you specify the name of the class using the </a:t>
            </a:r>
            <a:r>
              <a:rPr lang="en-GB" dirty="0" err="1" smtClean="0"/>
              <a:t>servicecontextname</a:t>
            </a:r>
            <a:r>
              <a:rPr lang="en-GB" dirty="0" smtClean="0"/>
              <a:t> parameter when using the Code Generation Tool (CrmSvcUtil.exe). Use of this class allows for referencing an </a:t>
            </a:r>
            <a:r>
              <a:rPr lang="en-GB" dirty="0" err="1" smtClean="0">
                <a:hlinkClick r:id="rId5"/>
              </a:rPr>
              <a:t>IQueryable</a:t>
            </a:r>
            <a:r>
              <a:rPr lang="en-GB" dirty="0" smtClean="0"/>
              <a:t> entity set using the pattern &lt;entity schema name&gt;+Set, for example </a:t>
            </a:r>
            <a:r>
              <a:rPr lang="en-GB" dirty="0" err="1" smtClean="0"/>
              <a:t>AccountSet</a:t>
            </a:r>
            <a:r>
              <a:rPr lang="en-GB" dirty="0" smtClean="0"/>
              <a:t> to reference the collection of </a:t>
            </a:r>
            <a:r>
              <a:rPr lang="en-GB" b="1" dirty="0" smtClean="0"/>
              <a:t>Account</a:t>
            </a:r>
            <a:r>
              <a:rPr lang="en-GB" dirty="0" smtClean="0"/>
              <a:t> entity records. All samples in the Microsoft Dynamics 365 SDK use </a:t>
            </a:r>
            <a:r>
              <a:rPr lang="en-GB" dirty="0" err="1" smtClean="0"/>
              <a:t>ServiceContext</a:t>
            </a:r>
            <a:r>
              <a:rPr lang="en-GB" dirty="0" smtClean="0"/>
              <a:t> as the name for this class but your code may use a different name</a:t>
            </a:r>
          </a:p>
        </p:txBody>
      </p:sp>
    </p:spTree>
    <p:extLst>
      <p:ext uri="{BB962C8B-B14F-4D97-AF65-F5344CB8AC3E}">
        <p14:creationId xmlns:p14="http://schemas.microsoft.com/office/powerpoint/2010/main" val="26742560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Developers familiar with </a:t>
            </a:r>
            <a:r>
              <a:rPr lang="en-GB" dirty="0" err="1" smtClean="0"/>
              <a:t>Linq</a:t>
            </a:r>
            <a:r>
              <a:rPr lang="en-GB" dirty="0" smtClean="0"/>
              <a:t> syntax will be able to construct requests for Dynamics 365 data.  </a:t>
            </a:r>
          </a:p>
          <a:p>
            <a:endParaRPr lang="en-GB" dirty="0"/>
          </a:p>
        </p:txBody>
      </p:sp>
    </p:spTree>
    <p:extLst>
      <p:ext uri="{BB962C8B-B14F-4D97-AF65-F5344CB8AC3E}">
        <p14:creationId xmlns:p14="http://schemas.microsoft.com/office/powerpoint/2010/main" val="39455670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7152905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1865691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The Take and Skip extension methods can be used to implement paging operations</a:t>
            </a:r>
          </a:p>
          <a:p>
            <a:endParaRPr lang="en-GB" dirty="0"/>
          </a:p>
        </p:txBody>
      </p:sp>
    </p:spTree>
    <p:extLst>
      <p:ext uri="{BB962C8B-B14F-4D97-AF65-F5344CB8AC3E}">
        <p14:creationId xmlns:p14="http://schemas.microsoft.com/office/powerpoint/2010/main" val="3644584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Updating can be performed in two stages a Retrieve and an Update.</a:t>
            </a:r>
          </a:p>
          <a:p>
            <a:r>
              <a:rPr lang="en-GB" sz="1000" kern="1200" dirty="0" smtClean="0">
                <a:solidFill>
                  <a:schemeClr val="tx1"/>
                </a:solidFill>
                <a:ea typeface="+mn-ea"/>
              </a:rPr>
              <a:t> using (</a:t>
            </a:r>
            <a:r>
              <a:rPr lang="en-GB" sz="1000" kern="1200" dirty="0" err="1" smtClean="0">
                <a:solidFill>
                  <a:schemeClr val="tx1"/>
                </a:solidFill>
                <a:ea typeface="+mn-ea"/>
              </a:rPr>
              <a:t>CRMServiceContext</a:t>
            </a:r>
            <a:r>
              <a:rPr lang="en-GB" sz="1000" kern="1200" dirty="0" smtClean="0">
                <a:solidFill>
                  <a:schemeClr val="tx1"/>
                </a:solidFill>
                <a:ea typeface="+mn-ea"/>
              </a:rPr>
              <a:t> </a:t>
            </a:r>
            <a:r>
              <a:rPr lang="en-GB" sz="1000" kern="1200" dirty="0" err="1" smtClean="0">
                <a:solidFill>
                  <a:schemeClr val="tx1"/>
                </a:solidFill>
                <a:ea typeface="+mn-ea"/>
              </a:rPr>
              <a:t>ctx</a:t>
            </a:r>
            <a:r>
              <a:rPr lang="en-GB" sz="1000" kern="1200" dirty="0" smtClean="0">
                <a:solidFill>
                  <a:schemeClr val="tx1"/>
                </a:solidFill>
                <a:ea typeface="+mn-ea"/>
              </a:rPr>
              <a:t> = new </a:t>
            </a:r>
            <a:r>
              <a:rPr lang="en-GB" sz="1000" kern="1200" dirty="0" err="1" smtClean="0">
                <a:solidFill>
                  <a:schemeClr val="tx1"/>
                </a:solidFill>
                <a:ea typeface="+mn-ea"/>
              </a:rPr>
              <a:t>CRMServiceContext</a:t>
            </a:r>
            <a:r>
              <a:rPr lang="en-GB" sz="1000" kern="1200" dirty="0" smtClean="0">
                <a:solidFill>
                  <a:schemeClr val="tx1"/>
                </a:solidFill>
                <a:ea typeface="+mn-ea"/>
              </a:rPr>
              <a:t>(service))</a:t>
            </a:r>
          </a:p>
          <a:p>
            <a:r>
              <a:rPr lang="en-GB" sz="1000" kern="1200" dirty="0" smtClean="0">
                <a:solidFill>
                  <a:schemeClr val="tx1"/>
                </a:solidFill>
                <a:ea typeface="+mn-ea"/>
              </a:rPr>
              <a:t>            {</a:t>
            </a:r>
          </a:p>
          <a:p>
            <a:r>
              <a:rPr lang="en-GB" sz="1000" kern="1200" dirty="0" smtClean="0">
                <a:solidFill>
                  <a:schemeClr val="tx1"/>
                </a:solidFill>
                <a:ea typeface="+mn-ea"/>
              </a:rPr>
              <a:t>		//Retrieve</a:t>
            </a:r>
          </a:p>
          <a:p>
            <a:r>
              <a:rPr lang="en-GB" sz="1000" kern="1200" dirty="0" smtClean="0">
                <a:solidFill>
                  <a:schemeClr val="tx1"/>
                </a:solidFill>
                <a:ea typeface="+mn-ea"/>
              </a:rPr>
              <a:t>                Contact </a:t>
            </a:r>
            <a:r>
              <a:rPr lang="en-GB" sz="1000" kern="1200" dirty="0" err="1" smtClean="0">
                <a:solidFill>
                  <a:schemeClr val="tx1"/>
                </a:solidFill>
                <a:ea typeface="+mn-ea"/>
              </a:rPr>
              <a:t>contact</a:t>
            </a:r>
            <a:r>
              <a:rPr lang="en-GB" sz="1000" kern="1200" dirty="0" smtClean="0">
                <a:solidFill>
                  <a:schemeClr val="tx1"/>
                </a:solidFill>
                <a:ea typeface="+mn-ea"/>
              </a:rPr>
              <a:t> = </a:t>
            </a:r>
            <a:r>
              <a:rPr lang="en-GB" sz="1000" kern="1200" dirty="0" err="1" smtClean="0">
                <a:solidFill>
                  <a:schemeClr val="tx1"/>
                </a:solidFill>
                <a:ea typeface="+mn-ea"/>
              </a:rPr>
              <a:t>ctx.ContactSet.Single</a:t>
            </a:r>
            <a:r>
              <a:rPr lang="en-GB" sz="1000" kern="1200" dirty="0" smtClean="0">
                <a:solidFill>
                  <a:schemeClr val="tx1"/>
                </a:solidFill>
                <a:ea typeface="+mn-ea"/>
              </a:rPr>
              <a:t>(c =&gt; </a:t>
            </a:r>
            <a:r>
              <a:rPr lang="en-GB" sz="1000" kern="1200" dirty="0" err="1" smtClean="0">
                <a:solidFill>
                  <a:schemeClr val="tx1"/>
                </a:solidFill>
                <a:ea typeface="+mn-ea"/>
              </a:rPr>
              <a:t>c.LastName</a:t>
            </a:r>
            <a:r>
              <a:rPr lang="en-GB" sz="1000" kern="1200" dirty="0" smtClean="0">
                <a:solidFill>
                  <a:schemeClr val="tx1"/>
                </a:solidFill>
                <a:ea typeface="+mn-ea"/>
              </a:rPr>
              <a:t> == “Clarkson");</a:t>
            </a:r>
          </a:p>
          <a:p>
            <a:r>
              <a:rPr lang="en-GB" sz="1000" kern="1200" dirty="0" smtClean="0">
                <a:solidFill>
                  <a:schemeClr val="tx1"/>
                </a:solidFill>
                <a:ea typeface="+mn-ea"/>
              </a:rPr>
              <a:t>		//Update</a:t>
            </a:r>
          </a:p>
          <a:p>
            <a:r>
              <a:rPr lang="en-GB" sz="1000" kern="1200" dirty="0" smtClean="0">
                <a:solidFill>
                  <a:schemeClr val="tx1"/>
                </a:solidFill>
                <a:ea typeface="+mn-ea"/>
              </a:rPr>
              <a:t>                </a:t>
            </a:r>
            <a:r>
              <a:rPr lang="en-GB" sz="1000" kern="1200" dirty="0" err="1" smtClean="0">
                <a:solidFill>
                  <a:schemeClr val="tx1"/>
                </a:solidFill>
                <a:ea typeface="+mn-ea"/>
              </a:rPr>
              <a:t>contact.JobTitle</a:t>
            </a:r>
            <a:r>
              <a:rPr lang="en-GB" sz="1000" kern="1200" dirty="0" smtClean="0">
                <a:solidFill>
                  <a:schemeClr val="tx1"/>
                </a:solidFill>
                <a:ea typeface="+mn-ea"/>
              </a:rPr>
              <a:t> = “ex BBC presenter";</a:t>
            </a:r>
          </a:p>
          <a:p>
            <a:r>
              <a:rPr lang="en-GB" sz="1000" kern="1200" dirty="0" smtClean="0">
                <a:solidFill>
                  <a:schemeClr val="tx1"/>
                </a:solidFill>
                <a:ea typeface="+mn-ea"/>
              </a:rPr>
              <a:t>                </a:t>
            </a:r>
            <a:r>
              <a:rPr lang="en-GB" sz="1000" kern="1200" dirty="0" err="1" smtClean="0">
                <a:solidFill>
                  <a:schemeClr val="tx1"/>
                </a:solidFill>
                <a:ea typeface="+mn-ea"/>
              </a:rPr>
              <a:t>ctx.UpdateObject</a:t>
            </a:r>
            <a:r>
              <a:rPr lang="en-GB" sz="1000" kern="1200" dirty="0" smtClean="0">
                <a:solidFill>
                  <a:schemeClr val="tx1"/>
                </a:solidFill>
                <a:ea typeface="+mn-ea"/>
              </a:rPr>
              <a:t>(contact);</a:t>
            </a:r>
          </a:p>
          <a:p>
            <a:r>
              <a:rPr lang="en-GB" sz="1000" kern="1200" dirty="0" smtClean="0">
                <a:solidFill>
                  <a:schemeClr val="tx1"/>
                </a:solidFill>
                <a:ea typeface="+mn-ea"/>
              </a:rPr>
              <a:t>                </a:t>
            </a:r>
            <a:r>
              <a:rPr lang="en-GB" sz="1000" kern="1200" dirty="0" err="1" smtClean="0">
                <a:solidFill>
                  <a:schemeClr val="tx1"/>
                </a:solidFill>
                <a:ea typeface="+mn-ea"/>
              </a:rPr>
              <a:t>ctx.SaveChanges</a:t>
            </a:r>
            <a:r>
              <a:rPr lang="en-GB" sz="1000" kern="1200" dirty="0" smtClean="0">
                <a:solidFill>
                  <a:schemeClr val="tx1"/>
                </a:solidFill>
                <a:ea typeface="+mn-ea"/>
              </a:rPr>
              <a:t>();</a:t>
            </a:r>
          </a:p>
          <a:p>
            <a:r>
              <a:rPr lang="en-GB" sz="1000" kern="1200" dirty="0" smtClean="0">
                <a:solidFill>
                  <a:schemeClr val="tx1"/>
                </a:solidFill>
                <a:ea typeface="+mn-ea"/>
              </a:rPr>
              <a:t>            }</a:t>
            </a:r>
            <a:endParaRPr lang="en-GB" dirty="0" smtClean="0"/>
          </a:p>
          <a:p>
            <a:endParaRPr lang="en-GB" dirty="0" smtClean="0"/>
          </a:p>
          <a:p>
            <a:r>
              <a:rPr lang="en-GB" dirty="0" smtClean="0"/>
              <a:t>Alternatively if the id of the entity is known,</a:t>
            </a:r>
            <a:r>
              <a:rPr lang="en-GB" baseline="0" dirty="0" smtClean="0"/>
              <a:t> then the entity can be created locally with the modified field value and then updated through the </a:t>
            </a:r>
            <a:r>
              <a:rPr lang="en-GB" baseline="0" dirty="0" err="1" smtClean="0"/>
              <a:t>OrganizationService.Update</a:t>
            </a:r>
            <a:r>
              <a:rPr lang="en-GB" baseline="0" dirty="0" smtClean="0"/>
              <a:t>() method</a:t>
            </a:r>
          </a:p>
          <a:p>
            <a:r>
              <a:rPr lang="en-GB" sz="1000" kern="1200" dirty="0" smtClean="0">
                <a:solidFill>
                  <a:schemeClr val="tx1"/>
                </a:solidFill>
                <a:ea typeface="+mn-ea"/>
              </a:rPr>
              <a:t> using (</a:t>
            </a:r>
            <a:r>
              <a:rPr lang="en-GB" sz="1000" kern="1200" dirty="0" err="1" smtClean="0">
                <a:solidFill>
                  <a:schemeClr val="tx1"/>
                </a:solidFill>
                <a:ea typeface="+mn-ea"/>
              </a:rPr>
              <a:t>CRMServiceContext</a:t>
            </a:r>
            <a:r>
              <a:rPr lang="en-GB" sz="1000" kern="1200" dirty="0" smtClean="0">
                <a:solidFill>
                  <a:schemeClr val="tx1"/>
                </a:solidFill>
                <a:ea typeface="+mn-ea"/>
              </a:rPr>
              <a:t> </a:t>
            </a:r>
            <a:r>
              <a:rPr lang="en-GB" sz="1000" kern="1200" dirty="0" err="1" smtClean="0">
                <a:solidFill>
                  <a:schemeClr val="tx1"/>
                </a:solidFill>
                <a:ea typeface="+mn-ea"/>
              </a:rPr>
              <a:t>ctx</a:t>
            </a:r>
            <a:r>
              <a:rPr lang="en-GB" sz="1000" kern="1200" dirty="0" smtClean="0">
                <a:solidFill>
                  <a:schemeClr val="tx1"/>
                </a:solidFill>
                <a:ea typeface="+mn-ea"/>
              </a:rPr>
              <a:t> = new </a:t>
            </a:r>
            <a:r>
              <a:rPr lang="en-GB" sz="1000" kern="1200" dirty="0" err="1" smtClean="0">
                <a:solidFill>
                  <a:schemeClr val="tx1"/>
                </a:solidFill>
                <a:ea typeface="+mn-ea"/>
              </a:rPr>
              <a:t>CRMServiceContext</a:t>
            </a:r>
            <a:r>
              <a:rPr lang="en-GB" sz="1000" kern="1200" dirty="0" smtClean="0">
                <a:solidFill>
                  <a:schemeClr val="tx1"/>
                </a:solidFill>
                <a:ea typeface="+mn-ea"/>
              </a:rPr>
              <a:t>(service))</a:t>
            </a:r>
          </a:p>
          <a:p>
            <a:r>
              <a:rPr lang="en-GB" sz="1000" kern="1200" dirty="0" smtClean="0">
                <a:solidFill>
                  <a:schemeClr val="tx1"/>
                </a:solidFill>
                <a:ea typeface="+mn-ea"/>
              </a:rPr>
              <a:t>            {</a:t>
            </a:r>
          </a:p>
          <a:p>
            <a:r>
              <a:rPr lang="en-GB" sz="1000" kern="1200" dirty="0" smtClean="0">
                <a:solidFill>
                  <a:schemeClr val="tx1"/>
                </a:solidFill>
                <a:ea typeface="+mn-ea"/>
              </a:rPr>
              <a:t>                Contact </a:t>
            </a:r>
            <a:r>
              <a:rPr lang="en-GB" sz="1000" kern="1200" dirty="0" err="1" smtClean="0">
                <a:solidFill>
                  <a:schemeClr val="tx1"/>
                </a:solidFill>
                <a:ea typeface="+mn-ea"/>
              </a:rPr>
              <a:t>contact</a:t>
            </a:r>
            <a:r>
              <a:rPr lang="en-GB" sz="1000" kern="1200" dirty="0" smtClean="0">
                <a:solidFill>
                  <a:schemeClr val="tx1"/>
                </a:solidFill>
                <a:ea typeface="+mn-ea"/>
              </a:rPr>
              <a:t> = new Contact() { </a:t>
            </a:r>
            <a:r>
              <a:rPr lang="en-GB" sz="1000" kern="1200" dirty="0" err="1" smtClean="0">
                <a:solidFill>
                  <a:schemeClr val="tx1"/>
                </a:solidFill>
                <a:ea typeface="+mn-ea"/>
              </a:rPr>
              <a:t>ContactId</a:t>
            </a:r>
            <a:r>
              <a:rPr lang="en-GB" sz="1000" kern="1200" dirty="0" smtClean="0">
                <a:solidFill>
                  <a:schemeClr val="tx1"/>
                </a:solidFill>
                <a:ea typeface="+mn-ea"/>
              </a:rPr>
              <a:t> = new </a:t>
            </a:r>
            <a:r>
              <a:rPr lang="en-GB" sz="1000" kern="1200" dirty="0" err="1" smtClean="0">
                <a:solidFill>
                  <a:schemeClr val="tx1"/>
                </a:solidFill>
                <a:ea typeface="+mn-ea"/>
              </a:rPr>
              <a:t>Guid</a:t>
            </a:r>
            <a:r>
              <a:rPr lang="en-GB" sz="1000" kern="1200" dirty="0" smtClean="0">
                <a:solidFill>
                  <a:schemeClr val="tx1"/>
                </a:solidFill>
                <a:ea typeface="+mn-ea"/>
              </a:rPr>
              <a:t>("A6A6F447-75BB-E411-80E0-C4346BAD8144"), </a:t>
            </a:r>
            <a:r>
              <a:rPr lang="en-GB" sz="1000" kern="1200" dirty="0" err="1" smtClean="0">
                <a:solidFill>
                  <a:schemeClr val="tx1"/>
                </a:solidFill>
                <a:ea typeface="+mn-ea"/>
              </a:rPr>
              <a:t>JobTitle</a:t>
            </a:r>
            <a:r>
              <a:rPr lang="en-GB" sz="1000" kern="1200" dirty="0" smtClean="0">
                <a:solidFill>
                  <a:schemeClr val="tx1"/>
                </a:solidFill>
                <a:ea typeface="+mn-ea"/>
              </a:rPr>
              <a:t> = “Bus Driver" };</a:t>
            </a:r>
          </a:p>
          <a:p>
            <a:r>
              <a:rPr lang="en-GB" sz="1000" kern="1200" dirty="0" smtClean="0">
                <a:solidFill>
                  <a:schemeClr val="tx1"/>
                </a:solidFill>
                <a:ea typeface="+mn-ea"/>
              </a:rPr>
              <a:t>                </a:t>
            </a:r>
            <a:r>
              <a:rPr lang="en-GB" sz="1000" kern="1200" dirty="0" err="1" smtClean="0">
                <a:solidFill>
                  <a:schemeClr val="tx1"/>
                </a:solidFill>
                <a:ea typeface="+mn-ea"/>
              </a:rPr>
              <a:t>service.Update</a:t>
            </a:r>
            <a:r>
              <a:rPr lang="en-GB" sz="1000" kern="1200" dirty="0" smtClean="0">
                <a:solidFill>
                  <a:schemeClr val="tx1"/>
                </a:solidFill>
                <a:ea typeface="+mn-ea"/>
              </a:rPr>
              <a:t>(contact);</a:t>
            </a:r>
          </a:p>
          <a:p>
            <a:r>
              <a:rPr lang="en-GB" sz="1000" kern="1200" dirty="0" smtClean="0">
                <a:solidFill>
                  <a:schemeClr val="tx1"/>
                </a:solidFill>
                <a:ea typeface="+mn-ea"/>
              </a:rPr>
              <a:t>            }</a:t>
            </a:r>
          </a:p>
        </p:txBody>
      </p:sp>
    </p:spTree>
    <p:extLst>
      <p:ext uri="{BB962C8B-B14F-4D97-AF65-F5344CB8AC3E}">
        <p14:creationId xmlns:p14="http://schemas.microsoft.com/office/powerpoint/2010/main" val="9172767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Updating can be performed in two stages a Retrieve and an Update.</a:t>
            </a:r>
          </a:p>
          <a:p>
            <a:r>
              <a:rPr lang="en-GB" sz="1000" kern="1200" dirty="0" smtClean="0">
                <a:solidFill>
                  <a:schemeClr val="tx1"/>
                </a:solidFill>
                <a:ea typeface="+mn-ea"/>
              </a:rPr>
              <a:t> using (</a:t>
            </a:r>
            <a:r>
              <a:rPr lang="en-GB" sz="1000" kern="1200" dirty="0" err="1" smtClean="0">
                <a:solidFill>
                  <a:schemeClr val="tx1"/>
                </a:solidFill>
                <a:ea typeface="+mn-ea"/>
              </a:rPr>
              <a:t>CRMServiceContext</a:t>
            </a:r>
            <a:r>
              <a:rPr lang="en-GB" sz="1000" kern="1200" dirty="0" smtClean="0">
                <a:solidFill>
                  <a:schemeClr val="tx1"/>
                </a:solidFill>
                <a:ea typeface="+mn-ea"/>
              </a:rPr>
              <a:t> </a:t>
            </a:r>
            <a:r>
              <a:rPr lang="en-GB" sz="1000" kern="1200" dirty="0" err="1" smtClean="0">
                <a:solidFill>
                  <a:schemeClr val="tx1"/>
                </a:solidFill>
                <a:ea typeface="+mn-ea"/>
              </a:rPr>
              <a:t>ctx</a:t>
            </a:r>
            <a:r>
              <a:rPr lang="en-GB" sz="1000" kern="1200" dirty="0" smtClean="0">
                <a:solidFill>
                  <a:schemeClr val="tx1"/>
                </a:solidFill>
                <a:ea typeface="+mn-ea"/>
              </a:rPr>
              <a:t> = new </a:t>
            </a:r>
            <a:r>
              <a:rPr lang="en-GB" sz="1000" kern="1200" dirty="0" err="1" smtClean="0">
                <a:solidFill>
                  <a:schemeClr val="tx1"/>
                </a:solidFill>
                <a:ea typeface="+mn-ea"/>
              </a:rPr>
              <a:t>CRMServiceContext</a:t>
            </a:r>
            <a:r>
              <a:rPr lang="en-GB" sz="1000" kern="1200" dirty="0" smtClean="0">
                <a:solidFill>
                  <a:schemeClr val="tx1"/>
                </a:solidFill>
                <a:ea typeface="+mn-ea"/>
              </a:rPr>
              <a:t>(service))</a:t>
            </a:r>
          </a:p>
          <a:p>
            <a:r>
              <a:rPr lang="en-GB" sz="1000" kern="1200" dirty="0" smtClean="0">
                <a:solidFill>
                  <a:schemeClr val="tx1"/>
                </a:solidFill>
                <a:ea typeface="+mn-ea"/>
              </a:rPr>
              <a:t>            {</a:t>
            </a:r>
          </a:p>
          <a:p>
            <a:r>
              <a:rPr lang="en-GB" sz="1000" kern="1200" dirty="0" smtClean="0">
                <a:solidFill>
                  <a:schemeClr val="tx1"/>
                </a:solidFill>
                <a:ea typeface="+mn-ea"/>
              </a:rPr>
              <a:t>		//Retrieve</a:t>
            </a:r>
          </a:p>
          <a:p>
            <a:r>
              <a:rPr lang="en-GB" sz="1000" kern="1200" dirty="0" smtClean="0">
                <a:solidFill>
                  <a:schemeClr val="tx1"/>
                </a:solidFill>
                <a:ea typeface="+mn-ea"/>
              </a:rPr>
              <a:t>                Contact </a:t>
            </a:r>
            <a:r>
              <a:rPr lang="en-GB" sz="1000" kern="1200" dirty="0" err="1" smtClean="0">
                <a:solidFill>
                  <a:schemeClr val="tx1"/>
                </a:solidFill>
                <a:ea typeface="+mn-ea"/>
              </a:rPr>
              <a:t>contact</a:t>
            </a:r>
            <a:r>
              <a:rPr lang="en-GB" sz="1000" kern="1200" dirty="0" smtClean="0">
                <a:solidFill>
                  <a:schemeClr val="tx1"/>
                </a:solidFill>
                <a:ea typeface="+mn-ea"/>
              </a:rPr>
              <a:t> = </a:t>
            </a:r>
            <a:r>
              <a:rPr lang="en-GB" sz="1000" kern="1200" dirty="0" err="1" smtClean="0">
                <a:solidFill>
                  <a:schemeClr val="tx1"/>
                </a:solidFill>
                <a:ea typeface="+mn-ea"/>
              </a:rPr>
              <a:t>ctx.ContactSet.Single</a:t>
            </a:r>
            <a:r>
              <a:rPr lang="en-GB" sz="1000" kern="1200" dirty="0" smtClean="0">
                <a:solidFill>
                  <a:schemeClr val="tx1"/>
                </a:solidFill>
                <a:ea typeface="+mn-ea"/>
              </a:rPr>
              <a:t>(c =&gt; </a:t>
            </a:r>
            <a:r>
              <a:rPr lang="en-GB" sz="1000" kern="1200" dirty="0" err="1" smtClean="0">
                <a:solidFill>
                  <a:schemeClr val="tx1"/>
                </a:solidFill>
                <a:ea typeface="+mn-ea"/>
              </a:rPr>
              <a:t>c.LastName</a:t>
            </a:r>
            <a:r>
              <a:rPr lang="en-GB" sz="1000" kern="1200" dirty="0" smtClean="0">
                <a:solidFill>
                  <a:schemeClr val="tx1"/>
                </a:solidFill>
                <a:ea typeface="+mn-ea"/>
              </a:rPr>
              <a:t> == “Clarkson");</a:t>
            </a:r>
          </a:p>
          <a:p>
            <a:r>
              <a:rPr lang="en-GB" sz="1000" kern="1200" dirty="0" smtClean="0">
                <a:solidFill>
                  <a:schemeClr val="tx1"/>
                </a:solidFill>
                <a:ea typeface="+mn-ea"/>
              </a:rPr>
              <a:t>		//Update</a:t>
            </a:r>
          </a:p>
          <a:p>
            <a:r>
              <a:rPr lang="en-GB" sz="1000" kern="1200" dirty="0" smtClean="0">
                <a:solidFill>
                  <a:schemeClr val="tx1"/>
                </a:solidFill>
                <a:ea typeface="+mn-ea"/>
              </a:rPr>
              <a:t>                </a:t>
            </a:r>
            <a:r>
              <a:rPr lang="en-GB" sz="1000" kern="1200" dirty="0" err="1" smtClean="0">
                <a:solidFill>
                  <a:schemeClr val="tx1"/>
                </a:solidFill>
                <a:ea typeface="+mn-ea"/>
              </a:rPr>
              <a:t>contact.JobTitle</a:t>
            </a:r>
            <a:r>
              <a:rPr lang="en-GB" sz="1000" kern="1200" dirty="0" smtClean="0">
                <a:solidFill>
                  <a:schemeClr val="tx1"/>
                </a:solidFill>
                <a:ea typeface="+mn-ea"/>
              </a:rPr>
              <a:t> = “ex BBC presenter";</a:t>
            </a:r>
          </a:p>
          <a:p>
            <a:r>
              <a:rPr lang="en-GB" sz="1000" kern="1200" dirty="0" smtClean="0">
                <a:solidFill>
                  <a:schemeClr val="tx1"/>
                </a:solidFill>
                <a:ea typeface="+mn-ea"/>
              </a:rPr>
              <a:t>                </a:t>
            </a:r>
            <a:r>
              <a:rPr lang="en-GB" sz="1000" kern="1200" dirty="0" err="1" smtClean="0">
                <a:solidFill>
                  <a:schemeClr val="tx1"/>
                </a:solidFill>
                <a:ea typeface="+mn-ea"/>
              </a:rPr>
              <a:t>ctx.UpdateObject</a:t>
            </a:r>
            <a:r>
              <a:rPr lang="en-GB" sz="1000" kern="1200" dirty="0" smtClean="0">
                <a:solidFill>
                  <a:schemeClr val="tx1"/>
                </a:solidFill>
                <a:ea typeface="+mn-ea"/>
              </a:rPr>
              <a:t>(contact);</a:t>
            </a:r>
          </a:p>
          <a:p>
            <a:r>
              <a:rPr lang="en-GB" sz="1000" kern="1200" dirty="0" smtClean="0">
                <a:solidFill>
                  <a:schemeClr val="tx1"/>
                </a:solidFill>
                <a:ea typeface="+mn-ea"/>
              </a:rPr>
              <a:t>                </a:t>
            </a:r>
            <a:r>
              <a:rPr lang="en-GB" sz="1000" kern="1200" dirty="0" err="1" smtClean="0">
                <a:solidFill>
                  <a:schemeClr val="tx1"/>
                </a:solidFill>
                <a:ea typeface="+mn-ea"/>
              </a:rPr>
              <a:t>ctx.SaveChanges</a:t>
            </a:r>
            <a:r>
              <a:rPr lang="en-GB" sz="1000" kern="1200" dirty="0" smtClean="0">
                <a:solidFill>
                  <a:schemeClr val="tx1"/>
                </a:solidFill>
                <a:ea typeface="+mn-ea"/>
              </a:rPr>
              <a:t>();</a:t>
            </a:r>
          </a:p>
          <a:p>
            <a:r>
              <a:rPr lang="en-GB" sz="1000" kern="1200" dirty="0" smtClean="0">
                <a:solidFill>
                  <a:schemeClr val="tx1"/>
                </a:solidFill>
                <a:ea typeface="+mn-ea"/>
              </a:rPr>
              <a:t>            }</a:t>
            </a:r>
            <a:endParaRPr lang="en-GB" dirty="0" smtClean="0"/>
          </a:p>
          <a:p>
            <a:endParaRPr lang="en-GB" dirty="0" smtClean="0"/>
          </a:p>
          <a:p>
            <a:endParaRPr lang="en-GB" dirty="0" smtClean="0"/>
          </a:p>
          <a:p>
            <a:endParaRPr lang="en-GB" dirty="0" smtClean="0"/>
          </a:p>
          <a:p>
            <a:endParaRPr lang="en-GB" dirty="0" smtClean="0"/>
          </a:p>
          <a:p>
            <a:r>
              <a:rPr lang="en-GB" dirty="0" smtClean="0"/>
              <a:t>Alternatively if the Entity has not be retrieved previously then the entity needs to be </a:t>
            </a:r>
            <a:r>
              <a:rPr lang="en-GB" b="1" dirty="0" smtClean="0"/>
              <a:t>attached </a:t>
            </a:r>
            <a:r>
              <a:rPr lang="en-GB" b="0" dirty="0" smtClean="0"/>
              <a:t>to</a:t>
            </a:r>
            <a:r>
              <a:rPr lang="en-GB" b="1" dirty="0" smtClean="0"/>
              <a:t> </a:t>
            </a:r>
            <a:r>
              <a:rPr lang="en-GB" b="0" dirty="0" smtClean="0"/>
              <a:t>the </a:t>
            </a:r>
            <a:r>
              <a:rPr lang="en-GB" b="0" dirty="0" err="1" smtClean="0"/>
              <a:t>the</a:t>
            </a:r>
            <a:r>
              <a:rPr lang="en-GB" b="0" dirty="0" smtClean="0"/>
              <a:t> </a:t>
            </a:r>
            <a:r>
              <a:rPr lang="en-GB" dirty="0" err="1" smtClean="0"/>
              <a:t>DataServiceContext</a:t>
            </a:r>
            <a:r>
              <a:rPr lang="en-GB" b="0" dirty="0" smtClean="0"/>
              <a:t> object which enables change tracking. The modified entity is then marked as being updated by calling the </a:t>
            </a:r>
            <a:r>
              <a:rPr lang="en-GB" b="0" dirty="0" err="1" smtClean="0"/>
              <a:t>UpdateObject</a:t>
            </a:r>
            <a:r>
              <a:rPr lang="en-GB" b="0" dirty="0" smtClean="0"/>
              <a:t> method of the Context object before calling the </a:t>
            </a:r>
            <a:r>
              <a:rPr lang="en-GB" b="0" dirty="0" err="1" smtClean="0"/>
              <a:t>SaveChanges</a:t>
            </a:r>
            <a:r>
              <a:rPr lang="en-GB" b="0" dirty="0" smtClean="0"/>
              <a:t> method.</a:t>
            </a:r>
            <a:endParaRPr lang="en-GB" sz="1000" b="0" kern="1200" dirty="0" smtClean="0">
              <a:solidFill>
                <a:schemeClr val="tx1"/>
              </a:solidFill>
              <a:ea typeface="+mn-ea"/>
            </a:endParaRPr>
          </a:p>
        </p:txBody>
      </p:sp>
    </p:spTree>
    <p:extLst>
      <p:ext uri="{BB962C8B-B14F-4D97-AF65-F5344CB8AC3E}">
        <p14:creationId xmlns:p14="http://schemas.microsoft.com/office/powerpoint/2010/main" val="42143628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Deleting an entity is similar to the updating of an entity. If the entity has been retrieved previously an is already attached to the context object then we just need to call </a:t>
            </a:r>
            <a:r>
              <a:rPr lang="en-GB" dirty="0" err="1" smtClean="0"/>
              <a:t>DeleteObject</a:t>
            </a:r>
            <a:r>
              <a:rPr lang="en-GB" dirty="0" smtClean="0"/>
              <a:t> before </a:t>
            </a:r>
            <a:r>
              <a:rPr lang="en-GB" dirty="0" err="1" smtClean="0"/>
              <a:t>SaveChanges</a:t>
            </a:r>
            <a:r>
              <a:rPr lang="en-GB" dirty="0" smtClean="0"/>
              <a:t>. If the Entity is not attached, then Attach it first before calling </a:t>
            </a:r>
            <a:r>
              <a:rPr lang="en-GB" dirty="0" err="1" smtClean="0"/>
              <a:t>DeleteObject</a:t>
            </a:r>
            <a:r>
              <a:rPr lang="en-GB" dirty="0" smtClean="0"/>
              <a:t> and </a:t>
            </a:r>
            <a:r>
              <a:rPr lang="en-GB" dirty="0" err="1" smtClean="0"/>
              <a:t>SaveChanges</a:t>
            </a:r>
            <a:r>
              <a:rPr lang="en-GB" dirty="0" smtClean="0"/>
              <a:t>.</a:t>
            </a:r>
          </a:p>
          <a:p>
            <a:endParaRPr lang="en-GB" dirty="0"/>
          </a:p>
        </p:txBody>
      </p:sp>
    </p:spTree>
    <p:extLst>
      <p:ext uri="{BB962C8B-B14F-4D97-AF65-F5344CB8AC3E}">
        <p14:creationId xmlns:p14="http://schemas.microsoft.com/office/powerpoint/2010/main" val="1514941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smtClean="0"/>
              <a:t>The bin folder of the SDK installation folder includes the necessary DLLs</a:t>
            </a:r>
            <a:r>
              <a:rPr lang="en-US" baseline="0" dirty="0" smtClean="0"/>
              <a:t> that provide the Web Service proxies, and associated message types (Data Transfer Objects), used in Web Service communication. Consuming applications can either reference these assemblies or by installing the CRM </a:t>
            </a:r>
            <a:r>
              <a:rPr lang="en-US" baseline="0" dirty="0" err="1" smtClean="0"/>
              <a:t>Nuget</a:t>
            </a:r>
            <a:r>
              <a:rPr lang="en-US" baseline="0" dirty="0" smtClean="0"/>
              <a:t> packages in </a:t>
            </a:r>
            <a:r>
              <a:rPr lang="en-US" baseline="0" dirty="0" err="1" smtClean="0"/>
              <a:t>.Net</a:t>
            </a:r>
            <a:r>
              <a:rPr lang="en-US" baseline="0" dirty="0" smtClean="0"/>
              <a:t> the appropriate DLLs are added to the consumer assembly.  These  SDK assemblies provide </a:t>
            </a:r>
            <a:r>
              <a:rPr lang="en-US" baseline="0" dirty="0" err="1" smtClean="0"/>
              <a:t>intellisense</a:t>
            </a:r>
            <a:r>
              <a:rPr lang="en-US" baseline="0" dirty="0" smtClean="0"/>
              <a:t> and the accompanying SDK.chm help files provide guidance, access to example scripts, as well as sample applications.</a:t>
            </a:r>
          </a:p>
          <a:p>
            <a:endParaRPr lang="en-GB" dirty="0"/>
          </a:p>
        </p:txBody>
      </p:sp>
    </p:spTree>
    <p:extLst>
      <p:ext uri="{BB962C8B-B14F-4D97-AF65-F5344CB8AC3E}">
        <p14:creationId xmlns:p14="http://schemas.microsoft.com/office/powerpoint/2010/main" val="13244817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9023345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err="1" smtClean="0"/>
              <a:t>FetchXml</a:t>
            </a:r>
            <a:r>
              <a:rPr lang="en-US" dirty="0" smtClean="0"/>
              <a:t> is the native querying syntax used within the CRM system. It is used for reporting as it provides cross join views of the data as well as various aggregate functions.  </a:t>
            </a:r>
            <a:r>
              <a:rPr lang="en-US" dirty="0" err="1" smtClean="0"/>
              <a:t>FetchXml</a:t>
            </a:r>
            <a:r>
              <a:rPr lang="en-US" dirty="0" smtClean="0"/>
              <a:t> expressions can be written manually, or with the Advanced Find query designer – then Save </a:t>
            </a:r>
            <a:r>
              <a:rPr lang="en-US" dirty="0" err="1" smtClean="0"/>
              <a:t>FetchXml</a:t>
            </a:r>
            <a:r>
              <a:rPr lang="en-US" dirty="0" smtClean="0"/>
              <a:t> option.  There are even some tools to create </a:t>
            </a:r>
            <a:r>
              <a:rPr lang="en-US" dirty="0" err="1" smtClean="0"/>
              <a:t>FetchXml</a:t>
            </a:r>
            <a:r>
              <a:rPr lang="en-US" dirty="0" smtClean="0"/>
              <a:t> outside of CRM.</a:t>
            </a:r>
          </a:p>
          <a:p>
            <a:endParaRPr lang="en-US" dirty="0" smtClean="0"/>
          </a:p>
          <a:p>
            <a:r>
              <a:rPr lang="en-US" dirty="0" smtClean="0"/>
              <a:t>One advantage of using </a:t>
            </a:r>
            <a:r>
              <a:rPr lang="en-US" dirty="0" err="1" smtClean="0"/>
              <a:t>FetchXml</a:t>
            </a:r>
            <a:r>
              <a:rPr lang="en-US" dirty="0" smtClean="0"/>
              <a:t> over some of the other data techniques is that it can be saved in an external file and modified outside of compilation of the consumer application.  It can also be used as the source of views</a:t>
            </a:r>
          </a:p>
          <a:p>
            <a:endParaRPr lang="en-US" dirty="0" smtClean="0"/>
          </a:p>
          <a:p>
            <a:endParaRPr lang="en-US" dirty="0" smtClean="0"/>
          </a:p>
          <a:p>
            <a:endParaRPr lang="en-GB" dirty="0"/>
          </a:p>
        </p:txBody>
      </p:sp>
    </p:spTree>
    <p:extLst>
      <p:ext uri="{BB962C8B-B14F-4D97-AF65-F5344CB8AC3E}">
        <p14:creationId xmlns:p14="http://schemas.microsoft.com/office/powerpoint/2010/main" val="24096448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smtClean="0"/>
              <a:t>Comparing</a:t>
            </a:r>
            <a:r>
              <a:rPr lang="en-US" baseline="0" dirty="0" smtClean="0"/>
              <a:t> to TSQL</a:t>
            </a:r>
          </a:p>
          <a:p>
            <a:r>
              <a:rPr lang="en-US" baseline="0" dirty="0" smtClean="0"/>
              <a:t>	</a:t>
            </a:r>
            <a:r>
              <a:rPr lang="en-US" i="1" baseline="0" dirty="0" smtClean="0"/>
              <a:t>select fields</a:t>
            </a:r>
            <a:r>
              <a:rPr lang="en-US" baseline="0" dirty="0" smtClean="0"/>
              <a:t>==</a:t>
            </a:r>
            <a:r>
              <a:rPr lang="en-US" b="1" baseline="0" dirty="0" smtClean="0"/>
              <a:t>&lt;attribute name=‘</a:t>
            </a:r>
            <a:r>
              <a:rPr lang="en-US" b="1" baseline="0" dirty="0" err="1" smtClean="0"/>
              <a:t>fullname</a:t>
            </a:r>
            <a:r>
              <a:rPr lang="en-US" b="1" baseline="0" dirty="0" smtClean="0"/>
              <a:t>’/&gt;</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baseline="0" dirty="0" smtClean="0"/>
              <a:t> 	</a:t>
            </a:r>
            <a:r>
              <a:rPr lang="en-US" i="1" baseline="0" dirty="0" smtClean="0"/>
              <a:t>from table</a:t>
            </a:r>
            <a:r>
              <a:rPr lang="en-US" baseline="0" dirty="0" smtClean="0"/>
              <a:t>==</a:t>
            </a:r>
            <a:r>
              <a:rPr lang="en-US" b="1" baseline="0" dirty="0" smtClean="0"/>
              <a:t>&lt;entity name=‘contact’&gt;</a:t>
            </a:r>
          </a:p>
          <a:p>
            <a:r>
              <a:rPr lang="en-US" baseline="0" dirty="0" smtClean="0"/>
              <a:t>	</a:t>
            </a:r>
            <a:r>
              <a:rPr lang="en-US" i="1" baseline="0" dirty="0" smtClean="0"/>
              <a:t>where predicate</a:t>
            </a:r>
            <a:r>
              <a:rPr lang="en-US" baseline="0" dirty="0" smtClean="0"/>
              <a:t>==</a:t>
            </a:r>
            <a:r>
              <a:rPr lang="en-GB" sz="1200" dirty="0" smtClean="0"/>
              <a:t> </a:t>
            </a:r>
            <a:r>
              <a:rPr lang="en-GB" sz="1200" b="1" dirty="0" smtClean="0"/>
              <a:t>&lt;condition attribute=‘address1_city' operator='</a:t>
            </a:r>
            <a:r>
              <a:rPr lang="en-GB" sz="1200" b="1" dirty="0" err="1" smtClean="0"/>
              <a:t>eq</a:t>
            </a:r>
            <a:r>
              <a:rPr lang="en-GB" sz="1200" b="1" dirty="0" smtClean="0"/>
              <a:t>'   value=‘London‘ /&gt;</a:t>
            </a:r>
            <a:endParaRPr lang="en-US" b="1" baseline="0" dirty="0" smtClean="0"/>
          </a:p>
          <a:p>
            <a:r>
              <a:rPr lang="en-US" baseline="0" dirty="0" smtClean="0"/>
              <a:t>	</a:t>
            </a:r>
            <a:r>
              <a:rPr lang="en-US" i="1" baseline="0" dirty="0" err="1" smtClean="0"/>
              <a:t>orderby</a:t>
            </a:r>
            <a:r>
              <a:rPr lang="en-US" i="1" baseline="0" dirty="0" smtClean="0"/>
              <a:t> field</a:t>
            </a:r>
            <a:r>
              <a:rPr lang="en-US" baseline="0" dirty="0" smtClean="0"/>
              <a:t>==</a:t>
            </a:r>
            <a:r>
              <a:rPr lang="en-GB" sz="1200" dirty="0" smtClean="0"/>
              <a:t> </a:t>
            </a:r>
            <a:r>
              <a:rPr lang="en-GB" sz="1200" b="1" dirty="0" smtClean="0"/>
              <a:t>&lt;order attribute='</a:t>
            </a:r>
            <a:r>
              <a:rPr lang="en-GB" sz="1200" b="1" dirty="0" err="1" smtClean="0"/>
              <a:t>fullname</a:t>
            </a:r>
            <a:r>
              <a:rPr lang="en-GB" sz="1200" b="1" dirty="0" smtClean="0"/>
              <a:t>' descending='false‘ /&gt; </a:t>
            </a:r>
            <a:endParaRPr lang="en-GB" dirty="0" smtClean="0"/>
          </a:p>
          <a:p>
            <a:r>
              <a:rPr lang="en-GB" dirty="0" smtClean="0"/>
              <a:t>Using a </a:t>
            </a:r>
            <a:r>
              <a:rPr lang="en-GB" dirty="0" err="1" smtClean="0"/>
              <a:t>FetchExpression</a:t>
            </a:r>
            <a:endParaRPr lang="en-GB" dirty="0" smtClean="0"/>
          </a:p>
          <a:p>
            <a:r>
              <a:rPr lang="en-GB" dirty="0" smtClean="0"/>
              <a:t>	</a:t>
            </a:r>
            <a:r>
              <a:rPr lang="en-GB" dirty="0" err="1" smtClean="0"/>
              <a:t>var</a:t>
            </a:r>
            <a:r>
              <a:rPr lang="en-GB" dirty="0" smtClean="0"/>
              <a:t> xml=@” &lt;fetch version='1.0' output-format='xml-platform' 	mapping='logical' distinct='false'&gt;  &lt;entity name='contact'&gt;</a:t>
            </a:r>
          </a:p>
          <a:p>
            <a:r>
              <a:rPr lang="en-GB" dirty="0" smtClean="0"/>
              <a:t>    	&lt;attribute name='</a:t>
            </a:r>
            <a:r>
              <a:rPr lang="en-GB" dirty="0" err="1" smtClean="0"/>
              <a:t>fullname</a:t>
            </a:r>
            <a:r>
              <a:rPr lang="en-GB" dirty="0" smtClean="0"/>
              <a:t>' /&gt;</a:t>
            </a:r>
          </a:p>
          <a:p>
            <a:r>
              <a:rPr lang="en-GB" dirty="0" smtClean="0"/>
              <a:t>   	&lt;/entity&gt;&lt;/fetch&gt;”;</a:t>
            </a:r>
          </a:p>
          <a:p>
            <a:r>
              <a:rPr lang="en-GB" dirty="0" err="1" smtClean="0"/>
              <a:t>var</a:t>
            </a:r>
            <a:r>
              <a:rPr lang="en-GB" dirty="0" smtClean="0"/>
              <a:t> entities=</a:t>
            </a:r>
            <a:r>
              <a:rPr lang="en-GB" dirty="0" err="1" smtClean="0"/>
              <a:t>service.RetrieveMultiple</a:t>
            </a:r>
            <a:r>
              <a:rPr lang="en-GB" dirty="0" smtClean="0"/>
              <a:t>(new </a:t>
            </a:r>
            <a:r>
              <a:rPr lang="en-GB" dirty="0" err="1" smtClean="0"/>
              <a:t>FetchExpression</a:t>
            </a:r>
            <a:r>
              <a:rPr lang="en-GB" dirty="0" smtClean="0"/>
              <a:t>(xml)).</a:t>
            </a:r>
            <a:r>
              <a:rPr lang="en-GB" dirty="0" err="1" smtClean="0"/>
              <a:t>Entites</a:t>
            </a:r>
            <a:r>
              <a:rPr lang="en-GB" dirty="0" smtClean="0"/>
              <a:t>;</a:t>
            </a:r>
          </a:p>
          <a:p>
            <a:r>
              <a:rPr lang="en-GB" dirty="0" err="1" smtClean="0"/>
              <a:t>foreach</a:t>
            </a:r>
            <a:r>
              <a:rPr lang="en-GB" dirty="0" smtClean="0"/>
              <a:t> (Entity item in entities)</a:t>
            </a:r>
          </a:p>
          <a:p>
            <a:r>
              <a:rPr lang="en-GB" dirty="0" smtClean="0"/>
              <a:t>{</a:t>
            </a:r>
          </a:p>
          <a:p>
            <a:r>
              <a:rPr lang="en-GB" dirty="0" smtClean="0"/>
              <a:t>	</a:t>
            </a:r>
            <a:r>
              <a:rPr lang="en-GB" dirty="0" err="1" smtClean="0"/>
              <a:t>Console.WriteLine</a:t>
            </a:r>
            <a:r>
              <a:rPr lang="en-GB" dirty="0" smtClean="0"/>
              <a:t>("{0}\t[{1}]", </a:t>
            </a:r>
            <a:r>
              <a:rPr lang="en-GB" dirty="0" err="1" smtClean="0"/>
              <a:t>item.Attributes</a:t>
            </a:r>
            <a:r>
              <a:rPr lang="en-GB" dirty="0" smtClean="0"/>
              <a:t>["</a:t>
            </a:r>
            <a:r>
              <a:rPr lang="en-GB" dirty="0" err="1" smtClean="0"/>
              <a:t>fullname</a:t>
            </a:r>
            <a:r>
              <a:rPr lang="en-GB" dirty="0" smtClean="0"/>
              <a:t>"], 	</a:t>
            </a:r>
            <a:r>
              <a:rPr lang="en-GB" dirty="0" err="1" smtClean="0"/>
              <a:t>item.Attributes</a:t>
            </a:r>
            <a:r>
              <a:rPr lang="en-GB" dirty="0" smtClean="0"/>
              <a:t>["</a:t>
            </a:r>
            <a:r>
              <a:rPr lang="en-GB" dirty="0" err="1" smtClean="0"/>
              <a:t>contactid</a:t>
            </a:r>
            <a:r>
              <a:rPr lang="en-GB" dirty="0" smtClean="0"/>
              <a:t>"]);</a:t>
            </a:r>
          </a:p>
          <a:p>
            <a:r>
              <a:rPr lang="en-GB" dirty="0" smtClean="0"/>
              <a:t>}</a:t>
            </a:r>
          </a:p>
          <a:p>
            <a:r>
              <a:rPr lang="en-US" dirty="0" smtClean="0"/>
              <a:t>NOTE: Like </a:t>
            </a:r>
            <a:r>
              <a:rPr lang="en-US" dirty="0" err="1" smtClean="0"/>
              <a:t>QueryExpression</a:t>
            </a:r>
            <a:r>
              <a:rPr lang="en-US" dirty="0" smtClean="0"/>
              <a:t>, the id field is returned without requesting it in the </a:t>
            </a:r>
            <a:r>
              <a:rPr lang="en-US" dirty="0" err="1" smtClean="0"/>
              <a:t>ColumnSet</a:t>
            </a:r>
            <a:r>
              <a:rPr lang="en-US" dirty="0" smtClean="0"/>
              <a:t>/Attributes section</a:t>
            </a:r>
          </a:p>
          <a:p>
            <a:r>
              <a:rPr lang="en-US" b="1" dirty="0" smtClean="0"/>
              <a:t>"\</a:t>
            </a:r>
            <a:r>
              <a:rPr lang="en-US" b="1" dirty="0" err="1" smtClean="0"/>
              <a:t>helper_scripts</a:t>
            </a:r>
            <a:r>
              <a:rPr lang="en-US" b="1" dirty="0" smtClean="0"/>
              <a:t>\mod2_FetchXMLRetrieveMultiple.txt"</a:t>
            </a:r>
          </a:p>
          <a:p>
            <a:endParaRPr lang="en-GB" dirty="0"/>
          </a:p>
        </p:txBody>
      </p:sp>
    </p:spTree>
    <p:extLst>
      <p:ext uri="{BB962C8B-B14F-4D97-AF65-F5344CB8AC3E}">
        <p14:creationId xmlns:p14="http://schemas.microsoft.com/office/powerpoint/2010/main" val="14340001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sz="1000" kern="1200" dirty="0" err="1" smtClean="0">
                <a:solidFill>
                  <a:schemeClr val="tx1"/>
                </a:solidFill>
                <a:ea typeface="+mn-ea"/>
              </a:rPr>
              <a:t>var</a:t>
            </a:r>
            <a:r>
              <a:rPr lang="en-GB" sz="1000" kern="1200" dirty="0" smtClean="0">
                <a:solidFill>
                  <a:schemeClr val="tx1"/>
                </a:solidFill>
                <a:ea typeface="+mn-ea"/>
              </a:rPr>
              <a:t> connection = new </a:t>
            </a:r>
            <a:r>
              <a:rPr lang="en-GB" sz="1000" kern="1200" dirty="0" err="1" smtClean="0">
                <a:solidFill>
                  <a:schemeClr val="tx1"/>
                </a:solidFill>
                <a:ea typeface="+mn-ea"/>
              </a:rPr>
              <a:t>CrmConnection</a:t>
            </a:r>
            <a:r>
              <a:rPr lang="en-GB" sz="1000" kern="1200" dirty="0" smtClean="0">
                <a:solidFill>
                  <a:schemeClr val="tx1"/>
                </a:solidFill>
                <a:ea typeface="+mn-ea"/>
              </a:rPr>
              <a:t>("</a:t>
            </a:r>
            <a:r>
              <a:rPr lang="en-GB" sz="1000" kern="1200" dirty="0" err="1" smtClean="0">
                <a:solidFill>
                  <a:schemeClr val="tx1"/>
                </a:solidFill>
                <a:ea typeface="+mn-ea"/>
              </a:rPr>
              <a:t>crmOnline</a:t>
            </a:r>
            <a:r>
              <a:rPr lang="en-GB" sz="1000" kern="1200" dirty="0" smtClean="0">
                <a:solidFill>
                  <a:schemeClr val="tx1"/>
                </a:solidFill>
                <a:ea typeface="+mn-ea"/>
              </a:rPr>
              <a:t>");</a:t>
            </a:r>
          </a:p>
          <a:p>
            <a:r>
              <a:rPr lang="en-GB" sz="1000" kern="1200" dirty="0" smtClean="0">
                <a:solidFill>
                  <a:schemeClr val="tx1"/>
                </a:solidFill>
                <a:ea typeface="+mn-ea"/>
              </a:rPr>
              <a:t> </a:t>
            </a:r>
            <a:r>
              <a:rPr lang="en-GB" sz="1000" kern="1200" dirty="0" err="1" smtClean="0">
                <a:solidFill>
                  <a:schemeClr val="tx1"/>
                </a:solidFill>
                <a:ea typeface="+mn-ea"/>
              </a:rPr>
              <a:t>var</a:t>
            </a:r>
            <a:r>
              <a:rPr lang="en-GB" sz="1000" kern="1200" dirty="0" smtClean="0">
                <a:solidFill>
                  <a:schemeClr val="tx1"/>
                </a:solidFill>
                <a:ea typeface="+mn-ea"/>
              </a:rPr>
              <a:t> service = new </a:t>
            </a:r>
            <a:r>
              <a:rPr lang="en-GB" sz="1000" kern="1200" dirty="0" err="1" smtClean="0">
                <a:solidFill>
                  <a:schemeClr val="tx1"/>
                </a:solidFill>
                <a:ea typeface="+mn-ea"/>
              </a:rPr>
              <a:t>OrganizationService</a:t>
            </a:r>
            <a:r>
              <a:rPr lang="en-GB" sz="1000" kern="1200" dirty="0" smtClean="0">
                <a:solidFill>
                  <a:schemeClr val="tx1"/>
                </a:solidFill>
                <a:ea typeface="+mn-ea"/>
              </a:rPr>
              <a:t>(connection);</a:t>
            </a:r>
          </a:p>
          <a:p>
            <a:r>
              <a:rPr lang="en-GB" sz="1000" kern="1200" dirty="0" smtClean="0">
                <a:solidFill>
                  <a:schemeClr val="tx1"/>
                </a:solidFill>
                <a:ea typeface="+mn-ea"/>
              </a:rPr>
              <a:t> </a:t>
            </a:r>
            <a:r>
              <a:rPr lang="en-GB" sz="1000" kern="1200" dirty="0" err="1" smtClean="0">
                <a:solidFill>
                  <a:schemeClr val="tx1"/>
                </a:solidFill>
                <a:ea typeface="+mn-ea"/>
              </a:rPr>
              <a:t>var</a:t>
            </a:r>
            <a:r>
              <a:rPr lang="en-GB" sz="1000" kern="1200" dirty="0" smtClean="0">
                <a:solidFill>
                  <a:schemeClr val="tx1"/>
                </a:solidFill>
                <a:ea typeface="+mn-ea"/>
              </a:rPr>
              <a:t> city = "Seattle";</a:t>
            </a:r>
          </a:p>
          <a:p>
            <a:r>
              <a:rPr lang="en-GB" sz="1000" kern="1200" dirty="0" smtClean="0">
                <a:solidFill>
                  <a:schemeClr val="tx1"/>
                </a:solidFill>
                <a:ea typeface="+mn-ea"/>
              </a:rPr>
              <a:t> </a:t>
            </a:r>
            <a:r>
              <a:rPr lang="en-GB" sz="1000" kern="1200" dirty="0" err="1" smtClean="0">
                <a:solidFill>
                  <a:schemeClr val="tx1"/>
                </a:solidFill>
                <a:ea typeface="+mn-ea"/>
              </a:rPr>
              <a:t>EntityCollection</a:t>
            </a:r>
            <a:r>
              <a:rPr lang="en-GB" sz="1000" kern="1200" dirty="0" smtClean="0">
                <a:solidFill>
                  <a:schemeClr val="tx1"/>
                </a:solidFill>
                <a:ea typeface="+mn-ea"/>
              </a:rPr>
              <a:t> </a:t>
            </a:r>
            <a:r>
              <a:rPr lang="en-GB" sz="1000" kern="1200" dirty="0" err="1" smtClean="0">
                <a:solidFill>
                  <a:schemeClr val="tx1"/>
                </a:solidFill>
                <a:ea typeface="+mn-ea"/>
              </a:rPr>
              <a:t>ec</a:t>
            </a:r>
            <a:r>
              <a:rPr lang="en-GB" sz="1000" kern="1200" dirty="0" smtClean="0">
                <a:solidFill>
                  <a:schemeClr val="tx1"/>
                </a:solidFill>
                <a:ea typeface="+mn-ea"/>
              </a:rPr>
              <a:t> = </a:t>
            </a:r>
            <a:r>
              <a:rPr lang="en-GB" sz="1000" kern="1200" dirty="0" err="1" smtClean="0">
                <a:solidFill>
                  <a:schemeClr val="tx1"/>
                </a:solidFill>
                <a:ea typeface="+mn-ea"/>
              </a:rPr>
              <a:t>service.RetrieveMultiple</a:t>
            </a:r>
            <a:r>
              <a:rPr lang="en-GB" sz="1000" kern="1200" dirty="0" smtClean="0">
                <a:solidFill>
                  <a:schemeClr val="tx1"/>
                </a:solidFill>
                <a:ea typeface="+mn-ea"/>
              </a:rPr>
              <a:t>(new </a:t>
            </a:r>
            <a:r>
              <a:rPr lang="en-GB" sz="1000" kern="1200" dirty="0" err="1" smtClean="0">
                <a:solidFill>
                  <a:schemeClr val="tx1"/>
                </a:solidFill>
                <a:ea typeface="+mn-ea"/>
              </a:rPr>
              <a:t>FetchExpression</a:t>
            </a:r>
            <a:r>
              <a:rPr lang="en-GB" sz="1000" kern="1200" dirty="0" smtClean="0">
                <a:solidFill>
                  <a:schemeClr val="tx1"/>
                </a:solidFill>
                <a:ea typeface="+mn-ea"/>
              </a:rPr>
              <a:t>(@"</a:t>
            </a:r>
          </a:p>
          <a:p>
            <a:r>
              <a:rPr lang="en-GB" sz="1000" kern="1200" dirty="0" smtClean="0">
                <a:solidFill>
                  <a:schemeClr val="tx1"/>
                </a:solidFill>
                <a:ea typeface="+mn-ea"/>
              </a:rPr>
              <a:t> &lt;fetch version='1.0' aggregate='true' output-format='xml-platform' 	mapping='logical' distinct='true'&gt;</a:t>
            </a:r>
          </a:p>
          <a:p>
            <a:r>
              <a:rPr lang="en-GB" sz="1000" kern="1200" dirty="0" smtClean="0">
                <a:solidFill>
                  <a:schemeClr val="tx1"/>
                </a:solidFill>
                <a:ea typeface="+mn-ea"/>
              </a:rPr>
              <a:t>	&lt;entity name='contact'&gt;</a:t>
            </a:r>
          </a:p>
          <a:p>
            <a:r>
              <a:rPr lang="en-GB" sz="1000" kern="1200" dirty="0" smtClean="0">
                <a:solidFill>
                  <a:schemeClr val="tx1"/>
                </a:solidFill>
                <a:ea typeface="+mn-ea"/>
              </a:rPr>
              <a:t>		&lt;attribute name='address1_city' alias='</a:t>
            </a:r>
            <a:r>
              <a:rPr lang="en-GB" sz="1000" kern="1200" dirty="0" err="1" smtClean="0">
                <a:solidFill>
                  <a:schemeClr val="tx1"/>
                </a:solidFill>
                <a:ea typeface="+mn-ea"/>
              </a:rPr>
              <a:t>citycount</a:t>
            </a:r>
            <a:r>
              <a:rPr lang="en-GB" sz="1000" kern="1200" dirty="0" smtClean="0">
                <a:solidFill>
                  <a:schemeClr val="tx1"/>
                </a:solidFill>
                <a:ea typeface="+mn-ea"/>
              </a:rPr>
              <a:t>' aggregate='count' /&gt; </a:t>
            </a:r>
          </a:p>
          <a:p>
            <a:r>
              <a:rPr lang="en-GB" sz="1000" kern="1200" dirty="0" smtClean="0">
                <a:solidFill>
                  <a:schemeClr val="tx1"/>
                </a:solidFill>
                <a:ea typeface="+mn-ea"/>
              </a:rPr>
              <a:t>             &lt;filter type='and'&gt;</a:t>
            </a:r>
          </a:p>
          <a:p>
            <a:r>
              <a:rPr lang="en-GB" sz="1000" kern="1200" dirty="0" smtClean="0">
                <a:solidFill>
                  <a:schemeClr val="tx1"/>
                </a:solidFill>
                <a:ea typeface="+mn-ea"/>
              </a:rPr>
              <a:t>            &lt;condition attribute='address1_city' operator='</a:t>
            </a:r>
            <a:r>
              <a:rPr lang="en-GB" sz="1000" kern="1200" dirty="0" err="1" smtClean="0">
                <a:solidFill>
                  <a:schemeClr val="tx1"/>
                </a:solidFill>
                <a:ea typeface="+mn-ea"/>
              </a:rPr>
              <a:t>eq</a:t>
            </a:r>
            <a:r>
              <a:rPr lang="en-GB" sz="1000" kern="1200" dirty="0" smtClean="0">
                <a:solidFill>
                  <a:schemeClr val="tx1"/>
                </a:solidFill>
                <a:ea typeface="+mn-ea"/>
              </a:rPr>
              <a:t>' value='" + city + @"' /&gt;</a:t>
            </a:r>
          </a:p>
          <a:p>
            <a:r>
              <a:rPr lang="en-GB" sz="1000" kern="1200" dirty="0" smtClean="0">
                <a:solidFill>
                  <a:schemeClr val="tx1"/>
                </a:solidFill>
                <a:ea typeface="+mn-ea"/>
              </a:rPr>
              <a:t>            &lt;/filter&gt;</a:t>
            </a:r>
          </a:p>
          <a:p>
            <a:r>
              <a:rPr lang="en-GB" dirty="0" smtClean="0"/>
              <a:t>	</a:t>
            </a:r>
            <a:r>
              <a:rPr lang="en-GB" sz="1000" kern="1200" dirty="0" smtClean="0">
                <a:solidFill>
                  <a:schemeClr val="tx1"/>
                </a:solidFill>
                <a:ea typeface="+mn-ea"/>
              </a:rPr>
              <a:t>&lt;/entity&gt;</a:t>
            </a:r>
          </a:p>
          <a:p>
            <a:r>
              <a:rPr lang="en-GB" sz="1000" kern="1200" dirty="0" smtClean="0">
                <a:solidFill>
                  <a:schemeClr val="tx1"/>
                </a:solidFill>
                <a:ea typeface="+mn-ea"/>
              </a:rPr>
              <a:t> &lt;/fetch&gt;"));</a:t>
            </a:r>
          </a:p>
          <a:p>
            <a:endParaRPr lang="en-GB" sz="1000" kern="1200" dirty="0" smtClean="0">
              <a:solidFill>
                <a:schemeClr val="tx1"/>
              </a:solidFill>
              <a:ea typeface="+mn-ea"/>
            </a:endParaRPr>
          </a:p>
          <a:p>
            <a:r>
              <a:rPr lang="en-GB" sz="1000" kern="1200" dirty="0" smtClean="0">
                <a:solidFill>
                  <a:schemeClr val="tx1"/>
                </a:solidFill>
                <a:ea typeface="+mn-ea"/>
              </a:rPr>
              <a:t>            </a:t>
            </a:r>
            <a:r>
              <a:rPr lang="en-GB" sz="1000" kern="1200" dirty="0" err="1" smtClean="0">
                <a:solidFill>
                  <a:schemeClr val="tx1"/>
                </a:solidFill>
                <a:ea typeface="+mn-ea"/>
              </a:rPr>
              <a:t>Console.WriteLine</a:t>
            </a:r>
            <a:r>
              <a:rPr lang="en-GB" sz="1000" kern="1200" dirty="0" smtClean="0">
                <a:solidFill>
                  <a:schemeClr val="tx1"/>
                </a:solidFill>
                <a:ea typeface="+mn-ea"/>
              </a:rPr>
              <a:t>("Number of contacts in {0}: {1}", city, (Int32)(</a:t>
            </a:r>
            <a:r>
              <a:rPr lang="en-GB" sz="1000" kern="1200" dirty="0" err="1" smtClean="0">
                <a:solidFill>
                  <a:schemeClr val="tx1"/>
                </a:solidFill>
                <a:ea typeface="+mn-ea"/>
              </a:rPr>
              <a:t>ec</a:t>
            </a:r>
            <a:r>
              <a:rPr lang="en-GB" sz="1000" kern="1200" dirty="0" smtClean="0">
                <a:solidFill>
                  <a:schemeClr val="tx1"/>
                </a:solidFill>
                <a:ea typeface="+mn-ea"/>
              </a:rPr>
              <a:t>[0].</a:t>
            </a:r>
            <a:r>
              <a:rPr lang="en-GB" sz="1000" kern="1200" dirty="0" err="1" smtClean="0">
                <a:solidFill>
                  <a:schemeClr val="tx1"/>
                </a:solidFill>
                <a:ea typeface="+mn-ea"/>
              </a:rPr>
              <a:t>GetAttributeValue</a:t>
            </a:r>
            <a:r>
              <a:rPr lang="en-GB" sz="1000" kern="1200" dirty="0" smtClean="0">
                <a:solidFill>
                  <a:schemeClr val="tx1"/>
                </a:solidFill>
                <a:ea typeface="+mn-ea"/>
              </a:rPr>
              <a:t>&lt;</a:t>
            </a:r>
            <a:r>
              <a:rPr lang="en-GB" sz="1000" kern="1200" dirty="0" err="1" smtClean="0">
                <a:solidFill>
                  <a:schemeClr val="tx1"/>
                </a:solidFill>
                <a:ea typeface="+mn-ea"/>
              </a:rPr>
              <a:t>AliasedValue</a:t>
            </a:r>
            <a:r>
              <a:rPr lang="en-GB" sz="1000" kern="1200" dirty="0" smtClean="0">
                <a:solidFill>
                  <a:schemeClr val="tx1"/>
                </a:solidFill>
                <a:ea typeface="+mn-ea"/>
              </a:rPr>
              <a:t>&gt;("</a:t>
            </a:r>
            <a:r>
              <a:rPr lang="en-GB" sz="1000" kern="1200" dirty="0" err="1" smtClean="0">
                <a:solidFill>
                  <a:schemeClr val="tx1"/>
                </a:solidFill>
                <a:ea typeface="+mn-ea"/>
              </a:rPr>
              <a:t>citycount</a:t>
            </a:r>
            <a:r>
              <a:rPr lang="en-GB" sz="1000" kern="1200" dirty="0" smtClean="0">
                <a:solidFill>
                  <a:schemeClr val="tx1"/>
                </a:solidFill>
                <a:ea typeface="+mn-ea"/>
              </a:rPr>
              <a:t>").Value));</a:t>
            </a:r>
          </a:p>
          <a:p>
            <a:endParaRPr lang="en-GB" sz="1000" kern="1200" dirty="0" smtClean="0">
              <a:solidFill>
                <a:schemeClr val="tx1"/>
              </a:solidFill>
              <a:ea typeface="+mn-ea"/>
            </a:endParaRPr>
          </a:p>
          <a:p>
            <a:r>
              <a:rPr lang="en-GB" sz="1000" kern="1200" dirty="0" smtClean="0">
                <a:solidFill>
                  <a:schemeClr val="tx1"/>
                </a:solidFill>
                <a:ea typeface="+mn-ea"/>
              </a:rPr>
              <a:t>Note the only way to execute this aggregate is through the </a:t>
            </a:r>
            <a:r>
              <a:rPr lang="en-GB" sz="1000" kern="1200" dirty="0" err="1" smtClean="0">
                <a:solidFill>
                  <a:schemeClr val="tx1"/>
                </a:solidFill>
                <a:ea typeface="+mn-ea"/>
              </a:rPr>
              <a:t>RetrieveMultiple</a:t>
            </a:r>
            <a:r>
              <a:rPr lang="en-GB" sz="1000" kern="1200" dirty="0" smtClean="0">
                <a:solidFill>
                  <a:schemeClr val="tx1"/>
                </a:solidFill>
                <a:ea typeface="+mn-ea"/>
              </a:rPr>
              <a:t>  method, even though a single result is returned.  The aggregate result</a:t>
            </a:r>
            <a:r>
              <a:rPr lang="en-GB" sz="1000" kern="1200" baseline="0" dirty="0" smtClean="0">
                <a:solidFill>
                  <a:schemeClr val="tx1"/>
                </a:solidFill>
                <a:ea typeface="+mn-ea"/>
              </a:rPr>
              <a:t> needs to be cast from an </a:t>
            </a:r>
            <a:r>
              <a:rPr lang="en-GB" sz="1000" kern="1200" baseline="0" dirty="0" err="1" smtClean="0">
                <a:solidFill>
                  <a:schemeClr val="tx1"/>
                </a:solidFill>
                <a:ea typeface="+mn-ea"/>
              </a:rPr>
              <a:t>AliasedValue</a:t>
            </a:r>
            <a:r>
              <a:rPr lang="en-GB" sz="1000" kern="1200" baseline="0" dirty="0" smtClean="0">
                <a:solidFill>
                  <a:schemeClr val="tx1"/>
                </a:solidFill>
                <a:ea typeface="+mn-ea"/>
              </a:rPr>
              <a:t> to its logical type.</a:t>
            </a:r>
          </a:p>
          <a:p>
            <a:r>
              <a:rPr lang="en-US" b="1" dirty="0" smtClean="0"/>
              <a:t>"\</a:t>
            </a:r>
            <a:r>
              <a:rPr lang="en-US" b="1" dirty="0" err="1" smtClean="0"/>
              <a:t>helper_scripts</a:t>
            </a:r>
            <a:r>
              <a:rPr lang="en-US" b="1" dirty="0" smtClean="0"/>
              <a:t>\mod2_FetchXMLCount.txt"</a:t>
            </a:r>
          </a:p>
          <a:p>
            <a:endParaRPr lang="en-GB" dirty="0"/>
          </a:p>
        </p:txBody>
      </p:sp>
    </p:spTree>
    <p:extLst>
      <p:ext uri="{BB962C8B-B14F-4D97-AF65-F5344CB8AC3E}">
        <p14:creationId xmlns:p14="http://schemas.microsoft.com/office/powerpoint/2010/main" val="30631188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2020908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a:spcBef>
                <a:spcPts val="2400"/>
              </a:spcBef>
            </a:pPr>
            <a:r>
              <a:rPr lang="en-US" dirty="0" smtClean="0"/>
              <a:t>You can get Fetch XML from Advanced Find or </a:t>
            </a:r>
            <a:r>
              <a:rPr lang="en-US" dirty="0" err="1" smtClean="0"/>
              <a:t>LINQPad</a:t>
            </a:r>
            <a:r>
              <a:rPr lang="en-US" dirty="0" smtClean="0"/>
              <a:t> - </a:t>
            </a:r>
            <a:r>
              <a:rPr lang="en-US" sz="1100" dirty="0" smtClean="0">
                <a:ln>
                  <a:solidFill>
                    <a:schemeClr val="accent1">
                      <a:alpha val="0"/>
                    </a:schemeClr>
                  </a:solidFill>
                </a:ln>
                <a:hlinkClick r:id="rId3"/>
              </a:rPr>
              <a:t>http://blogs.msdn.com/b/devkeydet/archive/2012/04/22/getting-fetchxml-from-linqpad.aspx</a:t>
            </a:r>
            <a:r>
              <a:rPr lang="en-US" sz="1100" dirty="0" smtClean="0">
                <a:ln>
                  <a:solidFill>
                    <a:schemeClr val="accent1">
                      <a:alpha val="0"/>
                    </a:schemeClr>
                  </a:solidFill>
                </a:ln>
              </a:rPr>
              <a:t>  </a:t>
            </a:r>
          </a:p>
          <a:p>
            <a:pPr>
              <a:spcBef>
                <a:spcPts val="2400"/>
              </a:spcBef>
            </a:pPr>
            <a:r>
              <a:rPr lang="en-US" dirty="0" smtClean="0"/>
              <a:t>You can use </a:t>
            </a:r>
            <a:r>
              <a:rPr lang="en-US" dirty="0" err="1" smtClean="0"/>
              <a:t>FetchXmlToQueryExpressionRequest</a:t>
            </a:r>
            <a:r>
              <a:rPr lang="en-US" dirty="0" smtClean="0"/>
              <a:t> to convert to Query Expression and </a:t>
            </a:r>
            <a:r>
              <a:rPr lang="en-US" dirty="0" err="1" smtClean="0"/>
              <a:t>QueryExpressionToFetchXmlRequest</a:t>
            </a:r>
            <a:r>
              <a:rPr lang="en-US" dirty="0" smtClean="0"/>
              <a:t> to go the other way</a:t>
            </a:r>
          </a:p>
          <a:p>
            <a:pPr>
              <a:spcBef>
                <a:spcPts val="2400"/>
              </a:spcBef>
            </a:pPr>
            <a:r>
              <a:rPr lang="en-US" dirty="0" smtClean="0"/>
              <a:t>Aggregate values are returned rom a </a:t>
            </a:r>
            <a:r>
              <a:rPr lang="en-US" dirty="0" err="1" smtClean="0"/>
              <a:t>RetrieveMultipleRequest</a:t>
            </a:r>
            <a:r>
              <a:rPr lang="en-US" baseline="0" dirty="0" smtClean="0"/>
              <a:t> as an </a:t>
            </a:r>
            <a:r>
              <a:rPr lang="en-US" dirty="0" smtClean="0"/>
              <a:t> </a:t>
            </a:r>
            <a:r>
              <a:rPr lang="en-US" dirty="0" err="1" smtClean="0"/>
              <a:t>AliasValues</a:t>
            </a:r>
            <a:r>
              <a:rPr lang="en-US" dirty="0" smtClean="0"/>
              <a:t> data type and need to be cast to the </a:t>
            </a:r>
            <a:r>
              <a:rPr lang="en-US" dirty="0" err="1" smtClean="0"/>
              <a:t>int</a:t>
            </a:r>
            <a:r>
              <a:rPr lang="en-US" dirty="0" smtClean="0"/>
              <a:t> or decimal, depending on what field being aggregated.</a:t>
            </a:r>
          </a:p>
          <a:p>
            <a:pPr>
              <a:spcBef>
                <a:spcPts val="2400"/>
              </a:spcBef>
            </a:pPr>
            <a:r>
              <a:rPr lang="en-US" dirty="0" smtClean="0"/>
              <a:t>The issue of the null values being used as zero in aggregates can be avoided by querying with a predicate to eliminate null values, as well as the aggregate </a:t>
            </a:r>
            <a:r>
              <a:rPr lang="en-US" dirty="0" err="1" smtClean="0"/>
              <a:t>statemement</a:t>
            </a:r>
            <a:r>
              <a:rPr lang="en-US" dirty="0" smtClean="0"/>
              <a:t>.</a:t>
            </a:r>
          </a:p>
          <a:p>
            <a:pPr>
              <a:spcBef>
                <a:spcPts val="2400"/>
              </a:spcBef>
            </a:pPr>
            <a:r>
              <a:rPr lang="en-US" dirty="0" smtClean="0"/>
              <a:t>The </a:t>
            </a:r>
            <a:r>
              <a:rPr lang="en-US" dirty="0" err="1" smtClean="0"/>
              <a:t>XrmToolbox</a:t>
            </a:r>
            <a:r>
              <a:rPr lang="en-US" dirty="0" smtClean="0"/>
              <a:t> provides a tool to run </a:t>
            </a:r>
            <a:r>
              <a:rPr lang="en-US" dirty="0" err="1" smtClean="0"/>
              <a:t>FetchXml</a:t>
            </a:r>
            <a:r>
              <a:rPr lang="en-US" dirty="0" smtClean="0"/>
              <a:t> outside of code.</a:t>
            </a:r>
          </a:p>
        </p:txBody>
      </p:sp>
    </p:spTree>
    <p:extLst>
      <p:ext uri="{BB962C8B-B14F-4D97-AF65-F5344CB8AC3E}">
        <p14:creationId xmlns:p14="http://schemas.microsoft.com/office/powerpoint/2010/main" val="34104356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The following code demonstrates the use of an outer join to find contacts with no associated parent customer</a:t>
            </a:r>
          </a:p>
          <a:p>
            <a:r>
              <a:rPr lang="en-GB" dirty="0" smtClean="0"/>
              <a:t>&lt;fetch version='1.0' output-format='xml-platform' mapping='logical' distinct='true'&gt;</a:t>
            </a:r>
          </a:p>
          <a:p>
            <a:r>
              <a:rPr lang="en-GB" dirty="0" smtClean="0"/>
              <a:t>  &lt;entity name='contact'&gt;</a:t>
            </a:r>
          </a:p>
          <a:p>
            <a:r>
              <a:rPr lang="en-GB" dirty="0" smtClean="0"/>
              <a:t>    &lt;attribute name='</a:t>
            </a:r>
            <a:r>
              <a:rPr lang="en-GB" dirty="0" err="1" smtClean="0"/>
              <a:t>fullname</a:t>
            </a:r>
            <a:r>
              <a:rPr lang="en-GB" dirty="0" smtClean="0"/>
              <a:t>' /&gt;</a:t>
            </a:r>
          </a:p>
          <a:p>
            <a:r>
              <a:rPr lang="en-GB" dirty="0" smtClean="0"/>
              <a:t> &lt;attribute name='</a:t>
            </a:r>
            <a:r>
              <a:rPr lang="en-GB" dirty="0" err="1" smtClean="0"/>
              <a:t>contactid</a:t>
            </a:r>
            <a:r>
              <a:rPr lang="en-GB" dirty="0" smtClean="0"/>
              <a:t>' /&gt; </a:t>
            </a:r>
          </a:p>
          <a:p>
            <a:r>
              <a:rPr lang="en-GB" dirty="0" smtClean="0"/>
              <a:t>    &lt;order attribute='</a:t>
            </a:r>
            <a:r>
              <a:rPr lang="en-GB" dirty="0" err="1" smtClean="0"/>
              <a:t>fullname</a:t>
            </a:r>
            <a:r>
              <a:rPr lang="en-GB" dirty="0" smtClean="0"/>
              <a:t>' descending='false' /&gt;</a:t>
            </a:r>
          </a:p>
          <a:p>
            <a:r>
              <a:rPr lang="en-GB" dirty="0" smtClean="0"/>
              <a:t>    &lt;link-entity name='account' from='</a:t>
            </a:r>
            <a:r>
              <a:rPr lang="en-GB" dirty="0" err="1" smtClean="0"/>
              <a:t>accountid</a:t>
            </a:r>
            <a:r>
              <a:rPr lang="en-GB" dirty="0" smtClean="0"/>
              <a:t>' to='</a:t>
            </a:r>
            <a:r>
              <a:rPr lang="en-GB" dirty="0" err="1" smtClean="0"/>
              <a:t>parentcustomerid</a:t>
            </a:r>
            <a:r>
              <a:rPr lang="en-GB" dirty="0" smtClean="0"/>
              <a:t>' alias='ae' link-type='outer'&gt;</a:t>
            </a:r>
          </a:p>
          <a:p>
            <a:r>
              <a:rPr lang="en-GB" dirty="0" smtClean="0"/>
              <a:t>    &lt;attribute name='</a:t>
            </a:r>
            <a:r>
              <a:rPr lang="en-GB" dirty="0" err="1" smtClean="0"/>
              <a:t>accountid</a:t>
            </a:r>
            <a:r>
              <a:rPr lang="en-GB" dirty="0" smtClean="0"/>
              <a:t>' /&gt;</a:t>
            </a:r>
          </a:p>
          <a:p>
            <a:r>
              <a:rPr lang="en-GB" dirty="0" smtClean="0"/>
              <a:t>    &lt;/link-entity&gt;</a:t>
            </a:r>
          </a:p>
          <a:p>
            <a:r>
              <a:rPr lang="en-GB" dirty="0" smtClean="0"/>
              <a:t>    &lt;filter type='and'&gt;</a:t>
            </a:r>
          </a:p>
          <a:p>
            <a:r>
              <a:rPr lang="en-GB" dirty="0" smtClean="0"/>
              <a:t>      &lt;condition </a:t>
            </a:r>
            <a:r>
              <a:rPr lang="en-GB" dirty="0" err="1" smtClean="0"/>
              <a:t>entityname</a:t>
            </a:r>
            <a:r>
              <a:rPr lang="en-GB" dirty="0" smtClean="0"/>
              <a:t>='ae' attribute='</a:t>
            </a:r>
            <a:r>
              <a:rPr lang="en-GB" dirty="0" err="1" smtClean="0"/>
              <a:t>accountid</a:t>
            </a:r>
            <a:r>
              <a:rPr lang="en-GB" dirty="0" smtClean="0"/>
              <a:t>' operator='null' /&gt;</a:t>
            </a:r>
          </a:p>
          <a:p>
            <a:r>
              <a:rPr lang="en-GB" dirty="0" smtClean="0"/>
              <a:t>    &lt;/filter&gt;</a:t>
            </a:r>
          </a:p>
          <a:p>
            <a:r>
              <a:rPr lang="en-GB" dirty="0" smtClean="0"/>
              <a:t>  &lt;/entity&gt;</a:t>
            </a:r>
          </a:p>
          <a:p>
            <a:r>
              <a:rPr lang="en-GB" dirty="0" smtClean="0"/>
              <a:t>&lt;/fetch&gt;</a:t>
            </a:r>
            <a:endParaRPr lang="en-US" dirty="0" smtClean="0"/>
          </a:p>
          <a:p>
            <a:endParaRPr lang="en-GB" dirty="0"/>
          </a:p>
        </p:txBody>
      </p:sp>
    </p:spTree>
    <p:extLst>
      <p:ext uri="{BB962C8B-B14F-4D97-AF65-F5344CB8AC3E}">
        <p14:creationId xmlns:p14="http://schemas.microsoft.com/office/powerpoint/2010/main" val="13586321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2054914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smtClean="0"/>
              <a:t>$</a:t>
            </a:r>
            <a:r>
              <a:rPr lang="en-US" dirty="0" err="1" smtClean="0"/>
              <a:t>orderby</a:t>
            </a:r>
            <a:endParaRPr lang="en-US" dirty="0" smtClean="0"/>
          </a:p>
          <a:p>
            <a:r>
              <a:rPr lang="en-US" dirty="0" smtClean="0"/>
              <a:t>http://lon-dc1:5555/AdventureWorksCycles/api/data/v8.2/contacts?$select=firstname , </a:t>
            </a:r>
            <a:r>
              <a:rPr lang="en-US" dirty="0" err="1" smtClean="0"/>
              <a:t>lastname</a:t>
            </a:r>
            <a:r>
              <a:rPr lang="en-US" dirty="0" smtClean="0"/>
              <a:t>&amp;$</a:t>
            </a:r>
            <a:r>
              <a:rPr lang="en-US" dirty="0" err="1" smtClean="0"/>
              <a:t>orderby</a:t>
            </a:r>
            <a:r>
              <a:rPr lang="en-US" dirty="0" smtClean="0"/>
              <a:t>= </a:t>
            </a:r>
            <a:r>
              <a:rPr lang="en-US" dirty="0" err="1" smtClean="0"/>
              <a:t>lastname</a:t>
            </a:r>
            <a:r>
              <a:rPr lang="en-US" dirty="0" smtClean="0"/>
              <a:t> </a:t>
            </a:r>
            <a:r>
              <a:rPr lang="en-US" dirty="0" err="1" smtClean="0"/>
              <a:t>desc</a:t>
            </a:r>
            <a:endParaRPr lang="en-US" dirty="0" smtClean="0"/>
          </a:p>
          <a:p>
            <a:endParaRPr lang="en-US" dirty="0" smtClean="0"/>
          </a:p>
          <a:p>
            <a:r>
              <a:rPr lang="en-US" dirty="0" smtClean="0"/>
              <a:t>$select</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smtClean="0"/>
              <a:t>http://lon-dc1:5555/AdventureWorksCycles/api/data/v8.2/contacts?$select=firstname , lastname,address1_city</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US" dirty="0" smtClean="0"/>
          </a:p>
          <a:p>
            <a:r>
              <a:rPr lang="en-US" dirty="0" smtClean="0"/>
              <a:t>$filter</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smtClean="0"/>
              <a:t>http://lon-dc1:5555/AdventureWorksCycles/api/data/v8.2/contacts?$select=fullname&amp;$filter=address1_city </a:t>
            </a:r>
            <a:r>
              <a:rPr lang="en-US" dirty="0" err="1" smtClean="0"/>
              <a:t>eq</a:t>
            </a:r>
            <a:r>
              <a:rPr lang="en-US" dirty="0" smtClean="0"/>
              <a:t> ‘London’</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US" dirty="0" smtClean="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smtClean="0"/>
              <a:t>$skip</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smtClean="0"/>
              <a:t>http://lon-dc1:5555/AdventureWorksCycles/api/data/v8.2/contacts?$select=firstname , </a:t>
            </a:r>
            <a:r>
              <a:rPr lang="en-US" dirty="0" err="1" smtClean="0"/>
              <a:t>lastname</a:t>
            </a:r>
            <a:r>
              <a:rPr lang="en-US" dirty="0" smtClean="0"/>
              <a:t>&amp;$skip=10</a:t>
            </a:r>
          </a:p>
          <a:p>
            <a:endParaRPr lang="en-US" dirty="0" smtClean="0"/>
          </a:p>
          <a:p>
            <a:r>
              <a:rPr lang="en-US" dirty="0" smtClean="0"/>
              <a:t>$top</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smtClean="0"/>
              <a:t>http://lon-dc1:5555/AdventureWorksCycles/api/data/v8.2/contacts?$select=firstname , </a:t>
            </a:r>
            <a:r>
              <a:rPr lang="en-US" dirty="0" err="1" smtClean="0"/>
              <a:t>lastname</a:t>
            </a:r>
            <a:r>
              <a:rPr lang="en-US" dirty="0" smtClean="0"/>
              <a:t>&amp;$</a:t>
            </a:r>
            <a:r>
              <a:rPr lang="en-US" dirty="0" err="1" smtClean="0"/>
              <a:t>orderby</a:t>
            </a:r>
            <a:r>
              <a:rPr lang="en-US" dirty="0" smtClean="0"/>
              <a:t>= </a:t>
            </a:r>
            <a:r>
              <a:rPr lang="en-US" dirty="0" err="1" smtClean="0"/>
              <a:t>lastname</a:t>
            </a:r>
            <a:r>
              <a:rPr lang="en-US" dirty="0" smtClean="0"/>
              <a:t> </a:t>
            </a:r>
            <a:r>
              <a:rPr lang="en-US" dirty="0" err="1" smtClean="0"/>
              <a:t>desc</a:t>
            </a:r>
            <a:endParaRPr lang="en-US" dirty="0" smtClean="0"/>
          </a:p>
          <a:p>
            <a:pPr>
              <a:defRPr/>
            </a:pPr>
            <a:r>
              <a:rPr lang="en-US" dirty="0" smtClean="0"/>
              <a:t>&amp;$skip=10&amp;$top=2</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US" dirty="0" smtClean="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smtClean="0"/>
              <a:t>http://lon-dc1:5555/AdventureWorksCycles/api/data/v8.2/contacts?$count=true</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US" dirty="0" smtClean="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smtClean="0"/>
              <a:t>NOTE: Using lower case logical names</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US" dirty="0" smtClean="0"/>
          </a:p>
          <a:p>
            <a:endParaRPr lang="en-GB" dirty="0"/>
          </a:p>
        </p:txBody>
      </p:sp>
    </p:spTree>
    <p:extLst>
      <p:ext uri="{BB962C8B-B14F-4D97-AF65-F5344CB8AC3E}">
        <p14:creationId xmlns:p14="http://schemas.microsoft.com/office/powerpoint/2010/main" val="8864077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320491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baseline="0" dirty="0" smtClean="0"/>
              <a:t>The discovery service will only return the organisations you are authenticated against, many CRM </a:t>
            </a:r>
            <a:r>
              <a:rPr lang="en-GB" baseline="0" dirty="0" err="1" smtClean="0"/>
              <a:t>addins</a:t>
            </a:r>
            <a:r>
              <a:rPr lang="en-GB" baseline="0" dirty="0" smtClean="0"/>
              <a:t> work from perspective that organization address is unknown and ask for Discovery Service address first, </a:t>
            </a:r>
            <a:r>
              <a:rPr lang="en-GB" baseline="0" dirty="0" err="1" smtClean="0"/>
              <a:t>eg</a:t>
            </a:r>
            <a:r>
              <a:rPr lang="en-GB" baseline="0" dirty="0" smtClean="0"/>
              <a:t>. Plugin registration. When connecting to Dynamics 365 online Discovery service a combination of user and device credentials are supplied. The SDK ships with a device registration tool that generates a device username/password that can be used to register a device username/password for the client app.</a:t>
            </a:r>
          </a:p>
          <a:p>
            <a:endParaRPr lang="en-GB" baseline="0" dirty="0" smtClean="0"/>
          </a:p>
          <a:p>
            <a:r>
              <a:rPr lang="en-GB" baseline="0" dirty="0" smtClean="0"/>
              <a:t>https://community.dynamics.com/crm/b/mscrmshop/archive/2012/08/19/how-to-create-a-meaningful-device-credentials-using-device-registration-tool</a:t>
            </a:r>
          </a:p>
          <a:p>
            <a:r>
              <a:rPr lang="en-GB" baseline="0" dirty="0" smtClean="0"/>
              <a:t>https://rajeevpentyala.com/tag/device-registration/</a:t>
            </a:r>
          </a:p>
          <a:p>
            <a:endParaRPr lang="en-GB" dirty="0"/>
          </a:p>
        </p:txBody>
      </p:sp>
    </p:spTree>
    <p:extLst>
      <p:ext uri="{BB962C8B-B14F-4D97-AF65-F5344CB8AC3E}">
        <p14:creationId xmlns:p14="http://schemas.microsoft.com/office/powerpoint/2010/main" val="30702450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9302626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SDK samples</a:t>
            </a:r>
          </a:p>
          <a:p>
            <a:r>
              <a:rPr lang="en-GB" dirty="0" smtClean="0"/>
              <a:t>SDK\</a:t>
            </a:r>
            <a:r>
              <a:rPr lang="en-GB" dirty="0" err="1" smtClean="0"/>
              <a:t>SampleCode</a:t>
            </a:r>
            <a:r>
              <a:rPr lang="en-GB" dirty="0" smtClean="0"/>
              <a:t>\CS\</a:t>
            </a:r>
            <a:r>
              <a:rPr lang="en-GB" dirty="0" err="1" smtClean="0"/>
              <a:t>GeneralProgramming</a:t>
            </a:r>
            <a:r>
              <a:rPr lang="en-GB" dirty="0" smtClean="0"/>
              <a:t>\Queries</a:t>
            </a:r>
          </a:p>
          <a:p>
            <a:endParaRPr lang="en-GB" dirty="0" smtClean="0"/>
          </a:p>
          <a:p>
            <a:r>
              <a:rPr lang="en-US" dirty="0" smtClean="0"/>
              <a:t>Although only </a:t>
            </a:r>
            <a:r>
              <a:rPr lang="en-US" dirty="0" err="1" smtClean="0"/>
              <a:t>FetchXml</a:t>
            </a:r>
            <a:r>
              <a:rPr lang="en-US" dirty="0" smtClean="0"/>
              <a:t> and Filtered Views are the only techniques to directly support aggregates, the </a:t>
            </a:r>
            <a:r>
              <a:rPr lang="en-US" dirty="0" err="1" smtClean="0"/>
              <a:t>resultsets</a:t>
            </a:r>
            <a:r>
              <a:rPr lang="en-US" dirty="0" smtClean="0"/>
              <a:t> from the other techniques can be treated as collections from which standard LINQ expressions can be applied:</a:t>
            </a:r>
          </a:p>
          <a:p>
            <a:endParaRPr lang="en-US" dirty="0" smtClean="0"/>
          </a:p>
          <a:p>
            <a:r>
              <a:rPr lang="en-US" b="1" dirty="0" smtClean="0"/>
              <a:t>Using late bound collections</a:t>
            </a:r>
          </a:p>
          <a:p>
            <a:r>
              <a:rPr lang="en-US" dirty="0" err="1" smtClean="0"/>
              <a:t>var</a:t>
            </a:r>
            <a:r>
              <a:rPr lang="en-US" dirty="0" smtClean="0"/>
              <a:t> count=</a:t>
            </a:r>
            <a:r>
              <a:rPr lang="en-US" dirty="0" err="1" smtClean="0"/>
              <a:t>service.RetrieveMultiple</a:t>
            </a:r>
            <a:r>
              <a:rPr lang="en-US" dirty="0" smtClean="0"/>
              <a:t>(</a:t>
            </a:r>
            <a:r>
              <a:rPr lang="en-US" dirty="0" err="1" smtClean="0"/>
              <a:t>qryExpression</a:t>
            </a:r>
            <a:r>
              <a:rPr lang="en-US" dirty="0" smtClean="0"/>
              <a:t>).</a:t>
            </a:r>
            <a:r>
              <a:rPr lang="en-US" dirty="0" err="1" smtClean="0"/>
              <a:t>Entites.Count</a:t>
            </a:r>
            <a:r>
              <a:rPr lang="en-US" dirty="0" smtClean="0"/>
              <a:t>();</a:t>
            </a:r>
          </a:p>
          <a:p>
            <a:endParaRPr lang="en-US" dirty="0" smtClean="0"/>
          </a:p>
          <a:p>
            <a:r>
              <a:rPr lang="en-US" b="1" dirty="0" smtClean="0"/>
              <a:t>Using early bound collections</a:t>
            </a:r>
          </a:p>
          <a:p>
            <a:r>
              <a:rPr lang="en-GB" dirty="0" smtClean="0"/>
              <a:t> </a:t>
            </a:r>
            <a:r>
              <a:rPr lang="en-GB" dirty="0" err="1" smtClean="0"/>
              <a:t>var</a:t>
            </a:r>
            <a:r>
              <a:rPr lang="en-GB" dirty="0" smtClean="0"/>
              <a:t> connection = new </a:t>
            </a:r>
            <a:r>
              <a:rPr lang="en-GB" dirty="0" err="1" smtClean="0"/>
              <a:t>CrmConnection</a:t>
            </a:r>
            <a:r>
              <a:rPr lang="en-GB" dirty="0" smtClean="0"/>
              <a:t>("</a:t>
            </a:r>
            <a:r>
              <a:rPr lang="en-GB" dirty="0" err="1" smtClean="0"/>
              <a:t>crmOnline</a:t>
            </a:r>
            <a:r>
              <a:rPr lang="en-GB" dirty="0" smtClean="0"/>
              <a:t>");</a:t>
            </a:r>
          </a:p>
          <a:p>
            <a:r>
              <a:rPr lang="en-GB" dirty="0" smtClean="0"/>
              <a:t>            using (</a:t>
            </a:r>
            <a:r>
              <a:rPr lang="en-GB" dirty="0" err="1" smtClean="0"/>
              <a:t>var</a:t>
            </a:r>
            <a:r>
              <a:rPr lang="en-GB" dirty="0" smtClean="0"/>
              <a:t> service = new </a:t>
            </a:r>
            <a:r>
              <a:rPr lang="en-GB" dirty="0" err="1" smtClean="0"/>
              <a:t>OrganizationService</a:t>
            </a:r>
            <a:r>
              <a:rPr lang="en-GB" dirty="0" smtClean="0"/>
              <a:t>(connection))</a:t>
            </a:r>
          </a:p>
          <a:p>
            <a:r>
              <a:rPr lang="en-GB" dirty="0" smtClean="0"/>
              <a:t>            {</a:t>
            </a:r>
          </a:p>
          <a:p>
            <a:r>
              <a:rPr lang="en-GB" dirty="0" smtClean="0"/>
              <a:t>                using (</a:t>
            </a:r>
            <a:r>
              <a:rPr lang="en-GB" dirty="0" err="1" smtClean="0"/>
              <a:t>CRMServiceContext</a:t>
            </a:r>
            <a:r>
              <a:rPr lang="en-GB" dirty="0" smtClean="0"/>
              <a:t> </a:t>
            </a:r>
            <a:r>
              <a:rPr lang="en-GB" dirty="0" err="1" smtClean="0"/>
              <a:t>ctx</a:t>
            </a:r>
            <a:r>
              <a:rPr lang="en-GB" dirty="0" smtClean="0"/>
              <a:t> = new </a:t>
            </a:r>
            <a:r>
              <a:rPr lang="en-GB" dirty="0" err="1" smtClean="0"/>
              <a:t>CRMServiceContext</a:t>
            </a:r>
            <a:r>
              <a:rPr lang="en-GB" dirty="0" smtClean="0"/>
              <a:t>(service))</a:t>
            </a:r>
          </a:p>
          <a:p>
            <a:r>
              <a:rPr lang="en-GB" dirty="0" smtClean="0"/>
              <a:t>                {</a:t>
            </a:r>
          </a:p>
          <a:p>
            <a:r>
              <a:rPr lang="en-GB" dirty="0" smtClean="0"/>
              <a:t>                    </a:t>
            </a:r>
            <a:r>
              <a:rPr lang="en-GB" dirty="0" err="1" smtClean="0"/>
              <a:t>var</a:t>
            </a:r>
            <a:r>
              <a:rPr lang="en-GB" dirty="0" smtClean="0"/>
              <a:t> ops = </a:t>
            </a:r>
            <a:r>
              <a:rPr lang="en-GB" dirty="0" err="1" smtClean="0"/>
              <a:t>ctx.OpportunitySet.Where</a:t>
            </a:r>
            <a:r>
              <a:rPr lang="en-GB" dirty="0" smtClean="0"/>
              <a:t>(o =&gt; </a:t>
            </a:r>
            <a:r>
              <a:rPr lang="en-GB" dirty="0" err="1" smtClean="0"/>
              <a:t>o.ActualCloseDate.Value</a:t>
            </a:r>
            <a:r>
              <a:rPr lang="en-GB" dirty="0" smtClean="0"/>
              <a:t> &lt; </a:t>
            </a:r>
            <a:r>
              <a:rPr lang="en-GB" dirty="0" err="1" smtClean="0"/>
              <a:t>DateTime.Now.AddMonths</a:t>
            </a:r>
            <a:r>
              <a:rPr lang="en-GB" dirty="0" smtClean="0"/>
              <a:t>(1)).</a:t>
            </a:r>
            <a:r>
              <a:rPr lang="en-GB" dirty="0" err="1" smtClean="0"/>
              <a:t>ToList</a:t>
            </a:r>
            <a:r>
              <a:rPr lang="en-GB" dirty="0" smtClean="0"/>
              <a:t>();</a:t>
            </a:r>
          </a:p>
          <a:p>
            <a:r>
              <a:rPr lang="en-GB" dirty="0" smtClean="0"/>
              <a:t>                    </a:t>
            </a:r>
            <a:r>
              <a:rPr lang="en-GB" dirty="0" err="1" smtClean="0"/>
              <a:t>var</a:t>
            </a:r>
            <a:r>
              <a:rPr lang="en-GB" dirty="0" smtClean="0"/>
              <a:t> max = </a:t>
            </a:r>
            <a:r>
              <a:rPr lang="en-GB" dirty="0" err="1" smtClean="0"/>
              <a:t>ops.Max</a:t>
            </a:r>
            <a:r>
              <a:rPr lang="en-GB" dirty="0" smtClean="0"/>
              <a:t>(o =&gt; </a:t>
            </a:r>
            <a:r>
              <a:rPr lang="en-GB" dirty="0" err="1" smtClean="0"/>
              <a:t>o.EstimatedValue.Value</a:t>
            </a:r>
            <a:r>
              <a:rPr lang="en-GB" dirty="0" smtClean="0"/>
              <a:t>);</a:t>
            </a:r>
          </a:p>
          <a:p>
            <a:r>
              <a:rPr lang="en-GB" dirty="0" smtClean="0"/>
              <a:t>                    </a:t>
            </a:r>
            <a:r>
              <a:rPr lang="en-GB" dirty="0" err="1" smtClean="0"/>
              <a:t>var</a:t>
            </a:r>
            <a:r>
              <a:rPr lang="en-GB" dirty="0" smtClean="0"/>
              <a:t> min = </a:t>
            </a:r>
            <a:r>
              <a:rPr lang="en-GB" dirty="0" err="1" smtClean="0"/>
              <a:t>ops.Min</a:t>
            </a:r>
            <a:r>
              <a:rPr lang="en-GB" dirty="0" smtClean="0"/>
              <a:t>(o =&gt; </a:t>
            </a:r>
            <a:r>
              <a:rPr lang="en-GB" dirty="0" err="1" smtClean="0"/>
              <a:t>o.EstimatedValue.Value</a:t>
            </a:r>
            <a:r>
              <a:rPr lang="en-GB" dirty="0" smtClean="0"/>
              <a:t>);</a:t>
            </a:r>
          </a:p>
          <a:p>
            <a:r>
              <a:rPr lang="en-GB" dirty="0" smtClean="0"/>
              <a:t>                    </a:t>
            </a:r>
            <a:r>
              <a:rPr lang="en-GB" dirty="0" err="1" smtClean="0"/>
              <a:t>Console.WriteLine</a:t>
            </a:r>
            <a:r>
              <a:rPr lang="en-GB" dirty="0" smtClean="0"/>
              <a:t>("ops count:{0}\</a:t>
            </a:r>
            <a:r>
              <a:rPr lang="en-GB" dirty="0" err="1" smtClean="0"/>
              <a:t>nops</a:t>
            </a:r>
            <a:r>
              <a:rPr lang="en-GB" dirty="0" smtClean="0"/>
              <a:t> max:{1}\</a:t>
            </a:r>
            <a:r>
              <a:rPr lang="en-GB" dirty="0" err="1" smtClean="0"/>
              <a:t>nops</a:t>
            </a:r>
            <a:r>
              <a:rPr lang="en-GB" dirty="0" smtClean="0"/>
              <a:t> min:{2}", </a:t>
            </a:r>
            <a:r>
              <a:rPr lang="en-GB" dirty="0" err="1" smtClean="0"/>
              <a:t>ops.Count</a:t>
            </a:r>
            <a:r>
              <a:rPr lang="en-GB" dirty="0" smtClean="0"/>
              <a:t>, max, min);</a:t>
            </a:r>
          </a:p>
          <a:p>
            <a:r>
              <a:rPr lang="en-GB" dirty="0" smtClean="0"/>
              <a:t>                }</a:t>
            </a:r>
          </a:p>
          <a:p>
            <a:r>
              <a:rPr lang="en-GB" dirty="0" smtClean="0"/>
              <a:t>            }</a:t>
            </a:r>
            <a:endParaRPr lang="en-US" dirty="0" smtClean="0"/>
          </a:p>
        </p:txBody>
      </p:sp>
    </p:spTree>
    <p:extLst>
      <p:ext uri="{BB962C8B-B14F-4D97-AF65-F5344CB8AC3E}">
        <p14:creationId xmlns:p14="http://schemas.microsoft.com/office/powerpoint/2010/main" val="853627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In Microsoft Dynamics 365, the primary web service that accesses data and metadata for your organization is </a:t>
            </a:r>
            <a:r>
              <a:rPr lang="en-GB" dirty="0" err="1" smtClean="0">
                <a:hlinkClick r:id="rId3"/>
              </a:rPr>
              <a:t>IOrganizationService</a:t>
            </a:r>
            <a:r>
              <a:rPr lang="en-GB" dirty="0" smtClean="0"/>
              <a:t>. This web service contains the methods that you use to write code that uses all the data and metadata in Microsoft Dynamics 365. </a:t>
            </a:r>
          </a:p>
          <a:p>
            <a:endParaRPr lang="en-GB" dirty="0" smtClean="0"/>
          </a:p>
          <a:p>
            <a:r>
              <a:rPr lang="en-GB" b="1" u="sng" dirty="0" smtClean="0"/>
              <a:t>USE NUGET</a:t>
            </a:r>
            <a:r>
              <a:rPr lang="en-GB" b="1" u="sng" baseline="0" dirty="0" smtClean="0"/>
              <a:t> to access SDK DLLs</a:t>
            </a:r>
            <a:endParaRPr lang="en-GB" b="1" u="sng" dirty="0" smtClean="0"/>
          </a:p>
          <a:p>
            <a:endParaRPr lang="en-GB" dirty="0" smtClean="0"/>
          </a:p>
          <a:p>
            <a:r>
              <a:rPr lang="en-GB" strike="sngStrike" baseline="0" dirty="0" smtClean="0"/>
              <a:t>To </a:t>
            </a:r>
            <a:r>
              <a:rPr lang="en-GB" strike="sngStrike" baseline="0" dirty="0" smtClean="0"/>
              <a:t>use the </a:t>
            </a:r>
            <a:r>
              <a:rPr lang="en-GB" b="1" strike="sngStrike" baseline="0" dirty="0" err="1" smtClean="0"/>
              <a:t>IOrganizationService</a:t>
            </a:r>
            <a:r>
              <a:rPr lang="en-GB" strike="sngStrike" baseline="0" dirty="0" smtClean="0"/>
              <a:t> web service, add a reference to the Microsoft.Xrm.Sdk.dll assembly to your Microsoft Visual Studio project. To access the non-core </a:t>
            </a:r>
            <a:r>
              <a:rPr lang="en-GB" strike="sngStrike" baseline="0" dirty="0" err="1" smtClean="0"/>
              <a:t>xRM</a:t>
            </a:r>
            <a:r>
              <a:rPr lang="en-GB" strike="sngStrike" baseline="0" dirty="0" smtClean="0"/>
              <a:t> messages, add a reference to the Microsoft.Crm.Sdk.Proxy.dll assembly to your project also. Alternatively, add the service reference to your project. More information: </a:t>
            </a:r>
            <a:r>
              <a:rPr lang="en-GB" strike="sngStrike" baseline="0" dirty="0" smtClean="0">
                <a:hlinkClick r:id="rId4"/>
              </a:rPr>
              <a:t>Download the endpoints using the Microsoft Dynamics 365 Developer resources page</a:t>
            </a:r>
            <a:endParaRPr lang="en-GB" strike="sngStrike" baseline="0" dirty="0" smtClean="0"/>
          </a:p>
          <a:p>
            <a:endParaRPr lang="en-GB" dirty="0" smtClean="0"/>
          </a:p>
          <a:p>
            <a:endParaRPr lang="en-GB" dirty="0"/>
          </a:p>
        </p:txBody>
      </p:sp>
    </p:spTree>
    <p:extLst>
      <p:ext uri="{BB962C8B-B14F-4D97-AF65-F5344CB8AC3E}">
        <p14:creationId xmlns:p14="http://schemas.microsoft.com/office/powerpoint/2010/main" val="83989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Only search for the organisation service address when not known as timely</a:t>
            </a:r>
            <a:r>
              <a:rPr lang="en-GB" baseline="0" dirty="0" smtClean="0"/>
              <a:t> or because</a:t>
            </a:r>
            <a:r>
              <a:rPr lang="en-GB" dirty="0" smtClean="0"/>
              <a:t> customisations are being delivered to a multi tenancy environment</a:t>
            </a:r>
          </a:p>
          <a:p>
            <a:r>
              <a:rPr lang="en-GB" baseline="0" dirty="0" smtClean="0"/>
              <a:t>The discovery service will only return the organisations you are authenticated against, many </a:t>
            </a:r>
            <a:r>
              <a:rPr lang="en-GB" dirty="0" smtClean="0"/>
              <a:t>Dynamics 365 </a:t>
            </a:r>
            <a:r>
              <a:rPr lang="en-GB" baseline="0" dirty="0" err="1" smtClean="0"/>
              <a:t>addins</a:t>
            </a:r>
            <a:r>
              <a:rPr lang="en-GB" baseline="0" dirty="0" smtClean="0"/>
              <a:t> work from perspective that organization address is unknown and ask for Discovery Service address first, for instance the plugin registration tool. When connecting to Dynamics 365 online Discovery service a combination of user and device credentials are supplied. The SDK ships with a device registration tool that generates a device username/password that can be used to register a device username/password for the client app.</a:t>
            </a:r>
          </a:p>
          <a:p>
            <a:endParaRPr lang="en-GB" baseline="0" dirty="0" smtClean="0"/>
          </a:p>
          <a:p>
            <a:r>
              <a:rPr lang="en-GB" baseline="0" dirty="0" smtClean="0"/>
              <a:t>https://community.dynamics.com/crm/b/mscrmshop/archive/2012/08/19/how-to-create-a-meaningful-device-credentials-using-device-registration-tool</a:t>
            </a:r>
          </a:p>
          <a:p>
            <a:r>
              <a:rPr lang="en-GB" baseline="0" dirty="0" smtClean="0"/>
              <a:t>https://rajeevpentyala.com/tag/device-registration/</a:t>
            </a:r>
          </a:p>
        </p:txBody>
      </p:sp>
    </p:spTree>
    <p:extLst>
      <p:ext uri="{BB962C8B-B14F-4D97-AF65-F5344CB8AC3E}">
        <p14:creationId xmlns:p14="http://schemas.microsoft.com/office/powerpoint/2010/main" val="2759297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698352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Segoe UI" panose="020B0502040204020203"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Segoe UI" panose="020B0502040204020203"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Segoe UI" panose="020B0502040204020203" pitchFamily="34" charset="0"/>
              </a:defRPr>
            </a:lvl1pPr>
            <a:lvl2pPr marL="742950" indent="-285750">
              <a:spcAft>
                <a:spcPts val="600"/>
              </a:spcAft>
              <a:buClr>
                <a:schemeClr val="tx1"/>
              </a:buClr>
              <a:buFont typeface="Arial" panose="020B0604020202020204" pitchFamily="34" charset="0"/>
              <a:buChar char="•"/>
              <a:defRPr sz="1800" baseline="0">
                <a:latin typeface="+mn-lt"/>
                <a:cs typeface="Segoe UI" panose="020B0502040204020203"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Segoe UI" panose="020B0502040204020203"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Segoe UI" panose="020B0502040204020203"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Segoe UI" panose="020B0502040204020203" pitchFamily="34"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Segoe UI" panose="020B0502040204020203"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Segoe UI" panose="020B0502040204020203"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Segoe UI" panose="020B0502040204020203"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Segoe UI" panose="020B0502040204020203"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Segoe UI" panose="020B0502040204020203"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Segoe UI" panose="020B0502040204020203"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30391926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Segoe UI" panose="020B0502040204020203"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Segoe UI" panose="020B0502040204020203"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Segoe UI" panose="020B0502040204020203" pitchFamily="34" charset="0"/>
            </a:endParaRPr>
          </a:p>
        </p:txBody>
      </p:sp>
    </p:spTree>
    <p:extLst>
      <p:ext uri="{BB962C8B-B14F-4D97-AF65-F5344CB8AC3E}">
        <p14:creationId xmlns:p14="http://schemas.microsoft.com/office/powerpoint/2010/main" val="36521505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smtClean="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timing>
    <p:tnLst>
      <p:par>
        <p:cTn id="1" dur="indefinite" restart="never" nodeType="tmRoot"/>
      </p:par>
    </p:tnLst>
  </p:timing>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Segoe UI" panose="020B0502040204020203"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n-lt"/>
          <a:ea typeface="+mn-ea"/>
          <a:cs typeface="Segoe UI" panose="020B0502040204020203"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Segoe UI" panose="020B0502040204020203"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Segoe UI" panose="020B0502040204020203"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Segoe UI" panose="020B0502040204020203"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Data Access Part 1</a:t>
            </a:r>
            <a:endParaRPr lang="en-GB" dirty="0"/>
          </a:p>
        </p:txBody>
      </p:sp>
      <p:sp>
        <p:nvSpPr>
          <p:cNvPr id="3" name="Subtitle 2"/>
          <p:cNvSpPr>
            <a:spLocks noGrp="1"/>
          </p:cNvSpPr>
          <p:nvPr>
            <p:ph type="subTitle" idx="1"/>
          </p:nvPr>
        </p:nvSpPr>
        <p:spPr/>
        <p:txBody>
          <a:bodyPr/>
          <a:lstStyle/>
          <a:p>
            <a:r>
              <a:rPr lang="en-GB" dirty="0" smtClean="0"/>
              <a:t>Module 2</a:t>
            </a:r>
            <a:endParaRPr lang="en-GB" dirty="0"/>
          </a:p>
        </p:txBody>
      </p:sp>
    </p:spTree>
    <p:extLst>
      <p:ext uri="{BB962C8B-B14F-4D97-AF65-F5344CB8AC3E}">
        <p14:creationId xmlns:p14="http://schemas.microsoft.com/office/powerpoint/2010/main" val="1799690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err="1">
                <a:solidFill>
                  <a:srgbClr val="0000FF"/>
                </a:solidFill>
                <a:latin typeface="Consolas" panose="020B0609020204030204" pitchFamily="49" charset="0"/>
              </a:rPr>
              <a:t>foreach</a:t>
            </a:r>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var</a:t>
            </a:r>
            <a:r>
              <a:rPr lang="en-GB" dirty="0">
                <a:solidFill>
                  <a:srgbClr val="0000FF"/>
                </a:solidFill>
                <a:latin typeface="Consolas" panose="020B0609020204030204" pitchFamily="49" charset="0"/>
              </a:rPr>
              <a:t> </a:t>
            </a:r>
            <a:r>
              <a:rPr lang="en-GB" dirty="0">
                <a:solidFill>
                  <a:srgbClr val="000000"/>
                </a:solidFill>
                <a:latin typeface="Consolas" panose="020B0609020204030204" pitchFamily="49" charset="0"/>
              </a:rPr>
              <a:t>endpoint </a:t>
            </a:r>
            <a:r>
              <a:rPr lang="en-GB" dirty="0">
                <a:solidFill>
                  <a:srgbClr val="0000FF"/>
                </a:solidFill>
                <a:latin typeface="Consolas" panose="020B0609020204030204" pitchFamily="49" charset="0"/>
              </a:rPr>
              <a:t>in</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organizations.Details</a:t>
            </a:r>
            <a:r>
              <a:rPr lang="en-GB" dirty="0">
                <a:solidFill>
                  <a:srgbClr val="000000"/>
                </a:solidFill>
                <a:latin typeface="Consolas" panose="020B0609020204030204" pitchFamily="49" charset="0"/>
              </a:rPr>
              <a:t>[0].Endpoints) </a:t>
            </a:r>
          </a:p>
          <a:p>
            <a:pPr marL="0" indent="0">
              <a:buNone/>
            </a:pPr>
            <a:r>
              <a:rPr lang="en-GB" dirty="0">
                <a:solidFill>
                  <a:srgbClr val="000000"/>
                </a:solidFill>
                <a:latin typeface="Consolas" panose="020B0609020204030204" pitchFamily="49" charset="0"/>
              </a:rPr>
              <a:t>{</a:t>
            </a:r>
          </a:p>
          <a:p>
            <a:pPr marL="0" indent="0">
              <a:buNone/>
            </a:pP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if</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endpoint.Key</a:t>
            </a:r>
            <a:r>
              <a:rPr lang="en-GB" dirty="0">
                <a:solidFill>
                  <a:srgbClr val="000000"/>
                </a:solidFill>
                <a:latin typeface="Consolas" panose="020B0609020204030204" pitchFamily="49" charset="0"/>
              </a:rPr>
              <a:t> == </a:t>
            </a:r>
            <a:r>
              <a:rPr lang="en-GB" dirty="0" err="1">
                <a:solidFill>
                  <a:srgbClr val="2B91AF"/>
                </a:solidFill>
                <a:latin typeface="Consolas" panose="020B0609020204030204" pitchFamily="49" charset="0"/>
              </a:rPr>
              <a:t>EndpointType</a:t>
            </a:r>
            <a:r>
              <a:rPr lang="en-GB" dirty="0" err="1">
                <a:solidFill>
                  <a:srgbClr val="000000"/>
                </a:solidFill>
                <a:latin typeface="Consolas" panose="020B0609020204030204" pitchFamily="49" charset="0"/>
              </a:rPr>
              <a:t>.OrganizationService</a:t>
            </a:r>
            <a:r>
              <a:rPr lang="en-GB" dirty="0">
                <a:solidFill>
                  <a:srgbClr val="000000"/>
                </a:solidFill>
                <a:latin typeface="Consolas" panose="020B0609020204030204" pitchFamily="49" charset="0"/>
              </a:rPr>
              <a:t>)</a:t>
            </a:r>
          </a:p>
          <a:p>
            <a:pPr marL="0" indent="0">
              <a:buNone/>
            </a:pPr>
            <a:r>
              <a:rPr lang="en-GB" dirty="0">
                <a:solidFill>
                  <a:srgbClr val="000000"/>
                </a:solidFill>
                <a:latin typeface="Consolas" panose="020B0609020204030204" pitchFamily="49" charset="0"/>
              </a:rPr>
              <a:t>      {</a:t>
            </a:r>
          </a:p>
          <a:p>
            <a:pPr marL="400050" lvl="1" indent="0">
              <a:buNone/>
            </a:pPr>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var</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organizationProxy</a:t>
            </a:r>
            <a:r>
              <a:rPr lang="en-GB" dirty="0">
                <a:solidFill>
                  <a:srgbClr val="000000"/>
                </a:solidFill>
                <a:latin typeface="Consolas" panose="020B0609020204030204" pitchFamily="49" charset="0"/>
              </a:rPr>
              <a:t> = </a:t>
            </a:r>
            <a:r>
              <a:rPr lang="en-GB" dirty="0">
                <a:solidFill>
                  <a:srgbClr val="0000FF"/>
                </a:solidFill>
                <a:latin typeface="Consolas" panose="020B0609020204030204" pitchFamily="49" charset="0"/>
              </a:rPr>
              <a:t>new</a:t>
            </a:r>
            <a:r>
              <a:rPr lang="en-GB" dirty="0">
                <a:solidFill>
                  <a:srgbClr val="000000"/>
                </a:solidFill>
                <a:latin typeface="Consolas" panose="020B0609020204030204" pitchFamily="49" charset="0"/>
              </a:rPr>
              <a:t> </a:t>
            </a:r>
            <a:r>
              <a:rPr lang="en-GB" dirty="0" err="1">
                <a:solidFill>
                  <a:srgbClr val="2B91AF"/>
                </a:solidFill>
                <a:latin typeface="Consolas" panose="020B0609020204030204" pitchFamily="49" charset="0"/>
              </a:rPr>
              <a:t>OrganizationServiceProxy</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new</a:t>
            </a:r>
            <a:r>
              <a:rPr lang="en-GB" dirty="0">
                <a:solidFill>
                  <a:srgbClr val="000000"/>
                </a:solidFill>
                <a:latin typeface="Consolas" panose="020B0609020204030204" pitchFamily="49" charset="0"/>
              </a:rPr>
              <a:t> 						</a:t>
            </a:r>
            <a:r>
              <a:rPr lang="en-GB" dirty="0">
                <a:solidFill>
                  <a:srgbClr val="2B91AF"/>
                </a:solidFill>
                <a:latin typeface="Consolas" panose="020B0609020204030204" pitchFamily="49" charset="0"/>
              </a:rPr>
              <a:t>Uri</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endpoint.Value</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null</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userCred</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deviceCred</a:t>
            </a:r>
            <a:r>
              <a:rPr lang="en-GB" dirty="0">
                <a:solidFill>
                  <a:srgbClr val="000000"/>
                </a:solidFill>
                <a:latin typeface="Consolas" panose="020B0609020204030204" pitchFamily="49" charset="0"/>
              </a:rPr>
              <a:t>)</a:t>
            </a:r>
          </a:p>
          <a:p>
            <a:pPr marL="1371600" lvl="3" indent="0">
              <a:buNone/>
            </a:pPr>
            <a:r>
              <a:rPr lang="en-GB" sz="2000" dirty="0">
                <a:solidFill>
                  <a:srgbClr val="0000FF"/>
                </a:solidFill>
                <a:latin typeface="Consolas" panose="020B0609020204030204" pitchFamily="49" charset="0"/>
              </a:rPr>
              <a:t>return</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organizationProxy</a:t>
            </a:r>
            <a:r>
              <a:rPr lang="en-GB" sz="2000" dirty="0">
                <a:solidFill>
                  <a:srgbClr val="000000"/>
                </a:solidFill>
                <a:latin typeface="Consolas" panose="020B0609020204030204" pitchFamily="49" charset="0"/>
              </a:rPr>
              <a:t>;</a:t>
            </a:r>
          </a:p>
          <a:p>
            <a:pPr marL="0" indent="0">
              <a:buNone/>
            </a:pPr>
            <a:endParaRPr lang="en-GB" dirty="0">
              <a:solidFill>
                <a:srgbClr val="000000"/>
              </a:solidFill>
              <a:latin typeface="Consolas" panose="020B0609020204030204" pitchFamily="49" charset="0"/>
            </a:endParaRPr>
          </a:p>
          <a:p>
            <a:pPr marL="0" indent="0">
              <a:buNone/>
            </a:pPr>
            <a:r>
              <a:rPr lang="en-GB" dirty="0">
                <a:solidFill>
                  <a:srgbClr val="000000"/>
                </a:solidFill>
                <a:latin typeface="Consolas" panose="020B0609020204030204" pitchFamily="49" charset="0"/>
              </a:rPr>
              <a:t>      }</a:t>
            </a:r>
          </a:p>
          <a:p>
            <a:pPr marL="0" indent="0">
              <a:buNone/>
            </a:pPr>
            <a:r>
              <a:rPr lang="en-GB" dirty="0">
                <a:solidFill>
                  <a:srgbClr val="000000"/>
                </a:solidFill>
                <a:latin typeface="Consolas" panose="020B0609020204030204" pitchFamily="49" charset="0"/>
              </a:rPr>
              <a:t>}</a:t>
            </a:r>
            <a:endParaRPr lang="en-GB" dirty="0"/>
          </a:p>
          <a:p>
            <a:endParaRPr lang="en-GB" dirty="0"/>
          </a:p>
        </p:txBody>
      </p:sp>
      <p:sp>
        <p:nvSpPr>
          <p:cNvPr id="3" name="Title 2"/>
          <p:cNvSpPr>
            <a:spLocks noGrp="1"/>
          </p:cNvSpPr>
          <p:nvPr>
            <p:ph type="title"/>
          </p:nvPr>
        </p:nvSpPr>
        <p:spPr/>
        <p:txBody>
          <a:bodyPr>
            <a:normAutofit fontScale="90000"/>
          </a:bodyPr>
          <a:lstStyle/>
          <a:p>
            <a:r>
              <a:rPr lang="en-GB" dirty="0" err="1" smtClean="0"/>
              <a:t>OrganizationService</a:t>
            </a:r>
            <a:endParaRPr lang="en-GB" dirty="0"/>
          </a:p>
        </p:txBody>
      </p:sp>
    </p:spTree>
    <p:extLst>
      <p:ext uri="{BB962C8B-B14F-4D97-AF65-F5344CB8AC3E}">
        <p14:creationId xmlns:p14="http://schemas.microsoft.com/office/powerpoint/2010/main" val="1548321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XRM tooling is a set of APIs built on top of the Microsoft Dynamics 365 SDK assembly APIs</a:t>
            </a:r>
          </a:p>
          <a:p>
            <a:pPr lvl="1"/>
            <a:r>
              <a:rPr lang="en-GB" dirty="0"/>
              <a:t>Supports all the authentication modes to sign into Dynamics 365</a:t>
            </a:r>
          </a:p>
          <a:p>
            <a:pPr lvl="1"/>
            <a:r>
              <a:rPr lang="en-GB" dirty="0"/>
              <a:t>Provides Windows PowerShell support for authentication and connection to Dynamics 365</a:t>
            </a:r>
          </a:p>
          <a:p>
            <a:pPr lvl="1"/>
            <a:r>
              <a:rPr lang="en-GB" dirty="0"/>
              <a:t>Supports secure storage of the sign-in credentials and reuse of the stored credentials to automatically sign in to Dynamics 365 after initial sign in</a:t>
            </a:r>
          </a:p>
          <a:p>
            <a:pPr lvl="1"/>
            <a:r>
              <a:rPr lang="en-GB" dirty="0"/>
              <a:t>Provides built-in diagnostic tracing and performance </a:t>
            </a:r>
            <a:r>
              <a:rPr lang="en-GB" dirty="0" smtClean="0"/>
              <a:t>reporting</a:t>
            </a:r>
          </a:p>
          <a:p>
            <a:pPr lvl="1"/>
            <a:endParaRPr lang="en-GB" dirty="0"/>
          </a:p>
          <a:p>
            <a:pPr lvl="1"/>
            <a:r>
              <a:rPr lang="en-GB" dirty="0"/>
              <a:t>Use </a:t>
            </a:r>
            <a:r>
              <a:rPr lang="en-GB" dirty="0" smtClean="0"/>
              <a:t>nuget </a:t>
            </a:r>
            <a:r>
              <a:rPr lang="en-GB" dirty="0"/>
              <a:t>packages in </a:t>
            </a:r>
            <a:r>
              <a:rPr lang="en-GB" dirty="0" err="1"/>
              <a:t>Microsoft.CrmSdk</a:t>
            </a:r>
            <a:r>
              <a:rPr lang="en-GB" dirty="0"/>
              <a:t> and </a:t>
            </a:r>
            <a:r>
              <a:rPr lang="en-GB" dirty="0" err="1" smtClean="0"/>
              <a:t>Microsoft.CrmSdk.XrmTooling</a:t>
            </a:r>
            <a:r>
              <a:rPr lang="en-GB" dirty="0" smtClean="0"/>
              <a:t> </a:t>
            </a:r>
            <a:r>
              <a:rPr lang="en-GB" dirty="0"/>
              <a:t>namespaces as </a:t>
            </a:r>
            <a:r>
              <a:rPr lang="en-GB" dirty="0" smtClean="0"/>
              <a:t>required to access the Tooling Connector library</a:t>
            </a:r>
            <a:endParaRPr lang="en-GB" dirty="0"/>
          </a:p>
          <a:p>
            <a:pPr lvl="1"/>
            <a:endParaRPr lang="en-GB" dirty="0"/>
          </a:p>
          <a:p>
            <a:endParaRPr lang="en-GB" dirty="0"/>
          </a:p>
        </p:txBody>
      </p:sp>
      <p:sp>
        <p:nvSpPr>
          <p:cNvPr id="3" name="Title 2"/>
          <p:cNvSpPr>
            <a:spLocks noGrp="1"/>
          </p:cNvSpPr>
          <p:nvPr>
            <p:ph type="title"/>
          </p:nvPr>
        </p:nvSpPr>
        <p:spPr/>
        <p:txBody>
          <a:bodyPr>
            <a:normAutofit fontScale="90000"/>
          </a:bodyPr>
          <a:lstStyle/>
          <a:p>
            <a:r>
              <a:rPr lang="en-GB" dirty="0" smtClean="0"/>
              <a:t>Using the Tooling Connector Library</a:t>
            </a:r>
            <a:endParaRPr lang="en-GB" dirty="0"/>
          </a:p>
        </p:txBody>
      </p:sp>
    </p:spTree>
    <p:extLst>
      <p:ext uri="{BB962C8B-B14F-4D97-AF65-F5344CB8AC3E}">
        <p14:creationId xmlns:p14="http://schemas.microsoft.com/office/powerpoint/2010/main" val="90671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trike="sngStrike" dirty="0"/>
              <a:t>Set a reference to the tooling connector library (</a:t>
            </a:r>
            <a:r>
              <a:rPr lang="en-GB" strike="sngStrike" dirty="0" err="1"/>
              <a:t>sdk</a:t>
            </a:r>
            <a:r>
              <a:rPr lang="en-GB" strike="sngStrike" dirty="0" smtClean="0"/>
              <a:t>)</a:t>
            </a:r>
          </a:p>
          <a:p>
            <a:r>
              <a:rPr lang="en-GB" dirty="0" smtClean="0"/>
              <a:t>Use Nuget to refer to </a:t>
            </a:r>
            <a:r>
              <a:rPr lang="en-GB" dirty="0" err="1" smtClean="0"/>
              <a:t>Microsoft.CrmSdk.XrmTooling.CoreAssembly</a:t>
            </a:r>
            <a:r>
              <a:rPr lang="en-GB" dirty="0" smtClean="0"/>
              <a:t> package</a:t>
            </a:r>
            <a:endParaRPr lang="en-GB" dirty="0"/>
          </a:p>
          <a:p>
            <a:r>
              <a:rPr lang="en-GB" dirty="0"/>
              <a:t>Create a valid connection string (stored in </a:t>
            </a:r>
            <a:r>
              <a:rPr lang="en-GB" dirty="0" err="1"/>
              <a:t>app.config</a:t>
            </a:r>
            <a:r>
              <a:rPr lang="en-GB" dirty="0"/>
              <a:t> file)</a:t>
            </a:r>
          </a:p>
        </p:txBody>
      </p:sp>
      <p:sp>
        <p:nvSpPr>
          <p:cNvPr id="3" name="Title 2"/>
          <p:cNvSpPr>
            <a:spLocks noGrp="1"/>
          </p:cNvSpPr>
          <p:nvPr>
            <p:ph type="title"/>
          </p:nvPr>
        </p:nvSpPr>
        <p:spPr/>
        <p:txBody>
          <a:bodyPr>
            <a:normAutofit fontScale="90000"/>
          </a:bodyPr>
          <a:lstStyle/>
          <a:p>
            <a:r>
              <a:rPr lang="en-GB" dirty="0" smtClean="0"/>
              <a:t>Creating the </a:t>
            </a:r>
            <a:r>
              <a:rPr lang="en-GB" dirty="0" err="1" smtClean="0"/>
              <a:t>OrganizationService</a:t>
            </a:r>
            <a:r>
              <a:rPr lang="en-GB" dirty="0" smtClean="0"/>
              <a:t> Proxy</a:t>
            </a:r>
            <a:endParaRPr lang="en-GB" dirty="0"/>
          </a:p>
        </p:txBody>
      </p:sp>
    </p:spTree>
    <p:extLst>
      <p:ext uri="{BB962C8B-B14F-4D97-AF65-F5344CB8AC3E}">
        <p14:creationId xmlns:p14="http://schemas.microsoft.com/office/powerpoint/2010/main" val="2131174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a:t>Creating the </a:t>
            </a:r>
            <a:r>
              <a:rPr lang="en-GB" dirty="0" err="1"/>
              <a:t>OrganizationService</a:t>
            </a:r>
            <a:r>
              <a:rPr lang="en-GB" dirty="0"/>
              <a:t> Proxy</a:t>
            </a:r>
          </a:p>
        </p:txBody>
      </p:sp>
      <p:sp>
        <p:nvSpPr>
          <p:cNvPr id="4" name="Rectangle 3"/>
          <p:cNvSpPr/>
          <p:nvPr/>
        </p:nvSpPr>
        <p:spPr>
          <a:xfrm>
            <a:off x="3026734" y="4518569"/>
            <a:ext cx="8403265" cy="1323439"/>
          </a:xfrm>
          <a:prstGeom prst="rect">
            <a:avLst/>
          </a:prstGeom>
        </p:spPr>
        <p:txBody>
          <a:bodyPr wrap="square">
            <a:spAutoFit/>
          </a:bodyPr>
          <a:lstStyle/>
          <a:p>
            <a:r>
              <a:rPr lang="en-GB" sz="1600" dirty="0">
                <a:solidFill>
                  <a:srgbClr val="0000FF"/>
                </a:solidFill>
                <a:latin typeface="Consolas" panose="020B0609020204030204" pitchFamily="49" charset="0"/>
              </a:rPr>
              <a:t>&lt;</a:t>
            </a:r>
            <a:r>
              <a:rPr lang="en-GB" sz="1600" dirty="0" err="1">
                <a:solidFill>
                  <a:srgbClr val="A31515"/>
                </a:solidFill>
                <a:latin typeface="Consolas" panose="020B0609020204030204" pitchFamily="49" charset="0"/>
              </a:rPr>
              <a:t>connectionStrings</a:t>
            </a:r>
            <a:r>
              <a:rPr lang="en-GB" sz="1600" dirty="0">
                <a:solidFill>
                  <a:srgbClr val="0000FF"/>
                </a:solidFill>
                <a:latin typeface="Consolas" panose="020B0609020204030204" pitchFamily="49" charset="0"/>
              </a:rPr>
              <a:t>&gt;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    &lt;</a:t>
            </a:r>
            <a:r>
              <a:rPr lang="en-GB" sz="1600" dirty="0">
                <a:solidFill>
                  <a:srgbClr val="A31515"/>
                </a:solidFill>
                <a:latin typeface="Consolas" panose="020B0609020204030204" pitchFamily="49" charset="0"/>
              </a:rPr>
              <a:t>add</a:t>
            </a:r>
            <a:r>
              <a:rPr lang="en-GB" sz="1600" dirty="0">
                <a:solidFill>
                  <a:srgbClr val="0000FF"/>
                </a:solidFill>
                <a:latin typeface="Consolas" panose="020B0609020204030204" pitchFamily="49" charset="0"/>
              </a:rPr>
              <a:t> </a:t>
            </a:r>
            <a:r>
              <a:rPr lang="en-GB" sz="1600" dirty="0">
                <a:solidFill>
                  <a:srgbClr val="FF0000"/>
                </a:solidFill>
                <a:latin typeface="Consolas" panose="020B0609020204030204" pitchFamily="49" charset="0"/>
              </a:rPr>
              <a:t>name</a:t>
            </a:r>
            <a:r>
              <a:rPr lang="en-GB" sz="1600" dirty="0">
                <a:solidFill>
                  <a:srgbClr val="0000FF"/>
                </a:solidFill>
                <a:latin typeface="Consolas" panose="020B0609020204030204" pitchFamily="49" charset="0"/>
              </a:rPr>
              <a:t>=</a:t>
            </a:r>
            <a:r>
              <a:rPr lang="en-GB" sz="1600" dirty="0">
                <a:solidFill>
                  <a:srgbClr val="000000"/>
                </a:solidFill>
                <a:latin typeface="Consolas" panose="020B0609020204030204" pitchFamily="49" charset="0"/>
              </a:rPr>
              <a:t>"</a:t>
            </a:r>
            <a:r>
              <a:rPr lang="en-GB" sz="1600" dirty="0" err="1">
                <a:solidFill>
                  <a:srgbClr val="0000FF"/>
                </a:solidFill>
                <a:latin typeface="Consolas" panose="020B0609020204030204" pitchFamily="49" charset="0"/>
              </a:rPr>
              <a:t>CrmOnline</a:t>
            </a:r>
            <a:r>
              <a:rPr lang="en-GB" sz="1600" dirty="0">
                <a:solidFill>
                  <a:srgbClr val="000000"/>
                </a:solidFill>
                <a:latin typeface="Consolas" panose="020B0609020204030204" pitchFamily="49" charset="0"/>
              </a:rPr>
              <a:t>"</a:t>
            </a:r>
            <a:r>
              <a:rPr lang="en-GB" sz="1600" dirty="0">
                <a:solidFill>
                  <a:srgbClr val="0000FF"/>
                </a:solidFill>
                <a:latin typeface="Consolas" panose="020B0609020204030204" pitchFamily="49" charset="0"/>
              </a:rPr>
              <a:t>  </a:t>
            </a:r>
            <a:r>
              <a:rPr lang="en-GB" sz="1600" dirty="0" err="1">
                <a:solidFill>
                  <a:srgbClr val="FF0000"/>
                </a:solidFill>
                <a:latin typeface="Consolas" panose="020B0609020204030204" pitchFamily="49" charset="0"/>
              </a:rPr>
              <a:t>connectionString</a:t>
            </a:r>
            <a:r>
              <a:rPr lang="en-GB" sz="1600" dirty="0">
                <a:solidFill>
                  <a:srgbClr val="0000FF"/>
                </a:solidFill>
                <a:latin typeface="Consolas" panose="020B0609020204030204" pitchFamily="49" charset="0"/>
              </a:rPr>
              <a:t>=</a:t>
            </a:r>
            <a:r>
              <a:rPr lang="en-GB" sz="1600" dirty="0">
                <a:solidFill>
                  <a:srgbClr val="000000"/>
                </a:solidFill>
                <a:latin typeface="Consolas" panose="020B0609020204030204" pitchFamily="49" charset="0"/>
              </a:rPr>
              <a:t>"</a:t>
            </a:r>
            <a:r>
              <a:rPr lang="en-GB" sz="1600" dirty="0" err="1">
                <a:solidFill>
                  <a:srgbClr val="0000FF"/>
                </a:solidFill>
                <a:latin typeface="Consolas" panose="020B0609020204030204" pitchFamily="49" charset="0"/>
              </a:rPr>
              <a:t>Url</a:t>
            </a:r>
            <a:r>
              <a:rPr lang="en-GB" sz="1600" dirty="0">
                <a:solidFill>
                  <a:srgbClr val="0000FF"/>
                </a:solidFill>
                <a:latin typeface="Consolas" panose="020B0609020204030204" pitchFamily="49" charset="0"/>
              </a:rPr>
              <a:t>=https://qajuly17.crm11.dynamics.com;Username=paul@qajuly17.onmicrosoft.com;Password=CabrelliJuly17;</a:t>
            </a:r>
            <a:r>
              <a:rPr lang="en-GB" sz="1600" b="1" dirty="0">
                <a:solidFill>
                  <a:srgbClr val="0000FF"/>
                </a:solidFill>
                <a:latin typeface="Consolas" panose="020B0609020204030204" pitchFamily="49" charset="0"/>
              </a:rPr>
              <a:t>authtype=Office365</a:t>
            </a:r>
            <a:r>
              <a:rPr lang="en-GB" sz="1600" dirty="0">
                <a:solidFill>
                  <a:srgbClr val="000000"/>
                </a:solidFill>
                <a:latin typeface="Consolas" panose="020B0609020204030204" pitchFamily="49" charset="0"/>
              </a:rPr>
              <a:t>"</a:t>
            </a:r>
            <a:r>
              <a:rPr lang="en-GB" sz="1600" dirty="0">
                <a:solidFill>
                  <a:srgbClr val="0000FF"/>
                </a:solidFill>
                <a:latin typeface="Consolas" panose="020B0609020204030204" pitchFamily="49" charset="0"/>
              </a:rPr>
              <a:t> /&gt;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  &lt;/</a:t>
            </a:r>
            <a:r>
              <a:rPr lang="en-GB" sz="1600" dirty="0" err="1">
                <a:solidFill>
                  <a:srgbClr val="A31515"/>
                </a:solidFill>
                <a:latin typeface="Consolas" panose="020B0609020204030204" pitchFamily="49" charset="0"/>
              </a:rPr>
              <a:t>connectionStrings</a:t>
            </a:r>
            <a:r>
              <a:rPr lang="en-GB" sz="1600" dirty="0">
                <a:solidFill>
                  <a:srgbClr val="0000FF"/>
                </a:solidFill>
                <a:latin typeface="Consolas" panose="020B0609020204030204" pitchFamily="49" charset="0"/>
              </a:rPr>
              <a:t>&gt;</a:t>
            </a:r>
            <a:endParaRPr lang="en-GB" sz="1600" dirty="0"/>
          </a:p>
        </p:txBody>
      </p:sp>
      <p:pic>
        <p:nvPicPr>
          <p:cNvPr id="5" name="Picture 4">
            <a:extLst>
              <a:ext uri="{FF2B5EF4-FFF2-40B4-BE49-F238E27FC236}">
                <a16:creationId xmlns:a16="http://schemas.microsoft.com/office/drawing/2014/main" id="{74E076FF-2BA5-4857-A768-7CEE0C35A9CF}"/>
              </a:ext>
            </a:extLst>
          </p:cNvPr>
          <p:cNvPicPr>
            <a:picLocks noChangeAspect="1"/>
          </p:cNvPicPr>
          <p:nvPr/>
        </p:nvPicPr>
        <p:blipFill>
          <a:blip r:embed="rId3"/>
          <a:stretch>
            <a:fillRect/>
          </a:stretch>
        </p:blipFill>
        <p:spPr>
          <a:xfrm>
            <a:off x="2545556" y="2520049"/>
            <a:ext cx="5743575" cy="1228725"/>
          </a:xfrm>
          <a:prstGeom prst="rect">
            <a:avLst/>
          </a:prstGeom>
        </p:spPr>
      </p:pic>
    </p:spTree>
    <p:extLst>
      <p:ext uri="{BB962C8B-B14F-4D97-AF65-F5344CB8AC3E}">
        <p14:creationId xmlns:p14="http://schemas.microsoft.com/office/powerpoint/2010/main" val="1957420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solidFill>
                  <a:schemeClr val="tx1"/>
                </a:solidFill>
              </a:rPr>
              <a:t>Use</a:t>
            </a:r>
            <a:r>
              <a:rPr lang="en-GB" dirty="0"/>
              <a:t> </a:t>
            </a:r>
            <a:r>
              <a:rPr lang="en-GB" dirty="0">
                <a:solidFill>
                  <a:schemeClr val="tx1"/>
                </a:solidFill>
              </a:rPr>
              <a:t>the</a:t>
            </a:r>
            <a:r>
              <a:rPr lang="en-GB" dirty="0"/>
              <a:t> </a:t>
            </a:r>
            <a:r>
              <a:rPr lang="en-GB" dirty="0">
                <a:solidFill>
                  <a:schemeClr val="tx1"/>
                </a:solidFill>
              </a:rPr>
              <a:t>connection string to create a instance of a </a:t>
            </a:r>
            <a:r>
              <a:rPr lang="en-GB" dirty="0" err="1">
                <a:solidFill>
                  <a:schemeClr val="tx1"/>
                </a:solidFill>
              </a:rPr>
              <a:t>CrmServiceClient</a:t>
            </a:r>
            <a:endParaRPr lang="en-GB" dirty="0">
              <a:solidFill>
                <a:schemeClr val="tx1"/>
              </a:solidFill>
            </a:endParaRPr>
          </a:p>
        </p:txBody>
      </p:sp>
      <p:sp>
        <p:nvSpPr>
          <p:cNvPr id="3" name="Title 2"/>
          <p:cNvSpPr>
            <a:spLocks noGrp="1"/>
          </p:cNvSpPr>
          <p:nvPr>
            <p:ph type="title"/>
          </p:nvPr>
        </p:nvSpPr>
        <p:spPr/>
        <p:txBody>
          <a:bodyPr>
            <a:normAutofit fontScale="90000"/>
          </a:bodyPr>
          <a:lstStyle/>
          <a:p>
            <a:r>
              <a:rPr lang="en-GB" dirty="0"/>
              <a:t>Creating the </a:t>
            </a:r>
            <a:r>
              <a:rPr lang="en-GB" dirty="0" err="1"/>
              <a:t>OrganizationService</a:t>
            </a:r>
            <a:r>
              <a:rPr lang="en-GB" dirty="0"/>
              <a:t> Proxy</a:t>
            </a:r>
          </a:p>
        </p:txBody>
      </p:sp>
      <p:sp>
        <p:nvSpPr>
          <p:cNvPr id="4" name="Rectangle 3"/>
          <p:cNvSpPr/>
          <p:nvPr/>
        </p:nvSpPr>
        <p:spPr>
          <a:xfrm>
            <a:off x="3048000" y="2921169"/>
            <a:ext cx="8913628" cy="1754326"/>
          </a:xfrm>
          <a:prstGeom prst="rect">
            <a:avLst/>
          </a:prstGeom>
        </p:spPr>
        <p:txBody>
          <a:bodyPr wrap="square">
            <a:spAutoFit/>
          </a:bodyPr>
          <a:lstStyle/>
          <a:p>
            <a:r>
              <a:rPr lang="en-GB" sz="1800" dirty="0">
                <a:solidFill>
                  <a:srgbClr val="0000FF"/>
                </a:solidFill>
                <a:latin typeface="Consolas" panose="020B0609020204030204" pitchFamily="49" charset="0"/>
              </a:rPr>
              <a:t>string</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cnString</a:t>
            </a:r>
            <a:r>
              <a:rPr lang="en-GB" sz="1800" dirty="0">
                <a:solidFill>
                  <a:srgbClr val="000000"/>
                </a:solidFill>
                <a:latin typeface="Consolas" panose="020B0609020204030204" pitchFamily="49" charset="0"/>
              </a:rPr>
              <a:t> = </a:t>
            </a:r>
            <a:r>
              <a:rPr lang="en-GB" sz="1800" dirty="0" err="1">
                <a:solidFill>
                  <a:srgbClr val="2B91AF"/>
                </a:solidFill>
                <a:latin typeface="Consolas" panose="020B0609020204030204" pitchFamily="49" charset="0"/>
              </a:rPr>
              <a:t>ConfigurationManager</a:t>
            </a:r>
            <a:r>
              <a:rPr lang="en-GB" sz="1800" dirty="0" err="1">
                <a:solidFill>
                  <a:srgbClr val="000000"/>
                </a:solidFill>
                <a:latin typeface="Consolas" panose="020B0609020204030204" pitchFamily="49" charset="0"/>
              </a:rPr>
              <a:t>.ConnectionStrings</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a:t>
            </a:r>
            <a:r>
              <a:rPr lang="en-GB" sz="1800" dirty="0" err="1">
                <a:solidFill>
                  <a:srgbClr val="A31515"/>
                </a:solidFill>
                <a:latin typeface="Consolas" panose="020B0609020204030204" pitchFamily="49" charset="0"/>
              </a:rPr>
              <a:t>CrmOnline</a:t>
            </a:r>
            <a:r>
              <a:rPr lang="en-GB" sz="1800" dirty="0">
                <a:solidFill>
                  <a:srgbClr val="A31515"/>
                </a:solidFill>
                <a:latin typeface="Consolas" panose="020B0609020204030204" pitchFamily="49" charset="0"/>
              </a:rPr>
              <a:t>"</a:t>
            </a:r>
            <a:r>
              <a:rPr lang="en-GB" sz="1800" dirty="0">
                <a:solidFill>
                  <a:srgbClr val="000000"/>
                </a:solidFill>
                <a:latin typeface="Consolas" panose="020B0609020204030204" pitchFamily="49" charset="0"/>
              </a:rPr>
              <a:t>].</a:t>
            </a:r>
            <a:r>
              <a:rPr lang="en-GB" sz="1800" dirty="0" err="1">
                <a:solidFill>
                  <a:srgbClr val="000000"/>
                </a:solidFill>
                <a:latin typeface="Consolas" panose="020B0609020204030204" pitchFamily="49" charset="0"/>
              </a:rPr>
              <a:t>ConnectionString</a:t>
            </a:r>
            <a:r>
              <a:rPr lang="en-GB"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using</a:t>
            </a:r>
            <a:r>
              <a:rPr lang="en-GB" sz="1800" dirty="0">
                <a:solidFill>
                  <a:srgbClr val="000000"/>
                </a:solidFill>
                <a:latin typeface="Consolas" panose="020B0609020204030204" pitchFamily="49" charset="0"/>
              </a:rPr>
              <a:t> (</a:t>
            </a:r>
            <a:r>
              <a:rPr lang="en-GB" sz="1800" dirty="0" err="1">
                <a:solidFill>
                  <a:srgbClr val="0000FF"/>
                </a:solidFill>
                <a:latin typeface="Consolas" panose="020B0609020204030204" pitchFamily="49" charset="0"/>
              </a:rPr>
              <a:t>var</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crmSvc</a:t>
            </a:r>
            <a:r>
              <a:rPr lang="en-GB" sz="1800" dirty="0">
                <a:solidFill>
                  <a:srgbClr val="000000"/>
                </a:solidFill>
                <a:latin typeface="Consolas" panose="020B0609020204030204" pitchFamily="49" charset="0"/>
              </a:rPr>
              <a:t> = </a:t>
            </a:r>
            <a:r>
              <a:rPr lang="en-GB" sz="1800" dirty="0">
                <a:solidFill>
                  <a:srgbClr val="0000FF"/>
                </a:solidFill>
                <a:latin typeface="Consolas" panose="020B0609020204030204" pitchFamily="49" charset="0"/>
              </a:rPr>
              <a:t>new </a:t>
            </a:r>
            <a:r>
              <a:rPr lang="en-GB" sz="1800" dirty="0" err="1">
                <a:solidFill>
                  <a:srgbClr val="2B91AF"/>
                </a:solidFill>
                <a:latin typeface="Consolas" panose="020B0609020204030204" pitchFamily="49" charset="0"/>
              </a:rPr>
              <a:t>CrmServiceClient</a:t>
            </a:r>
            <a:r>
              <a:rPr lang="en-GB" sz="1800" dirty="0">
                <a:solidFill>
                  <a:srgbClr val="000000"/>
                </a:solidFill>
                <a:latin typeface="Consolas" panose="020B0609020204030204" pitchFamily="49" charset="0"/>
              </a:rPr>
              <a:t>(</a:t>
            </a:r>
            <a:r>
              <a:rPr lang="en-GB" sz="1800" dirty="0" err="1">
                <a:solidFill>
                  <a:srgbClr val="000000"/>
                </a:solidFill>
                <a:latin typeface="Consolas" panose="020B0609020204030204" pitchFamily="49" charset="0"/>
              </a:rPr>
              <a:t>cnString</a:t>
            </a:r>
            <a:r>
              <a:rPr lang="en-GB"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endParaRPr lang="en-GB" sz="1800" dirty="0">
              <a:solidFill>
                <a:srgbClr val="000000"/>
              </a:solidFill>
              <a:latin typeface="Consolas" panose="020B0609020204030204" pitchFamily="49" charset="0"/>
            </a:endParaRPr>
          </a:p>
          <a:p>
            <a:r>
              <a:rPr lang="en-GB" sz="1800" dirty="0">
                <a:solidFill>
                  <a:srgbClr val="000000"/>
                </a:solidFill>
                <a:latin typeface="Consolas" panose="020B0609020204030204" pitchFamily="49" charset="0"/>
              </a:rPr>
              <a:t>                {</a:t>
            </a:r>
            <a:endParaRPr lang="en-GB" sz="1800" dirty="0"/>
          </a:p>
        </p:txBody>
      </p:sp>
    </p:spTree>
    <p:extLst>
      <p:ext uri="{BB962C8B-B14F-4D97-AF65-F5344CB8AC3E}">
        <p14:creationId xmlns:p14="http://schemas.microsoft.com/office/powerpoint/2010/main" val="3334838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Using the Discovery API to access </a:t>
            </a:r>
            <a:r>
              <a:rPr lang="en-GB" dirty="0" err="1"/>
              <a:t>OrganisationService</a:t>
            </a:r>
            <a:r>
              <a:rPr lang="en-GB" dirty="0"/>
              <a:t> Endpoints</a:t>
            </a:r>
          </a:p>
          <a:p>
            <a:endParaRPr lang="en-GB" dirty="0"/>
          </a:p>
        </p:txBody>
      </p:sp>
      <p:sp>
        <p:nvSpPr>
          <p:cNvPr id="3" name="Title 2"/>
          <p:cNvSpPr>
            <a:spLocks noGrp="1"/>
          </p:cNvSpPr>
          <p:nvPr>
            <p:ph type="title"/>
          </p:nvPr>
        </p:nvSpPr>
        <p:spPr/>
        <p:txBody>
          <a:bodyPr>
            <a:normAutofit fontScale="90000"/>
          </a:bodyPr>
          <a:lstStyle/>
          <a:p>
            <a:r>
              <a:rPr lang="en-GB" dirty="0" smtClean="0"/>
              <a:t>Module 2 Lab A</a:t>
            </a:r>
            <a:endParaRPr lang="en-GB" dirty="0"/>
          </a:p>
        </p:txBody>
      </p:sp>
    </p:spTree>
    <p:extLst>
      <p:ext uri="{BB962C8B-B14F-4D97-AF65-F5344CB8AC3E}">
        <p14:creationId xmlns:p14="http://schemas.microsoft.com/office/powerpoint/2010/main" val="440811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Convert Lab A solution over to use the tooling connector</a:t>
            </a:r>
          </a:p>
        </p:txBody>
      </p:sp>
      <p:sp>
        <p:nvSpPr>
          <p:cNvPr id="3" name="Title 2"/>
          <p:cNvSpPr>
            <a:spLocks noGrp="1"/>
          </p:cNvSpPr>
          <p:nvPr>
            <p:ph type="title"/>
          </p:nvPr>
        </p:nvSpPr>
        <p:spPr/>
        <p:txBody>
          <a:bodyPr>
            <a:normAutofit fontScale="90000"/>
          </a:bodyPr>
          <a:lstStyle/>
          <a:p>
            <a:r>
              <a:rPr lang="en-GB" dirty="0" smtClean="0"/>
              <a:t>Module 2 Lab B</a:t>
            </a:r>
            <a:endParaRPr lang="en-GB" dirty="0"/>
          </a:p>
        </p:txBody>
      </p:sp>
    </p:spTree>
    <p:extLst>
      <p:ext uri="{BB962C8B-B14F-4D97-AF65-F5344CB8AC3E}">
        <p14:creationId xmlns:p14="http://schemas.microsoft.com/office/powerpoint/2010/main" val="1779968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Entity Class</a:t>
            </a:r>
          </a:p>
          <a:p>
            <a:pPr lvl="1"/>
            <a:r>
              <a:rPr lang="en-US" dirty="0"/>
              <a:t>Base class</a:t>
            </a:r>
          </a:p>
          <a:p>
            <a:pPr lvl="1"/>
            <a:r>
              <a:rPr lang="en-US" dirty="0"/>
              <a:t>Fields exposed through attributes collection</a:t>
            </a:r>
          </a:p>
          <a:p>
            <a:r>
              <a:rPr lang="en-US" dirty="0"/>
              <a:t>Entity Collection Class</a:t>
            </a:r>
          </a:p>
          <a:p>
            <a:pPr lvl="1"/>
            <a:r>
              <a:rPr lang="en-US" dirty="0"/>
              <a:t>Members include:</a:t>
            </a:r>
          </a:p>
          <a:p>
            <a:pPr lvl="2"/>
            <a:r>
              <a:rPr lang="en-US" dirty="0"/>
              <a:t>Entities and Entity Name</a:t>
            </a:r>
          </a:p>
          <a:p>
            <a:pPr lvl="2"/>
            <a:r>
              <a:rPr lang="en-US" dirty="0" err="1"/>
              <a:t>ExtensionData</a:t>
            </a:r>
            <a:endParaRPr lang="en-US" dirty="0"/>
          </a:p>
          <a:p>
            <a:pPr lvl="2"/>
            <a:r>
              <a:rPr lang="en-US" dirty="0"/>
              <a:t>Item[</a:t>
            </a:r>
            <a:r>
              <a:rPr lang="en-US" dirty="0" err="1"/>
              <a:t>i</a:t>
            </a:r>
            <a:r>
              <a:rPr lang="en-US" dirty="0"/>
              <a:t>]</a:t>
            </a:r>
          </a:p>
          <a:p>
            <a:pPr lvl="2"/>
            <a:r>
              <a:rPr lang="en-US" dirty="0" err="1"/>
              <a:t>MoreRecords</a:t>
            </a:r>
            <a:endParaRPr lang="en-US" dirty="0"/>
          </a:p>
          <a:p>
            <a:pPr lvl="2"/>
            <a:r>
              <a:rPr lang="en-US" dirty="0" err="1" smtClean="0"/>
              <a:t>TotalRecordCount</a:t>
            </a:r>
            <a:endParaRPr lang="en-US" dirty="0"/>
          </a:p>
        </p:txBody>
      </p:sp>
      <p:sp>
        <p:nvSpPr>
          <p:cNvPr id="3" name="Title 2"/>
          <p:cNvSpPr>
            <a:spLocks noGrp="1"/>
          </p:cNvSpPr>
          <p:nvPr>
            <p:ph type="title"/>
          </p:nvPr>
        </p:nvSpPr>
        <p:spPr/>
        <p:txBody>
          <a:bodyPr>
            <a:normAutofit fontScale="90000"/>
          </a:bodyPr>
          <a:lstStyle/>
          <a:p>
            <a:r>
              <a:rPr lang="en-GB" dirty="0"/>
              <a:t>Accessing the CRM Data through the SDK</a:t>
            </a:r>
          </a:p>
        </p:txBody>
      </p:sp>
    </p:spTree>
    <p:extLst>
      <p:ext uri="{BB962C8B-B14F-4D97-AF65-F5344CB8AC3E}">
        <p14:creationId xmlns:p14="http://schemas.microsoft.com/office/powerpoint/2010/main" val="1265128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Early-Binding</a:t>
            </a:r>
          </a:p>
          <a:p>
            <a:pPr lvl="1"/>
            <a:r>
              <a:rPr lang="en-US" dirty="0"/>
              <a:t>Type safe</a:t>
            </a:r>
          </a:p>
          <a:p>
            <a:pPr lvl="1"/>
            <a:r>
              <a:rPr lang="en-US" dirty="0"/>
              <a:t>Generated classes include all attributes and relationships (</a:t>
            </a:r>
            <a:r>
              <a:rPr lang="en-US" dirty="0" err="1"/>
              <a:t>CrmSvcUtil</a:t>
            </a:r>
            <a:r>
              <a:rPr lang="en-US" dirty="0"/>
              <a:t> tool)</a:t>
            </a:r>
          </a:p>
          <a:p>
            <a:pPr lvl="1"/>
            <a:r>
              <a:rPr lang="en-US" dirty="0"/>
              <a:t>Classes inherit from base </a:t>
            </a:r>
            <a:r>
              <a:rPr lang="en-US" b="1" dirty="0"/>
              <a:t>Entity</a:t>
            </a:r>
            <a:r>
              <a:rPr lang="en-US" dirty="0"/>
              <a:t> class</a:t>
            </a:r>
          </a:p>
          <a:p>
            <a:r>
              <a:rPr lang="en-US" dirty="0"/>
              <a:t>Late-Binding</a:t>
            </a:r>
          </a:p>
          <a:p>
            <a:pPr lvl="1"/>
            <a:r>
              <a:rPr lang="en-US" dirty="0"/>
              <a:t>Works with types not available at compile time</a:t>
            </a:r>
          </a:p>
          <a:p>
            <a:pPr lvl="1"/>
            <a:r>
              <a:rPr lang="en-US" dirty="0"/>
              <a:t>Uses the </a:t>
            </a:r>
            <a:r>
              <a:rPr lang="en-US" b="1" dirty="0"/>
              <a:t>Entity</a:t>
            </a:r>
            <a:r>
              <a:rPr lang="en-US" dirty="0"/>
              <a:t> class</a:t>
            </a:r>
          </a:p>
          <a:p>
            <a:pPr lvl="1"/>
            <a:r>
              <a:rPr lang="en-US" dirty="0"/>
              <a:t>Specifies entities and attributes using string keys</a:t>
            </a:r>
          </a:p>
          <a:p>
            <a:endParaRPr lang="en-GB" dirty="0"/>
          </a:p>
        </p:txBody>
      </p:sp>
      <p:sp>
        <p:nvSpPr>
          <p:cNvPr id="3" name="Title 2"/>
          <p:cNvSpPr>
            <a:spLocks noGrp="1"/>
          </p:cNvSpPr>
          <p:nvPr>
            <p:ph type="title"/>
          </p:nvPr>
        </p:nvSpPr>
        <p:spPr/>
        <p:txBody>
          <a:bodyPr>
            <a:normAutofit fontScale="90000"/>
          </a:bodyPr>
          <a:lstStyle/>
          <a:p>
            <a:r>
              <a:rPr lang="en-GB" dirty="0" smtClean="0"/>
              <a:t>Comparing Early and Late Bound Types</a:t>
            </a:r>
            <a:endParaRPr lang="en-GB" dirty="0"/>
          </a:p>
        </p:txBody>
      </p:sp>
    </p:spTree>
    <p:extLst>
      <p:ext uri="{BB962C8B-B14F-4D97-AF65-F5344CB8AC3E}">
        <p14:creationId xmlns:p14="http://schemas.microsoft.com/office/powerpoint/2010/main" val="1664815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You can use the Entity Metadata Browser to view entities and their properties in Microsoft Dynamics 365 </a:t>
            </a:r>
          </a:p>
          <a:p>
            <a:r>
              <a:rPr lang="en-GB" dirty="0"/>
              <a:t>The Entity Metadata Browser is a managed solution </a:t>
            </a:r>
          </a:p>
          <a:p>
            <a:r>
              <a:rPr lang="en-GB" dirty="0"/>
              <a:t>You can download the </a:t>
            </a:r>
            <a:r>
              <a:rPr lang="en-GB" dirty="0" err="1"/>
              <a:t>MetaData</a:t>
            </a:r>
            <a:r>
              <a:rPr lang="en-GB" dirty="0"/>
              <a:t> browser or access a copy shipped with the Dynamics 365 SDK</a:t>
            </a:r>
          </a:p>
        </p:txBody>
      </p:sp>
      <p:sp>
        <p:nvSpPr>
          <p:cNvPr id="3" name="Title 2"/>
          <p:cNvSpPr>
            <a:spLocks noGrp="1"/>
          </p:cNvSpPr>
          <p:nvPr>
            <p:ph type="title"/>
          </p:nvPr>
        </p:nvSpPr>
        <p:spPr/>
        <p:txBody>
          <a:bodyPr>
            <a:normAutofit fontScale="90000"/>
          </a:bodyPr>
          <a:lstStyle/>
          <a:p>
            <a:r>
              <a:rPr lang="en-GB" dirty="0" smtClean="0"/>
              <a:t>Metadata Browser</a:t>
            </a:r>
            <a:endParaRPr lang="en-GB" dirty="0"/>
          </a:p>
        </p:txBody>
      </p:sp>
    </p:spTree>
    <p:extLst>
      <p:ext uri="{BB962C8B-B14F-4D97-AF65-F5344CB8AC3E}">
        <p14:creationId xmlns:p14="http://schemas.microsoft.com/office/powerpoint/2010/main" val="2524153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lvl="0"/>
            <a:r>
              <a:rPr lang="en-US" dirty="0"/>
              <a:t>Understand the use and benefits of:</a:t>
            </a:r>
          </a:p>
          <a:p>
            <a:pPr lvl="2"/>
            <a:r>
              <a:rPr lang="en-US" dirty="0"/>
              <a:t>CRM WCF Web Services</a:t>
            </a:r>
          </a:p>
          <a:p>
            <a:pPr lvl="2"/>
            <a:r>
              <a:rPr lang="en-US" dirty="0"/>
              <a:t>Accessing Organizations with the Discovery Service</a:t>
            </a:r>
            <a:endParaRPr lang="en-GB" dirty="0"/>
          </a:p>
          <a:p>
            <a:pPr lvl="2"/>
            <a:r>
              <a:rPr lang="en-US" dirty="0"/>
              <a:t>Organization Service</a:t>
            </a:r>
          </a:p>
          <a:p>
            <a:pPr lvl="2"/>
            <a:r>
              <a:rPr lang="en-US" dirty="0"/>
              <a:t>CRUD operations with the Organization Service</a:t>
            </a:r>
          </a:p>
          <a:p>
            <a:pPr lvl="2"/>
            <a:r>
              <a:rPr lang="en-US" dirty="0"/>
              <a:t>Early and late-bound classes</a:t>
            </a:r>
          </a:p>
          <a:p>
            <a:pPr lvl="2"/>
            <a:r>
              <a:rPr lang="en-US" dirty="0"/>
              <a:t>CRM data types</a:t>
            </a:r>
          </a:p>
          <a:p>
            <a:pPr lvl="2"/>
            <a:r>
              <a:rPr lang="en-US" dirty="0"/>
              <a:t>Compare CRUD operation techniques</a:t>
            </a:r>
          </a:p>
        </p:txBody>
      </p:sp>
      <p:sp>
        <p:nvSpPr>
          <p:cNvPr id="3" name="Title 2"/>
          <p:cNvSpPr>
            <a:spLocks noGrp="1"/>
          </p:cNvSpPr>
          <p:nvPr>
            <p:ph type="title"/>
          </p:nvPr>
        </p:nvSpPr>
        <p:spPr/>
        <p:txBody>
          <a:bodyPr>
            <a:normAutofit fontScale="90000"/>
          </a:bodyPr>
          <a:lstStyle/>
          <a:p>
            <a:r>
              <a:rPr lang="en-GB" dirty="0" smtClean="0"/>
              <a:t>Objectives</a:t>
            </a:r>
            <a:endParaRPr lang="en-GB" dirty="0"/>
          </a:p>
        </p:txBody>
      </p:sp>
    </p:spTree>
    <p:extLst>
      <p:ext uri="{BB962C8B-B14F-4D97-AF65-F5344CB8AC3E}">
        <p14:creationId xmlns:p14="http://schemas.microsoft.com/office/powerpoint/2010/main" val="2688116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smtClean="0"/>
              <a:t>Metadata Browser</a:t>
            </a:r>
            <a:endParaRPr lang="en-GB" dirty="0"/>
          </a:p>
        </p:txBody>
      </p:sp>
      <p:pic>
        <p:nvPicPr>
          <p:cNvPr id="4" name="Picture 3"/>
          <p:cNvPicPr>
            <a:picLocks noChangeAspect="1"/>
          </p:cNvPicPr>
          <p:nvPr/>
        </p:nvPicPr>
        <p:blipFill>
          <a:blip r:embed="rId3"/>
          <a:stretch>
            <a:fillRect/>
          </a:stretch>
        </p:blipFill>
        <p:spPr>
          <a:xfrm>
            <a:off x="1188771" y="2051867"/>
            <a:ext cx="9055896" cy="4131603"/>
          </a:xfrm>
          <a:prstGeom prst="rect">
            <a:avLst/>
          </a:prstGeom>
        </p:spPr>
      </p:pic>
    </p:spTree>
    <p:extLst>
      <p:ext uri="{BB962C8B-B14F-4D97-AF65-F5344CB8AC3E}">
        <p14:creationId xmlns:p14="http://schemas.microsoft.com/office/powerpoint/2010/main" val="2505629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smtClean="0"/>
              <a:t>Metadata Browser</a:t>
            </a:r>
            <a:endParaRPr lang="en-GB" dirty="0"/>
          </a:p>
        </p:txBody>
      </p:sp>
      <p:pic>
        <p:nvPicPr>
          <p:cNvPr id="4" name="Picture 3"/>
          <p:cNvPicPr>
            <a:picLocks noChangeAspect="1"/>
          </p:cNvPicPr>
          <p:nvPr/>
        </p:nvPicPr>
        <p:blipFill>
          <a:blip r:embed="rId3"/>
          <a:stretch>
            <a:fillRect/>
          </a:stretch>
        </p:blipFill>
        <p:spPr>
          <a:xfrm>
            <a:off x="1879701" y="2201389"/>
            <a:ext cx="7660299" cy="4003221"/>
          </a:xfrm>
          <a:prstGeom prst="rect">
            <a:avLst/>
          </a:prstGeom>
        </p:spPr>
      </p:pic>
    </p:spTree>
    <p:extLst>
      <p:ext uri="{BB962C8B-B14F-4D97-AF65-F5344CB8AC3E}">
        <p14:creationId xmlns:p14="http://schemas.microsoft.com/office/powerpoint/2010/main" val="1158773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p:txBody>
      </p:sp>
      <p:sp>
        <p:nvSpPr>
          <p:cNvPr id="3" name="Title 2"/>
          <p:cNvSpPr>
            <a:spLocks noGrp="1"/>
          </p:cNvSpPr>
          <p:nvPr>
            <p:ph type="title"/>
          </p:nvPr>
        </p:nvSpPr>
        <p:spPr/>
        <p:txBody>
          <a:bodyPr>
            <a:normAutofit fontScale="90000"/>
          </a:bodyPr>
          <a:lstStyle/>
          <a:p>
            <a:r>
              <a:rPr lang="en-GB" dirty="0" smtClean="0"/>
              <a:t>Late Bound Example</a:t>
            </a:r>
            <a:endParaRPr lang="en-GB" dirty="0"/>
          </a:p>
        </p:txBody>
      </p:sp>
      <p:pic>
        <p:nvPicPr>
          <p:cNvPr id="4" name="Picture 3">
            <a:extLst>
              <a:ext uri="{FF2B5EF4-FFF2-40B4-BE49-F238E27FC236}">
                <a16:creationId xmlns:a16="http://schemas.microsoft.com/office/drawing/2014/main" id="{56355F59-24D1-4DF1-8EDB-D2F6D5AA3522}"/>
              </a:ext>
            </a:extLst>
          </p:cNvPr>
          <p:cNvPicPr>
            <a:picLocks noChangeAspect="1"/>
          </p:cNvPicPr>
          <p:nvPr/>
        </p:nvPicPr>
        <p:blipFill>
          <a:blip r:embed="rId3"/>
          <a:stretch>
            <a:fillRect/>
          </a:stretch>
        </p:blipFill>
        <p:spPr>
          <a:xfrm>
            <a:off x="1731545" y="2248021"/>
            <a:ext cx="8070845" cy="3539576"/>
          </a:xfrm>
          <a:prstGeom prst="rect">
            <a:avLst/>
          </a:prstGeom>
        </p:spPr>
      </p:pic>
    </p:spTree>
    <p:extLst>
      <p:ext uri="{BB962C8B-B14F-4D97-AF65-F5344CB8AC3E}">
        <p14:creationId xmlns:p14="http://schemas.microsoft.com/office/powerpoint/2010/main" val="341815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smtClean="0"/>
              <a:t>Early Bound Example</a:t>
            </a:r>
            <a:endParaRPr lang="en-GB" dirty="0"/>
          </a:p>
        </p:txBody>
      </p:sp>
      <p:pic>
        <p:nvPicPr>
          <p:cNvPr id="4" name="Picture 3">
            <a:extLst>
              <a:ext uri="{FF2B5EF4-FFF2-40B4-BE49-F238E27FC236}">
                <a16:creationId xmlns:a16="http://schemas.microsoft.com/office/drawing/2014/main" id="{4407BEBB-69DC-4FEE-AEC3-AFF3C2C270C0}"/>
              </a:ext>
            </a:extLst>
          </p:cNvPr>
          <p:cNvPicPr>
            <a:picLocks noChangeAspect="1"/>
          </p:cNvPicPr>
          <p:nvPr/>
        </p:nvPicPr>
        <p:blipFill>
          <a:blip r:embed="rId3"/>
          <a:stretch>
            <a:fillRect/>
          </a:stretch>
        </p:blipFill>
        <p:spPr>
          <a:xfrm>
            <a:off x="1822142" y="2367643"/>
            <a:ext cx="6421745" cy="1594757"/>
          </a:xfrm>
          <a:prstGeom prst="rect">
            <a:avLst/>
          </a:prstGeom>
        </p:spPr>
      </p:pic>
      <p:sp>
        <p:nvSpPr>
          <p:cNvPr id="5" name="Rectangle 4"/>
          <p:cNvSpPr/>
          <p:nvPr/>
        </p:nvSpPr>
        <p:spPr>
          <a:xfrm>
            <a:off x="3068400" y="4111447"/>
            <a:ext cx="6096000" cy="1323439"/>
          </a:xfrm>
          <a:prstGeom prst="rect">
            <a:avLst/>
          </a:prstGeom>
        </p:spPr>
        <p:txBody>
          <a:bodyPr>
            <a:spAutoFit/>
          </a:bodyPr>
          <a:lstStyle/>
          <a:p>
            <a:pPr eaLnBrk="0" hangingPunct="0">
              <a:spcBef>
                <a:spcPct val="50000"/>
              </a:spcBef>
            </a:pPr>
            <a:r>
              <a:rPr lang="en-GB" sz="2000" dirty="0" smtClean="0">
                <a:cs typeface="Segoe UI" panose="020B0502040204020203" pitchFamily="34" charset="0"/>
              </a:rPr>
              <a:t>Note: Early bound reduces developer time as compilation error with spelling mistakes – but would need to update early bound entities to accommodate changes in the system </a:t>
            </a:r>
            <a:endParaRPr lang="en-GB" sz="2000" dirty="0">
              <a:cs typeface="Segoe UI" panose="020B0502040204020203" pitchFamily="34" charset="0"/>
            </a:endParaRPr>
          </a:p>
        </p:txBody>
      </p:sp>
      <p:sp>
        <p:nvSpPr>
          <p:cNvPr id="6" name="Rectangle 5"/>
          <p:cNvSpPr/>
          <p:nvPr/>
        </p:nvSpPr>
        <p:spPr>
          <a:xfrm>
            <a:off x="3068400" y="5556648"/>
            <a:ext cx="6624955" cy="400110"/>
          </a:xfrm>
          <a:prstGeom prst="rect">
            <a:avLst/>
          </a:prstGeom>
        </p:spPr>
        <p:txBody>
          <a:bodyPr wrap="none">
            <a:spAutoFit/>
          </a:bodyPr>
          <a:lstStyle/>
          <a:p>
            <a:pPr eaLnBrk="0" hangingPunct="0">
              <a:spcBef>
                <a:spcPct val="50000"/>
              </a:spcBef>
            </a:pPr>
            <a:r>
              <a:rPr lang="en-GB" sz="2000" dirty="0">
                <a:cs typeface="Segoe UI" panose="020B0502040204020203" pitchFamily="34" charset="0"/>
              </a:rPr>
              <a:t>Schema name is usually uppercase for system types used</a:t>
            </a:r>
          </a:p>
        </p:txBody>
      </p:sp>
    </p:spTree>
    <p:extLst>
      <p:ext uri="{BB962C8B-B14F-4D97-AF65-F5344CB8AC3E}">
        <p14:creationId xmlns:p14="http://schemas.microsoft.com/office/powerpoint/2010/main" val="750529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The CrmSvcUtil.exe is distributed with the SDK</a:t>
            </a:r>
          </a:p>
          <a:p>
            <a:r>
              <a:rPr lang="en-GB" dirty="0"/>
              <a:t>Run from the command line or a batch script</a:t>
            </a:r>
          </a:p>
          <a:p>
            <a:r>
              <a:rPr lang="en-GB" dirty="0"/>
              <a:t>Command line switches can be used to affect output</a:t>
            </a:r>
          </a:p>
          <a:p>
            <a:pPr lvl="1"/>
            <a:r>
              <a:rPr lang="en-GB" dirty="0"/>
              <a:t>Support types that allow </a:t>
            </a:r>
            <a:r>
              <a:rPr lang="en-GB" dirty="0" err="1"/>
              <a:t>optionset</a:t>
            </a:r>
            <a:r>
              <a:rPr lang="en-GB" dirty="0"/>
              <a:t> values to be set </a:t>
            </a:r>
          </a:p>
          <a:p>
            <a:pPr lvl="1"/>
            <a:r>
              <a:rPr lang="en-GB" dirty="0"/>
              <a:t>Generate A </a:t>
            </a:r>
            <a:r>
              <a:rPr lang="en-GB" dirty="0" err="1"/>
              <a:t>serviceContext</a:t>
            </a:r>
            <a:r>
              <a:rPr lang="en-GB" dirty="0"/>
              <a:t> class to enable </a:t>
            </a:r>
            <a:r>
              <a:rPr lang="en-GB" dirty="0" err="1" smtClean="0"/>
              <a:t>Linq</a:t>
            </a:r>
            <a:r>
              <a:rPr lang="en-GB" dirty="0" smtClean="0"/>
              <a:t>-based </a:t>
            </a:r>
            <a:r>
              <a:rPr lang="en-GB" dirty="0"/>
              <a:t>operations</a:t>
            </a:r>
          </a:p>
        </p:txBody>
      </p:sp>
      <p:sp>
        <p:nvSpPr>
          <p:cNvPr id="3" name="Title 2"/>
          <p:cNvSpPr>
            <a:spLocks noGrp="1"/>
          </p:cNvSpPr>
          <p:nvPr>
            <p:ph type="title"/>
          </p:nvPr>
        </p:nvSpPr>
        <p:spPr/>
        <p:txBody>
          <a:bodyPr>
            <a:normAutofit fontScale="90000"/>
          </a:bodyPr>
          <a:lstStyle/>
          <a:p>
            <a:r>
              <a:rPr lang="en-GB" dirty="0" smtClean="0"/>
              <a:t>CrmSvcUtil.exe – generating early bound types</a:t>
            </a:r>
            <a:endParaRPr lang="en-GB" dirty="0"/>
          </a:p>
        </p:txBody>
      </p:sp>
      <p:sp>
        <p:nvSpPr>
          <p:cNvPr id="4" name="Rectangle 3"/>
          <p:cNvSpPr/>
          <p:nvPr/>
        </p:nvSpPr>
        <p:spPr>
          <a:xfrm>
            <a:off x="3068400" y="4321582"/>
            <a:ext cx="6096000" cy="1938992"/>
          </a:xfrm>
          <a:prstGeom prst="rect">
            <a:avLst/>
          </a:prstGeom>
        </p:spPr>
        <p:txBody>
          <a:bodyPr>
            <a:spAutoFit/>
          </a:bodyPr>
          <a:lstStyle/>
          <a:p>
            <a:r>
              <a:rPr lang="en-GB" sz="2000" dirty="0"/>
              <a:t>CrmSvcUtil.exe /</a:t>
            </a:r>
            <a:r>
              <a:rPr lang="en-GB" sz="2000" dirty="0" err="1"/>
              <a:t>url:https</a:t>
            </a:r>
            <a:r>
              <a:rPr lang="en-GB" sz="2000" dirty="0"/>
              <a:t>://qajuly17.api.crm11.dynamics.com/</a:t>
            </a:r>
            <a:r>
              <a:rPr lang="en-GB" sz="2000" dirty="0" err="1"/>
              <a:t>XRMServices</a:t>
            </a:r>
            <a:r>
              <a:rPr lang="en-GB" sz="2000" dirty="0"/>
              <a:t>/2011/</a:t>
            </a:r>
            <a:r>
              <a:rPr lang="en-GB" sz="2000" dirty="0" err="1"/>
              <a:t>Organization.svc</a:t>
            </a:r>
            <a:r>
              <a:rPr lang="en-GB" sz="2000" dirty="0"/>
              <a:t> /</a:t>
            </a:r>
            <a:r>
              <a:rPr lang="en-GB" sz="2000" dirty="0" err="1"/>
              <a:t>out:Entities.cs</a:t>
            </a:r>
            <a:r>
              <a:rPr lang="en-GB" sz="2000" dirty="0"/>
              <a:t> /username:paul@qajuly17.onmicrosoft.com /password:QaJuly17 /</a:t>
            </a:r>
            <a:r>
              <a:rPr lang="en-GB" sz="2000" dirty="0" err="1"/>
              <a:t>namespace:DynamicsLinq</a:t>
            </a:r>
            <a:r>
              <a:rPr lang="en-GB" sz="2000" dirty="0"/>
              <a:t> /</a:t>
            </a:r>
            <a:r>
              <a:rPr lang="en-GB" sz="2000" dirty="0" err="1"/>
              <a:t>serviceContextName:OrgServiceContext</a:t>
            </a:r>
            <a:endParaRPr lang="en-GB" sz="2000" dirty="0"/>
          </a:p>
        </p:txBody>
      </p:sp>
    </p:spTree>
    <p:extLst>
      <p:ext uri="{BB962C8B-B14F-4D97-AF65-F5344CB8AC3E}">
        <p14:creationId xmlns:p14="http://schemas.microsoft.com/office/powerpoint/2010/main" val="1860160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p:txBody>
      </p:sp>
      <p:sp>
        <p:nvSpPr>
          <p:cNvPr id="3" name="Title 2"/>
          <p:cNvSpPr>
            <a:spLocks noGrp="1"/>
          </p:cNvSpPr>
          <p:nvPr>
            <p:ph type="title"/>
          </p:nvPr>
        </p:nvSpPr>
        <p:spPr/>
        <p:txBody>
          <a:bodyPr>
            <a:normAutofit fontScale="90000"/>
          </a:bodyPr>
          <a:lstStyle/>
          <a:p>
            <a:r>
              <a:rPr lang="en-GB" dirty="0" smtClean="0"/>
              <a:t>Handling Dynamics Data</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653388869"/>
              </p:ext>
            </p:extLst>
          </p:nvPr>
        </p:nvGraphicFramePr>
        <p:xfrm>
          <a:off x="1585909" y="1995840"/>
          <a:ext cx="8710236" cy="4023360"/>
        </p:xfrm>
        <a:graphic>
          <a:graphicData uri="http://schemas.openxmlformats.org/drawingml/2006/table">
            <a:tbl>
              <a:tblPr firstRow="1" bandRow="1">
                <a:tableStyleId>{5C22544A-7EE6-4342-B048-85BDC9FD1C3A}</a:tableStyleId>
              </a:tblPr>
              <a:tblGrid>
                <a:gridCol w="4355118">
                  <a:extLst>
                    <a:ext uri="{9D8B030D-6E8A-4147-A177-3AD203B41FA5}">
                      <a16:colId xmlns:a16="http://schemas.microsoft.com/office/drawing/2014/main" val="20000"/>
                    </a:ext>
                  </a:extLst>
                </a:gridCol>
                <a:gridCol w="4355118">
                  <a:extLst>
                    <a:ext uri="{9D8B030D-6E8A-4147-A177-3AD203B41FA5}">
                      <a16:colId xmlns:a16="http://schemas.microsoft.com/office/drawing/2014/main" val="20001"/>
                    </a:ext>
                  </a:extLst>
                </a:gridCol>
              </a:tblGrid>
              <a:tr h="315368">
                <a:tc>
                  <a:txBody>
                    <a:bodyPr/>
                    <a:lstStyle/>
                    <a:p>
                      <a:r>
                        <a:rPr lang="en-GB" dirty="0"/>
                        <a:t>Attributes in </a:t>
                      </a:r>
                      <a:r>
                        <a:rPr lang="en-GB" dirty="0" err="1"/>
                        <a:t>Crm</a:t>
                      </a:r>
                      <a:r>
                        <a:rPr lang="en-GB" dirty="0"/>
                        <a:t> Database</a:t>
                      </a:r>
                      <a:endParaRPr lang="en-GB" dirty="0">
                        <a:latin typeface="Segoe UI" panose="020B0502040204020203" pitchFamily="34" charset="0"/>
                        <a:cs typeface="Segoe UI" panose="020B0502040204020203" pitchFamily="34" charset="0"/>
                      </a:endParaRPr>
                    </a:p>
                  </a:txBody>
                  <a:tcPr/>
                </a:tc>
                <a:tc>
                  <a:txBody>
                    <a:bodyPr/>
                    <a:lstStyle/>
                    <a:p>
                      <a:r>
                        <a:rPr lang="en-GB" dirty="0"/>
                        <a:t>Attribute Exposed in </a:t>
                      </a:r>
                      <a:r>
                        <a:rPr lang="en-GB" dirty="0" err="1"/>
                        <a:t>.Net</a:t>
                      </a:r>
                      <a:endParaRPr lang="en-GB"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0"/>
                  </a:ext>
                </a:extLst>
              </a:tr>
              <a:tr h="388810">
                <a:tc>
                  <a:txBody>
                    <a:bodyPr/>
                    <a:lstStyle/>
                    <a:p>
                      <a:pPr algn="l"/>
                      <a:r>
                        <a:rPr lang="en-GB" sz="2400" dirty="0"/>
                        <a:t>Boolean</a:t>
                      </a:r>
                    </a:p>
                  </a:txBody>
                  <a:tcPr/>
                </a:tc>
                <a:tc>
                  <a:txBody>
                    <a:bodyPr/>
                    <a:lstStyle/>
                    <a:p>
                      <a:pPr algn="l"/>
                      <a:r>
                        <a:rPr lang="en-GB" sz="2400" dirty="0"/>
                        <a:t>bool</a:t>
                      </a:r>
                    </a:p>
                  </a:txBody>
                  <a:tcPr/>
                </a:tc>
                <a:extLst>
                  <a:ext uri="{0D108BD9-81ED-4DB2-BD59-A6C34878D82A}">
                    <a16:rowId xmlns:a16="http://schemas.microsoft.com/office/drawing/2014/main" val="10001"/>
                  </a:ext>
                </a:extLst>
              </a:tr>
              <a:tr h="388810">
                <a:tc>
                  <a:txBody>
                    <a:bodyPr/>
                    <a:lstStyle/>
                    <a:p>
                      <a:pPr algn="l"/>
                      <a:r>
                        <a:rPr lang="en-GB" sz="2400" dirty="0" err="1"/>
                        <a:t>DateTime</a:t>
                      </a:r>
                      <a:endParaRPr lang="en-GB" sz="2400" dirty="0"/>
                    </a:p>
                  </a:txBody>
                  <a:tcPr/>
                </a:tc>
                <a:tc>
                  <a:txBody>
                    <a:bodyPr/>
                    <a:lstStyle/>
                    <a:p>
                      <a:pPr algn="l"/>
                      <a:r>
                        <a:rPr lang="en-GB" sz="2400" dirty="0" err="1"/>
                        <a:t>System.DateTime</a:t>
                      </a:r>
                      <a:endParaRPr lang="en-GB" sz="2400" dirty="0"/>
                    </a:p>
                  </a:txBody>
                  <a:tcPr/>
                </a:tc>
                <a:extLst>
                  <a:ext uri="{0D108BD9-81ED-4DB2-BD59-A6C34878D82A}">
                    <a16:rowId xmlns:a16="http://schemas.microsoft.com/office/drawing/2014/main" val="10003"/>
                  </a:ext>
                </a:extLst>
              </a:tr>
              <a:tr h="388810">
                <a:tc>
                  <a:txBody>
                    <a:bodyPr/>
                    <a:lstStyle/>
                    <a:p>
                      <a:pPr algn="l"/>
                      <a:r>
                        <a:rPr lang="en-GB" sz="2400" dirty="0"/>
                        <a:t>Integer</a:t>
                      </a:r>
                    </a:p>
                  </a:txBody>
                  <a:tcPr/>
                </a:tc>
                <a:tc>
                  <a:txBody>
                    <a:bodyPr/>
                    <a:lstStyle/>
                    <a:p>
                      <a:pPr algn="l"/>
                      <a:r>
                        <a:rPr lang="en-GB" sz="2400" dirty="0" err="1"/>
                        <a:t>int</a:t>
                      </a:r>
                      <a:endParaRPr lang="en-GB" sz="2400" dirty="0"/>
                    </a:p>
                  </a:txBody>
                  <a:tcPr/>
                </a:tc>
                <a:extLst>
                  <a:ext uri="{0D108BD9-81ED-4DB2-BD59-A6C34878D82A}">
                    <a16:rowId xmlns:a16="http://schemas.microsoft.com/office/drawing/2014/main" val="10004"/>
                  </a:ext>
                </a:extLst>
              </a:tr>
              <a:tr h="388810">
                <a:tc>
                  <a:txBody>
                    <a:bodyPr/>
                    <a:lstStyle/>
                    <a:p>
                      <a:pPr algn="l"/>
                      <a:r>
                        <a:rPr lang="en-GB" sz="2400" dirty="0"/>
                        <a:t>Lookup</a:t>
                      </a:r>
                    </a:p>
                  </a:txBody>
                  <a:tcPr/>
                </a:tc>
                <a:tc>
                  <a:txBody>
                    <a:bodyPr/>
                    <a:lstStyle/>
                    <a:p>
                      <a:pPr algn="l"/>
                      <a:r>
                        <a:rPr lang="en-GB" sz="2400" dirty="0" err="1"/>
                        <a:t>EntityReference</a:t>
                      </a:r>
                      <a:endParaRPr lang="en-GB" sz="2400" dirty="0"/>
                    </a:p>
                  </a:txBody>
                  <a:tcPr/>
                </a:tc>
                <a:extLst>
                  <a:ext uri="{0D108BD9-81ED-4DB2-BD59-A6C34878D82A}">
                    <a16:rowId xmlns:a16="http://schemas.microsoft.com/office/drawing/2014/main" val="10005"/>
                  </a:ext>
                </a:extLst>
              </a:tr>
              <a:tr h="388810">
                <a:tc>
                  <a:txBody>
                    <a:bodyPr/>
                    <a:lstStyle/>
                    <a:p>
                      <a:pPr algn="l"/>
                      <a:r>
                        <a:rPr lang="en-GB" sz="2400" dirty="0"/>
                        <a:t>Money</a:t>
                      </a:r>
                    </a:p>
                  </a:txBody>
                  <a:tcPr/>
                </a:tc>
                <a:tc>
                  <a:txBody>
                    <a:bodyPr/>
                    <a:lstStyle/>
                    <a:p>
                      <a:pPr algn="l"/>
                      <a:r>
                        <a:rPr lang="en-GB" sz="2400" dirty="0" err="1"/>
                        <a:t>Microsoft.Xrm.Sdk.Money</a:t>
                      </a:r>
                      <a:endParaRPr lang="en-GB" sz="2400" dirty="0"/>
                    </a:p>
                  </a:txBody>
                  <a:tcPr/>
                </a:tc>
                <a:extLst>
                  <a:ext uri="{0D108BD9-81ED-4DB2-BD59-A6C34878D82A}">
                    <a16:rowId xmlns:a16="http://schemas.microsoft.com/office/drawing/2014/main" val="10006"/>
                  </a:ext>
                </a:extLst>
              </a:tr>
              <a:tr h="388810">
                <a:tc>
                  <a:txBody>
                    <a:bodyPr/>
                    <a:lstStyle/>
                    <a:p>
                      <a:pPr algn="l"/>
                      <a:r>
                        <a:rPr lang="en-GB" sz="2400" dirty="0" err="1"/>
                        <a:t>Picklist</a:t>
                      </a:r>
                      <a:endParaRPr lang="en-GB" sz="2400" dirty="0"/>
                    </a:p>
                  </a:txBody>
                  <a:tcPr/>
                </a:tc>
                <a:tc>
                  <a:txBody>
                    <a:bodyPr/>
                    <a:lstStyle/>
                    <a:p>
                      <a:pPr algn="l"/>
                      <a:r>
                        <a:rPr lang="en-GB" sz="2400" dirty="0" err="1"/>
                        <a:t>OptionSetValue</a:t>
                      </a:r>
                      <a:endParaRPr lang="en-GB" sz="2400" dirty="0"/>
                    </a:p>
                  </a:txBody>
                  <a:tcPr/>
                </a:tc>
                <a:extLst>
                  <a:ext uri="{0D108BD9-81ED-4DB2-BD59-A6C34878D82A}">
                    <a16:rowId xmlns:a16="http://schemas.microsoft.com/office/drawing/2014/main" val="10007"/>
                  </a:ext>
                </a:extLst>
              </a:tr>
              <a:tr h="388810">
                <a:tc>
                  <a:txBody>
                    <a:bodyPr/>
                    <a:lstStyle/>
                    <a:p>
                      <a:pPr algn="l"/>
                      <a:r>
                        <a:rPr lang="en-GB" sz="2400" dirty="0" err="1"/>
                        <a:t>UniqueIdentifier</a:t>
                      </a:r>
                      <a:r>
                        <a:rPr lang="en-GB" sz="2400" dirty="0"/>
                        <a:t> / </a:t>
                      </a:r>
                      <a:r>
                        <a:rPr lang="en-GB" sz="2400" dirty="0" err="1"/>
                        <a:t>PrimaryKey</a:t>
                      </a:r>
                      <a:endParaRPr lang="en-GB" sz="2400" dirty="0"/>
                    </a:p>
                  </a:txBody>
                  <a:tcPr/>
                </a:tc>
                <a:tc>
                  <a:txBody>
                    <a:bodyPr/>
                    <a:lstStyle/>
                    <a:p>
                      <a:pPr algn="l"/>
                      <a:r>
                        <a:rPr lang="en-GB" sz="2400" dirty="0" err="1"/>
                        <a:t>System.Guid</a:t>
                      </a:r>
                      <a:endParaRPr lang="en-GB" sz="2400" dirty="0"/>
                    </a:p>
                  </a:txBody>
                  <a:tcPr/>
                </a:tc>
                <a:extLst>
                  <a:ext uri="{0D108BD9-81ED-4DB2-BD59-A6C34878D82A}">
                    <a16:rowId xmlns:a16="http://schemas.microsoft.com/office/drawing/2014/main" val="10008"/>
                  </a:ext>
                </a:extLst>
              </a:tr>
              <a:tr h="388810">
                <a:tc>
                  <a:txBody>
                    <a:bodyPr/>
                    <a:lstStyle/>
                    <a:p>
                      <a:pPr algn="l"/>
                      <a:endParaRPr lang="en-GB" sz="2400" dirty="0"/>
                    </a:p>
                  </a:txBody>
                  <a:tcPr/>
                </a:tc>
                <a:tc>
                  <a:txBody>
                    <a:bodyPr/>
                    <a:lstStyle/>
                    <a:p>
                      <a:endParaRPr lang="en-GB"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410823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smtClean="0"/>
              <a:t>Handling Dynamics 365 Data – </a:t>
            </a:r>
            <a:r>
              <a:rPr lang="en-GB" dirty="0" err="1" smtClean="0"/>
              <a:t>OptionSetValue</a:t>
            </a:r>
            <a:endParaRPr lang="en-GB" dirty="0"/>
          </a:p>
        </p:txBody>
      </p:sp>
      <p:sp>
        <p:nvSpPr>
          <p:cNvPr id="4" name="TextBox 6"/>
          <p:cNvSpPr txBox="1">
            <a:spLocks noChangeArrowheads="1"/>
          </p:cNvSpPr>
          <p:nvPr/>
        </p:nvSpPr>
        <p:spPr bwMode="auto">
          <a:xfrm>
            <a:off x="1253068" y="2273817"/>
            <a:ext cx="7500938" cy="400050"/>
          </a:xfrm>
          <a:prstGeom prst="rect">
            <a:avLst/>
          </a:prstGeom>
          <a:noFill/>
          <a:ln w="9525">
            <a:noFill/>
            <a:miter lim="800000"/>
            <a:headEnd/>
            <a:tailEnd/>
          </a:ln>
        </p:spPr>
        <p:txBody>
          <a:bodyPr>
            <a:spAutoFit/>
          </a:bodyPr>
          <a:lstStyle/>
          <a:p>
            <a:pPr eaLnBrk="0" hangingPunct="0">
              <a:spcBef>
                <a:spcPct val="50000"/>
              </a:spcBef>
            </a:pPr>
            <a:r>
              <a:rPr lang="en-GB" sz="2000" dirty="0">
                <a:cs typeface="Segoe UI" panose="020B0502040204020203" pitchFamily="34" charset="0"/>
              </a:rPr>
              <a:t>Late bound</a:t>
            </a:r>
          </a:p>
        </p:txBody>
      </p:sp>
      <p:sp>
        <p:nvSpPr>
          <p:cNvPr id="5" name="TextBox 6"/>
          <p:cNvSpPr txBox="1">
            <a:spLocks noChangeArrowheads="1"/>
          </p:cNvSpPr>
          <p:nvPr/>
        </p:nvSpPr>
        <p:spPr bwMode="auto">
          <a:xfrm>
            <a:off x="1253068" y="3651906"/>
            <a:ext cx="7500938" cy="400050"/>
          </a:xfrm>
          <a:prstGeom prst="rect">
            <a:avLst/>
          </a:prstGeom>
          <a:noFill/>
          <a:ln w="9525">
            <a:noFill/>
            <a:miter lim="800000"/>
            <a:headEnd/>
            <a:tailEnd/>
          </a:ln>
        </p:spPr>
        <p:txBody>
          <a:bodyPr>
            <a:spAutoFit/>
          </a:bodyPr>
          <a:lstStyle/>
          <a:p>
            <a:pPr eaLnBrk="0" hangingPunct="0">
              <a:spcBef>
                <a:spcPct val="50000"/>
              </a:spcBef>
            </a:pPr>
            <a:r>
              <a:rPr lang="en-GB" sz="2000" dirty="0">
                <a:cs typeface="Segoe UI" panose="020B0502040204020203" pitchFamily="34" charset="0"/>
              </a:rPr>
              <a:t>Early bound</a:t>
            </a:r>
          </a:p>
        </p:txBody>
      </p:sp>
      <p:pic>
        <p:nvPicPr>
          <p:cNvPr id="6" name="Picture 2">
            <a:extLst>
              <a:ext uri="{FF2B5EF4-FFF2-40B4-BE49-F238E27FC236}">
                <a16:creationId xmlns:a16="http://schemas.microsoft.com/office/drawing/2014/main" id="{80D34C22-1878-4874-88B1-4ECADBA43649}"/>
              </a:ext>
            </a:extLst>
          </p:cNvPr>
          <p:cNvPicPr>
            <a:picLocks noChangeAspect="1"/>
          </p:cNvPicPr>
          <p:nvPr/>
        </p:nvPicPr>
        <p:blipFill>
          <a:blip r:embed="rId3"/>
          <a:stretch>
            <a:fillRect/>
          </a:stretch>
        </p:blipFill>
        <p:spPr>
          <a:xfrm>
            <a:off x="1168400" y="2725492"/>
            <a:ext cx="9784644" cy="701462"/>
          </a:xfrm>
          <a:prstGeom prst="rect">
            <a:avLst/>
          </a:prstGeom>
        </p:spPr>
      </p:pic>
      <p:pic>
        <p:nvPicPr>
          <p:cNvPr id="7" name="Picture 8" descr="A close up of a logo&#10;&#10;Description generated with very high confidence">
            <a:extLst>
              <a:ext uri="{FF2B5EF4-FFF2-40B4-BE49-F238E27FC236}">
                <a16:creationId xmlns:a16="http://schemas.microsoft.com/office/drawing/2014/main" id="{E4EB4B6F-3757-449B-9EA5-4B6CF8F2DF51}"/>
              </a:ext>
            </a:extLst>
          </p:cNvPr>
          <p:cNvPicPr>
            <a:picLocks noChangeAspect="1"/>
          </p:cNvPicPr>
          <p:nvPr/>
        </p:nvPicPr>
        <p:blipFill>
          <a:blip r:embed="rId4"/>
          <a:stretch>
            <a:fillRect/>
          </a:stretch>
        </p:blipFill>
        <p:spPr>
          <a:xfrm>
            <a:off x="1069622" y="4051652"/>
            <a:ext cx="7879644" cy="857253"/>
          </a:xfrm>
          <a:prstGeom prst="rect">
            <a:avLst/>
          </a:prstGeom>
        </p:spPr>
      </p:pic>
      <p:pic>
        <p:nvPicPr>
          <p:cNvPr id="8" name="Picture 11" descr="A close up of a logo&#10;&#10;Description generated with very high confidence">
            <a:extLst>
              <a:ext uri="{FF2B5EF4-FFF2-40B4-BE49-F238E27FC236}">
                <a16:creationId xmlns:a16="http://schemas.microsoft.com/office/drawing/2014/main" id="{D360BA45-BA90-4390-8E0B-A8BC5E7E0F51}"/>
              </a:ext>
            </a:extLst>
          </p:cNvPr>
          <p:cNvPicPr>
            <a:picLocks noChangeAspect="1"/>
          </p:cNvPicPr>
          <p:nvPr/>
        </p:nvPicPr>
        <p:blipFill>
          <a:blip r:embed="rId5"/>
          <a:stretch>
            <a:fillRect/>
          </a:stretch>
        </p:blipFill>
        <p:spPr>
          <a:xfrm>
            <a:off x="1210733" y="5521582"/>
            <a:ext cx="8458199" cy="513836"/>
          </a:xfrm>
          <a:prstGeom prst="rect">
            <a:avLst/>
          </a:prstGeom>
        </p:spPr>
      </p:pic>
    </p:spTree>
    <p:extLst>
      <p:ext uri="{BB962C8B-B14F-4D97-AF65-F5344CB8AC3E}">
        <p14:creationId xmlns:p14="http://schemas.microsoft.com/office/powerpoint/2010/main" val="1590143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p:txBody>
      </p:sp>
      <p:sp>
        <p:nvSpPr>
          <p:cNvPr id="3" name="Title 2"/>
          <p:cNvSpPr>
            <a:spLocks noGrp="1"/>
          </p:cNvSpPr>
          <p:nvPr>
            <p:ph type="title"/>
          </p:nvPr>
        </p:nvSpPr>
        <p:spPr/>
        <p:txBody>
          <a:bodyPr>
            <a:normAutofit fontScale="90000"/>
          </a:bodyPr>
          <a:lstStyle/>
          <a:p>
            <a:r>
              <a:rPr lang="en-GB" dirty="0"/>
              <a:t>Handling Data - </a:t>
            </a:r>
            <a:r>
              <a:rPr lang="en-GB" dirty="0" err="1"/>
              <a:t>EntityReference</a:t>
            </a:r>
            <a:endParaRPr lang="en-GB" dirty="0"/>
          </a:p>
        </p:txBody>
      </p:sp>
      <p:sp>
        <p:nvSpPr>
          <p:cNvPr id="4" name="TextBox 6"/>
          <p:cNvSpPr txBox="1">
            <a:spLocks noChangeArrowheads="1"/>
          </p:cNvSpPr>
          <p:nvPr/>
        </p:nvSpPr>
        <p:spPr bwMode="auto">
          <a:xfrm>
            <a:off x="820400" y="2519598"/>
            <a:ext cx="7500938" cy="400050"/>
          </a:xfrm>
          <a:prstGeom prst="rect">
            <a:avLst/>
          </a:prstGeom>
          <a:noFill/>
          <a:ln w="9525">
            <a:noFill/>
            <a:miter lim="800000"/>
            <a:headEnd/>
            <a:tailEnd/>
          </a:ln>
        </p:spPr>
        <p:txBody>
          <a:bodyPr>
            <a:spAutoFit/>
          </a:bodyPr>
          <a:lstStyle/>
          <a:p>
            <a:pPr eaLnBrk="0" hangingPunct="0">
              <a:spcBef>
                <a:spcPct val="50000"/>
              </a:spcBef>
            </a:pPr>
            <a:r>
              <a:rPr lang="en-GB" sz="2000" b="1" dirty="0">
                <a:cs typeface="Segoe UI" panose="020B0502040204020203" pitchFamily="34" charset="0"/>
              </a:rPr>
              <a:t>Late Bound</a:t>
            </a:r>
          </a:p>
        </p:txBody>
      </p:sp>
      <p:pic>
        <p:nvPicPr>
          <p:cNvPr id="5" name="Picture 8" descr="A screenshot of a cell phone&#10;&#10;Description generated with high confidence">
            <a:extLst>
              <a:ext uri="{FF2B5EF4-FFF2-40B4-BE49-F238E27FC236}">
                <a16:creationId xmlns:a16="http://schemas.microsoft.com/office/drawing/2014/main" id="{C819DDE0-4E0D-4D94-AF88-FE2641BCD1E3}"/>
              </a:ext>
            </a:extLst>
          </p:cNvPr>
          <p:cNvPicPr>
            <a:picLocks noChangeAspect="1"/>
          </p:cNvPicPr>
          <p:nvPr/>
        </p:nvPicPr>
        <p:blipFill>
          <a:blip r:embed="rId3"/>
          <a:stretch>
            <a:fillRect/>
          </a:stretch>
        </p:blipFill>
        <p:spPr>
          <a:xfrm>
            <a:off x="534998" y="3407730"/>
            <a:ext cx="11173123" cy="1774748"/>
          </a:xfrm>
          <a:prstGeom prst="rect">
            <a:avLst/>
          </a:prstGeom>
        </p:spPr>
      </p:pic>
    </p:spTree>
    <p:extLst>
      <p:ext uri="{BB962C8B-B14F-4D97-AF65-F5344CB8AC3E}">
        <p14:creationId xmlns:p14="http://schemas.microsoft.com/office/powerpoint/2010/main" val="1486959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smtClean="0"/>
              <a:t>Handling Data - </a:t>
            </a:r>
            <a:r>
              <a:rPr lang="en-GB" dirty="0" err="1" smtClean="0"/>
              <a:t>EntityReference</a:t>
            </a:r>
            <a:endParaRPr lang="en-GB" dirty="0"/>
          </a:p>
        </p:txBody>
      </p:sp>
      <p:sp>
        <p:nvSpPr>
          <p:cNvPr id="4" name="TextBox 6"/>
          <p:cNvSpPr txBox="1">
            <a:spLocks noChangeArrowheads="1"/>
          </p:cNvSpPr>
          <p:nvPr/>
        </p:nvSpPr>
        <p:spPr bwMode="auto">
          <a:xfrm>
            <a:off x="417095" y="2916399"/>
            <a:ext cx="7500938" cy="400050"/>
          </a:xfrm>
          <a:prstGeom prst="rect">
            <a:avLst/>
          </a:prstGeom>
          <a:noFill/>
          <a:ln w="9525">
            <a:noFill/>
            <a:miter lim="800000"/>
            <a:headEnd/>
            <a:tailEnd/>
          </a:ln>
        </p:spPr>
        <p:txBody>
          <a:bodyPr>
            <a:spAutoFit/>
          </a:bodyPr>
          <a:lstStyle/>
          <a:p>
            <a:pPr eaLnBrk="0" hangingPunct="0">
              <a:spcBef>
                <a:spcPct val="50000"/>
              </a:spcBef>
            </a:pPr>
            <a:r>
              <a:rPr lang="en-GB" sz="2000" b="1" dirty="0">
                <a:cs typeface="Segoe UI" panose="020B0502040204020203" pitchFamily="34" charset="0"/>
              </a:rPr>
              <a:t>Early</a:t>
            </a:r>
            <a:r>
              <a:rPr lang="en-GB" sz="2000" dirty="0">
                <a:cs typeface="Segoe UI" panose="020B0502040204020203" pitchFamily="34" charset="0"/>
              </a:rPr>
              <a:t> </a:t>
            </a:r>
            <a:r>
              <a:rPr lang="en-GB" sz="2000" b="1" dirty="0">
                <a:cs typeface="Segoe UI" panose="020B0502040204020203" pitchFamily="34" charset="0"/>
              </a:rPr>
              <a:t>Bound</a:t>
            </a:r>
          </a:p>
        </p:txBody>
      </p:sp>
      <p:sp>
        <p:nvSpPr>
          <p:cNvPr id="5" name="TextBox 6"/>
          <p:cNvSpPr txBox="1">
            <a:spLocks noChangeArrowheads="1"/>
          </p:cNvSpPr>
          <p:nvPr/>
        </p:nvSpPr>
        <p:spPr bwMode="auto">
          <a:xfrm>
            <a:off x="414000" y="4339361"/>
            <a:ext cx="7500938" cy="400050"/>
          </a:xfrm>
          <a:prstGeom prst="rect">
            <a:avLst/>
          </a:prstGeom>
          <a:noFill/>
          <a:ln w="9525">
            <a:noFill/>
            <a:miter lim="800000"/>
            <a:headEnd/>
            <a:tailEnd/>
          </a:ln>
        </p:spPr>
        <p:txBody>
          <a:bodyPr>
            <a:spAutoFit/>
          </a:bodyPr>
          <a:lstStyle/>
          <a:p>
            <a:pPr eaLnBrk="0" hangingPunct="0">
              <a:spcBef>
                <a:spcPct val="50000"/>
              </a:spcBef>
            </a:pPr>
            <a:r>
              <a:rPr lang="en-GB" sz="2000" b="1" dirty="0">
                <a:cs typeface="Segoe UI" panose="020B0502040204020203" pitchFamily="34" charset="0"/>
              </a:rPr>
              <a:t>From an existing parent entity (early or late bound)</a:t>
            </a:r>
          </a:p>
        </p:txBody>
      </p:sp>
      <p:pic>
        <p:nvPicPr>
          <p:cNvPr id="6" name="Picture 2">
            <a:extLst>
              <a:ext uri="{FF2B5EF4-FFF2-40B4-BE49-F238E27FC236}">
                <a16:creationId xmlns:a16="http://schemas.microsoft.com/office/drawing/2014/main" id="{11BF1E77-4014-4C4E-90F5-9C12A3CA41D3}"/>
              </a:ext>
            </a:extLst>
          </p:cNvPr>
          <p:cNvPicPr>
            <a:picLocks noChangeAspect="1"/>
          </p:cNvPicPr>
          <p:nvPr/>
        </p:nvPicPr>
        <p:blipFill>
          <a:blip r:embed="rId3"/>
          <a:stretch>
            <a:fillRect/>
          </a:stretch>
        </p:blipFill>
        <p:spPr>
          <a:xfrm>
            <a:off x="632178" y="3329297"/>
            <a:ext cx="11336865" cy="901503"/>
          </a:xfrm>
          <a:prstGeom prst="rect">
            <a:avLst/>
          </a:prstGeom>
        </p:spPr>
      </p:pic>
      <p:pic>
        <p:nvPicPr>
          <p:cNvPr id="7" name="Picture 7">
            <a:extLst>
              <a:ext uri="{FF2B5EF4-FFF2-40B4-BE49-F238E27FC236}">
                <a16:creationId xmlns:a16="http://schemas.microsoft.com/office/drawing/2014/main" id="{E7A14234-8844-49F4-B843-B9B3FF57E7D4}"/>
              </a:ext>
            </a:extLst>
          </p:cNvPr>
          <p:cNvPicPr>
            <a:picLocks noChangeAspect="1"/>
          </p:cNvPicPr>
          <p:nvPr/>
        </p:nvPicPr>
        <p:blipFill>
          <a:blip r:embed="rId4"/>
          <a:stretch>
            <a:fillRect/>
          </a:stretch>
        </p:blipFill>
        <p:spPr>
          <a:xfrm>
            <a:off x="759178" y="5132436"/>
            <a:ext cx="8909755" cy="741794"/>
          </a:xfrm>
          <a:prstGeom prst="rect">
            <a:avLst/>
          </a:prstGeom>
        </p:spPr>
      </p:pic>
    </p:spTree>
    <p:extLst>
      <p:ext uri="{BB962C8B-B14F-4D97-AF65-F5344CB8AC3E}">
        <p14:creationId xmlns:p14="http://schemas.microsoft.com/office/powerpoint/2010/main" val="865969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Methods</a:t>
            </a:r>
          </a:p>
          <a:p>
            <a:pPr lvl="1"/>
            <a:r>
              <a:rPr lang="en-US" dirty="0"/>
              <a:t>Create</a:t>
            </a:r>
          </a:p>
          <a:p>
            <a:pPr lvl="1"/>
            <a:r>
              <a:rPr lang="en-US" dirty="0"/>
              <a:t>Retrieve</a:t>
            </a:r>
          </a:p>
          <a:p>
            <a:pPr lvl="1"/>
            <a:r>
              <a:rPr lang="en-US" dirty="0" err="1"/>
              <a:t>RetrieveMultiple</a:t>
            </a:r>
            <a:endParaRPr lang="en-US" dirty="0"/>
          </a:p>
          <a:p>
            <a:pPr lvl="1"/>
            <a:r>
              <a:rPr lang="en-US" dirty="0"/>
              <a:t>Update</a:t>
            </a:r>
          </a:p>
          <a:p>
            <a:pPr lvl="1"/>
            <a:r>
              <a:rPr lang="en-US" dirty="0"/>
              <a:t>Delete</a:t>
            </a:r>
          </a:p>
          <a:p>
            <a:pPr lvl="1"/>
            <a:r>
              <a:rPr lang="en-US" dirty="0"/>
              <a:t>Execute</a:t>
            </a:r>
          </a:p>
          <a:p>
            <a:pPr marL="457200" lvl="1" indent="0">
              <a:buNone/>
            </a:pPr>
            <a:r>
              <a:rPr lang="en-US" dirty="0"/>
              <a:t>Create </a:t>
            </a:r>
            <a:r>
              <a:rPr lang="en-US" b="1" dirty="0" err="1"/>
              <a:t>OrganizationService</a:t>
            </a:r>
            <a:r>
              <a:rPr lang="en-US" dirty="0"/>
              <a:t> object  from SDK (</a:t>
            </a:r>
            <a:r>
              <a:rPr lang="en-US" dirty="0" err="1"/>
              <a:t>Microsoft.Xrm.Client</a:t>
            </a:r>
            <a:r>
              <a:rPr lang="en-US" dirty="0"/>
              <a:t>).</a:t>
            </a:r>
          </a:p>
          <a:p>
            <a:endParaRPr lang="en-GB" dirty="0"/>
          </a:p>
        </p:txBody>
      </p:sp>
      <p:sp>
        <p:nvSpPr>
          <p:cNvPr id="3" name="Title 2"/>
          <p:cNvSpPr>
            <a:spLocks noGrp="1"/>
          </p:cNvSpPr>
          <p:nvPr>
            <p:ph type="title"/>
          </p:nvPr>
        </p:nvSpPr>
        <p:spPr/>
        <p:txBody>
          <a:bodyPr>
            <a:normAutofit fontScale="90000"/>
          </a:bodyPr>
          <a:lstStyle/>
          <a:p>
            <a:r>
              <a:rPr lang="en-GB" dirty="0" smtClean="0"/>
              <a:t>Organization Service</a:t>
            </a:r>
            <a:endParaRPr lang="en-GB" dirty="0"/>
          </a:p>
        </p:txBody>
      </p:sp>
    </p:spTree>
    <p:extLst>
      <p:ext uri="{BB962C8B-B14F-4D97-AF65-F5344CB8AC3E}">
        <p14:creationId xmlns:p14="http://schemas.microsoft.com/office/powerpoint/2010/main" val="26712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Comparing different Data Access Techniques</a:t>
            </a:r>
          </a:p>
          <a:p>
            <a:pPr lvl="2"/>
            <a:r>
              <a:rPr lang="en-US" dirty="0" err="1"/>
              <a:t>QueryExpression</a:t>
            </a:r>
            <a:endParaRPr lang="en-US" dirty="0"/>
          </a:p>
          <a:p>
            <a:pPr lvl="2"/>
            <a:r>
              <a:rPr lang="en-US" dirty="0" err="1"/>
              <a:t>QueryByAttribute</a:t>
            </a:r>
            <a:endParaRPr lang="en-US" dirty="0"/>
          </a:p>
          <a:p>
            <a:pPr lvl="2"/>
            <a:r>
              <a:rPr lang="en-US" dirty="0"/>
              <a:t>LINQ</a:t>
            </a:r>
          </a:p>
          <a:p>
            <a:pPr lvl="2"/>
            <a:r>
              <a:rPr lang="en-US" dirty="0" err="1"/>
              <a:t>FetchXML</a:t>
            </a:r>
            <a:endParaRPr lang="en-US" dirty="0"/>
          </a:p>
          <a:p>
            <a:pPr lvl="2"/>
            <a:r>
              <a:rPr lang="en-US" dirty="0" err="1"/>
              <a:t>WebAPI</a:t>
            </a:r>
            <a:endParaRPr lang="en-US" dirty="0"/>
          </a:p>
        </p:txBody>
      </p:sp>
      <p:sp>
        <p:nvSpPr>
          <p:cNvPr id="3" name="Title 2"/>
          <p:cNvSpPr>
            <a:spLocks noGrp="1"/>
          </p:cNvSpPr>
          <p:nvPr>
            <p:ph type="title"/>
          </p:nvPr>
        </p:nvSpPr>
        <p:spPr/>
        <p:txBody>
          <a:bodyPr>
            <a:normAutofit fontScale="90000"/>
          </a:bodyPr>
          <a:lstStyle/>
          <a:p>
            <a:r>
              <a:rPr lang="en-GB" dirty="0" smtClean="0"/>
              <a:t>Objectives – continued</a:t>
            </a:r>
            <a:endParaRPr lang="en-GB" dirty="0"/>
          </a:p>
        </p:txBody>
      </p:sp>
    </p:spTree>
    <p:extLst>
      <p:ext uri="{BB962C8B-B14F-4D97-AF65-F5344CB8AC3E}">
        <p14:creationId xmlns:p14="http://schemas.microsoft.com/office/powerpoint/2010/main" val="1765790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smtClean="0"/>
              <a:t>Late Bound</a:t>
            </a:r>
            <a:endParaRPr lang="en-GB" b="1" dirty="0"/>
          </a:p>
        </p:txBody>
      </p:sp>
      <p:sp>
        <p:nvSpPr>
          <p:cNvPr id="3" name="Title 2"/>
          <p:cNvSpPr>
            <a:spLocks noGrp="1"/>
          </p:cNvSpPr>
          <p:nvPr>
            <p:ph type="title"/>
          </p:nvPr>
        </p:nvSpPr>
        <p:spPr/>
        <p:txBody>
          <a:bodyPr>
            <a:normAutofit fontScale="90000"/>
          </a:bodyPr>
          <a:lstStyle/>
          <a:p>
            <a:r>
              <a:rPr lang="en-GB" dirty="0" err="1" smtClean="0"/>
              <a:t>OrganizationService</a:t>
            </a:r>
            <a:r>
              <a:rPr lang="en-GB" dirty="0" smtClean="0"/>
              <a:t> - Create</a:t>
            </a:r>
            <a:endParaRPr lang="en-GB" dirty="0"/>
          </a:p>
        </p:txBody>
      </p:sp>
      <p:pic>
        <p:nvPicPr>
          <p:cNvPr id="4" name="Picture 3">
            <a:extLst>
              <a:ext uri="{FF2B5EF4-FFF2-40B4-BE49-F238E27FC236}">
                <a16:creationId xmlns:a16="http://schemas.microsoft.com/office/drawing/2014/main" id="{D5C0620A-2E06-498D-8E54-A72DEDFAFA44}"/>
              </a:ext>
            </a:extLst>
          </p:cNvPr>
          <p:cNvPicPr>
            <a:picLocks noChangeAspect="1"/>
          </p:cNvPicPr>
          <p:nvPr/>
        </p:nvPicPr>
        <p:blipFill>
          <a:blip r:embed="rId3"/>
          <a:stretch>
            <a:fillRect/>
          </a:stretch>
        </p:blipFill>
        <p:spPr>
          <a:xfrm>
            <a:off x="2285693" y="2389184"/>
            <a:ext cx="7661413" cy="4204174"/>
          </a:xfrm>
          <a:prstGeom prst="rect">
            <a:avLst/>
          </a:prstGeom>
        </p:spPr>
      </p:pic>
    </p:spTree>
    <p:extLst>
      <p:ext uri="{BB962C8B-B14F-4D97-AF65-F5344CB8AC3E}">
        <p14:creationId xmlns:p14="http://schemas.microsoft.com/office/powerpoint/2010/main" val="589840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smtClean="0"/>
              <a:t>Early </a:t>
            </a:r>
            <a:r>
              <a:rPr lang="en-GB" b="1" dirty="0" smtClean="0"/>
              <a:t>Bound</a:t>
            </a:r>
            <a:endParaRPr lang="en-GB" b="1" dirty="0"/>
          </a:p>
        </p:txBody>
      </p:sp>
      <p:sp>
        <p:nvSpPr>
          <p:cNvPr id="3" name="Title 2"/>
          <p:cNvSpPr>
            <a:spLocks noGrp="1"/>
          </p:cNvSpPr>
          <p:nvPr>
            <p:ph type="title"/>
          </p:nvPr>
        </p:nvSpPr>
        <p:spPr/>
        <p:txBody>
          <a:bodyPr>
            <a:normAutofit fontScale="90000"/>
          </a:bodyPr>
          <a:lstStyle/>
          <a:p>
            <a:r>
              <a:rPr lang="en-GB" dirty="0" err="1" smtClean="0"/>
              <a:t>OrganizationService</a:t>
            </a:r>
            <a:r>
              <a:rPr lang="en-GB" dirty="0" smtClean="0"/>
              <a:t> - Create</a:t>
            </a:r>
            <a:endParaRPr lang="en-GB" dirty="0"/>
          </a:p>
        </p:txBody>
      </p:sp>
      <p:pic>
        <p:nvPicPr>
          <p:cNvPr id="5" name="Picture 4">
            <a:extLst>
              <a:ext uri="{FF2B5EF4-FFF2-40B4-BE49-F238E27FC236}">
                <a16:creationId xmlns:a16="http://schemas.microsoft.com/office/drawing/2014/main" id="{83AE7A22-D44F-404B-B5EC-B19586552C16}"/>
              </a:ext>
            </a:extLst>
          </p:cNvPr>
          <p:cNvPicPr>
            <a:picLocks noChangeAspect="1"/>
          </p:cNvPicPr>
          <p:nvPr/>
        </p:nvPicPr>
        <p:blipFill>
          <a:blip r:embed="rId3"/>
          <a:stretch>
            <a:fillRect/>
          </a:stretch>
        </p:blipFill>
        <p:spPr>
          <a:xfrm>
            <a:off x="1738313" y="2381250"/>
            <a:ext cx="7512149" cy="3089108"/>
          </a:xfrm>
          <a:prstGeom prst="rect">
            <a:avLst/>
          </a:prstGeom>
        </p:spPr>
      </p:pic>
    </p:spTree>
    <p:extLst>
      <p:ext uri="{BB962C8B-B14F-4D97-AF65-F5344CB8AC3E}">
        <p14:creationId xmlns:p14="http://schemas.microsoft.com/office/powerpoint/2010/main" val="2314666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smtClean="0"/>
              <a:t>Late Bound</a:t>
            </a:r>
            <a:endParaRPr lang="en-GB" b="1" dirty="0"/>
          </a:p>
        </p:txBody>
      </p:sp>
      <p:sp>
        <p:nvSpPr>
          <p:cNvPr id="3" name="Title 2"/>
          <p:cNvSpPr>
            <a:spLocks noGrp="1"/>
          </p:cNvSpPr>
          <p:nvPr>
            <p:ph type="title"/>
          </p:nvPr>
        </p:nvSpPr>
        <p:spPr/>
        <p:txBody>
          <a:bodyPr>
            <a:normAutofit fontScale="90000"/>
          </a:bodyPr>
          <a:lstStyle/>
          <a:p>
            <a:r>
              <a:rPr lang="en-GB" dirty="0" smtClean="0"/>
              <a:t>Organization Service – Retrieve </a:t>
            </a:r>
            <a:endParaRPr lang="en-GB" dirty="0"/>
          </a:p>
        </p:txBody>
      </p:sp>
      <p:pic>
        <p:nvPicPr>
          <p:cNvPr id="4" name="Picture 2">
            <a:extLst>
              <a:ext uri="{FF2B5EF4-FFF2-40B4-BE49-F238E27FC236}">
                <a16:creationId xmlns:a16="http://schemas.microsoft.com/office/drawing/2014/main" id="{E65296CB-7A06-4FA0-91AA-C14D177F8B67}"/>
              </a:ext>
            </a:extLst>
          </p:cNvPr>
          <p:cNvPicPr>
            <a:picLocks noChangeAspect="1"/>
          </p:cNvPicPr>
          <p:nvPr/>
        </p:nvPicPr>
        <p:blipFill>
          <a:blip r:embed="rId3"/>
          <a:stretch>
            <a:fillRect/>
          </a:stretch>
        </p:blipFill>
        <p:spPr>
          <a:xfrm>
            <a:off x="1507067" y="2526094"/>
            <a:ext cx="8641642" cy="2073922"/>
          </a:xfrm>
          <a:prstGeom prst="rect">
            <a:avLst/>
          </a:prstGeom>
        </p:spPr>
      </p:pic>
      <p:sp>
        <p:nvSpPr>
          <p:cNvPr id="5" name="TextBox 4"/>
          <p:cNvSpPr txBox="1"/>
          <p:nvPr/>
        </p:nvSpPr>
        <p:spPr>
          <a:xfrm>
            <a:off x="1369955" y="4606086"/>
            <a:ext cx="8646223" cy="1938992"/>
          </a:xfrm>
          <a:prstGeom prst="rect">
            <a:avLst/>
          </a:prstGeom>
          <a:noFill/>
        </p:spPr>
        <p:txBody>
          <a:bodyPr wrap="square" anchor="t">
            <a:spAutoFit/>
          </a:bodyPr>
          <a:lstStyle/>
          <a:p>
            <a:endParaRPr lang="en-GB" sz="2000" dirty="0">
              <a:latin typeface="Courier New" pitchFamily="49" charset="0"/>
              <a:cs typeface="Courier New" pitchFamily="49" charset="0"/>
            </a:endParaRPr>
          </a:p>
          <a:p>
            <a:r>
              <a:rPr lang="en-GB" sz="2000" dirty="0">
                <a:latin typeface="Courier New" pitchFamily="49" charset="0"/>
                <a:cs typeface="Courier New" pitchFamily="49" charset="0"/>
              </a:rPr>
              <a:t>//note the </a:t>
            </a:r>
            <a:r>
              <a:rPr lang="en-GB" sz="2000" dirty="0" err="1">
                <a:latin typeface="Courier New" pitchFamily="49" charset="0"/>
                <a:cs typeface="Courier New" pitchFamily="49" charset="0"/>
              </a:rPr>
              <a:t>contactid</a:t>
            </a:r>
            <a:r>
              <a:rPr lang="en-GB" sz="2000" dirty="0">
                <a:latin typeface="Courier New" pitchFamily="49" charset="0"/>
                <a:cs typeface="Courier New" pitchFamily="49" charset="0"/>
              </a:rPr>
              <a:t> is returned in field collection implicitly</a:t>
            </a:r>
          </a:p>
          <a:p>
            <a:endParaRPr lang="en-GB" sz="2000" dirty="0">
              <a:latin typeface="Courier New" pitchFamily="49" charset="0"/>
              <a:cs typeface="Courier New" pitchFamily="49" charset="0"/>
            </a:endParaRPr>
          </a:p>
          <a:p>
            <a:endParaRPr lang="en-GB" sz="2000" dirty="0">
              <a:latin typeface="Courier New" pitchFamily="49" charset="0"/>
              <a:cs typeface="Courier New" pitchFamily="49" charset="0"/>
            </a:endParaRPr>
          </a:p>
          <a:p>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3189748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smtClean="0"/>
              <a:t>Late Bound</a:t>
            </a:r>
          </a:p>
          <a:p>
            <a:endParaRPr lang="en-GB" b="1" dirty="0"/>
          </a:p>
          <a:p>
            <a:endParaRPr lang="en-GB" b="1" dirty="0" smtClean="0"/>
          </a:p>
          <a:p>
            <a:endParaRPr lang="en-GB" b="1" dirty="0"/>
          </a:p>
          <a:p>
            <a:endParaRPr lang="en-GB" b="1" dirty="0" smtClean="0"/>
          </a:p>
          <a:p>
            <a:r>
              <a:rPr lang="en-GB" b="1" dirty="0" smtClean="0"/>
              <a:t>Early Bound</a:t>
            </a:r>
            <a:endParaRPr lang="en-GB" b="1" dirty="0"/>
          </a:p>
        </p:txBody>
      </p:sp>
      <p:sp>
        <p:nvSpPr>
          <p:cNvPr id="3" name="Title 2"/>
          <p:cNvSpPr>
            <a:spLocks noGrp="1"/>
          </p:cNvSpPr>
          <p:nvPr>
            <p:ph type="title"/>
          </p:nvPr>
        </p:nvSpPr>
        <p:spPr/>
        <p:txBody>
          <a:bodyPr>
            <a:normAutofit fontScale="90000"/>
          </a:bodyPr>
          <a:lstStyle/>
          <a:p>
            <a:r>
              <a:rPr lang="en-GB" dirty="0" smtClean="0"/>
              <a:t>Organization Service – Update</a:t>
            </a:r>
            <a:endParaRPr lang="en-GB" dirty="0"/>
          </a:p>
        </p:txBody>
      </p:sp>
      <p:pic>
        <p:nvPicPr>
          <p:cNvPr id="4" name="Picture 5" descr="A picture containing indoor&#10;&#10;Description generated with high confidence">
            <a:extLst>
              <a:ext uri="{FF2B5EF4-FFF2-40B4-BE49-F238E27FC236}">
                <a16:creationId xmlns:a16="http://schemas.microsoft.com/office/drawing/2014/main" id="{4FE3E864-FA5F-4206-8438-7E397B767504}"/>
              </a:ext>
            </a:extLst>
          </p:cNvPr>
          <p:cNvPicPr>
            <a:picLocks noChangeAspect="1"/>
          </p:cNvPicPr>
          <p:nvPr/>
        </p:nvPicPr>
        <p:blipFill>
          <a:blip r:embed="rId3"/>
          <a:stretch>
            <a:fillRect/>
          </a:stretch>
        </p:blipFill>
        <p:spPr>
          <a:xfrm>
            <a:off x="1168401" y="4681933"/>
            <a:ext cx="4873977" cy="1460539"/>
          </a:xfrm>
          <a:prstGeom prst="rect">
            <a:avLst/>
          </a:prstGeom>
        </p:spPr>
      </p:pic>
      <p:pic>
        <p:nvPicPr>
          <p:cNvPr id="5" name="Picture 11">
            <a:extLst>
              <a:ext uri="{FF2B5EF4-FFF2-40B4-BE49-F238E27FC236}">
                <a16:creationId xmlns:a16="http://schemas.microsoft.com/office/drawing/2014/main" id="{77208EB7-0974-4607-BDFB-627AFE23F992}"/>
              </a:ext>
            </a:extLst>
          </p:cNvPr>
          <p:cNvPicPr>
            <a:picLocks noChangeAspect="1"/>
          </p:cNvPicPr>
          <p:nvPr/>
        </p:nvPicPr>
        <p:blipFill>
          <a:blip r:embed="rId4"/>
          <a:stretch>
            <a:fillRect/>
          </a:stretch>
        </p:blipFill>
        <p:spPr>
          <a:xfrm>
            <a:off x="1169198" y="2357422"/>
            <a:ext cx="5240068" cy="1663912"/>
          </a:xfrm>
          <a:prstGeom prst="rect">
            <a:avLst/>
          </a:prstGeom>
        </p:spPr>
      </p:pic>
    </p:spTree>
    <p:extLst>
      <p:ext uri="{BB962C8B-B14F-4D97-AF65-F5344CB8AC3E}">
        <p14:creationId xmlns:p14="http://schemas.microsoft.com/office/powerpoint/2010/main" val="999198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p:txBody>
      </p:sp>
      <p:sp>
        <p:nvSpPr>
          <p:cNvPr id="3" name="Title 2"/>
          <p:cNvSpPr>
            <a:spLocks noGrp="1"/>
          </p:cNvSpPr>
          <p:nvPr>
            <p:ph type="title"/>
          </p:nvPr>
        </p:nvSpPr>
        <p:spPr/>
        <p:txBody>
          <a:bodyPr>
            <a:normAutofit fontScale="90000"/>
          </a:bodyPr>
          <a:lstStyle/>
          <a:p>
            <a:r>
              <a:rPr lang="en-GB" dirty="0" smtClean="0"/>
              <a:t>Organization Service – Delete </a:t>
            </a:r>
            <a:endParaRPr lang="en-GB" dirty="0"/>
          </a:p>
        </p:txBody>
      </p:sp>
      <p:pic>
        <p:nvPicPr>
          <p:cNvPr id="4" name="Picture 6">
            <a:extLst>
              <a:ext uri="{FF2B5EF4-FFF2-40B4-BE49-F238E27FC236}">
                <a16:creationId xmlns:a16="http://schemas.microsoft.com/office/drawing/2014/main" id="{70261E38-43C2-4229-9DFA-98E24002F6C9}"/>
              </a:ext>
            </a:extLst>
          </p:cNvPr>
          <p:cNvPicPr>
            <a:picLocks noChangeAspect="1"/>
          </p:cNvPicPr>
          <p:nvPr/>
        </p:nvPicPr>
        <p:blipFill>
          <a:blip r:embed="rId3"/>
          <a:stretch>
            <a:fillRect/>
          </a:stretch>
        </p:blipFill>
        <p:spPr>
          <a:xfrm>
            <a:off x="928511" y="2850781"/>
            <a:ext cx="9417755" cy="1650327"/>
          </a:xfrm>
          <a:prstGeom prst="rect">
            <a:avLst/>
          </a:prstGeom>
        </p:spPr>
      </p:pic>
    </p:spTree>
    <p:extLst>
      <p:ext uri="{BB962C8B-B14F-4D97-AF65-F5344CB8AC3E}">
        <p14:creationId xmlns:p14="http://schemas.microsoft.com/office/powerpoint/2010/main" val="3386809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p:txBody>
      </p:sp>
      <p:sp>
        <p:nvSpPr>
          <p:cNvPr id="3" name="Title 2"/>
          <p:cNvSpPr>
            <a:spLocks noGrp="1"/>
          </p:cNvSpPr>
          <p:nvPr>
            <p:ph type="title"/>
          </p:nvPr>
        </p:nvSpPr>
        <p:spPr/>
        <p:txBody>
          <a:bodyPr>
            <a:normAutofit fontScale="90000"/>
          </a:bodyPr>
          <a:lstStyle/>
          <a:p>
            <a:r>
              <a:rPr lang="en-GB" dirty="0" err="1" smtClean="0"/>
              <a:t>OrganizationService</a:t>
            </a:r>
            <a:r>
              <a:rPr lang="en-GB" dirty="0" smtClean="0"/>
              <a:t> – </a:t>
            </a:r>
            <a:r>
              <a:rPr lang="en-GB" dirty="0" err="1" smtClean="0"/>
              <a:t>RetrieveMultiple</a:t>
            </a:r>
            <a:r>
              <a:rPr lang="en-GB" dirty="0" smtClean="0"/>
              <a:t> </a:t>
            </a:r>
            <a:endParaRPr lang="en-GB" dirty="0"/>
          </a:p>
        </p:txBody>
      </p:sp>
      <p:sp>
        <p:nvSpPr>
          <p:cNvPr id="4" name="Rectangle 3"/>
          <p:cNvSpPr/>
          <p:nvPr/>
        </p:nvSpPr>
        <p:spPr>
          <a:xfrm>
            <a:off x="3048000" y="2844225"/>
            <a:ext cx="6096000" cy="2246769"/>
          </a:xfrm>
          <a:prstGeom prst="rect">
            <a:avLst/>
          </a:prstGeom>
        </p:spPr>
        <p:txBody>
          <a:bodyPr>
            <a:spAutoFit/>
          </a:bodyPr>
          <a:lstStyle/>
          <a:p>
            <a:pPr eaLnBrk="0" hangingPunct="0">
              <a:spcBef>
                <a:spcPct val="50000"/>
              </a:spcBef>
            </a:pPr>
            <a:r>
              <a:rPr lang="en-GB" sz="2000" dirty="0">
                <a:cs typeface="Segoe UI" panose="020B0502040204020203" pitchFamily="34" charset="0"/>
              </a:rPr>
              <a:t>The </a:t>
            </a:r>
            <a:r>
              <a:rPr lang="en-GB" sz="2000" dirty="0" err="1">
                <a:cs typeface="Segoe UI" panose="020B0502040204020203" pitchFamily="34" charset="0"/>
              </a:rPr>
              <a:t>QueryExpression</a:t>
            </a:r>
            <a:r>
              <a:rPr lang="en-GB" sz="2000" dirty="0">
                <a:cs typeface="Segoe UI" panose="020B0502040204020203" pitchFamily="34" charset="0"/>
              </a:rPr>
              <a:t> is like a TSQL statement</a:t>
            </a:r>
          </a:p>
          <a:p>
            <a:pPr eaLnBrk="0" hangingPunct="0">
              <a:spcBef>
                <a:spcPct val="50000"/>
              </a:spcBef>
            </a:pPr>
            <a:r>
              <a:rPr lang="en-GB" sz="2000" dirty="0">
                <a:cs typeface="Segoe UI" panose="020B0502040204020203" pitchFamily="34" charset="0"/>
              </a:rPr>
              <a:t>Select ==</a:t>
            </a:r>
            <a:r>
              <a:rPr lang="en-GB" sz="2000" dirty="0" err="1">
                <a:cs typeface="Segoe UI" panose="020B0502040204020203" pitchFamily="34" charset="0"/>
              </a:rPr>
              <a:t>ColumnSet</a:t>
            </a:r>
            <a:endParaRPr lang="en-GB" sz="2000" dirty="0">
              <a:cs typeface="Segoe UI" panose="020B0502040204020203" pitchFamily="34" charset="0"/>
            </a:endParaRPr>
          </a:p>
          <a:p>
            <a:pPr eaLnBrk="0" hangingPunct="0">
              <a:spcBef>
                <a:spcPct val="50000"/>
              </a:spcBef>
            </a:pPr>
            <a:r>
              <a:rPr lang="en-GB" sz="2000" dirty="0">
                <a:cs typeface="Segoe UI" panose="020B0502040204020203" pitchFamily="34" charset="0"/>
              </a:rPr>
              <a:t>From==</a:t>
            </a:r>
            <a:r>
              <a:rPr lang="en-GB" sz="2000" dirty="0" err="1">
                <a:cs typeface="Segoe UI" panose="020B0502040204020203" pitchFamily="34" charset="0"/>
              </a:rPr>
              <a:t>entityname</a:t>
            </a:r>
            <a:endParaRPr lang="en-GB" sz="2000" dirty="0">
              <a:cs typeface="Segoe UI" panose="020B0502040204020203" pitchFamily="34" charset="0"/>
            </a:endParaRPr>
          </a:p>
          <a:p>
            <a:pPr eaLnBrk="0" hangingPunct="0">
              <a:spcBef>
                <a:spcPct val="50000"/>
              </a:spcBef>
            </a:pPr>
            <a:r>
              <a:rPr lang="en-GB" sz="2000" dirty="0">
                <a:cs typeface="Segoe UI" panose="020B0502040204020203" pitchFamily="34" charset="0"/>
              </a:rPr>
              <a:t>Where==</a:t>
            </a:r>
            <a:r>
              <a:rPr lang="en-GB" sz="2000" dirty="0" err="1">
                <a:cs typeface="Segoe UI" panose="020B0502040204020203" pitchFamily="34" charset="0"/>
              </a:rPr>
              <a:t>FilterExpression</a:t>
            </a:r>
            <a:r>
              <a:rPr lang="en-GB" sz="2000" dirty="0">
                <a:cs typeface="Segoe UI" panose="020B0502040204020203" pitchFamily="34" charset="0"/>
              </a:rPr>
              <a:t> </a:t>
            </a:r>
          </a:p>
          <a:p>
            <a:pPr eaLnBrk="0" hangingPunct="0">
              <a:spcBef>
                <a:spcPct val="50000"/>
              </a:spcBef>
            </a:pPr>
            <a:r>
              <a:rPr lang="en-GB" sz="2000" dirty="0">
                <a:cs typeface="Segoe UI" panose="020B0502040204020203" pitchFamily="34" charset="0"/>
              </a:rPr>
              <a:t>Order By==</a:t>
            </a:r>
            <a:r>
              <a:rPr lang="en-GB" sz="2000" dirty="0" err="1">
                <a:cs typeface="Segoe UI" panose="020B0502040204020203" pitchFamily="34" charset="0"/>
              </a:rPr>
              <a:t>OrderExpression</a:t>
            </a:r>
            <a:endParaRPr lang="en-GB" sz="2000" dirty="0">
              <a:cs typeface="Segoe UI" panose="020B0502040204020203" pitchFamily="34" charset="0"/>
            </a:endParaRPr>
          </a:p>
        </p:txBody>
      </p:sp>
    </p:spTree>
    <p:extLst>
      <p:ext uri="{BB962C8B-B14F-4D97-AF65-F5344CB8AC3E}">
        <p14:creationId xmlns:p14="http://schemas.microsoft.com/office/powerpoint/2010/main" val="2377504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p:txBody>
      </p:sp>
      <p:sp>
        <p:nvSpPr>
          <p:cNvPr id="3" name="Title 2"/>
          <p:cNvSpPr>
            <a:spLocks noGrp="1"/>
          </p:cNvSpPr>
          <p:nvPr>
            <p:ph type="title"/>
          </p:nvPr>
        </p:nvSpPr>
        <p:spPr/>
        <p:txBody>
          <a:bodyPr>
            <a:normAutofit fontScale="90000"/>
          </a:bodyPr>
          <a:lstStyle/>
          <a:p>
            <a:r>
              <a:rPr lang="en-GB" dirty="0" err="1" smtClean="0"/>
              <a:t>OrganizationService</a:t>
            </a:r>
            <a:r>
              <a:rPr lang="en-GB" dirty="0" smtClean="0"/>
              <a:t> – </a:t>
            </a:r>
            <a:r>
              <a:rPr lang="en-GB" dirty="0" err="1" smtClean="0"/>
              <a:t>RetrieveMultiple</a:t>
            </a:r>
            <a:r>
              <a:rPr lang="en-GB" dirty="0" smtClean="0"/>
              <a:t> </a:t>
            </a:r>
            <a:endParaRPr lang="en-GB" dirty="0"/>
          </a:p>
        </p:txBody>
      </p:sp>
      <p:sp>
        <p:nvSpPr>
          <p:cNvPr id="4" name="Rectangle 3"/>
          <p:cNvSpPr/>
          <p:nvPr/>
        </p:nvSpPr>
        <p:spPr>
          <a:xfrm>
            <a:off x="3048000" y="2613392"/>
            <a:ext cx="7233684" cy="3139321"/>
          </a:xfrm>
          <a:prstGeom prst="rect">
            <a:avLst/>
          </a:prstGeom>
        </p:spPr>
        <p:txBody>
          <a:bodyPr wrap="square">
            <a:spAutoFit/>
          </a:bodyPr>
          <a:lstStyle/>
          <a:p>
            <a:r>
              <a:rPr lang="en-GB" sz="1800" dirty="0" err="1">
                <a:solidFill>
                  <a:srgbClr val="0000FF"/>
                </a:solidFill>
                <a:latin typeface="Consolas" panose="020B0609020204030204" pitchFamily="49" charset="0"/>
              </a:rPr>
              <a:t>var</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cityCondition</a:t>
            </a:r>
            <a:r>
              <a:rPr lang="en-GB" sz="1800" dirty="0">
                <a:solidFill>
                  <a:srgbClr val="000000"/>
                </a:solidFill>
                <a:latin typeface="Consolas" panose="020B0609020204030204" pitchFamily="49" charset="0"/>
              </a:rPr>
              <a:t> = </a:t>
            </a:r>
            <a:r>
              <a:rPr lang="en-GB" sz="1800" dirty="0">
                <a:solidFill>
                  <a:srgbClr val="0000FF"/>
                </a:solidFill>
                <a:latin typeface="Consolas" panose="020B0609020204030204" pitchFamily="49" charset="0"/>
              </a:rPr>
              <a:t>new</a:t>
            </a:r>
            <a:r>
              <a:rPr lang="en-GB" sz="1800" dirty="0">
                <a:solidFill>
                  <a:srgbClr val="000000"/>
                </a:solidFill>
                <a:latin typeface="Consolas" panose="020B0609020204030204" pitchFamily="49" charset="0"/>
              </a:rPr>
              <a:t> </a:t>
            </a:r>
            <a:r>
              <a:rPr lang="en-GB" sz="1800" dirty="0" err="1">
                <a:solidFill>
                  <a:srgbClr val="2B91AF"/>
                </a:solidFill>
                <a:latin typeface="Consolas" panose="020B0609020204030204" pitchFamily="49" charset="0"/>
              </a:rPr>
              <a:t>ConditionExpression</a:t>
            </a:r>
            <a:r>
              <a:rPr lang="en-GB" sz="1800" dirty="0">
                <a:solidFill>
                  <a:srgbClr val="000000"/>
                </a:solidFill>
                <a:latin typeface="Consolas" panose="020B0609020204030204" pitchFamily="49" charset="0"/>
              </a:rPr>
              <a:t>();</a:t>
            </a:r>
          </a:p>
          <a:p>
            <a:endParaRPr lang="en-GB" sz="1800" dirty="0">
              <a:solidFill>
                <a:srgbClr val="000000"/>
              </a:solidFill>
              <a:latin typeface="Consolas" panose="020B0609020204030204" pitchFamily="49" charset="0"/>
            </a:endParaRP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cityCondition.AttributeName</a:t>
            </a:r>
            <a:r>
              <a:rPr lang="en-GB" sz="1800" dirty="0">
                <a:solidFill>
                  <a:srgbClr val="000000"/>
                </a:solidFill>
                <a:latin typeface="Consolas" panose="020B0609020204030204" pitchFamily="49" charset="0"/>
              </a:rPr>
              <a:t> = </a:t>
            </a:r>
            <a:r>
              <a:rPr lang="en-GB" sz="1800" dirty="0">
                <a:solidFill>
                  <a:srgbClr val="A31515"/>
                </a:solidFill>
                <a:latin typeface="Consolas" panose="020B0609020204030204" pitchFamily="49" charset="0"/>
              </a:rPr>
              <a:t>"address1_city"</a:t>
            </a:r>
            <a:r>
              <a:rPr lang="en-GB" sz="1800" dirty="0">
                <a:solidFill>
                  <a:srgbClr val="000000"/>
                </a:solidFill>
                <a:latin typeface="Consolas" panose="020B0609020204030204" pitchFamily="49" charset="0"/>
              </a:rPr>
              <a:t>;</a:t>
            </a:r>
          </a:p>
          <a:p>
            <a:endParaRPr lang="en-GB" sz="1800" dirty="0">
              <a:solidFill>
                <a:srgbClr val="000000"/>
              </a:solidFill>
              <a:latin typeface="Consolas" panose="020B0609020204030204" pitchFamily="49" charset="0"/>
            </a:endParaRP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cityCondition.Operator</a:t>
            </a:r>
            <a:r>
              <a:rPr lang="en-GB" sz="1800" dirty="0">
                <a:solidFill>
                  <a:srgbClr val="000000"/>
                </a:solidFill>
                <a:latin typeface="Consolas" panose="020B0609020204030204" pitchFamily="49" charset="0"/>
              </a:rPr>
              <a:t> = </a:t>
            </a:r>
            <a:r>
              <a:rPr lang="en-GB" sz="1800" dirty="0" err="1">
                <a:solidFill>
                  <a:srgbClr val="2B91AF"/>
                </a:solidFill>
                <a:latin typeface="Consolas" panose="020B0609020204030204" pitchFamily="49" charset="0"/>
              </a:rPr>
              <a:t>ConditionOperator</a:t>
            </a:r>
            <a:r>
              <a:rPr lang="en-GB" sz="1800" dirty="0" err="1">
                <a:solidFill>
                  <a:srgbClr val="000000"/>
                </a:solidFill>
                <a:latin typeface="Consolas" panose="020B0609020204030204" pitchFamily="49" charset="0"/>
              </a:rPr>
              <a:t>.Like</a:t>
            </a:r>
            <a:r>
              <a:rPr lang="en-GB" sz="1800" dirty="0">
                <a:solidFill>
                  <a:srgbClr val="000000"/>
                </a:solidFill>
                <a:latin typeface="Consolas" panose="020B0609020204030204" pitchFamily="49" charset="0"/>
              </a:rPr>
              <a:t>;</a:t>
            </a:r>
          </a:p>
          <a:p>
            <a:endParaRPr lang="en-GB" sz="1800" dirty="0">
              <a:solidFill>
                <a:srgbClr val="000000"/>
              </a:solidFill>
              <a:latin typeface="Consolas" panose="020B0609020204030204" pitchFamily="49" charset="0"/>
            </a:endParaRP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cityCondition.Values.Add</a:t>
            </a:r>
            <a:r>
              <a:rPr lang="en-GB" sz="1800" dirty="0">
                <a:solidFill>
                  <a:srgbClr val="000000"/>
                </a:solidFill>
                <a:latin typeface="Consolas" panose="020B0609020204030204" pitchFamily="49" charset="0"/>
              </a:rPr>
              <a:t>(</a:t>
            </a:r>
            <a:r>
              <a:rPr lang="en-GB" sz="1800" dirty="0" err="1">
                <a:solidFill>
                  <a:srgbClr val="000000"/>
                </a:solidFill>
                <a:latin typeface="Consolas" panose="020B0609020204030204" pitchFamily="49" charset="0"/>
              </a:rPr>
              <a:t>txtCitySearch.Text</a:t>
            </a:r>
            <a:r>
              <a:rPr lang="en-GB" sz="1800" dirty="0">
                <a:solidFill>
                  <a:srgbClr val="000000"/>
                </a:solidFill>
                <a:latin typeface="Consolas" panose="020B0609020204030204" pitchFamily="49" charset="0"/>
              </a:rPr>
              <a:t> + </a:t>
            </a:r>
            <a:r>
              <a:rPr lang="en-GB" sz="1800" dirty="0">
                <a:solidFill>
                  <a:srgbClr val="A31515"/>
                </a:solidFill>
                <a:latin typeface="Consolas" panose="020B0609020204030204" pitchFamily="49" charset="0"/>
              </a:rPr>
              <a:t>"%"</a:t>
            </a:r>
            <a:r>
              <a:rPr lang="en-GB" sz="1800" dirty="0">
                <a:solidFill>
                  <a:srgbClr val="000000"/>
                </a:solidFill>
                <a:latin typeface="Consolas" panose="020B0609020204030204" pitchFamily="49" charset="0"/>
              </a:rPr>
              <a:t>)</a:t>
            </a:r>
          </a:p>
          <a:p>
            <a:endParaRPr lang="en-GB" sz="1800" dirty="0">
              <a:solidFill>
                <a:srgbClr val="000000"/>
              </a:solidFill>
              <a:latin typeface="Consolas" panose="020B0609020204030204" pitchFamily="49" charset="0"/>
            </a:endParaRPr>
          </a:p>
          <a:p>
            <a:r>
              <a:rPr lang="en-GB" sz="1800" dirty="0" err="1">
                <a:solidFill>
                  <a:srgbClr val="2B91AF"/>
                </a:solidFill>
                <a:latin typeface="Consolas" panose="020B0609020204030204" pitchFamily="49" charset="0"/>
              </a:rPr>
              <a:t>FilterExpression</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cityFilter</a:t>
            </a:r>
            <a:r>
              <a:rPr lang="en-GB" sz="1800" dirty="0">
                <a:solidFill>
                  <a:srgbClr val="000000"/>
                </a:solidFill>
                <a:latin typeface="Consolas" panose="020B0609020204030204" pitchFamily="49" charset="0"/>
              </a:rPr>
              <a:t> = </a:t>
            </a:r>
            <a:r>
              <a:rPr lang="en-GB" sz="1800" dirty="0">
                <a:solidFill>
                  <a:srgbClr val="0000FF"/>
                </a:solidFill>
                <a:latin typeface="Consolas" panose="020B0609020204030204" pitchFamily="49" charset="0"/>
              </a:rPr>
              <a:t>new</a:t>
            </a:r>
            <a:r>
              <a:rPr lang="en-GB" sz="1800" dirty="0">
                <a:solidFill>
                  <a:srgbClr val="000000"/>
                </a:solidFill>
                <a:latin typeface="Consolas" panose="020B0609020204030204" pitchFamily="49" charset="0"/>
              </a:rPr>
              <a:t> </a:t>
            </a:r>
            <a:r>
              <a:rPr lang="en-GB" sz="1800" dirty="0" err="1">
                <a:solidFill>
                  <a:srgbClr val="2B91AF"/>
                </a:solidFill>
                <a:latin typeface="Consolas" panose="020B0609020204030204" pitchFamily="49" charset="0"/>
              </a:rPr>
              <a:t>FilterExpression</a:t>
            </a:r>
            <a:r>
              <a:rPr lang="en-GB"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cityFilter.Conditions.Add</a:t>
            </a:r>
            <a:r>
              <a:rPr lang="en-GB" sz="1800" dirty="0">
                <a:solidFill>
                  <a:srgbClr val="000000"/>
                </a:solidFill>
                <a:latin typeface="Consolas" panose="020B0609020204030204" pitchFamily="49" charset="0"/>
              </a:rPr>
              <a:t>(</a:t>
            </a:r>
            <a:r>
              <a:rPr lang="en-GB" sz="1800" dirty="0" err="1">
                <a:solidFill>
                  <a:srgbClr val="000000"/>
                </a:solidFill>
                <a:latin typeface="Consolas" panose="020B0609020204030204" pitchFamily="49" charset="0"/>
              </a:rPr>
              <a:t>cityCondition</a:t>
            </a:r>
            <a:r>
              <a:rPr lang="en-GB" sz="1800" dirty="0">
                <a:solidFill>
                  <a:srgbClr val="000000"/>
                </a:solidFill>
                <a:latin typeface="Consolas" panose="020B0609020204030204" pitchFamily="49" charset="0"/>
              </a:rPr>
              <a:t>);</a:t>
            </a:r>
            <a:endParaRPr lang="en-GB" sz="1800" dirty="0"/>
          </a:p>
        </p:txBody>
      </p:sp>
    </p:spTree>
    <p:extLst>
      <p:ext uri="{BB962C8B-B14F-4D97-AF65-F5344CB8AC3E}">
        <p14:creationId xmlns:p14="http://schemas.microsoft.com/office/powerpoint/2010/main" val="1640013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err="1" smtClean="0"/>
              <a:t>OrganizationService</a:t>
            </a:r>
            <a:r>
              <a:rPr lang="en-GB" dirty="0" smtClean="0"/>
              <a:t> - </a:t>
            </a:r>
            <a:r>
              <a:rPr lang="en-GB" dirty="0" err="1" smtClean="0"/>
              <a:t>RetrieveMultiple</a:t>
            </a:r>
            <a:endParaRPr lang="en-GB" dirty="0"/>
          </a:p>
        </p:txBody>
      </p:sp>
      <p:sp>
        <p:nvSpPr>
          <p:cNvPr id="4" name="Rectangle 3"/>
          <p:cNvSpPr/>
          <p:nvPr/>
        </p:nvSpPr>
        <p:spPr>
          <a:xfrm>
            <a:off x="3047999" y="2536448"/>
            <a:ext cx="7371907" cy="3693319"/>
          </a:xfrm>
          <a:prstGeom prst="rect">
            <a:avLst/>
          </a:prstGeom>
        </p:spPr>
        <p:txBody>
          <a:bodyPr wrap="square">
            <a:spAutoFit/>
          </a:bodyPr>
          <a:lstStyle/>
          <a:p>
            <a:pPr marL="0" indent="0" fontAlgn="auto">
              <a:spcAft>
                <a:spcPts val="0"/>
              </a:spcAft>
              <a:buNone/>
            </a:pPr>
            <a:r>
              <a:rPr lang="en-GB" sz="1800" dirty="0" err="1">
                <a:solidFill>
                  <a:srgbClr val="2B91AF"/>
                </a:solidFill>
                <a:latin typeface="Consolas" panose="020B0609020204030204" pitchFamily="49" charset="0"/>
              </a:rPr>
              <a:t>QueryExpression</a:t>
            </a:r>
            <a:r>
              <a:rPr lang="en-GB" sz="1800" dirty="0">
                <a:solidFill>
                  <a:srgbClr val="000000"/>
                </a:solidFill>
                <a:latin typeface="Consolas" panose="020B0609020204030204" pitchFamily="49" charset="0"/>
              </a:rPr>
              <a:t> query = </a:t>
            </a:r>
            <a:r>
              <a:rPr lang="en-GB" sz="1800" dirty="0">
                <a:solidFill>
                  <a:srgbClr val="0000FF"/>
                </a:solidFill>
                <a:latin typeface="Consolas" panose="020B0609020204030204" pitchFamily="49" charset="0"/>
              </a:rPr>
              <a:t>new</a:t>
            </a:r>
            <a:r>
              <a:rPr lang="en-GB" sz="1800" dirty="0">
                <a:solidFill>
                  <a:srgbClr val="000000"/>
                </a:solidFill>
                <a:latin typeface="Consolas" panose="020B0609020204030204" pitchFamily="49" charset="0"/>
              </a:rPr>
              <a:t> </a:t>
            </a:r>
            <a:r>
              <a:rPr lang="en-GB" sz="1800" dirty="0" err="1">
                <a:solidFill>
                  <a:srgbClr val="2B91AF"/>
                </a:solidFill>
                <a:latin typeface="Consolas" panose="020B0609020204030204" pitchFamily="49" charset="0"/>
              </a:rPr>
              <a:t>QueryExpression</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"account"</a:t>
            </a:r>
            <a:r>
              <a:rPr lang="en-GB" sz="1800" dirty="0">
                <a:solidFill>
                  <a:srgbClr val="000000"/>
                </a:solidFill>
                <a:latin typeface="Consolas" panose="020B0609020204030204" pitchFamily="49" charset="0"/>
              </a:rPr>
              <a:t>);</a:t>
            </a:r>
          </a:p>
          <a:p>
            <a:pPr marL="0" indent="0" fontAlgn="auto">
              <a:spcAft>
                <a:spcPts val="0"/>
              </a:spcAft>
              <a:buNone/>
            </a:pPr>
            <a:endParaRPr lang="en-GB" sz="1800" dirty="0">
              <a:solidFill>
                <a:srgbClr val="000000"/>
              </a:solidFill>
              <a:latin typeface="Consolas" panose="020B0609020204030204" pitchFamily="49" charset="0"/>
            </a:endParaRPr>
          </a:p>
          <a:p>
            <a:pPr marL="0" indent="0" fontAlgn="auto">
              <a:spcAft>
                <a:spcPts val="0"/>
              </a:spcAft>
              <a:buNone/>
            </a:pPr>
            <a:r>
              <a:rPr lang="en-GB" sz="1800" dirty="0" err="1">
                <a:solidFill>
                  <a:srgbClr val="000000"/>
                </a:solidFill>
                <a:latin typeface="Consolas" panose="020B0609020204030204" pitchFamily="49" charset="0"/>
              </a:rPr>
              <a:t>query.ColumnSet.AddColumns</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"name"</a:t>
            </a:r>
            <a:r>
              <a:rPr lang="en-GB" sz="1800" dirty="0">
                <a:solidFill>
                  <a:srgbClr val="000000"/>
                </a:solidFill>
                <a:latin typeface="Consolas" panose="020B0609020204030204" pitchFamily="49" charset="0"/>
              </a:rPr>
              <a:t>, 								</a:t>
            </a:r>
            <a:r>
              <a:rPr lang="en-GB" sz="1800" dirty="0">
                <a:solidFill>
                  <a:srgbClr val="A31515"/>
                </a:solidFill>
                <a:latin typeface="Consolas" panose="020B0609020204030204" pitchFamily="49" charset="0"/>
              </a:rPr>
              <a:t>"address1_city"</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"accountid"</a:t>
            </a:r>
            <a:r>
              <a:rPr lang="en-GB" sz="1800" dirty="0">
                <a:solidFill>
                  <a:srgbClr val="000000"/>
                </a:solidFill>
                <a:latin typeface="Consolas" panose="020B0609020204030204" pitchFamily="49" charset="0"/>
              </a:rPr>
              <a:t>);</a:t>
            </a:r>
          </a:p>
          <a:p>
            <a:pPr marL="0" indent="0" fontAlgn="auto">
              <a:spcAft>
                <a:spcPts val="0"/>
              </a:spcAft>
              <a:buNone/>
            </a:pPr>
            <a:endParaRPr lang="en-GB" sz="1800" dirty="0">
              <a:solidFill>
                <a:srgbClr val="000000"/>
              </a:solidFill>
              <a:latin typeface="Consolas" panose="020B0609020204030204" pitchFamily="49" charset="0"/>
            </a:endParaRPr>
          </a:p>
          <a:p>
            <a:pPr marL="0" indent="0" fontAlgn="auto">
              <a:spcAft>
                <a:spcPts val="0"/>
              </a:spcAft>
              <a:buNone/>
            </a:pPr>
            <a:r>
              <a:rPr lang="en-GB" sz="1800" dirty="0" err="1">
                <a:solidFill>
                  <a:srgbClr val="000000"/>
                </a:solidFill>
                <a:latin typeface="Consolas" panose="020B0609020204030204" pitchFamily="49" charset="0"/>
              </a:rPr>
              <a:t>query.Criteria.AddFilter</a:t>
            </a:r>
            <a:r>
              <a:rPr lang="en-GB" sz="1800" dirty="0">
                <a:solidFill>
                  <a:srgbClr val="000000"/>
                </a:solidFill>
                <a:latin typeface="Consolas" panose="020B0609020204030204" pitchFamily="49" charset="0"/>
              </a:rPr>
              <a:t>(</a:t>
            </a:r>
            <a:r>
              <a:rPr lang="en-GB" sz="1800" dirty="0" err="1">
                <a:solidFill>
                  <a:srgbClr val="000000"/>
                </a:solidFill>
                <a:latin typeface="Consolas" panose="020B0609020204030204" pitchFamily="49" charset="0"/>
              </a:rPr>
              <a:t>cityFilter</a:t>
            </a:r>
            <a:r>
              <a:rPr lang="en-GB" sz="1800" dirty="0">
                <a:solidFill>
                  <a:srgbClr val="000000"/>
                </a:solidFill>
                <a:latin typeface="Consolas" panose="020B0609020204030204" pitchFamily="49" charset="0"/>
              </a:rPr>
              <a:t>);</a:t>
            </a:r>
          </a:p>
          <a:p>
            <a:pPr marL="0" indent="0" fontAlgn="auto">
              <a:spcAft>
                <a:spcPts val="0"/>
              </a:spcAft>
              <a:buNone/>
            </a:pPr>
            <a:endParaRPr lang="en-GB" sz="1800" dirty="0">
              <a:solidFill>
                <a:srgbClr val="000000"/>
              </a:solidFill>
              <a:latin typeface="Consolas" panose="020B0609020204030204" pitchFamily="49" charset="0"/>
            </a:endParaRPr>
          </a:p>
          <a:p>
            <a:pPr marL="0" indent="0" fontAlgn="auto">
              <a:spcAft>
                <a:spcPts val="0"/>
              </a:spcAft>
              <a:buNone/>
            </a:pPr>
            <a:r>
              <a:rPr lang="en-GB" sz="1800" dirty="0" err="1">
                <a:solidFill>
                  <a:srgbClr val="000000"/>
                </a:solidFill>
                <a:latin typeface="Consolas" panose="020B0609020204030204" pitchFamily="49" charset="0"/>
              </a:rPr>
              <a:t>query.Orders.Add</a:t>
            </a:r>
            <a:r>
              <a:rPr lang="en-GB" sz="1800" dirty="0">
                <a:solidFill>
                  <a:srgbClr val="000000"/>
                </a:solidFill>
                <a:latin typeface="Consolas" panose="020B0609020204030204" pitchFamily="49" charset="0"/>
              </a:rPr>
              <a:t>(</a:t>
            </a:r>
            <a:r>
              <a:rPr lang="en-GB" sz="1800" dirty="0">
                <a:solidFill>
                  <a:srgbClr val="0000FF"/>
                </a:solidFill>
                <a:latin typeface="Consolas" panose="020B0609020204030204" pitchFamily="49" charset="0"/>
              </a:rPr>
              <a:t>new</a:t>
            </a:r>
            <a:r>
              <a:rPr lang="en-GB" sz="1800" dirty="0">
                <a:solidFill>
                  <a:srgbClr val="000000"/>
                </a:solidFill>
                <a:latin typeface="Consolas" panose="020B0609020204030204" pitchFamily="49" charset="0"/>
              </a:rPr>
              <a:t> </a:t>
            </a:r>
            <a:r>
              <a:rPr lang="en-GB" sz="1800" dirty="0" err="1">
                <a:solidFill>
                  <a:srgbClr val="2B91AF"/>
                </a:solidFill>
                <a:latin typeface="Consolas" panose="020B0609020204030204" pitchFamily="49" charset="0"/>
              </a:rPr>
              <a:t>OrderExpression</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"name"</a:t>
            </a:r>
            <a:r>
              <a:rPr lang="en-GB" sz="1800" dirty="0">
                <a:solidFill>
                  <a:srgbClr val="000000"/>
                </a:solidFill>
                <a:latin typeface="Consolas" panose="020B0609020204030204" pitchFamily="49" charset="0"/>
              </a:rPr>
              <a:t>, 							</a:t>
            </a:r>
            <a:r>
              <a:rPr lang="en-GB" sz="1800" dirty="0" err="1">
                <a:solidFill>
                  <a:srgbClr val="2B91AF"/>
                </a:solidFill>
                <a:latin typeface="Consolas" panose="020B0609020204030204" pitchFamily="49" charset="0"/>
              </a:rPr>
              <a:t>OrderType</a:t>
            </a:r>
            <a:r>
              <a:rPr lang="en-GB" sz="1800" dirty="0" err="1">
                <a:solidFill>
                  <a:srgbClr val="000000"/>
                </a:solidFill>
                <a:latin typeface="Consolas" panose="020B0609020204030204" pitchFamily="49" charset="0"/>
              </a:rPr>
              <a:t>.Ascending</a:t>
            </a:r>
            <a:r>
              <a:rPr lang="en-GB" sz="1800" dirty="0">
                <a:solidFill>
                  <a:srgbClr val="000000"/>
                </a:solidFill>
                <a:latin typeface="Consolas" panose="020B0609020204030204" pitchFamily="49" charset="0"/>
              </a:rPr>
              <a:t>));</a:t>
            </a:r>
          </a:p>
          <a:p>
            <a:pPr marL="0" indent="0" fontAlgn="auto">
              <a:spcAft>
                <a:spcPts val="0"/>
              </a:spcAft>
              <a:buNone/>
            </a:pPr>
            <a:r>
              <a:rPr lang="en-GB" sz="1800" dirty="0">
                <a:solidFill>
                  <a:srgbClr val="000000"/>
                </a:solidFill>
                <a:latin typeface="Consolas" panose="020B0609020204030204" pitchFamily="49" charset="0"/>
              </a:rPr>
              <a:t>	</a:t>
            </a:r>
          </a:p>
          <a:p>
            <a:pPr marL="0" indent="0" fontAlgn="auto">
              <a:spcAft>
                <a:spcPts val="0"/>
              </a:spcAft>
              <a:buNone/>
            </a:pPr>
            <a:r>
              <a:rPr lang="en-GB" sz="1800" dirty="0" err="1">
                <a:solidFill>
                  <a:srgbClr val="000000"/>
                </a:solidFill>
                <a:latin typeface="Consolas" panose="020B0609020204030204" pitchFamily="49" charset="0"/>
              </a:rPr>
              <a:t>crmServiceClient.RetrieveMultiple</a:t>
            </a:r>
            <a:r>
              <a:rPr lang="en-GB" sz="1800" dirty="0">
                <a:solidFill>
                  <a:srgbClr val="000000"/>
                </a:solidFill>
                <a:latin typeface="Consolas" panose="020B0609020204030204" pitchFamily="49" charset="0"/>
              </a:rPr>
              <a:t>(query).Entities;</a:t>
            </a:r>
            <a:endParaRPr lang="en-GB" sz="1800" dirty="0"/>
          </a:p>
        </p:txBody>
      </p:sp>
    </p:spTree>
    <p:extLst>
      <p:ext uri="{BB962C8B-B14F-4D97-AF65-F5344CB8AC3E}">
        <p14:creationId xmlns:p14="http://schemas.microsoft.com/office/powerpoint/2010/main" val="3123396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Creating and retrieving entity information using late bound types</a:t>
            </a:r>
          </a:p>
          <a:p>
            <a:endParaRPr lang="en-GB" dirty="0"/>
          </a:p>
        </p:txBody>
      </p:sp>
      <p:sp>
        <p:nvSpPr>
          <p:cNvPr id="3" name="Title 2"/>
          <p:cNvSpPr>
            <a:spLocks noGrp="1"/>
          </p:cNvSpPr>
          <p:nvPr>
            <p:ph type="title"/>
          </p:nvPr>
        </p:nvSpPr>
        <p:spPr/>
        <p:txBody>
          <a:bodyPr>
            <a:normAutofit fontScale="90000"/>
          </a:bodyPr>
          <a:lstStyle/>
          <a:p>
            <a:r>
              <a:rPr lang="en-GB" dirty="0" smtClean="0"/>
              <a:t>Module 2 Lab C</a:t>
            </a:r>
            <a:endParaRPr lang="en-GB" dirty="0"/>
          </a:p>
        </p:txBody>
      </p:sp>
    </p:spTree>
    <p:extLst>
      <p:ext uri="{BB962C8B-B14F-4D97-AF65-F5344CB8AC3E}">
        <p14:creationId xmlns:p14="http://schemas.microsoft.com/office/powerpoint/2010/main" val="2893783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err="1" smtClean="0"/>
              <a:t>RetrieveMultiple</a:t>
            </a:r>
            <a:r>
              <a:rPr lang="en-GB" dirty="0" smtClean="0"/>
              <a:t> - Paging</a:t>
            </a:r>
            <a:endParaRPr lang="en-GB" dirty="0"/>
          </a:p>
        </p:txBody>
      </p:sp>
      <p:pic>
        <p:nvPicPr>
          <p:cNvPr id="4" name="Picture 2" descr="A screenshot of a social media post&#10;&#10;Description generated with very high confidence">
            <a:extLst>
              <a:ext uri="{FF2B5EF4-FFF2-40B4-BE49-F238E27FC236}">
                <a16:creationId xmlns:a16="http://schemas.microsoft.com/office/drawing/2014/main" id="{7CDB1F56-B328-4AE4-A5AB-37D47DDCD961}"/>
              </a:ext>
            </a:extLst>
          </p:cNvPr>
          <p:cNvPicPr>
            <a:picLocks noChangeAspect="1"/>
          </p:cNvPicPr>
          <p:nvPr/>
        </p:nvPicPr>
        <p:blipFill>
          <a:blip r:embed="rId3"/>
          <a:stretch>
            <a:fillRect/>
          </a:stretch>
        </p:blipFill>
        <p:spPr>
          <a:xfrm>
            <a:off x="1845734" y="2038422"/>
            <a:ext cx="6694310" cy="4601489"/>
          </a:xfrm>
          <a:prstGeom prst="rect">
            <a:avLst/>
          </a:prstGeom>
        </p:spPr>
      </p:pic>
    </p:spTree>
    <p:extLst>
      <p:ext uri="{BB962C8B-B14F-4D97-AF65-F5344CB8AC3E}">
        <p14:creationId xmlns:p14="http://schemas.microsoft.com/office/powerpoint/2010/main" val="109162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Discovery Service</a:t>
            </a:r>
          </a:p>
          <a:p>
            <a:pPr lvl="1"/>
            <a:r>
              <a:rPr lang="en-US" dirty="0"/>
              <a:t>Determines the organizations a user is authenticated against</a:t>
            </a:r>
          </a:p>
          <a:p>
            <a:pPr lvl="1"/>
            <a:r>
              <a:rPr lang="en-US" dirty="0"/>
              <a:t>Returns the endpoint for the Organization Service</a:t>
            </a:r>
          </a:p>
          <a:p>
            <a:r>
              <a:rPr lang="en-US" dirty="0"/>
              <a:t>Organization Service</a:t>
            </a:r>
          </a:p>
          <a:p>
            <a:pPr lvl="1"/>
            <a:r>
              <a:rPr lang="en-US" dirty="0"/>
              <a:t>Allows CRUD interaction with Microsoft Dynamics 365 entities and application processes</a:t>
            </a:r>
          </a:p>
          <a:p>
            <a:r>
              <a:rPr lang="en-GB" dirty="0"/>
              <a:t>Dynamics 365 Web API</a:t>
            </a:r>
          </a:p>
          <a:p>
            <a:pPr lvl="1"/>
            <a:r>
              <a:rPr lang="en-GB" dirty="0"/>
              <a:t>Implements OData version 4.0</a:t>
            </a:r>
            <a:endParaRPr lang="en-US" dirty="0"/>
          </a:p>
        </p:txBody>
      </p:sp>
      <p:sp>
        <p:nvSpPr>
          <p:cNvPr id="3" name="Title 2"/>
          <p:cNvSpPr>
            <a:spLocks noGrp="1"/>
          </p:cNvSpPr>
          <p:nvPr>
            <p:ph type="title"/>
          </p:nvPr>
        </p:nvSpPr>
        <p:spPr/>
        <p:txBody>
          <a:bodyPr>
            <a:normAutofit fontScale="90000"/>
          </a:bodyPr>
          <a:lstStyle/>
          <a:p>
            <a:r>
              <a:rPr lang="en-GB" dirty="0" smtClean="0"/>
              <a:t>Dynamics 365 Web Services</a:t>
            </a:r>
            <a:endParaRPr lang="en-GB" dirty="0"/>
          </a:p>
        </p:txBody>
      </p:sp>
    </p:spTree>
    <p:extLst>
      <p:ext uri="{BB962C8B-B14F-4D97-AF65-F5344CB8AC3E}">
        <p14:creationId xmlns:p14="http://schemas.microsoft.com/office/powerpoint/2010/main" val="4197507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err="1" smtClean="0"/>
              <a:t>QueryByAttribute</a:t>
            </a:r>
            <a:endParaRPr lang="en-GB" dirty="0"/>
          </a:p>
        </p:txBody>
      </p:sp>
      <p:pic>
        <p:nvPicPr>
          <p:cNvPr id="4" name="Picture 3">
            <a:extLst>
              <a:ext uri="{FF2B5EF4-FFF2-40B4-BE49-F238E27FC236}">
                <a16:creationId xmlns:a16="http://schemas.microsoft.com/office/drawing/2014/main" id="{223123AB-F71D-4CFD-9101-6C84B628CA9A}"/>
              </a:ext>
            </a:extLst>
          </p:cNvPr>
          <p:cNvPicPr>
            <a:picLocks noChangeAspect="1"/>
          </p:cNvPicPr>
          <p:nvPr/>
        </p:nvPicPr>
        <p:blipFill>
          <a:blip r:embed="rId3"/>
          <a:stretch>
            <a:fillRect/>
          </a:stretch>
        </p:blipFill>
        <p:spPr>
          <a:xfrm>
            <a:off x="1775988" y="1702722"/>
            <a:ext cx="8680823" cy="5000555"/>
          </a:xfrm>
          <a:prstGeom prst="rect">
            <a:avLst/>
          </a:prstGeom>
        </p:spPr>
      </p:pic>
    </p:spTree>
    <p:extLst>
      <p:ext uri="{BB962C8B-B14F-4D97-AF65-F5344CB8AC3E}">
        <p14:creationId xmlns:p14="http://schemas.microsoft.com/office/powerpoint/2010/main" val="5962878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WCF services throw </a:t>
            </a:r>
            <a:r>
              <a:rPr lang="en-GB" dirty="0" err="1"/>
              <a:t>FaultException</a:t>
            </a:r>
            <a:r>
              <a:rPr lang="en-GB" dirty="0"/>
              <a:t> of type </a:t>
            </a:r>
            <a:r>
              <a:rPr lang="en-GB" dirty="0" err="1"/>
              <a:t>OrganizationServiceFault</a:t>
            </a:r>
            <a:r>
              <a:rPr lang="en-GB" dirty="0"/>
              <a:t>, from data type mismatches, Referential Integrity violations, records to be modified being already deleted, etc.</a:t>
            </a:r>
          </a:p>
        </p:txBody>
      </p:sp>
      <p:sp>
        <p:nvSpPr>
          <p:cNvPr id="3" name="Title 2"/>
          <p:cNvSpPr>
            <a:spLocks noGrp="1"/>
          </p:cNvSpPr>
          <p:nvPr>
            <p:ph type="title"/>
          </p:nvPr>
        </p:nvSpPr>
        <p:spPr/>
        <p:txBody>
          <a:bodyPr>
            <a:normAutofit fontScale="90000"/>
          </a:bodyPr>
          <a:lstStyle/>
          <a:p>
            <a:r>
              <a:rPr lang="en-GB" dirty="0" err="1" smtClean="0"/>
              <a:t>OrganizationServiceFault</a:t>
            </a:r>
            <a:endParaRPr lang="en-GB" dirty="0"/>
          </a:p>
        </p:txBody>
      </p:sp>
      <p:sp>
        <p:nvSpPr>
          <p:cNvPr id="4" name="TextBox 3"/>
          <p:cNvSpPr txBox="1"/>
          <p:nvPr/>
        </p:nvSpPr>
        <p:spPr>
          <a:xfrm>
            <a:off x="1793288" y="3080183"/>
            <a:ext cx="8646223" cy="2862322"/>
          </a:xfrm>
          <a:prstGeom prst="rect">
            <a:avLst/>
          </a:prstGeom>
          <a:noFill/>
        </p:spPr>
        <p:txBody>
          <a:bodyPr wrap="square">
            <a:spAutoFit/>
          </a:bodyPr>
          <a:lstStyle/>
          <a:p>
            <a:r>
              <a:rPr lang="en-GB" sz="2000" dirty="0">
                <a:solidFill>
                  <a:srgbClr val="0000FF"/>
                </a:solidFill>
              </a:rPr>
              <a:t>catch</a:t>
            </a:r>
            <a:r>
              <a:rPr lang="en-GB" sz="2000" dirty="0">
                <a:solidFill>
                  <a:srgbClr val="000000"/>
                </a:solidFill>
              </a:rPr>
              <a:t> (</a:t>
            </a:r>
            <a:r>
              <a:rPr lang="en-GB" sz="2000" dirty="0" err="1">
                <a:solidFill>
                  <a:srgbClr val="000000"/>
                </a:solidFill>
              </a:rPr>
              <a:t>FaultException</a:t>
            </a:r>
            <a:r>
              <a:rPr lang="en-GB" sz="2000" dirty="0">
                <a:solidFill>
                  <a:srgbClr val="000000"/>
                </a:solidFill>
              </a:rPr>
              <a:t>&lt;</a:t>
            </a:r>
            <a:r>
              <a:rPr lang="en-GB" sz="2000" dirty="0" err="1">
                <a:solidFill>
                  <a:srgbClr val="000000"/>
                </a:solidFill>
              </a:rPr>
              <a:t>Microsoft.Xrm.Sdk.OrganizationServiceFault</a:t>
            </a:r>
            <a:r>
              <a:rPr lang="en-GB" sz="2000" dirty="0">
                <a:solidFill>
                  <a:srgbClr val="000000"/>
                </a:solidFill>
              </a:rPr>
              <a:t>&gt; ex) </a:t>
            </a:r>
          </a:p>
          <a:p>
            <a:r>
              <a:rPr lang="en-GB" sz="2000" dirty="0">
                <a:solidFill>
                  <a:srgbClr val="000000"/>
                </a:solidFill>
              </a:rPr>
              <a:t>{ </a:t>
            </a:r>
          </a:p>
          <a:p>
            <a:pPr lvl="1"/>
            <a:r>
              <a:rPr lang="en-GB" sz="2000" dirty="0" err="1">
                <a:solidFill>
                  <a:srgbClr val="000000"/>
                </a:solidFill>
              </a:rPr>
              <a:t>Console.WriteLine</a:t>
            </a:r>
            <a:r>
              <a:rPr lang="en-GB" sz="2000" dirty="0">
                <a:solidFill>
                  <a:srgbClr val="000000"/>
                </a:solidFill>
              </a:rPr>
              <a:t>(</a:t>
            </a:r>
            <a:r>
              <a:rPr lang="en-GB" sz="2000" dirty="0">
                <a:solidFill>
                  <a:srgbClr val="A31515"/>
                </a:solidFill>
              </a:rPr>
              <a:t>"The application terminated with an error."</a:t>
            </a:r>
            <a:r>
              <a:rPr lang="en-GB" sz="2000" dirty="0">
                <a:solidFill>
                  <a:srgbClr val="000000"/>
                </a:solidFill>
              </a:rPr>
              <a:t>); </a:t>
            </a:r>
            <a:r>
              <a:rPr lang="en-GB" sz="2000" dirty="0" err="1">
                <a:solidFill>
                  <a:srgbClr val="000000"/>
                </a:solidFill>
              </a:rPr>
              <a:t>Console.WriteLine</a:t>
            </a:r>
            <a:r>
              <a:rPr lang="en-GB" sz="2000" dirty="0">
                <a:solidFill>
                  <a:srgbClr val="000000"/>
                </a:solidFill>
              </a:rPr>
              <a:t>(</a:t>
            </a:r>
            <a:r>
              <a:rPr lang="en-GB" sz="2000" dirty="0">
                <a:solidFill>
                  <a:srgbClr val="A31515"/>
                </a:solidFill>
              </a:rPr>
              <a:t>"Timestamp: {0}"</a:t>
            </a:r>
            <a:r>
              <a:rPr lang="en-GB" sz="2000" dirty="0">
                <a:solidFill>
                  <a:srgbClr val="000000"/>
                </a:solidFill>
              </a:rPr>
              <a:t>, </a:t>
            </a:r>
            <a:r>
              <a:rPr lang="en-GB" sz="2000" dirty="0" err="1">
                <a:solidFill>
                  <a:srgbClr val="000000"/>
                </a:solidFill>
              </a:rPr>
              <a:t>ex.Detail.Timestamp</a:t>
            </a:r>
            <a:r>
              <a:rPr lang="en-GB" sz="2000" dirty="0">
                <a:solidFill>
                  <a:srgbClr val="000000"/>
                </a:solidFill>
              </a:rPr>
              <a:t>); </a:t>
            </a:r>
            <a:r>
              <a:rPr lang="en-GB" sz="2000" dirty="0" err="1">
                <a:solidFill>
                  <a:srgbClr val="000000"/>
                </a:solidFill>
              </a:rPr>
              <a:t>Console.WriteLine</a:t>
            </a:r>
            <a:r>
              <a:rPr lang="en-GB" sz="2000" dirty="0">
                <a:solidFill>
                  <a:srgbClr val="000000"/>
                </a:solidFill>
              </a:rPr>
              <a:t>(</a:t>
            </a:r>
            <a:r>
              <a:rPr lang="en-GB" sz="2000" dirty="0">
                <a:solidFill>
                  <a:srgbClr val="A31515"/>
                </a:solidFill>
              </a:rPr>
              <a:t>"Code: {0}"</a:t>
            </a:r>
            <a:r>
              <a:rPr lang="en-GB" sz="2000" dirty="0">
                <a:solidFill>
                  <a:srgbClr val="000000"/>
                </a:solidFill>
              </a:rPr>
              <a:t>, </a:t>
            </a:r>
            <a:r>
              <a:rPr lang="en-GB" sz="2000" dirty="0" err="1">
                <a:solidFill>
                  <a:srgbClr val="000000"/>
                </a:solidFill>
              </a:rPr>
              <a:t>ex.Detail.ErrorCode</a:t>
            </a:r>
            <a:r>
              <a:rPr lang="en-GB" sz="2000" dirty="0">
                <a:solidFill>
                  <a:srgbClr val="000000"/>
                </a:solidFill>
              </a:rPr>
              <a:t>); </a:t>
            </a:r>
            <a:r>
              <a:rPr lang="en-GB" sz="2000" dirty="0" err="1">
                <a:solidFill>
                  <a:srgbClr val="000000"/>
                </a:solidFill>
              </a:rPr>
              <a:t>Console.WriteLine</a:t>
            </a:r>
            <a:r>
              <a:rPr lang="en-GB" sz="2000" dirty="0">
                <a:solidFill>
                  <a:srgbClr val="000000"/>
                </a:solidFill>
              </a:rPr>
              <a:t>(</a:t>
            </a:r>
            <a:r>
              <a:rPr lang="en-GB" sz="2000" dirty="0">
                <a:solidFill>
                  <a:srgbClr val="A31515"/>
                </a:solidFill>
              </a:rPr>
              <a:t>"Message: {0}"</a:t>
            </a:r>
            <a:r>
              <a:rPr lang="en-GB" sz="2000" dirty="0">
                <a:solidFill>
                  <a:srgbClr val="000000"/>
                </a:solidFill>
              </a:rPr>
              <a:t>, </a:t>
            </a:r>
            <a:r>
              <a:rPr lang="en-GB" sz="2000" dirty="0" err="1">
                <a:solidFill>
                  <a:srgbClr val="000000"/>
                </a:solidFill>
              </a:rPr>
              <a:t>ex.Detail.Message</a:t>
            </a:r>
            <a:r>
              <a:rPr lang="en-GB" sz="2000" dirty="0">
                <a:solidFill>
                  <a:srgbClr val="000000"/>
                </a:solidFill>
              </a:rPr>
              <a:t>); </a:t>
            </a:r>
            <a:r>
              <a:rPr lang="en-GB" sz="2000" dirty="0" err="1">
                <a:solidFill>
                  <a:srgbClr val="000000"/>
                </a:solidFill>
              </a:rPr>
              <a:t>Console.WriteLine</a:t>
            </a:r>
            <a:r>
              <a:rPr lang="en-GB" sz="2000" dirty="0">
                <a:solidFill>
                  <a:srgbClr val="000000"/>
                </a:solidFill>
              </a:rPr>
              <a:t>(</a:t>
            </a:r>
            <a:r>
              <a:rPr lang="en-GB" sz="2000" dirty="0">
                <a:solidFill>
                  <a:srgbClr val="A31515"/>
                </a:solidFill>
              </a:rPr>
              <a:t>"Inner Fault: {0}"</a:t>
            </a:r>
            <a:r>
              <a:rPr lang="en-GB" sz="2000" dirty="0">
                <a:solidFill>
                  <a:srgbClr val="000000"/>
                </a:solidFill>
              </a:rPr>
              <a:t>, </a:t>
            </a:r>
            <a:r>
              <a:rPr lang="en-GB" sz="2000" dirty="0">
                <a:solidFill>
                  <a:srgbClr val="0000FF"/>
                </a:solidFill>
              </a:rPr>
              <a:t>null</a:t>
            </a:r>
            <a:r>
              <a:rPr lang="en-GB" sz="2000" dirty="0">
                <a:solidFill>
                  <a:srgbClr val="000000"/>
                </a:solidFill>
              </a:rPr>
              <a:t> == </a:t>
            </a:r>
            <a:r>
              <a:rPr lang="en-GB" sz="2000" dirty="0" err="1">
                <a:solidFill>
                  <a:srgbClr val="000000"/>
                </a:solidFill>
              </a:rPr>
              <a:t>ex.Detail.InnerFault</a:t>
            </a:r>
            <a:r>
              <a:rPr lang="en-GB" sz="2000" dirty="0">
                <a:solidFill>
                  <a:srgbClr val="000000"/>
                </a:solidFill>
              </a:rPr>
              <a:t> ? </a:t>
            </a:r>
            <a:r>
              <a:rPr lang="en-GB" sz="2000" dirty="0">
                <a:solidFill>
                  <a:srgbClr val="A31515"/>
                </a:solidFill>
              </a:rPr>
              <a:t>"No Inner Fault"</a:t>
            </a:r>
            <a:r>
              <a:rPr lang="en-GB" sz="2000" dirty="0">
                <a:solidFill>
                  <a:srgbClr val="000000"/>
                </a:solidFill>
              </a:rPr>
              <a:t> : </a:t>
            </a:r>
            <a:r>
              <a:rPr lang="en-GB" sz="2000" dirty="0">
                <a:solidFill>
                  <a:srgbClr val="A31515"/>
                </a:solidFill>
              </a:rPr>
              <a:t>"Has Inner Fault"</a:t>
            </a:r>
            <a:r>
              <a:rPr lang="en-GB" sz="2000" dirty="0">
                <a:solidFill>
                  <a:srgbClr val="000000"/>
                </a:solidFill>
              </a:rPr>
              <a:t>);</a:t>
            </a:r>
          </a:p>
          <a:p>
            <a:r>
              <a:rPr lang="en-GB" sz="2000" dirty="0">
                <a:solidFill>
                  <a:srgbClr val="000000"/>
                </a:solidFill>
              </a:rPr>
              <a:t> }</a:t>
            </a:r>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2801005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err="1"/>
              <a:t>Linq</a:t>
            </a:r>
            <a:r>
              <a:rPr lang="en-GB" dirty="0"/>
              <a:t> (Language Integrated Query)</a:t>
            </a:r>
          </a:p>
          <a:p>
            <a:r>
              <a:rPr lang="en-GB" dirty="0"/>
              <a:t>A common cross data query technique that can be applied to arrays, collections of objects, XML, Relational Data</a:t>
            </a:r>
          </a:p>
          <a:p>
            <a:r>
              <a:rPr lang="en-GB" dirty="0"/>
              <a:t>Can query with a TSQL style or Lambda expressions, via Entity Collections of </a:t>
            </a:r>
            <a:r>
              <a:rPr lang="en-GB" dirty="0" err="1"/>
              <a:t>OrganizationServiceContext</a:t>
            </a:r>
            <a:endParaRPr lang="en-GB" dirty="0"/>
          </a:p>
          <a:p>
            <a:r>
              <a:rPr lang="en-GB" dirty="0" err="1"/>
              <a:t>Linq</a:t>
            </a:r>
            <a:r>
              <a:rPr lang="en-GB" dirty="0"/>
              <a:t> for Dynamics is a subset of </a:t>
            </a:r>
            <a:r>
              <a:rPr lang="en-GB" dirty="0" err="1"/>
              <a:t>Linq</a:t>
            </a:r>
            <a:r>
              <a:rPr lang="en-GB" dirty="0"/>
              <a:t> for collection types (no count or other aggregate methods)</a:t>
            </a:r>
          </a:p>
          <a:p>
            <a:r>
              <a:rPr lang="en-GB" dirty="0"/>
              <a:t>Use the </a:t>
            </a:r>
            <a:r>
              <a:rPr lang="en-GB" dirty="0" err="1"/>
              <a:t>CrmSvcUtil</a:t>
            </a:r>
            <a:r>
              <a:rPr lang="en-GB" dirty="0"/>
              <a:t> class to generate early bound entities and an </a:t>
            </a:r>
            <a:r>
              <a:rPr lang="en-GB" dirty="0" err="1"/>
              <a:t>OrganizationalServiceContext</a:t>
            </a:r>
            <a:r>
              <a:rPr lang="en-GB" dirty="0"/>
              <a:t> class</a:t>
            </a:r>
          </a:p>
          <a:p>
            <a:r>
              <a:rPr lang="en-GB" dirty="0" err="1"/>
              <a:t>OrganizationalServiceContext</a:t>
            </a:r>
            <a:r>
              <a:rPr lang="en-GB" dirty="0"/>
              <a:t> class exposes </a:t>
            </a:r>
            <a:r>
              <a:rPr lang="en-GB" dirty="0" err="1"/>
              <a:t>Iqueryable</a:t>
            </a:r>
            <a:r>
              <a:rPr lang="en-GB" dirty="0"/>
              <a:t> entity sets </a:t>
            </a:r>
          </a:p>
          <a:p>
            <a:pPr lvl="1"/>
            <a:r>
              <a:rPr lang="en-GB" dirty="0"/>
              <a:t>Entity set names follow pattern &lt;entity schema name&gt; + Set  e.g. </a:t>
            </a:r>
            <a:r>
              <a:rPr lang="en-GB" dirty="0" err="1"/>
              <a:t>AccountSet</a:t>
            </a:r>
            <a:r>
              <a:rPr lang="en-GB" dirty="0"/>
              <a:t>, </a:t>
            </a:r>
            <a:r>
              <a:rPr lang="en-GB" dirty="0" err="1"/>
              <a:t>ContactSet</a:t>
            </a:r>
            <a:endParaRPr lang="en-GB" dirty="0"/>
          </a:p>
        </p:txBody>
      </p:sp>
      <p:sp>
        <p:nvSpPr>
          <p:cNvPr id="3" name="Title 2"/>
          <p:cNvSpPr>
            <a:spLocks noGrp="1"/>
          </p:cNvSpPr>
          <p:nvPr>
            <p:ph type="title"/>
          </p:nvPr>
        </p:nvSpPr>
        <p:spPr/>
        <p:txBody>
          <a:bodyPr>
            <a:normAutofit fontScale="90000"/>
          </a:bodyPr>
          <a:lstStyle/>
          <a:p>
            <a:r>
              <a:rPr lang="en-GB" dirty="0" smtClean="0"/>
              <a:t>LINQ</a:t>
            </a:r>
            <a:endParaRPr lang="en-GB" dirty="0"/>
          </a:p>
        </p:txBody>
      </p:sp>
    </p:spTree>
    <p:extLst>
      <p:ext uri="{BB962C8B-B14F-4D97-AF65-F5344CB8AC3E}">
        <p14:creationId xmlns:p14="http://schemas.microsoft.com/office/powerpoint/2010/main" val="3269824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smtClean="0"/>
              <a:t>LINQ</a:t>
            </a:r>
            <a:endParaRPr lang="en-GB" dirty="0"/>
          </a:p>
        </p:txBody>
      </p:sp>
      <p:sp>
        <p:nvSpPr>
          <p:cNvPr id="4" name="Text Placeholder 1"/>
          <p:cNvSpPr txBox="1">
            <a:spLocks/>
          </p:cNvSpPr>
          <p:nvPr/>
        </p:nvSpPr>
        <p:spPr>
          <a:xfrm>
            <a:off x="566400" y="2082000"/>
            <a:ext cx="11404800" cy="4546800"/>
          </a:xfrm>
          <a:prstGeom prst="rect">
            <a:avLst/>
          </a:prstGeom>
        </p:spPr>
        <p:txBody>
          <a:bodyPr vert="horz" lIns="91440" tIns="45720" rIns="91440" bIns="45720" rtlCol="0">
            <a:noAutofit/>
          </a:bodyPr>
          <a:lst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n-lt"/>
                <a:ea typeface="+mn-ea"/>
                <a:cs typeface="Segoe UI" panose="020B0502040204020203"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Segoe UI" panose="020B0502040204020203"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Segoe UI" panose="020B0502040204020203"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Segoe UI" panose="020B0502040204020203"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Font typeface="Arial" panose="020B0604020202020204" pitchFamily="34" charset="0"/>
              <a:buNone/>
            </a:pPr>
            <a:r>
              <a:rPr lang="en-GB" smtClean="0">
                <a:solidFill>
                  <a:srgbClr val="0000FF"/>
                </a:solidFill>
                <a:latin typeface="Consolas" panose="020B0609020204030204" pitchFamily="49" charset="0"/>
              </a:rPr>
              <a:t>using</a:t>
            </a:r>
            <a:r>
              <a:rPr lang="en-GB" smtClean="0">
                <a:solidFill>
                  <a:srgbClr val="000000"/>
                </a:solidFill>
                <a:latin typeface="Consolas" panose="020B0609020204030204" pitchFamily="49" charset="0"/>
              </a:rPr>
              <a:t> (</a:t>
            </a:r>
            <a:r>
              <a:rPr lang="en-GB" smtClean="0">
                <a:solidFill>
                  <a:srgbClr val="0000FF"/>
                </a:solidFill>
                <a:latin typeface="Consolas" panose="020B0609020204030204" pitchFamily="49" charset="0"/>
              </a:rPr>
              <a:t>var</a:t>
            </a:r>
            <a:r>
              <a:rPr lang="en-GB" smtClean="0">
                <a:solidFill>
                  <a:srgbClr val="000000"/>
                </a:solidFill>
                <a:latin typeface="Consolas" panose="020B0609020204030204" pitchFamily="49" charset="0"/>
              </a:rPr>
              <a:t> crmSvc = </a:t>
            </a:r>
            <a:r>
              <a:rPr lang="en-GB" smtClean="0">
                <a:solidFill>
                  <a:srgbClr val="0000FF"/>
                </a:solidFill>
                <a:latin typeface="Consolas" panose="020B0609020204030204" pitchFamily="49" charset="0"/>
              </a:rPr>
              <a:t>new</a:t>
            </a:r>
            <a:r>
              <a:rPr lang="en-GB" smtClean="0">
                <a:solidFill>
                  <a:srgbClr val="000000"/>
                </a:solidFill>
                <a:latin typeface="Consolas" panose="020B0609020204030204" pitchFamily="49" charset="0"/>
              </a:rPr>
              <a:t> </a:t>
            </a:r>
            <a:r>
              <a:rPr lang="en-GB" smtClean="0">
                <a:solidFill>
                  <a:srgbClr val="2B91AF"/>
                </a:solidFill>
                <a:latin typeface="Consolas" panose="020B0609020204030204" pitchFamily="49" charset="0"/>
              </a:rPr>
              <a:t>CrmServiceClient</a:t>
            </a:r>
            <a:r>
              <a:rPr lang="en-GB" smtClean="0">
                <a:solidFill>
                  <a:srgbClr val="000000"/>
                </a:solidFill>
                <a:latin typeface="Consolas" panose="020B0609020204030204" pitchFamily="49" charset="0"/>
              </a:rPr>
              <a:t>(cnString))</a:t>
            </a:r>
          </a:p>
          <a:p>
            <a:pPr marL="0" indent="0" fontAlgn="auto">
              <a:buFont typeface="Arial" panose="020B0604020202020204" pitchFamily="34" charset="0"/>
              <a:buNone/>
            </a:pPr>
            <a:r>
              <a:rPr lang="en-GB" smtClean="0">
                <a:solidFill>
                  <a:srgbClr val="000000"/>
                </a:solidFill>
                <a:latin typeface="Consolas" panose="020B0609020204030204" pitchFamily="49" charset="0"/>
              </a:rPr>
              <a:t> {</a:t>
            </a:r>
          </a:p>
          <a:p>
            <a:pPr marL="0" indent="0" fontAlgn="auto">
              <a:buFont typeface="Arial" panose="020B0604020202020204" pitchFamily="34" charset="0"/>
              <a:buNone/>
            </a:pPr>
            <a:r>
              <a:rPr lang="en-GB" smtClean="0">
                <a:solidFill>
                  <a:srgbClr val="000000"/>
                </a:solidFill>
                <a:latin typeface="Consolas" panose="020B0609020204030204" pitchFamily="49" charset="0"/>
              </a:rPr>
              <a:t>       </a:t>
            </a:r>
            <a:r>
              <a:rPr lang="en-GB" smtClean="0">
                <a:solidFill>
                  <a:srgbClr val="2B91AF"/>
                </a:solidFill>
                <a:latin typeface="Consolas" panose="020B0609020204030204" pitchFamily="49" charset="0"/>
              </a:rPr>
              <a:t>OrgServiceContext</a:t>
            </a:r>
            <a:r>
              <a:rPr lang="en-GB" smtClean="0">
                <a:solidFill>
                  <a:srgbClr val="000000"/>
                </a:solidFill>
                <a:latin typeface="Consolas" panose="020B0609020204030204" pitchFamily="49" charset="0"/>
              </a:rPr>
              <a:t> ctx = </a:t>
            </a:r>
            <a:r>
              <a:rPr lang="en-GB" smtClean="0">
                <a:solidFill>
                  <a:srgbClr val="0000FF"/>
                </a:solidFill>
                <a:latin typeface="Consolas" panose="020B0609020204030204" pitchFamily="49" charset="0"/>
              </a:rPr>
              <a:t>new</a:t>
            </a:r>
            <a:r>
              <a:rPr lang="en-GB" smtClean="0">
                <a:solidFill>
                  <a:srgbClr val="000000"/>
                </a:solidFill>
                <a:latin typeface="Consolas" panose="020B0609020204030204" pitchFamily="49" charset="0"/>
              </a:rPr>
              <a:t> </a:t>
            </a:r>
            <a:r>
              <a:rPr lang="en-GB" smtClean="0">
                <a:solidFill>
                  <a:srgbClr val="2B91AF"/>
                </a:solidFill>
                <a:latin typeface="Consolas" panose="020B0609020204030204" pitchFamily="49" charset="0"/>
              </a:rPr>
              <a:t>OrgServiceContext</a:t>
            </a:r>
            <a:r>
              <a:rPr lang="en-GB" smtClean="0">
                <a:solidFill>
                  <a:srgbClr val="000000"/>
                </a:solidFill>
                <a:latin typeface="Consolas" panose="020B0609020204030204" pitchFamily="49" charset="0"/>
              </a:rPr>
              <a:t>(crmSvc);</a:t>
            </a:r>
          </a:p>
          <a:p>
            <a:pPr marL="0" indent="0" fontAlgn="auto">
              <a:buFont typeface="Arial" panose="020B0604020202020204" pitchFamily="34" charset="0"/>
              <a:buNone/>
            </a:pPr>
            <a:r>
              <a:rPr lang="en-GB" smtClean="0">
                <a:solidFill>
                  <a:srgbClr val="0000FF"/>
                </a:solidFill>
                <a:latin typeface="Consolas" panose="020B0609020204030204" pitchFamily="49" charset="0"/>
              </a:rPr>
              <a:t>       var</a:t>
            </a:r>
            <a:r>
              <a:rPr lang="en-GB" smtClean="0">
                <a:solidFill>
                  <a:srgbClr val="000000"/>
                </a:solidFill>
                <a:latin typeface="Consolas" panose="020B0609020204030204" pitchFamily="49" charset="0"/>
              </a:rPr>
              <a:t> accounts = ctx.AccountSet.OrderBy(acc =&gt; acc.Name).Take(10);</a:t>
            </a:r>
          </a:p>
          <a:p>
            <a:pPr marL="0" indent="0" fontAlgn="auto">
              <a:buFont typeface="Arial" panose="020B0604020202020204" pitchFamily="34" charset="0"/>
              <a:buNone/>
            </a:pPr>
            <a:r>
              <a:rPr lang="en-GB" smtClean="0">
                <a:solidFill>
                  <a:srgbClr val="000000"/>
                </a:solidFill>
                <a:latin typeface="Consolas" panose="020B0609020204030204" pitchFamily="49" charset="0"/>
              </a:rPr>
              <a:t>       </a:t>
            </a:r>
            <a:r>
              <a:rPr lang="en-GB" smtClean="0">
                <a:solidFill>
                  <a:srgbClr val="0000FF"/>
                </a:solidFill>
                <a:latin typeface="Consolas" panose="020B0609020204030204" pitchFamily="49" charset="0"/>
              </a:rPr>
              <a:t>return</a:t>
            </a:r>
            <a:r>
              <a:rPr lang="en-GB" smtClean="0">
                <a:solidFill>
                  <a:srgbClr val="000000"/>
                </a:solidFill>
                <a:latin typeface="Consolas" panose="020B0609020204030204" pitchFamily="49" charset="0"/>
              </a:rPr>
              <a:t> View(accounts);</a:t>
            </a:r>
          </a:p>
          <a:p>
            <a:pPr marL="0" indent="0" fontAlgn="auto">
              <a:buFont typeface="Arial" panose="020B0604020202020204" pitchFamily="34" charset="0"/>
              <a:buNone/>
            </a:pPr>
            <a:endParaRPr lang="en-GB" smtClean="0">
              <a:solidFill>
                <a:srgbClr val="000000"/>
              </a:solidFill>
              <a:latin typeface="Consolas" panose="020B0609020204030204" pitchFamily="49" charset="0"/>
            </a:endParaRPr>
          </a:p>
          <a:p>
            <a:pPr marL="0" indent="0" fontAlgn="auto">
              <a:buFont typeface="Arial" panose="020B0604020202020204" pitchFamily="34" charset="0"/>
              <a:buNone/>
            </a:pPr>
            <a:endParaRPr lang="en-GB" smtClean="0">
              <a:solidFill>
                <a:srgbClr val="000000"/>
              </a:solidFill>
              <a:latin typeface="Consolas" panose="020B0609020204030204" pitchFamily="49" charset="0"/>
            </a:endParaRPr>
          </a:p>
          <a:p>
            <a:pPr marL="0" indent="0" fontAlgn="auto">
              <a:buFont typeface="Arial" panose="020B0604020202020204" pitchFamily="34" charset="0"/>
              <a:buNone/>
            </a:pPr>
            <a:r>
              <a:rPr lang="en-GB" smtClean="0">
                <a:solidFill>
                  <a:srgbClr val="000000"/>
                </a:solidFill>
                <a:latin typeface="Consolas" panose="020B0609020204030204" pitchFamily="49" charset="0"/>
              </a:rPr>
              <a:t>}</a:t>
            </a:r>
            <a:endParaRPr lang="en-GB" dirty="0"/>
          </a:p>
        </p:txBody>
      </p:sp>
    </p:spTree>
    <p:extLst>
      <p:ext uri="{BB962C8B-B14F-4D97-AF65-F5344CB8AC3E}">
        <p14:creationId xmlns:p14="http://schemas.microsoft.com/office/powerpoint/2010/main" val="11251239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smtClean="0"/>
              <a:t>Select</a:t>
            </a:r>
          </a:p>
          <a:p>
            <a:endParaRPr lang="en-GB" b="1" dirty="0"/>
          </a:p>
          <a:p>
            <a:endParaRPr lang="en-GB" b="1" dirty="0" smtClean="0"/>
          </a:p>
          <a:p>
            <a:endParaRPr lang="en-GB" b="1" dirty="0"/>
          </a:p>
          <a:p>
            <a:r>
              <a:rPr lang="en-GB" b="1" dirty="0" smtClean="0"/>
              <a:t>Join</a:t>
            </a:r>
            <a:endParaRPr lang="en-GB" b="1" dirty="0"/>
          </a:p>
        </p:txBody>
      </p:sp>
      <p:sp>
        <p:nvSpPr>
          <p:cNvPr id="3" name="Title 2"/>
          <p:cNvSpPr>
            <a:spLocks noGrp="1"/>
          </p:cNvSpPr>
          <p:nvPr>
            <p:ph type="title"/>
          </p:nvPr>
        </p:nvSpPr>
        <p:spPr/>
        <p:txBody>
          <a:bodyPr>
            <a:normAutofit fontScale="90000"/>
          </a:bodyPr>
          <a:lstStyle/>
          <a:p>
            <a:r>
              <a:rPr lang="en-GB" dirty="0" smtClean="0"/>
              <a:t>LINQ Operators</a:t>
            </a:r>
            <a:endParaRPr lang="en-GB" dirty="0"/>
          </a:p>
        </p:txBody>
      </p:sp>
      <p:sp>
        <p:nvSpPr>
          <p:cNvPr id="4" name="TextBox 3"/>
          <p:cNvSpPr txBox="1"/>
          <p:nvPr/>
        </p:nvSpPr>
        <p:spPr>
          <a:xfrm>
            <a:off x="2305051" y="2108862"/>
            <a:ext cx="7278980" cy="1323439"/>
          </a:xfrm>
          <a:prstGeom prst="rect">
            <a:avLst/>
          </a:prstGeom>
          <a:noFill/>
        </p:spPr>
        <p:txBody>
          <a:bodyPr wrap="none" rtlCol="0">
            <a:spAutoFit/>
          </a:bodyPr>
          <a:lstStyle/>
          <a:p>
            <a:r>
              <a:rPr lang="en-GB" sz="2000" dirty="0"/>
              <a:t>from c in </a:t>
            </a:r>
            <a:r>
              <a:rPr lang="en-GB" sz="2000" dirty="0" err="1"/>
              <a:t>context.ContactSet</a:t>
            </a:r>
            <a:r>
              <a:rPr lang="en-GB" sz="2000" dirty="0"/>
              <a:t> select c;    //all fields</a:t>
            </a:r>
          </a:p>
          <a:p>
            <a:endParaRPr lang="en-GB" sz="2000" dirty="0"/>
          </a:p>
          <a:p>
            <a:r>
              <a:rPr lang="en-GB" sz="2000" dirty="0"/>
              <a:t>from c in </a:t>
            </a:r>
            <a:r>
              <a:rPr lang="en-GB" sz="2000" dirty="0" err="1"/>
              <a:t>context.ContactSet</a:t>
            </a:r>
            <a:r>
              <a:rPr lang="en-GB" sz="2000" dirty="0"/>
              <a:t> select </a:t>
            </a:r>
            <a:r>
              <a:rPr lang="en-GB" sz="2000" dirty="0" err="1"/>
              <a:t>c.FullName</a:t>
            </a:r>
            <a:r>
              <a:rPr lang="en-GB" sz="2000" dirty="0"/>
              <a:t>;  //just </a:t>
            </a:r>
            <a:r>
              <a:rPr lang="en-GB" sz="2000" dirty="0" err="1"/>
              <a:t>fullname</a:t>
            </a:r>
            <a:endParaRPr lang="en-GB" sz="2000" dirty="0"/>
          </a:p>
          <a:p>
            <a:endParaRPr lang="en-GB" sz="2000" dirty="0">
              <a:latin typeface="Courier New" pitchFamily="49" charset="0"/>
              <a:cs typeface="Courier New" pitchFamily="49" charset="0"/>
            </a:endParaRPr>
          </a:p>
        </p:txBody>
      </p:sp>
      <p:sp>
        <p:nvSpPr>
          <p:cNvPr id="5" name="TextBox 4"/>
          <p:cNvSpPr txBox="1"/>
          <p:nvPr/>
        </p:nvSpPr>
        <p:spPr>
          <a:xfrm>
            <a:off x="2305051" y="4418297"/>
            <a:ext cx="7849602" cy="1015663"/>
          </a:xfrm>
          <a:prstGeom prst="rect">
            <a:avLst/>
          </a:prstGeom>
          <a:noFill/>
        </p:spPr>
        <p:txBody>
          <a:bodyPr wrap="square" rtlCol="0">
            <a:spAutoFit/>
          </a:bodyPr>
          <a:lstStyle/>
          <a:p>
            <a:r>
              <a:rPr lang="en-GB" sz="2000" dirty="0">
                <a:latin typeface="+mn-lt"/>
                <a:cs typeface="Courier New" pitchFamily="49" charset="0"/>
              </a:rPr>
              <a:t>from c in </a:t>
            </a:r>
            <a:r>
              <a:rPr lang="en-GB" sz="2000" dirty="0" err="1">
                <a:latin typeface="+mn-lt"/>
                <a:cs typeface="Courier New" pitchFamily="49" charset="0"/>
              </a:rPr>
              <a:t>context.ContactSet</a:t>
            </a:r>
            <a:r>
              <a:rPr lang="en-GB" sz="2000" dirty="0">
                <a:latin typeface="+mn-lt"/>
                <a:cs typeface="Courier New" pitchFamily="49" charset="0"/>
              </a:rPr>
              <a:t> join a in </a:t>
            </a:r>
          </a:p>
          <a:p>
            <a:r>
              <a:rPr lang="en-GB" sz="2000" dirty="0" err="1">
                <a:latin typeface="+mn-lt"/>
                <a:cs typeface="Courier New" pitchFamily="49" charset="0"/>
              </a:rPr>
              <a:t>context.AccountSet</a:t>
            </a:r>
            <a:r>
              <a:rPr lang="en-GB" sz="2000" dirty="0">
                <a:latin typeface="+mn-lt"/>
                <a:cs typeface="Courier New" pitchFamily="49" charset="0"/>
              </a:rPr>
              <a:t> on </a:t>
            </a:r>
            <a:r>
              <a:rPr lang="en-GB" sz="2000" dirty="0" err="1">
                <a:latin typeface="+mn-lt"/>
                <a:cs typeface="Courier New" pitchFamily="49" charset="0"/>
              </a:rPr>
              <a:t>c.ContactId</a:t>
            </a:r>
            <a:r>
              <a:rPr lang="en-GB" sz="2000" dirty="0">
                <a:latin typeface="+mn-lt"/>
                <a:cs typeface="Courier New" pitchFamily="49" charset="0"/>
              </a:rPr>
              <a:t> </a:t>
            </a:r>
          </a:p>
          <a:p>
            <a:r>
              <a:rPr lang="en-GB" sz="2000" dirty="0">
                <a:latin typeface="+mn-lt"/>
                <a:cs typeface="Courier New" pitchFamily="49" charset="0"/>
              </a:rPr>
              <a:t>equals </a:t>
            </a:r>
            <a:r>
              <a:rPr lang="en-GB" sz="2000" dirty="0" err="1">
                <a:latin typeface="+mn-lt"/>
                <a:cs typeface="Courier New" pitchFamily="49" charset="0"/>
              </a:rPr>
              <a:t>a.PrimaryContactId.Id</a:t>
            </a:r>
            <a:endParaRPr lang="en-GB" sz="2000" dirty="0">
              <a:latin typeface="+mn-lt"/>
              <a:cs typeface="Courier New" pitchFamily="49" charset="0"/>
            </a:endParaRPr>
          </a:p>
        </p:txBody>
      </p:sp>
    </p:spTree>
    <p:extLst>
      <p:ext uri="{BB962C8B-B14F-4D97-AF65-F5344CB8AC3E}">
        <p14:creationId xmlns:p14="http://schemas.microsoft.com/office/powerpoint/2010/main" val="7410186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b="1" dirty="0" err="1"/>
              <a:t>Orderby</a:t>
            </a:r>
            <a:r>
              <a:rPr lang="en-GB" dirty="0"/>
              <a:t>	</a:t>
            </a:r>
          </a:p>
          <a:p>
            <a:pPr marL="0" indent="0">
              <a:buNone/>
            </a:pPr>
            <a:endParaRPr lang="en-GB" dirty="0"/>
          </a:p>
          <a:p>
            <a:pPr marL="0" indent="0">
              <a:buNone/>
            </a:pPr>
            <a:r>
              <a:rPr lang="en-GB" dirty="0"/>
              <a:t>from c in </a:t>
            </a:r>
            <a:r>
              <a:rPr lang="en-GB" dirty="0" err="1"/>
              <a:t>context.ContactSet</a:t>
            </a:r>
            <a:r>
              <a:rPr lang="en-GB" dirty="0"/>
              <a:t> </a:t>
            </a:r>
            <a:r>
              <a:rPr lang="en-GB" dirty="0" err="1"/>
              <a:t>orderby</a:t>
            </a:r>
            <a:r>
              <a:rPr lang="en-GB" dirty="0"/>
              <a:t> </a:t>
            </a:r>
            <a:r>
              <a:rPr lang="en-GB" dirty="0" err="1"/>
              <a:t>c.LastName</a:t>
            </a:r>
            <a:r>
              <a:rPr lang="en-GB" dirty="0"/>
              <a:t> ascending select c;</a:t>
            </a:r>
          </a:p>
          <a:p>
            <a:pPr marL="0" indent="0">
              <a:buNone/>
            </a:pPr>
            <a:endParaRPr lang="en-GB" dirty="0"/>
          </a:p>
          <a:p>
            <a:pPr marL="0" indent="0">
              <a:buNone/>
            </a:pPr>
            <a:r>
              <a:rPr lang="en-GB" b="1" dirty="0"/>
              <a:t>where</a:t>
            </a:r>
            <a:r>
              <a:rPr lang="en-GB" dirty="0"/>
              <a:t>	</a:t>
            </a:r>
          </a:p>
          <a:p>
            <a:pPr marL="0" indent="0">
              <a:buNone/>
            </a:pPr>
            <a:endParaRPr lang="en-GB" dirty="0"/>
          </a:p>
          <a:p>
            <a:pPr marL="0" indent="0">
              <a:buNone/>
            </a:pPr>
            <a:r>
              <a:rPr lang="en-GB" dirty="0"/>
              <a:t>from c in </a:t>
            </a:r>
            <a:r>
              <a:rPr lang="en-GB" dirty="0" err="1"/>
              <a:t>context.ContactSet</a:t>
            </a:r>
            <a:r>
              <a:rPr lang="en-GB" dirty="0"/>
              <a:t> where c.Address1_City == "Redmond"</a:t>
            </a:r>
          </a:p>
          <a:p>
            <a:pPr marL="0" indent="0">
              <a:buNone/>
            </a:pPr>
            <a:r>
              <a:rPr lang="en-GB" dirty="0"/>
              <a:t>                                    </a:t>
            </a:r>
            <a:r>
              <a:rPr lang="en-GB" dirty="0" err="1"/>
              <a:t>orderby</a:t>
            </a:r>
            <a:r>
              <a:rPr lang="en-GB" dirty="0"/>
              <a:t> </a:t>
            </a:r>
            <a:r>
              <a:rPr lang="en-GB" dirty="0" err="1"/>
              <a:t>c.LastName</a:t>
            </a:r>
            <a:r>
              <a:rPr lang="en-GB" dirty="0"/>
              <a:t> ascending select c;</a:t>
            </a:r>
          </a:p>
        </p:txBody>
      </p:sp>
      <p:sp>
        <p:nvSpPr>
          <p:cNvPr id="3" name="Title 2"/>
          <p:cNvSpPr>
            <a:spLocks noGrp="1"/>
          </p:cNvSpPr>
          <p:nvPr>
            <p:ph type="title"/>
          </p:nvPr>
        </p:nvSpPr>
        <p:spPr/>
        <p:txBody>
          <a:bodyPr>
            <a:normAutofit fontScale="90000"/>
          </a:bodyPr>
          <a:lstStyle/>
          <a:p>
            <a:r>
              <a:rPr lang="en-GB" dirty="0" smtClean="0"/>
              <a:t>LINQ Operators</a:t>
            </a:r>
            <a:endParaRPr lang="en-GB" dirty="0"/>
          </a:p>
        </p:txBody>
      </p:sp>
    </p:spTree>
    <p:extLst>
      <p:ext uri="{BB962C8B-B14F-4D97-AF65-F5344CB8AC3E}">
        <p14:creationId xmlns:p14="http://schemas.microsoft.com/office/powerpoint/2010/main" val="15338895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smtClean="0"/>
              <a:t>LINQ Extension methods</a:t>
            </a:r>
            <a:endParaRPr lang="en-GB" dirty="0"/>
          </a:p>
        </p:txBody>
      </p:sp>
      <p:pic>
        <p:nvPicPr>
          <p:cNvPr id="4" name="Picture 3">
            <a:extLst>
              <a:ext uri="{FF2B5EF4-FFF2-40B4-BE49-F238E27FC236}">
                <a16:creationId xmlns:a16="http://schemas.microsoft.com/office/drawing/2014/main" id="{C34507CF-D908-4808-9661-6D5CC6F1EEF2}"/>
              </a:ext>
            </a:extLst>
          </p:cNvPr>
          <p:cNvPicPr>
            <a:picLocks noChangeAspect="1"/>
          </p:cNvPicPr>
          <p:nvPr/>
        </p:nvPicPr>
        <p:blipFill>
          <a:blip r:embed="rId3"/>
          <a:stretch>
            <a:fillRect/>
          </a:stretch>
        </p:blipFill>
        <p:spPr>
          <a:xfrm>
            <a:off x="2074771" y="2043443"/>
            <a:ext cx="8083257" cy="4319114"/>
          </a:xfrm>
          <a:prstGeom prst="rect">
            <a:avLst/>
          </a:prstGeom>
        </p:spPr>
      </p:pic>
    </p:spTree>
    <p:extLst>
      <p:ext uri="{BB962C8B-B14F-4D97-AF65-F5344CB8AC3E}">
        <p14:creationId xmlns:p14="http://schemas.microsoft.com/office/powerpoint/2010/main" val="3031116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Create</a:t>
            </a:r>
            <a:endParaRPr lang="en-GB" dirty="0"/>
          </a:p>
        </p:txBody>
      </p:sp>
      <p:sp>
        <p:nvSpPr>
          <p:cNvPr id="3" name="Title 2"/>
          <p:cNvSpPr>
            <a:spLocks noGrp="1"/>
          </p:cNvSpPr>
          <p:nvPr>
            <p:ph type="title"/>
          </p:nvPr>
        </p:nvSpPr>
        <p:spPr/>
        <p:txBody>
          <a:bodyPr>
            <a:normAutofit fontScale="90000"/>
          </a:bodyPr>
          <a:lstStyle/>
          <a:p>
            <a:r>
              <a:rPr lang="en-GB" dirty="0" smtClean="0"/>
              <a:t>Creating, Updating, and Deleting Records with LINQ</a:t>
            </a:r>
            <a:endParaRPr lang="en-GB" dirty="0"/>
          </a:p>
        </p:txBody>
      </p:sp>
      <p:pic>
        <p:nvPicPr>
          <p:cNvPr id="4" name="Picture 3">
            <a:extLst>
              <a:ext uri="{FF2B5EF4-FFF2-40B4-BE49-F238E27FC236}">
                <a16:creationId xmlns:a16="http://schemas.microsoft.com/office/drawing/2014/main" id="{CA27162C-5772-4395-BB6A-4A396F532C50}"/>
              </a:ext>
            </a:extLst>
          </p:cNvPr>
          <p:cNvPicPr>
            <a:picLocks noChangeAspect="1"/>
          </p:cNvPicPr>
          <p:nvPr/>
        </p:nvPicPr>
        <p:blipFill>
          <a:blip r:embed="rId3"/>
          <a:stretch>
            <a:fillRect/>
          </a:stretch>
        </p:blipFill>
        <p:spPr>
          <a:xfrm>
            <a:off x="2117558" y="2327408"/>
            <a:ext cx="8284600" cy="4148992"/>
          </a:xfrm>
          <a:prstGeom prst="rect">
            <a:avLst/>
          </a:prstGeom>
        </p:spPr>
      </p:pic>
    </p:spTree>
    <p:extLst>
      <p:ext uri="{BB962C8B-B14F-4D97-AF65-F5344CB8AC3E}">
        <p14:creationId xmlns:p14="http://schemas.microsoft.com/office/powerpoint/2010/main" val="18640771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Update</a:t>
            </a:r>
            <a:endParaRPr lang="en-GB" dirty="0"/>
          </a:p>
        </p:txBody>
      </p:sp>
      <p:sp>
        <p:nvSpPr>
          <p:cNvPr id="3" name="Title 2"/>
          <p:cNvSpPr>
            <a:spLocks noGrp="1"/>
          </p:cNvSpPr>
          <p:nvPr>
            <p:ph type="title"/>
          </p:nvPr>
        </p:nvSpPr>
        <p:spPr/>
        <p:txBody>
          <a:bodyPr>
            <a:normAutofit fontScale="90000"/>
          </a:bodyPr>
          <a:lstStyle/>
          <a:p>
            <a:r>
              <a:rPr lang="en-GB" dirty="0" smtClean="0"/>
              <a:t>Creating, </a:t>
            </a:r>
            <a:r>
              <a:rPr lang="en-GB" dirty="0"/>
              <a:t>Updating, and Deleting Records with LINQ</a:t>
            </a:r>
          </a:p>
        </p:txBody>
      </p:sp>
      <p:pic>
        <p:nvPicPr>
          <p:cNvPr id="4" name="Picture 3">
            <a:extLst>
              <a:ext uri="{FF2B5EF4-FFF2-40B4-BE49-F238E27FC236}">
                <a16:creationId xmlns:a16="http://schemas.microsoft.com/office/drawing/2014/main" id="{7893A5F8-A403-4C12-AD21-63224E9D2651}"/>
              </a:ext>
            </a:extLst>
          </p:cNvPr>
          <p:cNvPicPr>
            <a:picLocks noChangeAspect="1"/>
          </p:cNvPicPr>
          <p:nvPr/>
        </p:nvPicPr>
        <p:blipFill>
          <a:blip r:embed="rId3"/>
          <a:stretch>
            <a:fillRect/>
          </a:stretch>
        </p:blipFill>
        <p:spPr>
          <a:xfrm>
            <a:off x="1390527" y="2540742"/>
            <a:ext cx="8951198" cy="4202058"/>
          </a:xfrm>
          <a:prstGeom prst="rect">
            <a:avLst/>
          </a:prstGeom>
        </p:spPr>
      </p:pic>
    </p:spTree>
    <p:extLst>
      <p:ext uri="{BB962C8B-B14F-4D97-AF65-F5344CB8AC3E}">
        <p14:creationId xmlns:p14="http://schemas.microsoft.com/office/powerpoint/2010/main" val="7674485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smtClean="0"/>
              <a:t>Delete</a:t>
            </a:r>
            <a:endParaRPr lang="en-GB" b="1" dirty="0"/>
          </a:p>
        </p:txBody>
      </p:sp>
      <p:sp>
        <p:nvSpPr>
          <p:cNvPr id="3" name="Title 2"/>
          <p:cNvSpPr>
            <a:spLocks noGrp="1"/>
          </p:cNvSpPr>
          <p:nvPr>
            <p:ph type="title"/>
          </p:nvPr>
        </p:nvSpPr>
        <p:spPr/>
        <p:txBody>
          <a:bodyPr>
            <a:normAutofit fontScale="90000"/>
          </a:bodyPr>
          <a:lstStyle/>
          <a:p>
            <a:r>
              <a:rPr lang="en-GB" dirty="0"/>
              <a:t>Creating, Updating, and Deleting Records with LINQ</a:t>
            </a:r>
          </a:p>
        </p:txBody>
      </p:sp>
      <p:pic>
        <p:nvPicPr>
          <p:cNvPr id="4" name="Picture 3">
            <a:extLst>
              <a:ext uri="{FF2B5EF4-FFF2-40B4-BE49-F238E27FC236}">
                <a16:creationId xmlns:a16="http://schemas.microsoft.com/office/drawing/2014/main" id="{C37F4E35-406A-4348-8B22-60E67AAFB447}"/>
              </a:ext>
            </a:extLst>
          </p:cNvPr>
          <p:cNvPicPr>
            <a:picLocks noChangeAspect="1"/>
          </p:cNvPicPr>
          <p:nvPr/>
        </p:nvPicPr>
        <p:blipFill>
          <a:blip r:embed="rId3"/>
          <a:stretch>
            <a:fillRect/>
          </a:stretch>
        </p:blipFill>
        <p:spPr>
          <a:xfrm>
            <a:off x="2153344" y="2181336"/>
            <a:ext cx="7120623" cy="4561464"/>
          </a:xfrm>
          <a:prstGeom prst="rect">
            <a:avLst/>
          </a:prstGeom>
        </p:spPr>
      </p:pic>
    </p:spTree>
    <p:extLst>
      <p:ext uri="{BB962C8B-B14F-4D97-AF65-F5344CB8AC3E}">
        <p14:creationId xmlns:p14="http://schemas.microsoft.com/office/powerpoint/2010/main" val="397304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The SDK provides a set of APIs that encapsulate the access to the Web Services</a:t>
            </a:r>
          </a:p>
          <a:p>
            <a:r>
              <a:rPr lang="en-US" dirty="0"/>
              <a:t>The SDK libraries provide proxies that eliminate the need to interact with SOAP messages directly</a:t>
            </a:r>
          </a:p>
          <a:p>
            <a:r>
              <a:rPr lang="en-US" dirty="0"/>
              <a:t>Any </a:t>
            </a:r>
            <a:r>
              <a:rPr lang="en-US" dirty="0" err="1"/>
              <a:t>.Net</a:t>
            </a:r>
            <a:r>
              <a:rPr lang="en-US" dirty="0"/>
              <a:t> application can consume Dynamics 365 web services</a:t>
            </a:r>
          </a:p>
          <a:p>
            <a:r>
              <a:rPr lang="en-US" dirty="0"/>
              <a:t>Can access web services directly with </a:t>
            </a:r>
            <a:r>
              <a:rPr lang="en-US" dirty="0" err="1"/>
              <a:t>XMLHttpRequest</a:t>
            </a:r>
            <a:r>
              <a:rPr lang="en-US" dirty="0"/>
              <a:t> and generation of SOAP </a:t>
            </a:r>
            <a:r>
              <a:rPr lang="en-US" dirty="0" smtClean="0"/>
              <a:t>messages</a:t>
            </a:r>
          </a:p>
          <a:p>
            <a:endParaRPr lang="en-US" dirty="0"/>
          </a:p>
          <a:p>
            <a:r>
              <a:rPr lang="en-US" b="1" u="dbl" dirty="0" smtClean="0">
                <a:uFill>
                  <a:solidFill>
                    <a:schemeClr val="accent4"/>
                  </a:solidFill>
                </a:uFill>
              </a:rPr>
              <a:t>Warning – highly recommended to use nuget from Visual Studio to include required SDK .</a:t>
            </a:r>
            <a:r>
              <a:rPr lang="en-US" b="1" u="dbl" dirty="0" err="1" smtClean="0">
                <a:uFill>
                  <a:solidFill>
                    <a:schemeClr val="accent4"/>
                  </a:solidFill>
                </a:uFill>
              </a:rPr>
              <a:t>dlls</a:t>
            </a:r>
            <a:r>
              <a:rPr lang="en-US" b="1" u="dbl" dirty="0" smtClean="0">
                <a:uFill>
                  <a:solidFill>
                    <a:schemeClr val="accent4"/>
                  </a:solidFill>
                </a:uFill>
              </a:rPr>
              <a:t>.</a:t>
            </a:r>
            <a:endParaRPr lang="en-US" b="1" u="dbl" dirty="0">
              <a:uFill>
                <a:solidFill>
                  <a:schemeClr val="accent4"/>
                </a:solidFill>
              </a:uFill>
            </a:endParaRPr>
          </a:p>
        </p:txBody>
      </p:sp>
      <p:sp>
        <p:nvSpPr>
          <p:cNvPr id="3" name="Title 2"/>
          <p:cNvSpPr>
            <a:spLocks noGrp="1"/>
          </p:cNvSpPr>
          <p:nvPr>
            <p:ph type="title"/>
          </p:nvPr>
        </p:nvSpPr>
        <p:spPr/>
        <p:txBody>
          <a:bodyPr>
            <a:normAutofit fontScale="90000"/>
          </a:bodyPr>
          <a:lstStyle/>
          <a:p>
            <a:r>
              <a:rPr lang="en-GB" dirty="0" smtClean="0"/>
              <a:t>Dynamics Web Services – Dynamics SDK Libraries</a:t>
            </a:r>
            <a:endParaRPr lang="en-GB" dirty="0"/>
          </a:p>
        </p:txBody>
      </p:sp>
    </p:spTree>
    <p:extLst>
      <p:ext uri="{BB962C8B-B14F-4D97-AF65-F5344CB8AC3E}">
        <p14:creationId xmlns:p14="http://schemas.microsoft.com/office/powerpoint/2010/main" val="36709801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Using LINQ</a:t>
            </a:r>
            <a:endParaRPr lang="en-GB" dirty="0"/>
          </a:p>
        </p:txBody>
      </p:sp>
      <p:sp>
        <p:nvSpPr>
          <p:cNvPr id="3" name="Title 2"/>
          <p:cNvSpPr>
            <a:spLocks noGrp="1"/>
          </p:cNvSpPr>
          <p:nvPr>
            <p:ph type="title"/>
          </p:nvPr>
        </p:nvSpPr>
        <p:spPr/>
        <p:txBody>
          <a:bodyPr>
            <a:normAutofit fontScale="90000"/>
          </a:bodyPr>
          <a:lstStyle/>
          <a:p>
            <a:r>
              <a:rPr lang="en-GB" dirty="0" smtClean="0"/>
              <a:t>Module 2 Lab D</a:t>
            </a:r>
            <a:endParaRPr lang="en-GB" dirty="0"/>
          </a:p>
        </p:txBody>
      </p:sp>
    </p:spTree>
    <p:extLst>
      <p:ext uri="{BB962C8B-B14F-4D97-AF65-F5344CB8AC3E}">
        <p14:creationId xmlns:p14="http://schemas.microsoft.com/office/powerpoint/2010/main" val="39730307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What is </a:t>
            </a:r>
            <a:r>
              <a:rPr lang="en-US" dirty="0" err="1"/>
              <a:t>FetchXML</a:t>
            </a:r>
            <a:r>
              <a:rPr lang="en-US" dirty="0"/>
              <a:t>?</a:t>
            </a:r>
          </a:p>
          <a:p>
            <a:pPr lvl="1"/>
            <a:r>
              <a:rPr lang="en-US" dirty="0"/>
              <a:t>Native query syntax for </a:t>
            </a:r>
            <a:r>
              <a:rPr lang="en-US" dirty="0" err="1"/>
              <a:t>Crm</a:t>
            </a:r>
            <a:endParaRPr lang="en-US" dirty="0"/>
          </a:p>
          <a:p>
            <a:r>
              <a:rPr lang="en-US" dirty="0"/>
              <a:t>Common uses</a:t>
            </a:r>
          </a:p>
          <a:p>
            <a:pPr lvl="1"/>
            <a:r>
              <a:rPr lang="en-US" dirty="0"/>
              <a:t>Reporting</a:t>
            </a:r>
          </a:p>
          <a:p>
            <a:pPr lvl="1"/>
            <a:r>
              <a:rPr lang="en-US" dirty="0"/>
              <a:t>Aggregation</a:t>
            </a:r>
          </a:p>
          <a:p>
            <a:pPr lvl="1"/>
            <a:r>
              <a:rPr lang="en-US" dirty="0" err="1"/>
              <a:t>QueryExpression</a:t>
            </a:r>
            <a:endParaRPr lang="en-US" dirty="0"/>
          </a:p>
          <a:p>
            <a:pPr lvl="1"/>
            <a:r>
              <a:rPr lang="en-US" dirty="0"/>
              <a:t>Saved Views</a:t>
            </a:r>
          </a:p>
        </p:txBody>
      </p:sp>
      <p:sp>
        <p:nvSpPr>
          <p:cNvPr id="3" name="Title 2"/>
          <p:cNvSpPr>
            <a:spLocks noGrp="1"/>
          </p:cNvSpPr>
          <p:nvPr>
            <p:ph type="title"/>
          </p:nvPr>
        </p:nvSpPr>
        <p:spPr/>
        <p:txBody>
          <a:bodyPr>
            <a:normAutofit fontScale="90000"/>
          </a:bodyPr>
          <a:lstStyle/>
          <a:p>
            <a:r>
              <a:rPr lang="en-GB" dirty="0" smtClean="0"/>
              <a:t>Using </a:t>
            </a:r>
            <a:r>
              <a:rPr lang="en-GB" dirty="0" err="1" smtClean="0"/>
              <a:t>FetchXML</a:t>
            </a:r>
            <a:endParaRPr lang="en-GB" dirty="0"/>
          </a:p>
        </p:txBody>
      </p:sp>
    </p:spTree>
    <p:extLst>
      <p:ext uri="{BB962C8B-B14F-4D97-AF65-F5344CB8AC3E}">
        <p14:creationId xmlns:p14="http://schemas.microsoft.com/office/powerpoint/2010/main" val="1713952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smtClean="0"/>
              <a:t>Using </a:t>
            </a:r>
            <a:r>
              <a:rPr lang="en-GB" dirty="0" err="1" smtClean="0"/>
              <a:t>FetchXML</a:t>
            </a:r>
            <a:endParaRPr lang="en-GB" dirty="0"/>
          </a:p>
        </p:txBody>
      </p:sp>
      <p:sp>
        <p:nvSpPr>
          <p:cNvPr id="4" name="TextBox 6"/>
          <p:cNvSpPr txBox="1">
            <a:spLocks noChangeArrowheads="1"/>
          </p:cNvSpPr>
          <p:nvPr/>
        </p:nvSpPr>
        <p:spPr bwMode="auto">
          <a:xfrm>
            <a:off x="1751900" y="1929600"/>
            <a:ext cx="7353140" cy="400050"/>
          </a:xfrm>
          <a:prstGeom prst="rect">
            <a:avLst/>
          </a:prstGeom>
          <a:noFill/>
          <a:ln w="9525">
            <a:noFill/>
            <a:miter lim="800000"/>
            <a:headEnd/>
            <a:tailEnd/>
          </a:ln>
        </p:spPr>
        <p:txBody>
          <a:bodyPr>
            <a:spAutoFit/>
          </a:bodyPr>
          <a:lstStyle/>
          <a:p>
            <a:pPr eaLnBrk="0" hangingPunct="0">
              <a:spcBef>
                <a:spcPct val="50000"/>
              </a:spcBef>
            </a:pPr>
            <a:r>
              <a:rPr lang="en-GB" sz="2000" dirty="0">
                <a:cs typeface="Segoe UI" panose="020B0502040204020203" pitchFamily="34" charset="0"/>
              </a:rPr>
              <a:t>This query selects all the contacts whose city is London</a:t>
            </a:r>
          </a:p>
        </p:txBody>
      </p:sp>
      <p:sp>
        <p:nvSpPr>
          <p:cNvPr id="5" name="TextBox 4"/>
          <p:cNvSpPr txBox="1"/>
          <p:nvPr/>
        </p:nvSpPr>
        <p:spPr>
          <a:xfrm>
            <a:off x="1724724" y="2433081"/>
            <a:ext cx="8646223" cy="2862322"/>
          </a:xfrm>
          <a:prstGeom prst="rect">
            <a:avLst/>
          </a:prstGeom>
          <a:noFill/>
        </p:spPr>
        <p:txBody>
          <a:bodyPr wrap="square">
            <a:spAutoFit/>
          </a:bodyPr>
          <a:lstStyle/>
          <a:p>
            <a:r>
              <a:rPr lang="en-GB" sz="2000" dirty="0"/>
              <a:t>&lt;fetch mapping='logical' distinct='false'&gt;</a:t>
            </a:r>
          </a:p>
          <a:p>
            <a:r>
              <a:rPr lang="en-GB" sz="2000" dirty="0"/>
              <a:t>  &lt;entity name='contact'&gt;</a:t>
            </a:r>
          </a:p>
          <a:p>
            <a:r>
              <a:rPr lang="en-GB" sz="2000" dirty="0"/>
              <a:t>    &lt;attribute name='</a:t>
            </a:r>
            <a:r>
              <a:rPr lang="en-GB" sz="2000" dirty="0" err="1"/>
              <a:t>fullname</a:t>
            </a:r>
            <a:r>
              <a:rPr lang="en-GB" sz="2000" dirty="0"/>
              <a:t>' /&gt;</a:t>
            </a:r>
          </a:p>
          <a:p>
            <a:r>
              <a:rPr lang="en-GB" sz="2000" dirty="0"/>
              <a:t>    &lt;order attribute='</a:t>
            </a:r>
            <a:r>
              <a:rPr lang="en-GB" sz="2000" dirty="0" err="1"/>
              <a:t>fullname</a:t>
            </a:r>
            <a:r>
              <a:rPr lang="en-GB" sz="2000" dirty="0"/>
              <a:t>' descending='false' /&gt;</a:t>
            </a:r>
          </a:p>
          <a:p>
            <a:r>
              <a:rPr lang="en-GB" sz="2000" dirty="0"/>
              <a:t>    &lt;filter type='and'&gt;</a:t>
            </a:r>
          </a:p>
          <a:p>
            <a:r>
              <a:rPr lang="en-GB" sz="2000" dirty="0"/>
              <a:t>      &lt;condition attribute=‘address1_city' operator='</a:t>
            </a:r>
            <a:r>
              <a:rPr lang="en-GB" sz="2000" dirty="0" err="1"/>
              <a:t>eq</a:t>
            </a:r>
            <a:r>
              <a:rPr lang="en-GB" sz="2000" dirty="0"/>
              <a:t>' value=‘London' /&gt;</a:t>
            </a:r>
          </a:p>
          <a:p>
            <a:r>
              <a:rPr lang="en-GB" sz="2000" dirty="0"/>
              <a:t>    &lt;/filter&gt;</a:t>
            </a:r>
          </a:p>
          <a:p>
            <a:r>
              <a:rPr lang="en-GB" sz="2000" dirty="0"/>
              <a:t>  &lt;/entity&gt;</a:t>
            </a:r>
          </a:p>
          <a:p>
            <a:r>
              <a:rPr lang="en-GB" sz="2000" dirty="0"/>
              <a:t>&lt;/fetch&gt;</a:t>
            </a:r>
            <a:endParaRPr lang="en-GB" sz="2000" dirty="0">
              <a:latin typeface="Courier New" pitchFamily="49" charset="0"/>
              <a:cs typeface="Courier New" pitchFamily="49" charset="0"/>
            </a:endParaRPr>
          </a:p>
        </p:txBody>
      </p:sp>
      <p:sp>
        <p:nvSpPr>
          <p:cNvPr id="6" name="TextBox 5"/>
          <p:cNvSpPr txBox="1"/>
          <p:nvPr/>
        </p:nvSpPr>
        <p:spPr>
          <a:xfrm>
            <a:off x="1751900" y="5939924"/>
            <a:ext cx="8619047" cy="400110"/>
          </a:xfrm>
          <a:prstGeom prst="rect">
            <a:avLst/>
          </a:prstGeom>
          <a:noFill/>
        </p:spPr>
        <p:txBody>
          <a:bodyPr wrap="square" rtlCol="0">
            <a:spAutoFit/>
          </a:bodyPr>
          <a:lstStyle/>
          <a:p>
            <a:r>
              <a:rPr lang="en-GB" sz="2000" dirty="0">
                <a:latin typeface="+mn-lt"/>
                <a:cs typeface="Courier New" pitchFamily="49" charset="0"/>
              </a:rPr>
              <a:t>Use the ..</a:t>
            </a:r>
            <a:r>
              <a:rPr lang="en-GB" sz="2000" dirty="0" err="1">
                <a:latin typeface="+mn-lt"/>
                <a:cs typeface="Courier New" pitchFamily="49" charset="0"/>
              </a:rPr>
              <a:t>sdk</a:t>
            </a:r>
            <a:r>
              <a:rPr lang="en-GB" sz="2000" dirty="0">
                <a:latin typeface="+mn-lt"/>
                <a:cs typeface="Courier New" pitchFamily="49" charset="0"/>
              </a:rPr>
              <a:t>\schemas\fetch.xsd for support in Visual Studio</a:t>
            </a:r>
          </a:p>
        </p:txBody>
      </p:sp>
    </p:spTree>
    <p:extLst>
      <p:ext uri="{BB962C8B-B14F-4D97-AF65-F5344CB8AC3E}">
        <p14:creationId xmlns:p14="http://schemas.microsoft.com/office/powerpoint/2010/main" val="41158674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p:txBody>
      </p:sp>
      <p:sp>
        <p:nvSpPr>
          <p:cNvPr id="3" name="Title 2"/>
          <p:cNvSpPr>
            <a:spLocks noGrp="1"/>
          </p:cNvSpPr>
          <p:nvPr>
            <p:ph type="title"/>
          </p:nvPr>
        </p:nvSpPr>
        <p:spPr/>
        <p:txBody>
          <a:bodyPr>
            <a:normAutofit fontScale="90000"/>
          </a:bodyPr>
          <a:lstStyle/>
          <a:p>
            <a:r>
              <a:rPr lang="en-GB" dirty="0" err="1" smtClean="0"/>
              <a:t>FetchXML</a:t>
            </a:r>
            <a:r>
              <a:rPr lang="en-GB" dirty="0" smtClean="0"/>
              <a:t> - Aggregates</a:t>
            </a:r>
            <a:endParaRPr lang="en-GB" dirty="0"/>
          </a:p>
        </p:txBody>
      </p:sp>
      <p:sp>
        <p:nvSpPr>
          <p:cNvPr id="4" name="TextBox 6"/>
          <p:cNvSpPr txBox="1">
            <a:spLocks noChangeArrowheads="1"/>
          </p:cNvSpPr>
          <p:nvPr/>
        </p:nvSpPr>
        <p:spPr bwMode="auto">
          <a:xfrm>
            <a:off x="1957994" y="1994152"/>
            <a:ext cx="7353140" cy="400050"/>
          </a:xfrm>
          <a:prstGeom prst="rect">
            <a:avLst/>
          </a:prstGeom>
          <a:noFill/>
          <a:ln w="9525">
            <a:noFill/>
            <a:miter lim="800000"/>
            <a:headEnd/>
            <a:tailEnd/>
          </a:ln>
        </p:spPr>
        <p:txBody>
          <a:bodyPr>
            <a:spAutoFit/>
          </a:bodyPr>
          <a:lstStyle/>
          <a:p>
            <a:pPr eaLnBrk="0" hangingPunct="0">
              <a:spcBef>
                <a:spcPct val="50000"/>
              </a:spcBef>
            </a:pPr>
            <a:r>
              <a:rPr lang="en-GB" sz="2000" dirty="0">
                <a:cs typeface="Segoe UI" panose="020B0502040204020203" pitchFamily="34" charset="0"/>
              </a:rPr>
              <a:t> This example shows the use of aggregate and alias</a:t>
            </a:r>
          </a:p>
        </p:txBody>
      </p:sp>
      <p:sp>
        <p:nvSpPr>
          <p:cNvPr id="5" name="TextBox 4"/>
          <p:cNvSpPr txBox="1"/>
          <p:nvPr/>
        </p:nvSpPr>
        <p:spPr>
          <a:xfrm>
            <a:off x="961698" y="2725154"/>
            <a:ext cx="9450014" cy="1754326"/>
          </a:xfrm>
          <a:prstGeom prst="rect">
            <a:avLst/>
          </a:prstGeom>
          <a:noFill/>
        </p:spPr>
        <p:txBody>
          <a:bodyPr wrap="square">
            <a:spAutoFit/>
          </a:bodyPr>
          <a:lstStyle/>
          <a:p>
            <a:r>
              <a:rPr lang="en-GB" sz="1800" dirty="0">
                <a:solidFill>
                  <a:srgbClr val="0000FF"/>
                </a:solidFill>
                <a:latin typeface="Consolas" panose="020B0609020204030204" pitchFamily="49" charset="0"/>
              </a:rPr>
              <a:t>string</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numberOfAccountsFetchXml</a:t>
            </a:r>
            <a:r>
              <a:rPr lang="en-GB" sz="1800" dirty="0">
                <a:solidFill>
                  <a:srgbClr val="000000"/>
                </a:solidFill>
                <a:latin typeface="Consolas" panose="020B0609020204030204" pitchFamily="49" charset="0"/>
              </a:rPr>
              <a:t> = </a:t>
            </a:r>
            <a:r>
              <a:rPr lang="en-GB" sz="1800" dirty="0">
                <a:solidFill>
                  <a:srgbClr val="800000"/>
                </a:solidFill>
                <a:latin typeface="Consolas" panose="020B0609020204030204" pitchFamily="49" charset="0"/>
              </a:rPr>
              <a:t>@" </a:t>
            </a:r>
          </a:p>
          <a:p>
            <a:r>
              <a:rPr lang="en-GB" sz="1800" dirty="0">
                <a:solidFill>
                  <a:srgbClr val="800000"/>
                </a:solidFill>
                <a:latin typeface="Consolas" panose="020B0609020204030204" pitchFamily="49" charset="0"/>
              </a:rPr>
              <a:t> &lt;fetch distinct='false' mapping='logical' aggregate='true'&gt; </a:t>
            </a:r>
          </a:p>
          <a:p>
            <a:r>
              <a:rPr lang="en-GB" sz="1800" dirty="0">
                <a:solidFill>
                  <a:srgbClr val="800000"/>
                </a:solidFill>
                <a:latin typeface="Consolas" panose="020B0609020204030204" pitchFamily="49" charset="0"/>
              </a:rPr>
              <a:t>     &lt;entity name='account'&gt; </a:t>
            </a:r>
          </a:p>
          <a:p>
            <a:r>
              <a:rPr lang="en-GB" sz="1800" dirty="0">
                <a:solidFill>
                  <a:srgbClr val="800000"/>
                </a:solidFill>
                <a:latin typeface="Consolas" panose="020B0609020204030204" pitchFamily="49" charset="0"/>
              </a:rPr>
              <a:t>       &lt;attribute name='name' alias='</a:t>
            </a:r>
            <a:r>
              <a:rPr lang="en-GB" sz="1800" dirty="0" err="1">
                <a:solidFill>
                  <a:srgbClr val="800000"/>
                </a:solidFill>
                <a:latin typeface="Consolas" panose="020B0609020204030204" pitchFamily="49" charset="0"/>
              </a:rPr>
              <a:t>account_count</a:t>
            </a:r>
            <a:r>
              <a:rPr lang="en-GB" sz="1800" dirty="0">
                <a:solidFill>
                  <a:srgbClr val="800000"/>
                </a:solidFill>
                <a:latin typeface="Consolas" panose="020B0609020204030204" pitchFamily="49" charset="0"/>
              </a:rPr>
              <a:t>' aggregate='count'/&gt; </a:t>
            </a:r>
          </a:p>
          <a:p>
            <a:r>
              <a:rPr lang="en-GB" sz="1800" dirty="0">
                <a:solidFill>
                  <a:srgbClr val="800000"/>
                </a:solidFill>
                <a:latin typeface="Consolas" panose="020B0609020204030204" pitchFamily="49" charset="0"/>
              </a:rPr>
              <a:t>      &lt;/entity&gt; </a:t>
            </a:r>
          </a:p>
          <a:p>
            <a:r>
              <a:rPr lang="en-GB" sz="1800" dirty="0">
                <a:solidFill>
                  <a:srgbClr val="800000"/>
                </a:solidFill>
                <a:latin typeface="Consolas" panose="020B0609020204030204" pitchFamily="49" charset="0"/>
              </a:rPr>
              <a:t>&lt;/fetch&gt;"</a:t>
            </a:r>
            <a:r>
              <a:rPr lang="en-GB" sz="1800" dirty="0">
                <a:solidFill>
                  <a:srgbClr val="000000"/>
                </a:solidFill>
                <a:latin typeface="Consolas" panose="020B0609020204030204" pitchFamily="49" charset="0"/>
              </a:rPr>
              <a:t>;</a:t>
            </a:r>
            <a:endParaRPr lang="en-GB" sz="1800" dirty="0">
              <a:latin typeface="Courier New" pitchFamily="49" charset="0"/>
              <a:cs typeface="Courier New" pitchFamily="49" charset="0"/>
            </a:endParaRPr>
          </a:p>
        </p:txBody>
      </p:sp>
    </p:spTree>
    <p:extLst>
      <p:ext uri="{BB962C8B-B14F-4D97-AF65-F5344CB8AC3E}">
        <p14:creationId xmlns:p14="http://schemas.microsoft.com/office/powerpoint/2010/main" val="28305425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err="1" smtClean="0"/>
              <a:t>FetchXML</a:t>
            </a:r>
            <a:r>
              <a:rPr lang="en-GB" dirty="0" smtClean="0"/>
              <a:t> Executing the request</a:t>
            </a:r>
            <a:endParaRPr lang="en-GB" dirty="0"/>
          </a:p>
        </p:txBody>
      </p:sp>
      <p:sp>
        <p:nvSpPr>
          <p:cNvPr id="4" name="TextBox 6"/>
          <p:cNvSpPr txBox="1">
            <a:spLocks noChangeArrowheads="1"/>
          </p:cNvSpPr>
          <p:nvPr/>
        </p:nvSpPr>
        <p:spPr bwMode="auto">
          <a:xfrm>
            <a:off x="1957994" y="1994152"/>
            <a:ext cx="7353140" cy="400050"/>
          </a:xfrm>
          <a:prstGeom prst="rect">
            <a:avLst/>
          </a:prstGeom>
          <a:noFill/>
          <a:ln w="9525">
            <a:noFill/>
            <a:miter lim="800000"/>
            <a:headEnd/>
            <a:tailEnd/>
          </a:ln>
        </p:spPr>
        <p:txBody>
          <a:bodyPr>
            <a:spAutoFit/>
          </a:bodyPr>
          <a:lstStyle/>
          <a:p>
            <a:pPr eaLnBrk="0" hangingPunct="0">
              <a:spcBef>
                <a:spcPct val="50000"/>
              </a:spcBef>
            </a:pPr>
            <a:r>
              <a:rPr lang="en-GB" sz="2000" dirty="0">
                <a:cs typeface="Segoe UI" panose="020B0502040204020203" pitchFamily="34" charset="0"/>
              </a:rPr>
              <a:t> This example shows the use of aggregate and alias</a:t>
            </a:r>
          </a:p>
        </p:txBody>
      </p:sp>
      <p:sp>
        <p:nvSpPr>
          <p:cNvPr id="5" name="TextBox 4"/>
          <p:cNvSpPr txBox="1"/>
          <p:nvPr/>
        </p:nvSpPr>
        <p:spPr>
          <a:xfrm>
            <a:off x="961697" y="2725154"/>
            <a:ext cx="10625958" cy="2031325"/>
          </a:xfrm>
          <a:prstGeom prst="rect">
            <a:avLst/>
          </a:prstGeom>
          <a:noFill/>
        </p:spPr>
        <p:txBody>
          <a:bodyPr wrap="square">
            <a:spAutoFit/>
          </a:bodyPr>
          <a:lstStyle/>
          <a:p>
            <a:r>
              <a:rPr lang="en-GB" sz="1800" dirty="0" err="1">
                <a:solidFill>
                  <a:srgbClr val="2B91AF"/>
                </a:solidFill>
                <a:latin typeface="Consolas" panose="020B0609020204030204" pitchFamily="49" charset="0"/>
              </a:rPr>
              <a:t>EntityCollection</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numberOfAccounts</a:t>
            </a:r>
            <a:r>
              <a:rPr lang="en-GB" sz="1800" dirty="0">
                <a:solidFill>
                  <a:srgbClr val="000000"/>
                </a:solidFill>
                <a:latin typeface="Consolas" panose="020B0609020204030204" pitchFamily="49" charset="0"/>
              </a:rPr>
              <a:t> = </a:t>
            </a:r>
            <a:r>
              <a:rPr lang="en-GB" sz="1800" dirty="0" err="1">
                <a:solidFill>
                  <a:srgbClr val="000000"/>
                </a:solidFill>
                <a:latin typeface="Consolas" panose="020B0609020204030204" pitchFamily="49" charset="0"/>
              </a:rPr>
              <a:t>crmSvc.RetrieveMultiple</a:t>
            </a:r>
            <a:r>
              <a:rPr lang="en-GB" sz="1800" dirty="0">
                <a:solidFill>
                  <a:srgbClr val="000000"/>
                </a:solidFill>
                <a:latin typeface="Consolas" panose="020B0609020204030204" pitchFamily="49" charset="0"/>
              </a:rPr>
              <a:t>(</a:t>
            </a:r>
            <a:r>
              <a:rPr lang="en-GB" sz="1800" dirty="0">
                <a:solidFill>
                  <a:srgbClr val="0000FF"/>
                </a:solidFill>
                <a:latin typeface="Consolas" panose="020B0609020204030204" pitchFamily="49" charset="0"/>
              </a:rPr>
              <a:t>new</a:t>
            </a:r>
            <a:r>
              <a:rPr lang="en-GB" sz="1800" dirty="0">
                <a:solidFill>
                  <a:srgbClr val="000000"/>
                </a:solidFill>
                <a:latin typeface="Consolas" panose="020B0609020204030204" pitchFamily="49" charset="0"/>
              </a:rPr>
              <a:t> 						</a:t>
            </a:r>
            <a:r>
              <a:rPr lang="en-GB" sz="1800" dirty="0" err="1">
                <a:solidFill>
                  <a:srgbClr val="2B91AF"/>
                </a:solidFill>
                <a:latin typeface="Consolas" panose="020B0609020204030204" pitchFamily="49" charset="0"/>
              </a:rPr>
              <a:t>FetchExpression</a:t>
            </a:r>
            <a:r>
              <a:rPr lang="en-GB" sz="1800" dirty="0">
                <a:solidFill>
                  <a:srgbClr val="000000"/>
                </a:solidFill>
                <a:latin typeface="Consolas" panose="020B0609020204030204" pitchFamily="49" charset="0"/>
              </a:rPr>
              <a:t>(</a:t>
            </a:r>
            <a:r>
              <a:rPr lang="en-GB" sz="1800" dirty="0" err="1">
                <a:solidFill>
                  <a:srgbClr val="000000"/>
                </a:solidFill>
                <a:latin typeface="Consolas" panose="020B0609020204030204" pitchFamily="49" charset="0"/>
              </a:rPr>
              <a:t>numberOfAccountsFetchXml</a:t>
            </a:r>
            <a:r>
              <a:rPr lang="en-GB" sz="1800" dirty="0">
                <a:solidFill>
                  <a:srgbClr val="000000"/>
                </a:solidFill>
                <a:latin typeface="Consolas" panose="020B0609020204030204" pitchFamily="49" charset="0"/>
              </a:rPr>
              <a:t>));</a:t>
            </a:r>
          </a:p>
          <a:p>
            <a:endParaRPr lang="en-GB" sz="1800" dirty="0">
              <a:solidFill>
                <a:srgbClr val="000000"/>
              </a:solidFill>
              <a:latin typeface="Consolas" panose="020B0609020204030204" pitchFamily="49" charset="0"/>
              <a:cs typeface="Courier New" pitchFamily="49" charset="0"/>
            </a:endParaRPr>
          </a:p>
          <a:p>
            <a:endParaRPr lang="en-GB" sz="1800" dirty="0">
              <a:solidFill>
                <a:srgbClr val="000000"/>
              </a:solidFill>
              <a:latin typeface="Consolas" panose="020B0609020204030204" pitchFamily="49" charset="0"/>
              <a:cs typeface="Courier New" pitchFamily="49" charset="0"/>
            </a:endParaRPr>
          </a:p>
          <a:p>
            <a:r>
              <a:rPr lang="en-GB" sz="1800" dirty="0" err="1">
                <a:solidFill>
                  <a:srgbClr val="0000FF"/>
                </a:solidFill>
                <a:latin typeface="Consolas" panose="020B0609020204030204" pitchFamily="49" charset="0"/>
              </a:rPr>
              <a:t>int</a:t>
            </a:r>
            <a:r>
              <a:rPr lang="en-GB" sz="1800" dirty="0">
                <a:solidFill>
                  <a:srgbClr val="000000"/>
                </a:solidFill>
                <a:latin typeface="Consolas" panose="020B0609020204030204" pitchFamily="49" charset="0"/>
              </a:rPr>
              <a:t> number = (</a:t>
            </a:r>
            <a:r>
              <a:rPr lang="en-GB" sz="1800" dirty="0" err="1">
                <a:solidFill>
                  <a:srgbClr val="0000FF"/>
                </a:solidFill>
                <a:latin typeface="Consolas" panose="020B0609020204030204" pitchFamily="49" charset="0"/>
              </a:rPr>
              <a:t>int</a:t>
            </a:r>
            <a:r>
              <a:rPr lang="en-GB" sz="1800" dirty="0">
                <a:solidFill>
                  <a:srgbClr val="000000"/>
                </a:solidFill>
                <a:latin typeface="Consolas" panose="020B0609020204030204" pitchFamily="49" charset="0"/>
              </a:rPr>
              <a:t>)((</a:t>
            </a:r>
            <a:r>
              <a:rPr lang="en-GB" sz="1800" dirty="0" err="1">
                <a:solidFill>
                  <a:srgbClr val="2B91AF"/>
                </a:solidFill>
                <a:latin typeface="Consolas" panose="020B0609020204030204" pitchFamily="49" charset="0"/>
              </a:rPr>
              <a:t>AliasedValue</a:t>
            </a:r>
            <a:r>
              <a:rPr lang="en-GB" sz="1800" dirty="0">
                <a:solidFill>
                  <a:srgbClr val="000000"/>
                </a:solidFill>
                <a:latin typeface="Consolas" panose="020B0609020204030204" pitchFamily="49" charset="0"/>
              </a:rPr>
              <a:t>)</a:t>
            </a:r>
            <a:r>
              <a:rPr lang="en-GB" sz="1800" dirty="0" err="1">
                <a:solidFill>
                  <a:srgbClr val="000000"/>
                </a:solidFill>
                <a:latin typeface="Consolas" panose="020B0609020204030204" pitchFamily="49" charset="0"/>
              </a:rPr>
              <a:t>numberOfAccounts</a:t>
            </a:r>
            <a:r>
              <a:rPr lang="en-GB" sz="1800" dirty="0">
                <a:solidFill>
                  <a:srgbClr val="000000"/>
                </a:solidFill>
                <a:latin typeface="Consolas" panose="020B0609020204030204" pitchFamily="49" charset="0"/>
              </a:rPr>
              <a:t>[0][</a:t>
            </a:r>
            <a:r>
              <a:rPr lang="en-GB" sz="1800" dirty="0">
                <a:solidFill>
                  <a:srgbClr val="A31515"/>
                </a:solidFill>
                <a:latin typeface="Consolas" panose="020B0609020204030204" pitchFamily="49" charset="0"/>
              </a:rPr>
              <a:t>"</a:t>
            </a:r>
            <a:r>
              <a:rPr lang="en-GB" sz="1800" dirty="0" err="1">
                <a:solidFill>
                  <a:srgbClr val="A31515"/>
                </a:solidFill>
                <a:latin typeface="Consolas" panose="020B0609020204030204" pitchFamily="49" charset="0"/>
              </a:rPr>
              <a:t>account_count</a:t>
            </a:r>
            <a:r>
              <a:rPr lang="en-GB" sz="1800" dirty="0">
                <a:solidFill>
                  <a:srgbClr val="A31515"/>
                </a:solidFill>
                <a:latin typeface="Consolas" panose="020B0609020204030204" pitchFamily="49" charset="0"/>
              </a:rPr>
              <a:t>"</a:t>
            </a:r>
            <a:r>
              <a:rPr lang="en-GB" sz="1800" dirty="0">
                <a:solidFill>
                  <a:srgbClr val="000000"/>
                </a:solidFill>
                <a:latin typeface="Consolas" panose="020B0609020204030204" pitchFamily="49" charset="0"/>
              </a:rPr>
              <a:t>]).Value;</a:t>
            </a:r>
          </a:p>
          <a:p>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return</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number.ToString</a:t>
            </a:r>
            <a:r>
              <a:rPr lang="en-GB" sz="1800" dirty="0">
                <a:solidFill>
                  <a:srgbClr val="000000"/>
                </a:solidFill>
                <a:latin typeface="Consolas" panose="020B0609020204030204" pitchFamily="49" charset="0"/>
              </a:rPr>
              <a:t>();</a:t>
            </a:r>
          </a:p>
          <a:p>
            <a:endParaRPr lang="en-GB" sz="1800" dirty="0">
              <a:latin typeface="Courier New" pitchFamily="49" charset="0"/>
              <a:cs typeface="Courier New" pitchFamily="49" charset="0"/>
            </a:endParaRPr>
          </a:p>
        </p:txBody>
      </p:sp>
    </p:spTree>
    <p:extLst>
      <p:ext uri="{BB962C8B-B14F-4D97-AF65-F5344CB8AC3E}">
        <p14:creationId xmlns:p14="http://schemas.microsoft.com/office/powerpoint/2010/main" val="12937243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No support for unions, but do have Outer Joins</a:t>
            </a:r>
          </a:p>
          <a:p>
            <a:r>
              <a:rPr lang="en-US" dirty="0"/>
              <a:t>Only one aggregate attribute can be specified in a query</a:t>
            </a:r>
          </a:p>
          <a:p>
            <a:r>
              <a:rPr lang="en-US" dirty="0"/>
              <a:t>Default 50,000 record limit for CRM Online and On-Premise</a:t>
            </a:r>
          </a:p>
          <a:p>
            <a:pPr lvl="1"/>
            <a:r>
              <a:rPr lang="en-US" dirty="0"/>
              <a:t>Can adjust setting On-Premise, not Online</a:t>
            </a:r>
          </a:p>
        </p:txBody>
      </p:sp>
      <p:sp>
        <p:nvSpPr>
          <p:cNvPr id="3" name="Title 2"/>
          <p:cNvSpPr>
            <a:spLocks noGrp="1"/>
          </p:cNvSpPr>
          <p:nvPr>
            <p:ph type="title"/>
          </p:nvPr>
        </p:nvSpPr>
        <p:spPr/>
        <p:txBody>
          <a:bodyPr>
            <a:normAutofit fontScale="90000"/>
          </a:bodyPr>
          <a:lstStyle/>
          <a:p>
            <a:r>
              <a:rPr lang="en-GB" dirty="0" smtClean="0"/>
              <a:t>Limitations of </a:t>
            </a:r>
            <a:r>
              <a:rPr lang="en-GB" dirty="0" err="1" smtClean="0"/>
              <a:t>FetchXML</a:t>
            </a:r>
            <a:endParaRPr lang="en-GB" dirty="0"/>
          </a:p>
        </p:txBody>
      </p:sp>
    </p:spTree>
    <p:extLst>
      <p:ext uri="{BB962C8B-B14F-4D97-AF65-F5344CB8AC3E}">
        <p14:creationId xmlns:p14="http://schemas.microsoft.com/office/powerpoint/2010/main" val="7140405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2385012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lvl="1"/>
            <a:r>
              <a:rPr lang="en-US" dirty="0"/>
              <a:t>What is </a:t>
            </a:r>
            <a:r>
              <a:rPr lang="en-US" dirty="0" err="1"/>
              <a:t>WebAPI</a:t>
            </a:r>
            <a:r>
              <a:rPr lang="en-US" dirty="0"/>
              <a:t>?</a:t>
            </a:r>
          </a:p>
          <a:p>
            <a:pPr lvl="2"/>
            <a:r>
              <a:rPr lang="en-US" dirty="0"/>
              <a:t>REST-based data service</a:t>
            </a:r>
          </a:p>
          <a:p>
            <a:pPr lvl="2"/>
            <a:r>
              <a:rPr lang="en-US" dirty="0"/>
              <a:t>Replacement for </a:t>
            </a:r>
            <a:r>
              <a:rPr lang="en-US" dirty="0" err="1"/>
              <a:t>Odata</a:t>
            </a:r>
            <a:r>
              <a:rPr lang="en-US" dirty="0"/>
              <a:t> and </a:t>
            </a:r>
            <a:r>
              <a:rPr lang="en-US" dirty="0" err="1"/>
              <a:t>OrganizationService</a:t>
            </a:r>
            <a:endParaRPr lang="en-US" dirty="0"/>
          </a:p>
          <a:p>
            <a:pPr lvl="2"/>
            <a:r>
              <a:rPr lang="en-US" dirty="0"/>
              <a:t>Call from Client-side web resource</a:t>
            </a:r>
          </a:p>
          <a:p>
            <a:pPr lvl="2"/>
            <a:r>
              <a:rPr lang="en-US" dirty="0"/>
              <a:t>CRUD operations within Dynamics 365 security context</a:t>
            </a:r>
          </a:p>
          <a:p>
            <a:pPr lvl="2"/>
            <a:r>
              <a:rPr lang="en-US" dirty="0"/>
              <a:t>Access to framework functions</a:t>
            </a:r>
          </a:p>
          <a:p>
            <a:pPr lvl="1"/>
            <a:r>
              <a:rPr lang="en-US" dirty="0"/>
              <a:t>Example:</a:t>
            </a:r>
          </a:p>
          <a:p>
            <a:pPr lvl="2"/>
            <a:r>
              <a:rPr lang="en-GB" dirty="0"/>
              <a:t>https://qa501.api.crm4.dynamics.com/api/data/v8.1/contacts?$select= </a:t>
            </a:r>
            <a:r>
              <a:rPr lang="en-GB" dirty="0" err="1"/>
              <a:t>firstname</a:t>
            </a:r>
            <a:r>
              <a:rPr lang="en-GB" dirty="0"/>
              <a:t>, </a:t>
            </a:r>
            <a:r>
              <a:rPr lang="en-GB" dirty="0" err="1"/>
              <a:t>lastname</a:t>
            </a:r>
            <a:r>
              <a:rPr lang="en-GB" dirty="0"/>
              <a:t> &amp;$filter= address1_city </a:t>
            </a:r>
            <a:r>
              <a:rPr lang="en-GB" dirty="0" err="1"/>
              <a:t>eq</a:t>
            </a:r>
            <a:r>
              <a:rPr lang="en-GB" dirty="0"/>
              <a:t> 'London'</a:t>
            </a:r>
            <a:r>
              <a:rPr lang="en-US" dirty="0"/>
              <a:t>	</a:t>
            </a:r>
          </a:p>
          <a:p>
            <a:pPr lvl="2"/>
            <a:endParaRPr lang="en-US" dirty="0"/>
          </a:p>
          <a:p>
            <a:pPr lvl="2"/>
            <a:endParaRPr lang="en-US" dirty="0"/>
          </a:p>
          <a:p>
            <a:pPr marL="0" indent="0">
              <a:buNone/>
            </a:pPr>
            <a:r>
              <a:rPr lang="en-US" dirty="0">
                <a:solidFill>
                  <a:schemeClr val="bg1"/>
                </a:solidFill>
              </a:rPr>
              <a:t>	</a:t>
            </a:r>
            <a:r>
              <a:rPr lang="en-US" dirty="0" err="1">
                <a:solidFill>
                  <a:schemeClr val="bg1"/>
                </a:solidFill>
              </a:rPr>
              <a:t>st</a:t>
            </a:r>
            <a:r>
              <a:rPr lang="en-US" dirty="0">
                <a:solidFill>
                  <a:schemeClr val="bg1"/>
                </a:solidFill>
              </a:rPr>
              <a:t> queries through the browser (URLs)</a:t>
            </a:r>
          </a:p>
          <a:p>
            <a:endParaRPr lang="en-US" dirty="0"/>
          </a:p>
        </p:txBody>
      </p:sp>
      <p:sp>
        <p:nvSpPr>
          <p:cNvPr id="3" name="Title 2"/>
          <p:cNvSpPr>
            <a:spLocks noGrp="1"/>
          </p:cNvSpPr>
          <p:nvPr>
            <p:ph type="title"/>
          </p:nvPr>
        </p:nvSpPr>
        <p:spPr/>
        <p:txBody>
          <a:bodyPr>
            <a:normAutofit fontScale="90000"/>
          </a:bodyPr>
          <a:lstStyle/>
          <a:p>
            <a:r>
              <a:rPr lang="en-GB" dirty="0" err="1" smtClean="0"/>
              <a:t>WebAPI</a:t>
            </a:r>
            <a:endParaRPr lang="en-GB" dirty="0"/>
          </a:p>
        </p:txBody>
      </p:sp>
    </p:spTree>
    <p:extLst>
      <p:ext uri="{BB962C8B-B14F-4D97-AF65-F5344CB8AC3E}">
        <p14:creationId xmlns:p14="http://schemas.microsoft.com/office/powerpoint/2010/main" val="2934108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err="1" smtClean="0"/>
              <a:t>WebAPI</a:t>
            </a:r>
            <a:r>
              <a:rPr lang="en-GB" dirty="0" smtClean="0"/>
              <a:t> methods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636015873"/>
              </p:ext>
            </p:extLst>
          </p:nvPr>
        </p:nvGraphicFramePr>
        <p:xfrm>
          <a:off x="1834562" y="1960826"/>
          <a:ext cx="8710236" cy="4482824"/>
        </p:xfrm>
        <a:graphic>
          <a:graphicData uri="http://schemas.openxmlformats.org/drawingml/2006/table">
            <a:tbl>
              <a:tblPr firstRow="1" bandRow="1">
                <a:tableStyleId>{5C22544A-7EE6-4342-B048-85BDC9FD1C3A}</a:tableStyleId>
              </a:tblPr>
              <a:tblGrid>
                <a:gridCol w="2122491">
                  <a:extLst>
                    <a:ext uri="{9D8B030D-6E8A-4147-A177-3AD203B41FA5}">
                      <a16:colId xmlns:a16="http://schemas.microsoft.com/office/drawing/2014/main" val="20000"/>
                    </a:ext>
                  </a:extLst>
                </a:gridCol>
                <a:gridCol w="6587745">
                  <a:extLst>
                    <a:ext uri="{9D8B030D-6E8A-4147-A177-3AD203B41FA5}">
                      <a16:colId xmlns:a16="http://schemas.microsoft.com/office/drawing/2014/main" val="20001"/>
                    </a:ext>
                  </a:extLst>
                </a:gridCol>
              </a:tblGrid>
              <a:tr h="409163">
                <a:tc>
                  <a:txBody>
                    <a:bodyPr/>
                    <a:lstStyle/>
                    <a:p>
                      <a:r>
                        <a:rPr lang="en-GB" dirty="0"/>
                        <a:t>Operation</a:t>
                      </a:r>
                      <a:endParaRPr lang="en-GB" dirty="0">
                        <a:latin typeface="Segoe UI" panose="020B0502040204020203" pitchFamily="34" charset="0"/>
                        <a:cs typeface="Segoe UI" panose="020B0502040204020203" pitchFamily="34" charset="0"/>
                      </a:endParaRPr>
                    </a:p>
                  </a:txBody>
                  <a:tcPr/>
                </a:tc>
                <a:tc>
                  <a:txBody>
                    <a:bodyPr/>
                    <a:lstStyle/>
                    <a:p>
                      <a:r>
                        <a:rPr lang="en-GB" dirty="0"/>
                        <a:t>Description</a:t>
                      </a:r>
                      <a:endParaRPr lang="en-GB"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0"/>
                  </a:ext>
                </a:extLst>
              </a:tr>
              <a:tr h="504447">
                <a:tc>
                  <a:txBody>
                    <a:bodyPr/>
                    <a:lstStyle/>
                    <a:p>
                      <a:r>
                        <a:rPr lang="en-GB" dirty="0"/>
                        <a:t>$expand</a:t>
                      </a:r>
                      <a:endParaRPr lang="en-GB" dirty="0">
                        <a:solidFill>
                          <a:schemeClr val="tx1"/>
                        </a:solidFill>
                      </a:endParaRPr>
                    </a:p>
                  </a:txBody>
                  <a:tcPr anchor="ctr"/>
                </a:tc>
                <a:tc>
                  <a:txBody>
                    <a:bodyPr/>
                    <a:lstStyle/>
                    <a:p>
                      <a:r>
                        <a:rPr lang="en-GB" dirty="0"/>
                        <a:t>Directs that related records should be retrieved in the record or collection being retrieved</a:t>
                      </a:r>
                    </a:p>
                  </a:txBody>
                  <a:tcPr anchor="ctr"/>
                </a:tc>
                <a:extLst>
                  <a:ext uri="{0D108BD9-81ED-4DB2-BD59-A6C34878D82A}">
                    <a16:rowId xmlns:a16="http://schemas.microsoft.com/office/drawing/2014/main" val="10001"/>
                  </a:ext>
                </a:extLst>
              </a:tr>
              <a:tr h="504447">
                <a:tc>
                  <a:txBody>
                    <a:bodyPr/>
                    <a:lstStyle/>
                    <a:p>
                      <a:r>
                        <a:rPr lang="en-GB" dirty="0"/>
                        <a:t>$filter</a:t>
                      </a:r>
                      <a:endParaRPr lang="en-GB" dirty="0">
                        <a:solidFill>
                          <a:schemeClr val="tx1"/>
                        </a:solidFill>
                      </a:endParaRPr>
                    </a:p>
                  </a:txBody>
                  <a:tcPr anchor="ctr"/>
                </a:tc>
                <a:tc>
                  <a:txBody>
                    <a:bodyPr/>
                    <a:lstStyle/>
                    <a:p>
                      <a:r>
                        <a:rPr lang="en-GB" dirty="0"/>
                        <a:t>Specifies an expression or function that must evaluate to true for a record to be returned in the collection</a:t>
                      </a:r>
                    </a:p>
                  </a:txBody>
                  <a:tcPr anchor="ctr"/>
                </a:tc>
                <a:extLst>
                  <a:ext uri="{0D108BD9-81ED-4DB2-BD59-A6C34878D82A}">
                    <a16:rowId xmlns:a16="http://schemas.microsoft.com/office/drawing/2014/main" val="10002"/>
                  </a:ext>
                </a:extLst>
              </a:tr>
              <a:tr h="504447">
                <a:tc>
                  <a:txBody>
                    <a:bodyPr/>
                    <a:lstStyle/>
                    <a:p>
                      <a:r>
                        <a:rPr lang="en-GB" dirty="0"/>
                        <a:t>$</a:t>
                      </a:r>
                      <a:r>
                        <a:rPr lang="en-GB" dirty="0" err="1"/>
                        <a:t>orderby</a:t>
                      </a:r>
                      <a:endParaRPr lang="en-GB" dirty="0">
                        <a:solidFill>
                          <a:schemeClr val="tx1"/>
                        </a:solidFill>
                      </a:endParaRPr>
                    </a:p>
                  </a:txBody>
                  <a:tcPr anchor="ctr"/>
                </a:tc>
                <a:tc>
                  <a:txBody>
                    <a:bodyPr/>
                    <a:lstStyle/>
                    <a:p>
                      <a:r>
                        <a:rPr lang="en-GB" dirty="0"/>
                        <a:t>Determines what values are used to order a collection of records</a:t>
                      </a:r>
                    </a:p>
                  </a:txBody>
                  <a:tcPr anchor="ctr"/>
                </a:tc>
                <a:extLst>
                  <a:ext uri="{0D108BD9-81ED-4DB2-BD59-A6C34878D82A}">
                    <a16:rowId xmlns:a16="http://schemas.microsoft.com/office/drawing/2014/main" val="10003"/>
                  </a:ext>
                </a:extLst>
              </a:tr>
              <a:tr h="504447">
                <a:tc>
                  <a:txBody>
                    <a:bodyPr/>
                    <a:lstStyle/>
                    <a:p>
                      <a:r>
                        <a:rPr lang="en-GB" dirty="0"/>
                        <a:t>$select</a:t>
                      </a:r>
                      <a:endParaRPr lang="en-GB" dirty="0">
                        <a:solidFill>
                          <a:schemeClr val="tx1"/>
                        </a:solidFill>
                      </a:endParaRPr>
                    </a:p>
                  </a:txBody>
                  <a:tcPr anchor="ctr"/>
                </a:tc>
                <a:tc>
                  <a:txBody>
                    <a:bodyPr/>
                    <a:lstStyle/>
                    <a:p>
                      <a:r>
                        <a:rPr lang="en-GB" dirty="0"/>
                        <a:t>Specifies a subset of properties to return</a:t>
                      </a:r>
                    </a:p>
                  </a:txBody>
                  <a:tcPr anchor="ctr"/>
                </a:tc>
                <a:extLst>
                  <a:ext uri="{0D108BD9-81ED-4DB2-BD59-A6C34878D82A}">
                    <a16:rowId xmlns:a16="http://schemas.microsoft.com/office/drawing/2014/main" val="10004"/>
                  </a:ext>
                </a:extLst>
              </a:tr>
              <a:tr h="504447">
                <a:tc>
                  <a:txBody>
                    <a:bodyPr/>
                    <a:lstStyle/>
                    <a:p>
                      <a:r>
                        <a:rPr lang="en-GB" dirty="0"/>
                        <a:t>$skip</a:t>
                      </a:r>
                      <a:endParaRPr lang="en-GB" dirty="0">
                        <a:solidFill>
                          <a:schemeClr val="tx1"/>
                        </a:solidFill>
                      </a:endParaRPr>
                    </a:p>
                  </a:txBody>
                  <a:tcPr anchor="ctr"/>
                </a:tc>
                <a:tc>
                  <a:txBody>
                    <a:bodyPr/>
                    <a:lstStyle/>
                    <a:p>
                      <a:r>
                        <a:rPr lang="en-GB" dirty="0"/>
                        <a:t>Sets the number of records to skip before it retrieves records in a collection</a:t>
                      </a:r>
                    </a:p>
                  </a:txBody>
                  <a:tcPr anchor="ctr"/>
                </a:tc>
                <a:extLst>
                  <a:ext uri="{0D108BD9-81ED-4DB2-BD59-A6C34878D82A}">
                    <a16:rowId xmlns:a16="http://schemas.microsoft.com/office/drawing/2014/main" val="10005"/>
                  </a:ext>
                </a:extLst>
              </a:tr>
              <a:tr h="504447">
                <a:tc>
                  <a:txBody>
                    <a:bodyPr/>
                    <a:lstStyle/>
                    <a:p>
                      <a:r>
                        <a:rPr lang="en-GB" dirty="0"/>
                        <a:t>$top</a:t>
                      </a:r>
                      <a:endParaRPr lang="en-GB" dirty="0">
                        <a:solidFill>
                          <a:schemeClr val="tx1"/>
                        </a:solidFill>
                      </a:endParaRPr>
                    </a:p>
                  </a:txBody>
                  <a:tcPr anchor="ctr"/>
                </a:tc>
                <a:tc>
                  <a:txBody>
                    <a:bodyPr/>
                    <a:lstStyle/>
                    <a:p>
                      <a:r>
                        <a:rPr lang="en-GB" dirty="0"/>
                        <a:t>Determines the maximum number of records to return</a:t>
                      </a:r>
                    </a:p>
                  </a:txBody>
                  <a:tcPr anchor="ctr"/>
                </a:tc>
                <a:extLst>
                  <a:ext uri="{0D108BD9-81ED-4DB2-BD59-A6C34878D82A}">
                    <a16:rowId xmlns:a16="http://schemas.microsoft.com/office/drawing/2014/main" val="10006"/>
                  </a:ext>
                </a:extLst>
              </a:tr>
              <a:tr h="504447">
                <a:tc>
                  <a:txBody>
                    <a:bodyPr/>
                    <a:lstStyle/>
                    <a:p>
                      <a:pPr algn="l"/>
                      <a:r>
                        <a:rPr lang="en-GB" sz="1800" kern="1200" dirty="0"/>
                        <a:t>$count</a:t>
                      </a:r>
                      <a:endParaRPr lang="en-GB" sz="1800" kern="1200" dirty="0">
                        <a:solidFill>
                          <a:schemeClr val="tx1"/>
                        </a:solidFill>
                        <a:latin typeface="+mn-lt"/>
                        <a:ea typeface="+mn-ea"/>
                        <a:cs typeface="+mn-cs"/>
                      </a:endParaRPr>
                    </a:p>
                  </a:txBody>
                  <a:tcPr/>
                </a:tc>
                <a:tc>
                  <a:txBody>
                    <a:bodyPr/>
                    <a:lstStyle/>
                    <a:p>
                      <a:r>
                        <a:rPr lang="en-GB" dirty="0"/>
                        <a:t>Count of entity set</a:t>
                      </a:r>
                      <a:endParaRPr lang="en-GB"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88828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err="1" smtClean="0"/>
              <a:t>WebAPI</a:t>
            </a:r>
            <a:r>
              <a:rPr lang="en-GB" dirty="0" smtClean="0"/>
              <a:t>/</a:t>
            </a:r>
            <a:r>
              <a:rPr lang="en-GB" dirty="0" err="1" smtClean="0"/>
              <a:t>Odata</a:t>
            </a:r>
            <a:r>
              <a:rPr lang="en-GB" dirty="0" smtClean="0"/>
              <a:t> operators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672854901"/>
              </p:ext>
            </p:extLst>
          </p:nvPr>
        </p:nvGraphicFramePr>
        <p:xfrm>
          <a:off x="872294" y="1692768"/>
          <a:ext cx="9930385" cy="5109549"/>
        </p:xfrm>
        <a:graphic>
          <a:graphicData uri="http://schemas.openxmlformats.org/drawingml/2006/table">
            <a:tbl>
              <a:tblPr firstRow="1" bandRow="1">
                <a:tableStyleId>{5C22544A-7EE6-4342-B048-85BDC9FD1C3A}</a:tableStyleId>
              </a:tblPr>
              <a:tblGrid>
                <a:gridCol w="1435239">
                  <a:extLst>
                    <a:ext uri="{9D8B030D-6E8A-4147-A177-3AD203B41FA5}">
                      <a16:colId xmlns:a16="http://schemas.microsoft.com/office/drawing/2014/main" val="20000"/>
                    </a:ext>
                  </a:extLst>
                </a:gridCol>
                <a:gridCol w="2477119">
                  <a:extLst>
                    <a:ext uri="{9D8B030D-6E8A-4147-A177-3AD203B41FA5}">
                      <a16:colId xmlns:a16="http://schemas.microsoft.com/office/drawing/2014/main" val="20001"/>
                    </a:ext>
                  </a:extLst>
                </a:gridCol>
                <a:gridCol w="6018027">
                  <a:extLst>
                    <a:ext uri="{9D8B030D-6E8A-4147-A177-3AD203B41FA5}">
                      <a16:colId xmlns:a16="http://schemas.microsoft.com/office/drawing/2014/main" val="20002"/>
                    </a:ext>
                  </a:extLst>
                </a:gridCol>
              </a:tblGrid>
              <a:tr h="305111">
                <a:tc>
                  <a:txBody>
                    <a:bodyPr/>
                    <a:lstStyle/>
                    <a:p>
                      <a:r>
                        <a:rPr lang="en-GB" sz="1800" dirty="0"/>
                        <a:t>Operator</a:t>
                      </a:r>
                      <a:endParaRPr lang="en-GB" sz="1800" dirty="0">
                        <a:latin typeface="Segoe UI" panose="020B0502040204020203" pitchFamily="34" charset="0"/>
                        <a:cs typeface="Segoe UI" panose="020B0502040204020203" pitchFamily="34" charset="0"/>
                      </a:endParaRPr>
                    </a:p>
                  </a:txBody>
                  <a:tcPr/>
                </a:tc>
                <a:tc>
                  <a:txBody>
                    <a:bodyPr/>
                    <a:lstStyle/>
                    <a:p>
                      <a:r>
                        <a:rPr lang="en-GB" sz="1800" dirty="0"/>
                        <a:t>Description</a:t>
                      </a:r>
                      <a:endParaRPr lang="en-GB" sz="1800" dirty="0">
                        <a:latin typeface="Segoe UI" panose="020B0502040204020203" pitchFamily="34" charset="0"/>
                        <a:cs typeface="Segoe UI" panose="020B0502040204020203" pitchFamily="34" charset="0"/>
                      </a:endParaRPr>
                    </a:p>
                  </a:txBody>
                  <a:tcPr/>
                </a:tc>
                <a:tc>
                  <a:txBody>
                    <a:bodyPr/>
                    <a:lstStyle/>
                    <a:p>
                      <a:r>
                        <a:rPr lang="en-GB" sz="1800" dirty="0"/>
                        <a:t>Example</a:t>
                      </a:r>
                      <a:endParaRPr lang="en-GB" sz="18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0"/>
                  </a:ext>
                </a:extLst>
              </a:tr>
              <a:tr h="355612">
                <a:tc>
                  <a:txBody>
                    <a:bodyPr/>
                    <a:lstStyle/>
                    <a:p>
                      <a:r>
                        <a:rPr lang="en-GB" sz="1800"/>
                        <a:t>eq</a:t>
                      </a:r>
                    </a:p>
                  </a:txBody>
                  <a:tcPr anchor="ctr"/>
                </a:tc>
                <a:tc>
                  <a:txBody>
                    <a:bodyPr/>
                    <a:lstStyle/>
                    <a:p>
                      <a:r>
                        <a:rPr lang="en-GB" sz="1800" dirty="0"/>
                        <a:t>Equal</a:t>
                      </a:r>
                    </a:p>
                  </a:txBody>
                  <a:tcPr anchor="ctr"/>
                </a:tc>
                <a:tc>
                  <a:txBody>
                    <a:bodyPr/>
                    <a:lstStyle/>
                    <a:p>
                      <a:r>
                        <a:rPr lang="en-GB" sz="1800" dirty="0"/>
                        <a:t>/accounts?$filter=address1_city </a:t>
                      </a:r>
                      <a:r>
                        <a:rPr lang="en-GB" sz="1800" dirty="0" err="1"/>
                        <a:t>eq</a:t>
                      </a:r>
                      <a:r>
                        <a:rPr lang="en-GB" sz="1800" dirty="0"/>
                        <a:t> 'Redmond' </a:t>
                      </a:r>
                    </a:p>
                  </a:txBody>
                  <a:tcPr anchor="ctr"/>
                </a:tc>
                <a:extLst>
                  <a:ext uri="{0D108BD9-81ED-4DB2-BD59-A6C34878D82A}">
                    <a16:rowId xmlns:a16="http://schemas.microsoft.com/office/drawing/2014/main" val="10001"/>
                  </a:ext>
                </a:extLst>
              </a:tr>
              <a:tr h="355612">
                <a:tc>
                  <a:txBody>
                    <a:bodyPr/>
                    <a:lstStyle/>
                    <a:p>
                      <a:r>
                        <a:rPr lang="en-GB" sz="1800"/>
                        <a:t>ne</a:t>
                      </a:r>
                    </a:p>
                  </a:txBody>
                  <a:tcPr anchor="ctr"/>
                </a:tc>
                <a:tc>
                  <a:txBody>
                    <a:bodyPr/>
                    <a:lstStyle/>
                    <a:p>
                      <a:r>
                        <a:rPr lang="en-GB" sz="1800" dirty="0"/>
                        <a:t>Not equal</a:t>
                      </a:r>
                    </a:p>
                  </a:txBody>
                  <a:tcPr anchor="ctr"/>
                </a:tc>
                <a:tc>
                  <a:txBody>
                    <a:bodyPr/>
                    <a:lstStyle/>
                    <a:p>
                      <a:r>
                        <a:rPr lang="en-GB" sz="1800" dirty="0"/>
                        <a:t>/accounts?$filter=address1_city ne null </a:t>
                      </a:r>
                    </a:p>
                  </a:txBody>
                  <a:tcPr anchor="ctr"/>
                </a:tc>
                <a:extLst>
                  <a:ext uri="{0D108BD9-81ED-4DB2-BD59-A6C34878D82A}">
                    <a16:rowId xmlns:a16="http://schemas.microsoft.com/office/drawing/2014/main" val="10002"/>
                  </a:ext>
                </a:extLst>
              </a:tr>
              <a:tr h="355612">
                <a:tc>
                  <a:txBody>
                    <a:bodyPr/>
                    <a:lstStyle/>
                    <a:p>
                      <a:r>
                        <a:rPr lang="en-GB" sz="1800"/>
                        <a:t>gt</a:t>
                      </a:r>
                    </a:p>
                  </a:txBody>
                  <a:tcPr anchor="ctr"/>
                </a:tc>
                <a:tc>
                  <a:txBody>
                    <a:bodyPr/>
                    <a:lstStyle/>
                    <a:p>
                      <a:r>
                        <a:rPr lang="en-GB" sz="1800"/>
                        <a:t>Greater than</a:t>
                      </a:r>
                    </a:p>
                  </a:txBody>
                  <a:tcPr anchor="ctr"/>
                </a:tc>
                <a:tc>
                  <a:txBody>
                    <a:bodyPr/>
                    <a:lstStyle/>
                    <a:p>
                      <a:r>
                        <a:rPr lang="en-GB" sz="1800" dirty="0"/>
                        <a:t>/accounts?$filter=</a:t>
                      </a:r>
                      <a:r>
                        <a:rPr lang="en-GB" sz="1800" dirty="0" err="1"/>
                        <a:t>creditlimit</a:t>
                      </a:r>
                      <a:r>
                        <a:rPr lang="en-GB" sz="1800" dirty="0"/>
                        <a:t> </a:t>
                      </a:r>
                      <a:r>
                        <a:rPr lang="en-GB" sz="1800" dirty="0" err="1"/>
                        <a:t>gt</a:t>
                      </a:r>
                      <a:r>
                        <a:rPr lang="en-GB" sz="1800" dirty="0"/>
                        <a:t> 1000 </a:t>
                      </a:r>
                    </a:p>
                  </a:txBody>
                  <a:tcPr anchor="ctr"/>
                </a:tc>
                <a:extLst>
                  <a:ext uri="{0D108BD9-81ED-4DB2-BD59-A6C34878D82A}">
                    <a16:rowId xmlns:a16="http://schemas.microsoft.com/office/drawing/2014/main" val="10003"/>
                  </a:ext>
                </a:extLst>
              </a:tr>
              <a:tr h="622321">
                <a:tc>
                  <a:txBody>
                    <a:bodyPr/>
                    <a:lstStyle/>
                    <a:p>
                      <a:r>
                        <a:rPr lang="en-GB" sz="1800"/>
                        <a:t>ge</a:t>
                      </a:r>
                    </a:p>
                  </a:txBody>
                  <a:tcPr anchor="ctr"/>
                </a:tc>
                <a:tc>
                  <a:txBody>
                    <a:bodyPr/>
                    <a:lstStyle/>
                    <a:p>
                      <a:r>
                        <a:rPr lang="en-GB" sz="1800"/>
                        <a:t>Greater than or equal</a:t>
                      </a:r>
                    </a:p>
                  </a:txBody>
                  <a:tcPr anchor="ctr"/>
                </a:tc>
                <a:tc>
                  <a:txBody>
                    <a:bodyPr/>
                    <a:lstStyle/>
                    <a:p>
                      <a:r>
                        <a:rPr lang="en-GB" sz="1800" dirty="0"/>
                        <a:t>/accounts?&amp;$filter=</a:t>
                      </a:r>
                      <a:r>
                        <a:rPr lang="en-GB" sz="1800" dirty="0" err="1"/>
                        <a:t>creditlimit</a:t>
                      </a:r>
                      <a:r>
                        <a:rPr lang="en-GB" sz="1800" dirty="0"/>
                        <a:t> </a:t>
                      </a:r>
                      <a:r>
                        <a:rPr lang="en-GB" sz="1800" dirty="0" err="1"/>
                        <a:t>ge</a:t>
                      </a:r>
                      <a:r>
                        <a:rPr lang="en-GB" sz="1800" dirty="0"/>
                        <a:t> 1000 </a:t>
                      </a:r>
                    </a:p>
                  </a:txBody>
                  <a:tcPr anchor="ctr"/>
                </a:tc>
                <a:extLst>
                  <a:ext uri="{0D108BD9-81ED-4DB2-BD59-A6C34878D82A}">
                    <a16:rowId xmlns:a16="http://schemas.microsoft.com/office/drawing/2014/main" val="10004"/>
                  </a:ext>
                </a:extLst>
              </a:tr>
              <a:tr h="355612">
                <a:tc>
                  <a:txBody>
                    <a:bodyPr/>
                    <a:lstStyle/>
                    <a:p>
                      <a:r>
                        <a:rPr lang="en-GB" sz="1800"/>
                        <a:t>lt</a:t>
                      </a:r>
                    </a:p>
                  </a:txBody>
                  <a:tcPr anchor="ctr"/>
                </a:tc>
                <a:tc>
                  <a:txBody>
                    <a:bodyPr/>
                    <a:lstStyle/>
                    <a:p>
                      <a:r>
                        <a:rPr lang="en-GB" sz="1800"/>
                        <a:t>Less than</a:t>
                      </a:r>
                    </a:p>
                  </a:txBody>
                  <a:tcPr anchor="ctr"/>
                </a:tc>
                <a:tc>
                  <a:txBody>
                    <a:bodyPr/>
                    <a:lstStyle/>
                    <a:p>
                      <a:r>
                        <a:rPr lang="en-GB" sz="1800" dirty="0"/>
                        <a:t>/accounts?$filter=</a:t>
                      </a:r>
                      <a:r>
                        <a:rPr lang="en-GB" sz="1800" dirty="0" err="1"/>
                        <a:t>creditlimit</a:t>
                      </a:r>
                      <a:r>
                        <a:rPr lang="en-GB" sz="1800" dirty="0"/>
                        <a:t>  </a:t>
                      </a:r>
                      <a:r>
                        <a:rPr lang="en-GB" sz="1800" dirty="0" err="1"/>
                        <a:t>lt</a:t>
                      </a:r>
                      <a:r>
                        <a:rPr lang="en-GB" sz="1800" dirty="0"/>
                        <a:t> 1000 </a:t>
                      </a:r>
                    </a:p>
                  </a:txBody>
                  <a:tcPr anchor="ctr"/>
                </a:tc>
                <a:extLst>
                  <a:ext uri="{0D108BD9-81ED-4DB2-BD59-A6C34878D82A}">
                    <a16:rowId xmlns:a16="http://schemas.microsoft.com/office/drawing/2014/main" val="10005"/>
                  </a:ext>
                </a:extLst>
              </a:tr>
              <a:tr h="548992">
                <a:tc>
                  <a:txBody>
                    <a:bodyPr/>
                    <a:lstStyle/>
                    <a:p>
                      <a:r>
                        <a:rPr lang="en-GB" sz="1800"/>
                        <a:t>le</a:t>
                      </a:r>
                    </a:p>
                  </a:txBody>
                  <a:tcPr anchor="ctr"/>
                </a:tc>
                <a:tc>
                  <a:txBody>
                    <a:bodyPr/>
                    <a:lstStyle/>
                    <a:p>
                      <a:r>
                        <a:rPr lang="en-GB" sz="1800"/>
                        <a:t>Less than or equal</a:t>
                      </a:r>
                    </a:p>
                  </a:txBody>
                  <a:tcPr anchor="ctr"/>
                </a:tc>
                <a:tc>
                  <a:txBody>
                    <a:bodyPr/>
                    <a:lstStyle/>
                    <a:p>
                      <a:r>
                        <a:rPr lang="en-GB" sz="1800" dirty="0"/>
                        <a:t>/accounts?$filter=</a:t>
                      </a:r>
                      <a:r>
                        <a:rPr lang="en-GB" sz="1800" dirty="0" err="1"/>
                        <a:t>creditlimit</a:t>
                      </a:r>
                      <a:r>
                        <a:rPr lang="en-GB" sz="1800" dirty="0"/>
                        <a:t>  le 1000 </a:t>
                      </a:r>
                    </a:p>
                  </a:txBody>
                  <a:tcPr anchor="ctr"/>
                </a:tc>
                <a:extLst>
                  <a:ext uri="{0D108BD9-81ED-4DB2-BD59-A6C34878D82A}">
                    <a16:rowId xmlns:a16="http://schemas.microsoft.com/office/drawing/2014/main" val="10006"/>
                  </a:ext>
                </a:extLst>
              </a:tr>
              <a:tr h="556281">
                <a:tc>
                  <a:txBody>
                    <a:bodyPr/>
                    <a:lstStyle/>
                    <a:p>
                      <a:r>
                        <a:rPr lang="en-GB" sz="1800"/>
                        <a:t>and</a:t>
                      </a:r>
                    </a:p>
                  </a:txBody>
                  <a:tcPr anchor="ctr"/>
                </a:tc>
                <a:tc>
                  <a:txBody>
                    <a:bodyPr/>
                    <a:lstStyle/>
                    <a:p>
                      <a:r>
                        <a:rPr lang="en-GB" sz="1800"/>
                        <a:t>Logical and</a:t>
                      </a:r>
                    </a:p>
                  </a:txBody>
                  <a:tcPr anchor="ctr"/>
                </a:tc>
                <a:tc>
                  <a:txBody>
                    <a:bodyPr/>
                    <a:lstStyle/>
                    <a:p>
                      <a:r>
                        <a:rPr lang="en-GB" sz="1800" dirty="0"/>
                        <a:t>/accounts?$filter=</a:t>
                      </a:r>
                      <a:r>
                        <a:rPr lang="en-GB" sz="1800" dirty="0" err="1"/>
                        <a:t>creditlimit</a:t>
                      </a:r>
                      <a:r>
                        <a:rPr lang="en-GB" sz="1800" dirty="0"/>
                        <a:t>  </a:t>
                      </a:r>
                      <a:r>
                        <a:rPr lang="en-GB" sz="1800" dirty="0" err="1"/>
                        <a:t>ge</a:t>
                      </a:r>
                      <a:r>
                        <a:rPr lang="en-GB" sz="1800" dirty="0"/>
                        <a:t> 1000 and address1_stateorprovince </a:t>
                      </a:r>
                      <a:r>
                        <a:rPr lang="en-GB" sz="1800" dirty="0" err="1"/>
                        <a:t>eq</a:t>
                      </a:r>
                      <a:r>
                        <a:rPr lang="en-GB" sz="1800" dirty="0"/>
                        <a:t> 'TX' </a:t>
                      </a:r>
                    </a:p>
                  </a:txBody>
                  <a:tcPr anchor="ctr"/>
                </a:tc>
                <a:extLst>
                  <a:ext uri="{0D108BD9-81ED-4DB2-BD59-A6C34878D82A}">
                    <a16:rowId xmlns:a16="http://schemas.microsoft.com/office/drawing/2014/main" val="10007"/>
                  </a:ext>
                </a:extLst>
              </a:tr>
              <a:tr h="573509">
                <a:tc>
                  <a:txBody>
                    <a:bodyPr/>
                    <a:lstStyle/>
                    <a:p>
                      <a:r>
                        <a:rPr lang="en-GB" sz="1800"/>
                        <a:t>or</a:t>
                      </a:r>
                    </a:p>
                  </a:txBody>
                  <a:tcPr anchor="ctr"/>
                </a:tc>
                <a:tc>
                  <a:txBody>
                    <a:bodyPr/>
                    <a:lstStyle/>
                    <a:p>
                      <a:r>
                        <a:rPr lang="en-GB" sz="1800"/>
                        <a:t>Logical or</a:t>
                      </a:r>
                    </a:p>
                  </a:txBody>
                  <a:tcPr anchor="ctr"/>
                </a:tc>
                <a:tc>
                  <a:txBody>
                    <a:bodyPr/>
                    <a:lstStyle/>
                    <a:p>
                      <a:r>
                        <a:rPr lang="en-GB" sz="1800" dirty="0"/>
                        <a:t>/accounts?$filter=</a:t>
                      </a:r>
                      <a:r>
                        <a:rPr lang="en-GB" sz="1800" dirty="0" err="1"/>
                        <a:t>accountcategorycode</a:t>
                      </a:r>
                      <a:r>
                        <a:rPr lang="en-GB" sz="1800" dirty="0"/>
                        <a:t> </a:t>
                      </a:r>
                      <a:r>
                        <a:rPr lang="en-GB" sz="1800" dirty="0" err="1"/>
                        <a:t>eq</a:t>
                      </a:r>
                      <a:r>
                        <a:rPr lang="en-GB" sz="1800" dirty="0"/>
                        <a:t> 2 or </a:t>
                      </a:r>
                      <a:r>
                        <a:rPr lang="en-GB" sz="1800" dirty="0" err="1"/>
                        <a:t>accountratingcode</a:t>
                      </a:r>
                      <a:r>
                        <a:rPr lang="en-GB" sz="1800" dirty="0"/>
                        <a:t> </a:t>
                      </a:r>
                      <a:r>
                        <a:rPr lang="en-GB" sz="1800" dirty="0" err="1"/>
                        <a:t>eq</a:t>
                      </a:r>
                      <a:r>
                        <a:rPr lang="en-GB" sz="1800" dirty="0"/>
                        <a:t> 1 </a:t>
                      </a:r>
                    </a:p>
                  </a:txBody>
                  <a:tcPr anchor="ctr"/>
                </a:tc>
                <a:extLst>
                  <a:ext uri="{0D108BD9-81ED-4DB2-BD59-A6C34878D82A}">
                    <a16:rowId xmlns:a16="http://schemas.microsoft.com/office/drawing/2014/main" val="10008"/>
                  </a:ext>
                </a:extLst>
              </a:tr>
              <a:tr h="829276">
                <a:tc>
                  <a:txBody>
                    <a:bodyPr/>
                    <a:lstStyle/>
                    <a:p>
                      <a:r>
                        <a:rPr lang="en-GB" sz="1800" dirty="0"/>
                        <a:t>not</a:t>
                      </a:r>
                    </a:p>
                  </a:txBody>
                  <a:tcPr anchor="ctr"/>
                </a:tc>
                <a:tc>
                  <a:txBody>
                    <a:bodyPr/>
                    <a:lstStyle/>
                    <a:p>
                      <a:r>
                        <a:rPr lang="en-GB" sz="1800"/>
                        <a:t>Logical Negation</a:t>
                      </a:r>
                    </a:p>
                  </a:txBody>
                  <a:tcPr anchor="ctr"/>
                </a:tc>
                <a:tc>
                  <a:txBody>
                    <a:bodyPr/>
                    <a:lstStyle/>
                    <a:p>
                      <a:r>
                        <a:rPr lang="en-GB" sz="1800" dirty="0"/>
                        <a:t>/accounts?$filter=(</a:t>
                      </a:r>
                      <a:r>
                        <a:rPr lang="en-GB" sz="1800" dirty="0" err="1"/>
                        <a:t>accountcategorycode</a:t>
                      </a:r>
                      <a:r>
                        <a:rPr lang="en-GB" sz="1800" dirty="0"/>
                        <a:t> ne null) and not (</a:t>
                      </a:r>
                      <a:r>
                        <a:rPr lang="en-GB" sz="1800" dirty="0" err="1"/>
                        <a:t>accountcategorycode</a:t>
                      </a:r>
                      <a:r>
                        <a:rPr lang="en-GB" sz="1800" dirty="0"/>
                        <a:t> </a:t>
                      </a:r>
                      <a:r>
                        <a:rPr lang="en-GB" sz="1800" dirty="0" err="1"/>
                        <a:t>eq</a:t>
                      </a:r>
                      <a:r>
                        <a:rPr lang="en-GB" sz="1800" dirty="0"/>
                        <a:t> 1) </a:t>
                      </a:r>
                    </a:p>
                  </a:txBody>
                  <a:tcPr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14561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The Discovery web service is used to determine the organizations that a user is a member of</a:t>
            </a:r>
          </a:p>
          <a:p>
            <a:r>
              <a:rPr lang="en-GB" dirty="0"/>
              <a:t>And the endpoint address URL to access the Organization web service for each of those</a:t>
            </a:r>
          </a:p>
          <a:p>
            <a:r>
              <a:rPr lang="en-GB" dirty="0"/>
              <a:t>This Discovery service is necessary because Microsoft Dynamics 365 is a multi-tenant environment—a single Microsoft Dynamics 365 server can host multiple business organizations</a:t>
            </a:r>
          </a:p>
          <a:p>
            <a:r>
              <a:rPr lang="en-GB" dirty="0"/>
              <a:t>By using the Discovery web service, your application can determine the endpoint address URL to access the target organization’s business data</a:t>
            </a:r>
          </a:p>
          <a:p>
            <a:endParaRPr lang="en-GB" dirty="0"/>
          </a:p>
        </p:txBody>
      </p:sp>
      <p:sp>
        <p:nvSpPr>
          <p:cNvPr id="3" name="Title 2"/>
          <p:cNvSpPr>
            <a:spLocks noGrp="1"/>
          </p:cNvSpPr>
          <p:nvPr>
            <p:ph type="title"/>
          </p:nvPr>
        </p:nvSpPr>
        <p:spPr/>
        <p:txBody>
          <a:bodyPr>
            <a:normAutofit fontScale="90000"/>
          </a:bodyPr>
          <a:lstStyle/>
          <a:p>
            <a:r>
              <a:rPr lang="en-GB" dirty="0" smtClean="0"/>
              <a:t>Access Discovery Service</a:t>
            </a:r>
            <a:endParaRPr lang="en-GB" dirty="0"/>
          </a:p>
        </p:txBody>
      </p:sp>
    </p:spTree>
    <p:extLst>
      <p:ext uri="{BB962C8B-B14F-4D97-AF65-F5344CB8AC3E}">
        <p14:creationId xmlns:p14="http://schemas.microsoft.com/office/powerpoint/2010/main" val="6295156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Using </a:t>
            </a:r>
            <a:r>
              <a:rPr lang="en-GB" dirty="0" err="1" smtClean="0"/>
              <a:t>FetchXML</a:t>
            </a:r>
            <a:endParaRPr lang="en-GB" dirty="0"/>
          </a:p>
        </p:txBody>
      </p:sp>
      <p:sp>
        <p:nvSpPr>
          <p:cNvPr id="3" name="Title 2"/>
          <p:cNvSpPr>
            <a:spLocks noGrp="1"/>
          </p:cNvSpPr>
          <p:nvPr>
            <p:ph type="title"/>
          </p:nvPr>
        </p:nvSpPr>
        <p:spPr/>
        <p:txBody>
          <a:bodyPr>
            <a:normAutofit fontScale="90000"/>
          </a:bodyPr>
          <a:lstStyle/>
          <a:p>
            <a:r>
              <a:rPr lang="en-GB" dirty="0" smtClean="0"/>
              <a:t>Module 2 Lab E</a:t>
            </a:r>
            <a:endParaRPr lang="en-GB" dirty="0"/>
          </a:p>
        </p:txBody>
      </p:sp>
    </p:spTree>
    <p:extLst>
      <p:ext uri="{BB962C8B-B14F-4D97-AF65-F5344CB8AC3E}">
        <p14:creationId xmlns:p14="http://schemas.microsoft.com/office/powerpoint/2010/main" val="1690275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No data access technique meets all scenarios</a:t>
            </a:r>
          </a:p>
          <a:p>
            <a:r>
              <a:rPr lang="en-GB" dirty="0"/>
              <a:t>Aggregate methods limited to </a:t>
            </a:r>
            <a:r>
              <a:rPr lang="en-GB" dirty="0" err="1"/>
              <a:t>FetchXml</a:t>
            </a:r>
            <a:r>
              <a:rPr lang="en-GB" dirty="0"/>
              <a:t> and </a:t>
            </a:r>
            <a:r>
              <a:rPr lang="en-GB" dirty="0" err="1"/>
              <a:t>FilteredViews</a:t>
            </a:r>
            <a:r>
              <a:rPr lang="en-GB" dirty="0"/>
              <a:t> (Although any collection can be aggregated)</a:t>
            </a:r>
          </a:p>
          <a:p>
            <a:r>
              <a:rPr lang="en-GB" dirty="0"/>
              <a:t>CRUD only available through </a:t>
            </a:r>
            <a:r>
              <a:rPr lang="en-GB" dirty="0" err="1"/>
              <a:t>WebApi</a:t>
            </a:r>
            <a:r>
              <a:rPr lang="en-GB" dirty="0"/>
              <a:t>, LINQ, and </a:t>
            </a:r>
            <a:r>
              <a:rPr lang="en-GB" dirty="0" err="1"/>
              <a:t>OrganizationService.Execute</a:t>
            </a:r>
            <a:r>
              <a:rPr lang="en-GB" dirty="0"/>
              <a:t>, Create, Update, Delete methods</a:t>
            </a:r>
          </a:p>
          <a:p>
            <a:r>
              <a:rPr lang="en-GB" dirty="0" err="1"/>
              <a:t>FetchXml</a:t>
            </a:r>
            <a:r>
              <a:rPr lang="en-GB" dirty="0"/>
              <a:t> is the generic query technique used internally by system</a:t>
            </a:r>
          </a:p>
          <a:p>
            <a:r>
              <a:rPr lang="en-GB" dirty="0"/>
              <a:t>Web service calls can be made from a wide audience and allows access to system functions not just data access</a:t>
            </a:r>
          </a:p>
          <a:p>
            <a:r>
              <a:rPr lang="en-GB" dirty="0"/>
              <a:t>Chose technique for options of full CRUD, aggregation, </a:t>
            </a:r>
            <a:r>
              <a:rPr lang="en-GB" dirty="0" err="1"/>
              <a:t>intellisense</a:t>
            </a:r>
            <a:r>
              <a:rPr lang="en-GB" dirty="0"/>
              <a:t>, early binding, simplicity, scope</a:t>
            </a:r>
          </a:p>
        </p:txBody>
      </p:sp>
      <p:sp>
        <p:nvSpPr>
          <p:cNvPr id="3" name="Title 2"/>
          <p:cNvSpPr>
            <a:spLocks noGrp="1"/>
          </p:cNvSpPr>
          <p:nvPr>
            <p:ph type="title"/>
          </p:nvPr>
        </p:nvSpPr>
        <p:spPr/>
        <p:txBody>
          <a:bodyPr>
            <a:normAutofit fontScale="90000"/>
          </a:bodyPr>
          <a:lstStyle/>
          <a:p>
            <a:r>
              <a:rPr lang="en-GB" dirty="0" smtClean="0"/>
              <a:t>Summary</a:t>
            </a:r>
            <a:endParaRPr lang="en-GB" dirty="0"/>
          </a:p>
        </p:txBody>
      </p:sp>
    </p:spTree>
    <p:extLst>
      <p:ext uri="{BB962C8B-B14F-4D97-AF65-F5344CB8AC3E}">
        <p14:creationId xmlns:p14="http://schemas.microsoft.com/office/powerpoint/2010/main" val="139654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Web service that accesses data and metadata for your organization</a:t>
            </a:r>
          </a:p>
          <a:p>
            <a:r>
              <a:rPr lang="en-GB" dirty="0"/>
              <a:t>This web service contains the methods that you use to write code that uses all the data and metadata in Microsoft Dynamics 365</a:t>
            </a:r>
          </a:p>
          <a:p>
            <a:r>
              <a:rPr lang="en-GB" strike="sngStrike" dirty="0"/>
              <a:t>To use the </a:t>
            </a:r>
            <a:r>
              <a:rPr lang="en-GB" strike="sngStrike" dirty="0" err="1"/>
              <a:t>IOrganizationService</a:t>
            </a:r>
            <a:r>
              <a:rPr lang="en-GB" strike="sngStrike" dirty="0"/>
              <a:t> web service, add a reference to the Microsoft.Xrm.Sdk.dll assembly to your Microsoft Visual Studio project</a:t>
            </a:r>
          </a:p>
          <a:p>
            <a:r>
              <a:rPr lang="en-GB" strike="sngStrike" dirty="0"/>
              <a:t>To access the non-core </a:t>
            </a:r>
            <a:r>
              <a:rPr lang="en-GB" strike="sngStrike" dirty="0" err="1"/>
              <a:t>xRM</a:t>
            </a:r>
            <a:r>
              <a:rPr lang="en-GB" strike="sngStrike" dirty="0"/>
              <a:t> messages, add a reference to the Microsoft.Crm.Sdk.Proxy.dll assembly to your project </a:t>
            </a:r>
          </a:p>
          <a:p>
            <a:r>
              <a:rPr lang="en-GB" dirty="0" smtClean="0"/>
              <a:t>Warning – use Nuget - </a:t>
            </a:r>
            <a:r>
              <a:rPr lang="en-GB" dirty="0" err="1" smtClean="0"/>
              <a:t>Microsoft.CrmSdk.CoreAssemblies</a:t>
            </a:r>
            <a:r>
              <a:rPr lang="en-GB" dirty="0" smtClean="0"/>
              <a:t> to get core SDK </a:t>
            </a:r>
            <a:r>
              <a:rPr lang="en-GB" dirty="0" err="1" smtClean="0"/>
              <a:t>dlls</a:t>
            </a:r>
            <a:r>
              <a:rPr lang="en-GB" dirty="0" smtClean="0"/>
              <a:t>.</a:t>
            </a:r>
          </a:p>
          <a:p>
            <a:r>
              <a:rPr lang="en-GB" dirty="0" smtClean="0"/>
              <a:t>Use other nuget packages in </a:t>
            </a:r>
            <a:r>
              <a:rPr lang="en-GB" dirty="0" err="1" smtClean="0"/>
              <a:t>Microsoft.CrmSdk</a:t>
            </a:r>
            <a:r>
              <a:rPr lang="en-GB" dirty="0" smtClean="0"/>
              <a:t> and </a:t>
            </a:r>
            <a:r>
              <a:rPr lang="en-GB" dirty="0" err="1" smtClean="0"/>
              <a:t>Microsoft.CrmSdk.XrmTooling</a:t>
            </a:r>
            <a:r>
              <a:rPr lang="en-GB" dirty="0" smtClean="0"/>
              <a:t> namespaces as required.</a:t>
            </a:r>
            <a:endParaRPr lang="en-GB" dirty="0"/>
          </a:p>
        </p:txBody>
      </p:sp>
      <p:sp>
        <p:nvSpPr>
          <p:cNvPr id="3" name="Title 2"/>
          <p:cNvSpPr>
            <a:spLocks noGrp="1"/>
          </p:cNvSpPr>
          <p:nvPr>
            <p:ph type="title"/>
          </p:nvPr>
        </p:nvSpPr>
        <p:spPr/>
        <p:txBody>
          <a:bodyPr>
            <a:normAutofit fontScale="90000"/>
          </a:bodyPr>
          <a:lstStyle/>
          <a:p>
            <a:r>
              <a:rPr lang="en-GB" dirty="0" err="1" smtClean="0"/>
              <a:t>OrganizationService</a:t>
            </a:r>
            <a:endParaRPr lang="en-GB" dirty="0"/>
          </a:p>
        </p:txBody>
      </p:sp>
    </p:spTree>
    <p:extLst>
      <p:ext uri="{BB962C8B-B14F-4D97-AF65-F5344CB8AC3E}">
        <p14:creationId xmlns:p14="http://schemas.microsoft.com/office/powerpoint/2010/main" val="36845970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using</a:t>
            </a:r>
            <a:r>
              <a:rPr lang="en-GB" dirty="0">
                <a:solidFill>
                  <a:srgbClr val="000000"/>
                </a:solidFill>
                <a:latin typeface="Consolas" panose="020B0609020204030204" pitchFamily="49" charset="0"/>
              </a:rPr>
              <a:t> (</a:t>
            </a:r>
            <a:r>
              <a:rPr lang="en-GB" dirty="0" err="1">
                <a:solidFill>
                  <a:srgbClr val="2B91AF"/>
                </a:solidFill>
                <a:latin typeface="Consolas" panose="020B0609020204030204" pitchFamily="49" charset="0"/>
              </a:rPr>
              <a:t>DiscoveryServiceProxy</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serviceProxy</a:t>
            </a:r>
            <a:r>
              <a:rPr lang="en-GB" dirty="0">
                <a:solidFill>
                  <a:srgbClr val="000000"/>
                </a:solidFill>
                <a:latin typeface="Consolas" panose="020B0609020204030204" pitchFamily="49" charset="0"/>
              </a:rPr>
              <a:t> = </a:t>
            </a:r>
            <a:r>
              <a:rPr lang="en-GB" dirty="0">
                <a:solidFill>
                  <a:srgbClr val="0000FF"/>
                </a:solidFill>
                <a:latin typeface="Consolas" panose="020B0609020204030204" pitchFamily="49" charset="0"/>
              </a:rPr>
              <a:t>new</a:t>
            </a:r>
            <a:r>
              <a:rPr lang="en-GB" dirty="0">
                <a:solidFill>
                  <a:srgbClr val="000000"/>
                </a:solidFill>
                <a:latin typeface="Consolas" panose="020B0609020204030204" pitchFamily="49" charset="0"/>
              </a:rPr>
              <a:t> </a:t>
            </a:r>
            <a:r>
              <a:rPr lang="en-GB" dirty="0" err="1">
                <a:solidFill>
                  <a:srgbClr val="2B91AF"/>
                </a:solidFill>
                <a:latin typeface="Consolas" panose="020B0609020204030204" pitchFamily="49" charset="0"/>
              </a:rPr>
              <a:t>DiscoveryServiceProxy</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new</a:t>
            </a:r>
            <a:r>
              <a:rPr lang="en-GB" dirty="0">
                <a:solidFill>
                  <a:srgbClr val="000000"/>
                </a:solidFill>
                <a:latin typeface="Consolas" panose="020B0609020204030204" pitchFamily="49" charset="0"/>
              </a:rPr>
              <a:t> 											</a:t>
            </a:r>
            <a:r>
              <a:rPr lang="en-GB" dirty="0">
                <a:solidFill>
                  <a:srgbClr val="2B91AF"/>
                </a:solidFill>
                <a:latin typeface="Consolas" panose="020B0609020204030204" pitchFamily="49" charset="0"/>
              </a:rPr>
              <a:t>Uri</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discoUrl</a:t>
            </a:r>
            <a:r>
              <a:rPr lang="en-GB" dirty="0">
                <a:solidFill>
                  <a:srgbClr val="000000"/>
                </a:solidFill>
                <a:latin typeface="Consolas" panose="020B0609020204030204" pitchFamily="49" charset="0"/>
              </a:rPr>
              <a:t>),</a:t>
            </a:r>
          </a:p>
          <a:p>
            <a:pPr marL="0" indent="0">
              <a:buNone/>
            </a:pPr>
            <a:r>
              <a:rPr lang="en-GB" dirty="0">
                <a:solidFill>
                  <a:srgbClr val="0000FF"/>
                </a:solidFill>
                <a:latin typeface="Consolas" panose="020B0609020204030204" pitchFamily="49" charset="0"/>
              </a:rPr>
              <a:t>										null</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userCred</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deviceCred</a:t>
            </a:r>
            <a:r>
              <a:rPr lang="en-GB" dirty="0">
                <a:solidFill>
                  <a:srgbClr val="000000"/>
                </a:solidFill>
                <a:latin typeface="Consolas" panose="020B0609020204030204" pitchFamily="49" charset="0"/>
              </a:rPr>
              <a:t>))</a:t>
            </a:r>
          </a:p>
          <a:p>
            <a:pPr marL="0" indent="0">
              <a:buNone/>
            </a:pPr>
            <a:r>
              <a:rPr lang="en-GB" dirty="0">
                <a:solidFill>
                  <a:srgbClr val="000000"/>
                </a:solidFill>
                <a:latin typeface="Consolas" panose="020B0609020204030204" pitchFamily="49" charset="0"/>
              </a:rPr>
              <a:t>            {</a:t>
            </a:r>
          </a:p>
          <a:p>
            <a:pPr marL="0" indent="0">
              <a:buNone/>
            </a:pPr>
            <a:endParaRPr lang="en-GB" dirty="0">
              <a:solidFill>
                <a:srgbClr val="000000"/>
              </a:solidFill>
              <a:latin typeface="Consolas" panose="020B0609020204030204" pitchFamily="49" charset="0"/>
            </a:endParaRPr>
          </a:p>
          <a:p>
            <a:pPr marL="0" indent="0">
              <a:buNone/>
            </a:pPr>
            <a:r>
              <a:rPr lang="en-GB" dirty="0">
                <a:solidFill>
                  <a:srgbClr val="000000"/>
                </a:solidFill>
                <a:latin typeface="Consolas" panose="020B0609020204030204" pitchFamily="49" charset="0"/>
              </a:rPr>
              <a:t>                </a:t>
            </a:r>
            <a:r>
              <a:rPr lang="en-GB" dirty="0" err="1">
                <a:solidFill>
                  <a:srgbClr val="2B91AF"/>
                </a:solidFill>
                <a:latin typeface="Consolas" panose="020B0609020204030204" pitchFamily="49" charset="0"/>
              </a:rPr>
              <a:t>OrganizationServiceProxy</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orgProxy</a:t>
            </a:r>
            <a:r>
              <a:rPr lang="en-GB" dirty="0">
                <a:solidFill>
                  <a:srgbClr val="000000"/>
                </a:solidFill>
                <a:latin typeface="Consolas" panose="020B0609020204030204" pitchFamily="49" charset="0"/>
              </a:rPr>
              <a:t> = </a:t>
            </a:r>
            <a:r>
              <a:rPr lang="en-GB" dirty="0" err="1">
                <a:solidFill>
                  <a:srgbClr val="000000"/>
                </a:solidFill>
                <a:latin typeface="Consolas" panose="020B0609020204030204" pitchFamily="49" charset="0"/>
              </a:rPr>
              <a:t>getInfo</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serviceProxy</a:t>
            </a:r>
            <a:r>
              <a:rPr lang="en-GB" dirty="0">
                <a:solidFill>
                  <a:srgbClr val="000000"/>
                </a:solidFill>
                <a:latin typeface="Consolas" panose="020B0609020204030204" pitchFamily="49" charset="0"/>
              </a:rPr>
              <a:t>);</a:t>
            </a:r>
          </a:p>
          <a:p>
            <a:pPr marL="0" indent="0">
              <a:buNone/>
            </a:pPr>
            <a:endParaRPr lang="en-GB" dirty="0">
              <a:solidFill>
                <a:srgbClr val="000000"/>
              </a:solidFill>
              <a:latin typeface="Consolas" panose="020B0609020204030204" pitchFamily="49" charset="0"/>
            </a:endParaRPr>
          </a:p>
          <a:p>
            <a:pPr marL="0" indent="0">
              <a:buNone/>
            </a:pPr>
            <a:r>
              <a:rPr lang="en-GB" dirty="0">
                <a:solidFill>
                  <a:srgbClr val="000000"/>
                </a:solidFill>
                <a:latin typeface="Consolas" panose="020B0609020204030204" pitchFamily="49" charset="0"/>
              </a:rPr>
              <a:t>            }</a:t>
            </a:r>
            <a:endParaRPr lang="en-GB" dirty="0"/>
          </a:p>
        </p:txBody>
      </p:sp>
      <p:sp>
        <p:nvSpPr>
          <p:cNvPr id="3" name="Title 2"/>
          <p:cNvSpPr>
            <a:spLocks noGrp="1"/>
          </p:cNvSpPr>
          <p:nvPr>
            <p:ph type="title"/>
          </p:nvPr>
        </p:nvSpPr>
        <p:spPr/>
        <p:txBody>
          <a:bodyPr>
            <a:normAutofit fontScale="90000"/>
          </a:bodyPr>
          <a:lstStyle/>
          <a:p>
            <a:r>
              <a:rPr lang="en-GB" dirty="0" smtClean="0"/>
              <a:t>Access Discovery Service Online</a:t>
            </a:r>
            <a:endParaRPr lang="en-GB" dirty="0"/>
          </a:p>
        </p:txBody>
      </p:sp>
    </p:spTree>
    <p:extLst>
      <p:ext uri="{BB962C8B-B14F-4D97-AF65-F5344CB8AC3E}">
        <p14:creationId xmlns:p14="http://schemas.microsoft.com/office/powerpoint/2010/main" val="2576023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solidFill>
                  <a:srgbClr val="000000"/>
                </a:solidFill>
                <a:latin typeface="Consolas" panose="020B0609020204030204" pitchFamily="49" charset="0"/>
              </a:rPr>
              <a:t> </a:t>
            </a:r>
            <a:r>
              <a:rPr lang="en-GB" dirty="0">
                <a:solidFill>
                  <a:srgbClr val="008000"/>
                </a:solidFill>
                <a:latin typeface="Consolas" panose="020B0609020204030204" pitchFamily="49" charset="0"/>
              </a:rPr>
              <a:t>// Retrieve details about all organizations discoverable via the</a:t>
            </a:r>
            <a:endParaRPr lang="en-GB" dirty="0">
              <a:solidFill>
                <a:srgbClr val="000000"/>
              </a:solidFill>
              <a:latin typeface="Consolas" panose="020B0609020204030204" pitchFamily="49" charset="0"/>
            </a:endParaRPr>
          </a:p>
          <a:p>
            <a:pPr marL="0" indent="0">
              <a:buNone/>
            </a:pPr>
            <a:r>
              <a:rPr lang="en-GB" dirty="0">
                <a:solidFill>
                  <a:srgbClr val="000000"/>
                </a:solidFill>
                <a:latin typeface="Consolas" panose="020B0609020204030204" pitchFamily="49" charset="0"/>
              </a:rPr>
              <a:t>            </a:t>
            </a:r>
            <a:r>
              <a:rPr lang="en-GB" dirty="0">
                <a:solidFill>
                  <a:srgbClr val="008000"/>
                </a:solidFill>
                <a:latin typeface="Consolas" panose="020B0609020204030204" pitchFamily="49" charset="0"/>
              </a:rPr>
              <a:t>// Discovery service.</a:t>
            </a:r>
            <a:endParaRPr lang="en-GB" dirty="0">
              <a:solidFill>
                <a:srgbClr val="000000"/>
              </a:solidFill>
              <a:latin typeface="Consolas" panose="020B0609020204030204" pitchFamily="49" charset="0"/>
            </a:endParaRPr>
          </a:p>
          <a:p>
            <a:pPr marL="0" indent="0">
              <a:buNone/>
            </a:pPr>
            <a:r>
              <a:rPr lang="en-GB" dirty="0">
                <a:solidFill>
                  <a:srgbClr val="000000"/>
                </a:solidFill>
                <a:latin typeface="Consolas" panose="020B0609020204030204" pitchFamily="49" charset="0"/>
              </a:rPr>
              <a:t>            </a:t>
            </a:r>
            <a:r>
              <a:rPr lang="en-GB" dirty="0" err="1">
                <a:solidFill>
                  <a:srgbClr val="2B91AF"/>
                </a:solidFill>
                <a:latin typeface="Consolas" panose="020B0609020204030204" pitchFamily="49" charset="0"/>
              </a:rPr>
              <a:t>RetrieveOrganizationsRequest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orgsRequest</a:t>
            </a:r>
            <a:r>
              <a:rPr lang="en-GB" dirty="0">
                <a:solidFill>
                  <a:srgbClr val="000000"/>
                </a:solidFill>
                <a:latin typeface="Consolas" panose="020B0609020204030204" pitchFamily="49" charset="0"/>
              </a:rPr>
              <a:t> =</a:t>
            </a:r>
          </a:p>
          <a:p>
            <a:pPr marL="0" indent="0">
              <a:buNone/>
            </a:pP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new</a:t>
            </a:r>
            <a:r>
              <a:rPr lang="en-GB" dirty="0">
                <a:solidFill>
                  <a:srgbClr val="000000"/>
                </a:solidFill>
                <a:latin typeface="Consolas" panose="020B0609020204030204" pitchFamily="49" charset="0"/>
              </a:rPr>
              <a:t> </a:t>
            </a:r>
            <a:r>
              <a:rPr lang="en-GB" dirty="0" err="1">
                <a:solidFill>
                  <a:srgbClr val="2B91AF"/>
                </a:solidFill>
                <a:latin typeface="Consolas" panose="020B0609020204030204" pitchFamily="49" charset="0"/>
              </a:rPr>
              <a:t>RetrieveOrganizationsRequest</a:t>
            </a:r>
            <a:r>
              <a:rPr lang="en-GB" dirty="0">
                <a:solidFill>
                  <a:srgbClr val="000000"/>
                </a:solidFill>
                <a:latin typeface="Consolas" panose="020B0609020204030204" pitchFamily="49" charset="0"/>
              </a:rPr>
              <a:t>()</a:t>
            </a:r>
          </a:p>
          <a:p>
            <a:pPr marL="0" indent="0">
              <a:buNone/>
            </a:pPr>
            <a:r>
              <a:rPr lang="en-GB" dirty="0">
                <a:solidFill>
                  <a:srgbClr val="000000"/>
                </a:solidFill>
                <a:latin typeface="Consolas" panose="020B0609020204030204" pitchFamily="49" charset="0"/>
              </a:rPr>
              <a:t>                {</a:t>
            </a:r>
          </a:p>
          <a:p>
            <a:pPr marL="0" indent="0">
              <a:buNone/>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AccessType</a:t>
            </a:r>
            <a:r>
              <a:rPr lang="en-GB" dirty="0">
                <a:solidFill>
                  <a:srgbClr val="000000"/>
                </a:solidFill>
                <a:latin typeface="Consolas" panose="020B0609020204030204" pitchFamily="49" charset="0"/>
              </a:rPr>
              <a:t> = </a:t>
            </a:r>
            <a:r>
              <a:rPr lang="en-GB" dirty="0" err="1">
                <a:solidFill>
                  <a:srgbClr val="2B91AF"/>
                </a:solidFill>
                <a:latin typeface="Consolas" panose="020B0609020204030204" pitchFamily="49" charset="0"/>
              </a:rPr>
              <a:t>EndpointAccessType</a:t>
            </a:r>
            <a:r>
              <a:rPr lang="en-GB" dirty="0" err="1">
                <a:solidFill>
                  <a:srgbClr val="000000"/>
                </a:solidFill>
                <a:latin typeface="Consolas" panose="020B0609020204030204" pitchFamily="49" charset="0"/>
              </a:rPr>
              <a:t>.Default</a:t>
            </a:r>
            <a:r>
              <a:rPr lang="en-GB" dirty="0">
                <a:solidFill>
                  <a:srgbClr val="000000"/>
                </a:solidFill>
                <a:latin typeface="Consolas" panose="020B0609020204030204" pitchFamily="49" charset="0"/>
              </a:rPr>
              <a:t>,</a:t>
            </a:r>
          </a:p>
          <a:p>
            <a:pPr marL="0" indent="0">
              <a:buNone/>
            </a:pPr>
            <a:r>
              <a:rPr lang="en-GB" dirty="0">
                <a:solidFill>
                  <a:srgbClr val="000000"/>
                </a:solidFill>
                <a:latin typeface="Consolas" panose="020B0609020204030204" pitchFamily="49" charset="0"/>
              </a:rPr>
              <a:t>                    Release = </a:t>
            </a:r>
            <a:r>
              <a:rPr lang="en-GB" dirty="0" err="1">
                <a:solidFill>
                  <a:srgbClr val="2B91AF"/>
                </a:solidFill>
                <a:latin typeface="Consolas" panose="020B0609020204030204" pitchFamily="49" charset="0"/>
              </a:rPr>
              <a:t>OrganizationRelease</a:t>
            </a:r>
            <a:r>
              <a:rPr lang="en-GB" dirty="0" err="1">
                <a:solidFill>
                  <a:srgbClr val="000000"/>
                </a:solidFill>
                <a:latin typeface="Consolas" panose="020B0609020204030204" pitchFamily="49" charset="0"/>
              </a:rPr>
              <a:t>.Current</a:t>
            </a:r>
            <a:endParaRPr lang="en-GB" dirty="0">
              <a:solidFill>
                <a:srgbClr val="000000"/>
              </a:solidFill>
              <a:latin typeface="Consolas" panose="020B0609020204030204" pitchFamily="49" charset="0"/>
            </a:endParaRPr>
          </a:p>
          <a:p>
            <a:pPr marL="0" indent="0">
              <a:buNone/>
            </a:pPr>
            <a:r>
              <a:rPr lang="en-GB" dirty="0">
                <a:solidFill>
                  <a:srgbClr val="000000"/>
                </a:solidFill>
                <a:latin typeface="Consolas" panose="020B0609020204030204" pitchFamily="49" charset="0"/>
              </a:rPr>
              <a:t>                };</a:t>
            </a:r>
          </a:p>
          <a:p>
            <a:pPr marL="0" indent="0">
              <a:buNone/>
            </a:pPr>
            <a:r>
              <a:rPr lang="en-GB" dirty="0">
                <a:solidFill>
                  <a:srgbClr val="000000"/>
                </a:solidFill>
                <a:latin typeface="Consolas" panose="020B0609020204030204" pitchFamily="49" charset="0"/>
              </a:rPr>
              <a:t>            </a:t>
            </a:r>
            <a:r>
              <a:rPr lang="en-GB" dirty="0" err="1">
                <a:solidFill>
                  <a:srgbClr val="2B91AF"/>
                </a:solidFill>
                <a:latin typeface="Consolas" panose="020B0609020204030204" pitchFamily="49" charset="0"/>
              </a:rPr>
              <a:t>RetrieveOrganizationsResponse</a:t>
            </a:r>
            <a:r>
              <a:rPr lang="en-GB" dirty="0">
                <a:solidFill>
                  <a:srgbClr val="000000"/>
                </a:solidFill>
                <a:latin typeface="Consolas" panose="020B0609020204030204" pitchFamily="49" charset="0"/>
              </a:rPr>
              <a:t> organizations =</a:t>
            </a:r>
          </a:p>
          <a:p>
            <a:pPr marL="0" indent="0">
              <a:buNone/>
            </a:pPr>
            <a:r>
              <a:rPr lang="en-GB" dirty="0">
                <a:solidFill>
                  <a:srgbClr val="000000"/>
                </a:solidFill>
                <a:latin typeface="Consolas" panose="020B0609020204030204" pitchFamily="49" charset="0"/>
              </a:rPr>
              <a:t>(</a:t>
            </a:r>
            <a:r>
              <a:rPr lang="en-GB" dirty="0" err="1">
                <a:solidFill>
                  <a:srgbClr val="2B91AF"/>
                </a:solidFill>
                <a:latin typeface="Consolas" panose="020B0609020204030204" pitchFamily="49" charset="0"/>
              </a:rPr>
              <a:t>RetrieveOrganizationsResponse</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serviceProxy.Execute</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orgsRequest</a:t>
            </a:r>
            <a:r>
              <a:rPr lang="en-GB" dirty="0">
                <a:solidFill>
                  <a:srgbClr val="000000"/>
                </a:solidFill>
                <a:latin typeface="Consolas" panose="020B0609020204030204" pitchFamily="49" charset="0"/>
              </a:rPr>
              <a:t>);</a:t>
            </a:r>
            <a:endParaRPr lang="en-GB" dirty="0"/>
          </a:p>
          <a:p>
            <a:endParaRPr lang="en-GB" dirty="0"/>
          </a:p>
        </p:txBody>
      </p:sp>
      <p:sp>
        <p:nvSpPr>
          <p:cNvPr id="3" name="Title 2"/>
          <p:cNvSpPr>
            <a:spLocks noGrp="1"/>
          </p:cNvSpPr>
          <p:nvPr>
            <p:ph type="title"/>
          </p:nvPr>
        </p:nvSpPr>
        <p:spPr/>
        <p:txBody>
          <a:bodyPr>
            <a:normAutofit fontScale="90000"/>
          </a:bodyPr>
          <a:lstStyle/>
          <a:p>
            <a:r>
              <a:rPr lang="en-GB" dirty="0" err="1" smtClean="0"/>
              <a:t>OrganizationService</a:t>
            </a:r>
            <a:endParaRPr lang="en-GB" dirty="0"/>
          </a:p>
        </p:txBody>
      </p:sp>
    </p:spTree>
    <p:extLst>
      <p:ext uri="{BB962C8B-B14F-4D97-AF65-F5344CB8AC3E}">
        <p14:creationId xmlns:p14="http://schemas.microsoft.com/office/powerpoint/2010/main" val="674127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0CA77D91-29C9-416E-9BBD-C4FE33BEF06A}" vid="{003B8633-67D3-45A6-B9B3-27793315894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603</TotalTime>
  <Words>5304</Words>
  <Application>Microsoft Office PowerPoint</Application>
  <PresentationFormat>Widescreen</PresentationFormat>
  <Paragraphs>733</Paragraphs>
  <Slides>61</Slides>
  <Notes>61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Arial Black</vt:lpstr>
      <vt:lpstr>Consolas</vt:lpstr>
      <vt:lpstr>Courier New</vt:lpstr>
      <vt:lpstr>Segoe UI</vt:lpstr>
      <vt:lpstr>Segoe UI Light</vt:lpstr>
      <vt:lpstr>PPM Courseware Slides</vt:lpstr>
      <vt:lpstr>Data Access Part 1</vt:lpstr>
      <vt:lpstr>Objectives</vt:lpstr>
      <vt:lpstr>Objectives – continued</vt:lpstr>
      <vt:lpstr>Dynamics 365 Web Services</vt:lpstr>
      <vt:lpstr>Dynamics Web Services – Dynamics SDK Libraries</vt:lpstr>
      <vt:lpstr>Access Discovery Service</vt:lpstr>
      <vt:lpstr>OrganizationService</vt:lpstr>
      <vt:lpstr>Access Discovery Service Online</vt:lpstr>
      <vt:lpstr>OrganizationService</vt:lpstr>
      <vt:lpstr>OrganizationService</vt:lpstr>
      <vt:lpstr>Using the Tooling Connector Library</vt:lpstr>
      <vt:lpstr>Creating the OrganizationService Proxy</vt:lpstr>
      <vt:lpstr>Creating the OrganizationService Proxy</vt:lpstr>
      <vt:lpstr>Creating the OrganizationService Proxy</vt:lpstr>
      <vt:lpstr>Module 2 Lab A</vt:lpstr>
      <vt:lpstr>Module 2 Lab B</vt:lpstr>
      <vt:lpstr>Accessing the CRM Data through the SDK</vt:lpstr>
      <vt:lpstr>Comparing Early and Late Bound Types</vt:lpstr>
      <vt:lpstr>Metadata Browser</vt:lpstr>
      <vt:lpstr>Metadata Browser</vt:lpstr>
      <vt:lpstr>Metadata Browser</vt:lpstr>
      <vt:lpstr>Late Bound Example</vt:lpstr>
      <vt:lpstr>Early Bound Example</vt:lpstr>
      <vt:lpstr>CrmSvcUtil.exe – generating early bound types</vt:lpstr>
      <vt:lpstr>Handling Dynamics Data</vt:lpstr>
      <vt:lpstr>Handling Dynamics 365 Data – OptionSetValue</vt:lpstr>
      <vt:lpstr>Handling Data - EntityReference</vt:lpstr>
      <vt:lpstr>Handling Data - EntityReference</vt:lpstr>
      <vt:lpstr>Organization Service</vt:lpstr>
      <vt:lpstr>OrganizationService - Create</vt:lpstr>
      <vt:lpstr>OrganizationService - Create</vt:lpstr>
      <vt:lpstr>Organization Service – Retrieve </vt:lpstr>
      <vt:lpstr>Organization Service – Update</vt:lpstr>
      <vt:lpstr>Organization Service – Delete </vt:lpstr>
      <vt:lpstr>OrganizationService – RetrieveMultiple </vt:lpstr>
      <vt:lpstr>OrganizationService – RetrieveMultiple </vt:lpstr>
      <vt:lpstr>OrganizationService - RetrieveMultiple</vt:lpstr>
      <vt:lpstr>Module 2 Lab C</vt:lpstr>
      <vt:lpstr>RetrieveMultiple - Paging</vt:lpstr>
      <vt:lpstr>QueryByAttribute</vt:lpstr>
      <vt:lpstr>OrganizationServiceFault</vt:lpstr>
      <vt:lpstr>LINQ</vt:lpstr>
      <vt:lpstr>LINQ</vt:lpstr>
      <vt:lpstr>LINQ Operators</vt:lpstr>
      <vt:lpstr>LINQ Operators</vt:lpstr>
      <vt:lpstr>LINQ Extension methods</vt:lpstr>
      <vt:lpstr>Creating, Updating, and Deleting Records with LINQ</vt:lpstr>
      <vt:lpstr>Creating, Updating, and Deleting Records with LINQ</vt:lpstr>
      <vt:lpstr>Creating, Updating, and Deleting Records with LINQ</vt:lpstr>
      <vt:lpstr>Module 2 Lab D</vt:lpstr>
      <vt:lpstr>Using FetchXML</vt:lpstr>
      <vt:lpstr>Using FetchXML</vt:lpstr>
      <vt:lpstr>FetchXML - Aggregates</vt:lpstr>
      <vt:lpstr>FetchXML Executing the request</vt:lpstr>
      <vt:lpstr>Limitations of FetchXML</vt:lpstr>
      <vt:lpstr>PowerPoint Presentation</vt:lpstr>
      <vt:lpstr>WebAPI</vt:lpstr>
      <vt:lpstr>WebAPI methods</vt:lpstr>
      <vt:lpstr>WebAPI/Odata operators</vt:lpstr>
      <vt:lpstr>Module 2 Lab E</vt:lpstr>
      <vt:lpstr>Summary</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Hill, Roger</cp:lastModifiedBy>
  <cp:revision>57</cp:revision>
  <dcterms:created xsi:type="dcterms:W3CDTF">2016-09-15T10:26:31Z</dcterms:created>
  <dcterms:modified xsi:type="dcterms:W3CDTF">2019-01-13T23:52:36Z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