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4"/>
  </p:sldMasterIdLst>
  <p:notesMasterIdLst>
    <p:notesMasterId r:id="rId14"/>
  </p:notesMasterIdLst>
  <p:handoutMasterIdLst>
    <p:handoutMasterId r:id="rId15"/>
  </p:handoutMasterIdLst>
  <p:sldIdLst>
    <p:sldId id="256" r:id="rId5"/>
    <p:sldId id="257" r:id="rId6"/>
    <p:sldId id="258" r:id="rId7"/>
    <p:sldId id="261" r:id="rId8"/>
    <p:sldId id="262" r:id="rId9"/>
    <p:sldId id="263" r:id="rId10"/>
    <p:sldId id="264" r:id="rId11"/>
    <p:sldId id="265" r:id="rId12"/>
    <p:sldId id="266" r:id="rId13"/>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5454"/>
    <a:srgbClr val="000000"/>
    <a:srgbClr val="B9CDE5"/>
    <a:srgbClr val="00519C"/>
    <a:srgbClr val="004F9F"/>
    <a:srgbClr val="0070C0"/>
    <a:srgbClr val="0070AB"/>
    <a:srgbClr val="FF70C0"/>
    <a:srgbClr val="005AAB"/>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987" autoAdjust="0"/>
    <p:restoredTop sz="84925" autoAdjust="0"/>
  </p:normalViewPr>
  <p:slideViewPr>
    <p:cSldViewPr snapToGrid="0">
      <p:cViewPr varScale="1">
        <p:scale>
          <a:sx n="135" d="100"/>
          <a:sy n="135" d="100"/>
        </p:scale>
        <p:origin x="1146" y="126"/>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112" d="100"/>
          <a:sy n="112" d="100"/>
        </p:scale>
        <p:origin x="5166" y="114"/>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Cabrelli" userId="S::paul@ccabrelli.onmicrosoft.com::ce59c9a4-a98c-414c-bd6b-3261e99c52b6" providerId="AD" clId="Web-{1178BDE8-DD92-434B-BA28-299E9D0AEEF8}"/>
    <pc:docChg chg="delSld modSld">
      <pc:chgData name="Paul Cabrelli" userId="S::paul@ccabrelli.onmicrosoft.com::ce59c9a4-a98c-414c-bd6b-3261e99c52b6" providerId="AD" clId="Web-{1178BDE8-DD92-434B-BA28-299E9D0AEEF8}" dt="2018-10-25T15:02:04.775" v="87" actId="20577"/>
      <pc:docMkLst>
        <pc:docMk/>
      </pc:docMkLst>
      <pc:sldChg chg="del">
        <pc:chgData name="Paul Cabrelli" userId="S::paul@ccabrelli.onmicrosoft.com::ce59c9a4-a98c-414c-bd6b-3261e99c52b6" providerId="AD" clId="Web-{1178BDE8-DD92-434B-BA28-299E9D0AEEF8}" dt="2018-10-25T15:00:13.524" v="0"/>
        <pc:sldMkLst>
          <pc:docMk/>
          <pc:sldMk cId="3035451194" sldId="259"/>
        </pc:sldMkLst>
      </pc:sldChg>
      <pc:sldChg chg="modSp">
        <pc:chgData name="Paul Cabrelli" userId="S::paul@ccabrelli.onmicrosoft.com::ce59c9a4-a98c-414c-bd6b-3261e99c52b6" providerId="AD" clId="Web-{1178BDE8-DD92-434B-BA28-299E9D0AEEF8}" dt="2018-10-25T15:01:07.071" v="48" actId="20577"/>
        <pc:sldMkLst>
          <pc:docMk/>
          <pc:sldMk cId="3647303571" sldId="262"/>
        </pc:sldMkLst>
        <pc:spChg chg="mod">
          <ac:chgData name="Paul Cabrelli" userId="S::paul@ccabrelli.onmicrosoft.com::ce59c9a4-a98c-414c-bd6b-3261e99c52b6" providerId="AD" clId="Web-{1178BDE8-DD92-434B-BA28-299E9D0AEEF8}" dt="2018-10-25T15:01:07.071" v="48" actId="20577"/>
          <ac:spMkLst>
            <pc:docMk/>
            <pc:sldMk cId="3647303571" sldId="262"/>
            <ac:spMk id="15361" creationId="{00000000-0000-0000-0000-000000000000}"/>
          </ac:spMkLst>
        </pc:spChg>
      </pc:sldChg>
      <pc:sldChg chg="modSp">
        <pc:chgData name="Paul Cabrelli" userId="S::paul@ccabrelli.onmicrosoft.com::ce59c9a4-a98c-414c-bd6b-3261e99c52b6" providerId="AD" clId="Web-{1178BDE8-DD92-434B-BA28-299E9D0AEEF8}" dt="2018-10-25T15:01:55.478" v="74" actId="20577"/>
        <pc:sldMkLst>
          <pc:docMk/>
          <pc:sldMk cId="4075332956" sldId="264"/>
        </pc:sldMkLst>
        <pc:spChg chg="mod">
          <ac:chgData name="Paul Cabrelli" userId="S::paul@ccabrelli.onmicrosoft.com::ce59c9a4-a98c-414c-bd6b-3261e99c52b6" providerId="AD" clId="Web-{1178BDE8-DD92-434B-BA28-299E9D0AEEF8}" dt="2018-10-25T15:01:55.478" v="74" actId="20577"/>
          <ac:spMkLst>
            <pc:docMk/>
            <pc:sldMk cId="4075332956" sldId="264"/>
            <ac:spMk id="26626" creationId="{00000000-0000-0000-0000-000000000000}"/>
          </ac:spMkLst>
        </pc:spChg>
      </pc:sldChg>
      <pc:sldChg chg="modSp">
        <pc:chgData name="Paul Cabrelli" userId="S::paul@ccabrelli.onmicrosoft.com::ce59c9a4-a98c-414c-bd6b-3261e99c52b6" providerId="AD" clId="Web-{1178BDE8-DD92-434B-BA28-299E9D0AEEF8}" dt="2018-10-25T15:02:04.759" v="86" actId="20577"/>
        <pc:sldMkLst>
          <pc:docMk/>
          <pc:sldMk cId="769250732" sldId="265"/>
        </pc:sldMkLst>
        <pc:spChg chg="mod">
          <ac:chgData name="Paul Cabrelli" userId="S::paul@ccabrelli.onmicrosoft.com::ce59c9a4-a98c-414c-bd6b-3261e99c52b6" providerId="AD" clId="Web-{1178BDE8-DD92-434B-BA28-299E9D0AEEF8}" dt="2018-10-25T15:02:04.759" v="86" actId="20577"/>
          <ac:spMkLst>
            <pc:docMk/>
            <pc:sldMk cId="769250732" sldId="265"/>
            <ac:spMk id="17409" creationId="{00000000-0000-0000-0000-000000000000}"/>
          </ac:spMkLst>
        </pc:spChg>
      </pc:sldChg>
      <pc:sldChg chg="del">
        <pc:chgData name="Paul Cabrelli" userId="S::paul@ccabrelli.onmicrosoft.com::ce59c9a4-a98c-414c-bd6b-3261e99c52b6" providerId="AD" clId="Web-{1178BDE8-DD92-434B-BA28-299E9D0AEEF8}" dt="2018-10-25T15:00:16.618" v="1"/>
        <pc:sldMkLst>
          <pc:docMk/>
          <pc:sldMk cId="1884316718"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400110"/>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smtClean="0">
                <a:solidFill>
                  <a:schemeClr val="accent4"/>
                </a:solidFill>
                <a:latin typeface="Segoe UI" panose="020B0502040204020203" pitchFamily="34" charset="0"/>
                <a:cs typeface="Segoe UI" panose="020B0502040204020203" pitchFamily="34" charset="0"/>
              </a:rPr>
              <a:t>Microsoft Dynamics CRM &amp; Dynamics 365 Fast Track for Developers</a:t>
            </a:r>
            <a:endParaRPr lang="en-GB" sz="1000" cap="all" spc="300" baseline="0" dirty="0">
              <a:solidFill>
                <a:schemeClr val="accent1"/>
              </a:solidFill>
              <a:latin typeface="Segoe UI" panose="020B0502040204020203" pitchFamily="34" charset="0"/>
              <a:cs typeface="Segoe UI" panose="020B0502040204020203" pitchFamily="34" charset="0"/>
            </a:endParaRP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7" name="Slide Number Placeholder 1"/>
          <p:cNvSpPr>
            <a:spLocks noGrp="1"/>
          </p:cNvSpPr>
          <p:nvPr>
            <p:ph type="sldNum" sz="quarter" idx="5"/>
          </p:nvPr>
        </p:nvSpPr>
        <p:spPr>
          <a:xfrm>
            <a:off x="3440999" y="957080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a:t>CONTINUED </a:t>
            </a:r>
            <a:fld id="{993982D2-741D-4BC6-8F8E-84F7C8891268}" type="slidenum">
              <a:rPr smtClean="0"/>
              <a:pPr>
                <a:defRPr/>
              </a:pPr>
              <a:t>‹#›</a:t>
            </a:fld>
            <a:endParaRPr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195114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noTextEdit="1"/>
          </p:cNvSpPr>
          <p:nvPr>
            <p:ph type="sldImg"/>
          </p:nvPr>
        </p:nvSpPr>
        <p:spPr>
          <a:xfrm>
            <a:off x="571500" y="581025"/>
            <a:ext cx="5715000" cy="3216275"/>
          </a:xfrm>
          <a:ln/>
        </p:spPr>
      </p:sp>
      <p:sp>
        <p:nvSpPr>
          <p:cNvPr id="102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tabLst/>
            </a:pPr>
            <a:r>
              <a:rPr lang="en-GB" dirty="0"/>
              <a:t/>
            </a:r>
            <a:br>
              <a:rPr lang="en-GB" dirty="0"/>
            </a:br>
            <a:r>
              <a:rPr lang="en-GB" dirty="0"/>
              <a:t>We need to deal with practical matters right at the beginning.</a:t>
            </a:r>
          </a:p>
          <a:p>
            <a:pPr>
              <a:tabLst/>
            </a:pPr>
            <a:endParaRPr lang="en-GB" dirty="0"/>
          </a:p>
          <a:p>
            <a:pPr>
              <a:tabLst/>
            </a:pPr>
            <a:r>
              <a:rPr lang="en-GB" dirty="0"/>
              <a:t>Above all, please ask if you have any problems regarding the course or practical arrangements.  If we know early on that something is wrong, we have the chance to fix it.  If you tell us after the course, it's too late!  We ask you to fill in an evaluation form at the end of the course.  If you alert us a problem for the first time on the feedback form at the end of the course the we have not had the opportunity to put it right. </a:t>
            </a:r>
          </a:p>
          <a:p>
            <a:pPr>
              <a:tabLst/>
            </a:pPr>
            <a:endParaRPr lang="en-GB" dirty="0"/>
          </a:p>
          <a:p>
            <a:pPr>
              <a:tabLst/>
            </a:pPr>
            <a:r>
              <a:rPr lang="en-GB" dirty="0"/>
              <a:t>If this course is being held at your company's site, much of this will not apply or will be outside our control.</a:t>
            </a:r>
          </a:p>
          <a:p>
            <a:pPr>
              <a:tabLst/>
            </a:pPr>
            <a:endParaRPr lang="en-US" dirty="0"/>
          </a:p>
        </p:txBody>
      </p:sp>
    </p:spTree>
    <p:extLst>
      <p:ext uri="{BB962C8B-B14F-4D97-AF65-F5344CB8AC3E}">
        <p14:creationId xmlns:p14="http://schemas.microsoft.com/office/powerpoint/2010/main" val="2741798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Image Placeholder 1"/>
          <p:cNvSpPr>
            <a:spLocks noGrp="1" noRot="1" noChangeAspect="1" noTextEdit="1"/>
          </p:cNvSpPr>
          <p:nvPr>
            <p:ph type="sldImg"/>
          </p:nvPr>
        </p:nvSpPr>
        <p:spPr>
          <a:xfrm>
            <a:off x="571500" y="581025"/>
            <a:ext cx="5715000" cy="3216275"/>
          </a:xfrm>
          <a:ln/>
        </p:spPr>
      </p:sp>
      <p:sp>
        <p:nvSpPr>
          <p:cNvPr id="122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tabLst/>
            </a:pPr>
            <a:r>
              <a:rPr lang="en-GB" dirty="0"/>
              <a:t/>
            </a:r>
            <a:br>
              <a:rPr lang="en-GB" dirty="0"/>
            </a:br>
            <a:r>
              <a:rPr lang="en-GB" dirty="0"/>
              <a:t>The course will be made up of lecture material coupled with the course workbook, informal questions and exercises, and structured practical sessions.  Together, these different teaching techniques will help you to absorb and understand the material in the most effective way. </a:t>
            </a:r>
          </a:p>
          <a:p>
            <a:pPr>
              <a:tabLst/>
            </a:pPr>
            <a:endParaRPr lang="en-GB" dirty="0"/>
          </a:p>
          <a:p>
            <a:pPr>
              <a:tabLst/>
            </a:pPr>
            <a:r>
              <a:rPr lang="en-GB" dirty="0"/>
              <a:t>The course notebooks contain all the overhead slides that will be shown, so you do not need to copy them.  In addition, there are extra textual comments (like these) below the slides, which are there to amplify the slides, provide further information.  Hopefully these notes mean you will not need to write too much and can listen and observe during the lectures.   There is, however, space to make your own annotations too.</a:t>
            </a:r>
          </a:p>
          <a:p>
            <a:pPr>
              <a:tabLst/>
            </a:pPr>
            <a:endParaRPr lang="en-GB" dirty="0"/>
          </a:p>
          <a:p>
            <a:pPr>
              <a:tabLst/>
            </a:pPr>
            <a:r>
              <a:rPr lang="en-GB" dirty="0"/>
              <a:t>In the practical exercise sessions, you will be given the opportunity to experiment and consolidate what has been taught during the lecture sessions.  Please, please tell the instructor if you are having difficulty in these sessions.  It is sometimes difficult to see that someone is struggling, so please be direct.</a:t>
            </a:r>
          </a:p>
          <a:p>
            <a:pPr>
              <a:tabLst/>
            </a:pPr>
            <a:endParaRPr lang="en-US" dirty="0"/>
          </a:p>
        </p:txBody>
      </p:sp>
    </p:spTree>
    <p:extLst>
      <p:ext uri="{BB962C8B-B14F-4D97-AF65-F5344CB8AC3E}">
        <p14:creationId xmlns:p14="http://schemas.microsoft.com/office/powerpoint/2010/main" val="2572206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xfrm>
            <a:off x="571500" y="581025"/>
            <a:ext cx="5715000" cy="3216275"/>
          </a:xfrm>
          <a:ln/>
        </p:spPr>
      </p:sp>
      <p:sp>
        <p:nvSpPr>
          <p:cNvPr id="143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tabLst/>
            </a:pPr>
            <a:r>
              <a:rPr lang="en-GB" dirty="0"/>
              <a:t/>
            </a:r>
            <a:br>
              <a:rPr lang="en-GB" dirty="0"/>
            </a:br>
            <a:r>
              <a:rPr lang="en-GB" dirty="0"/>
              <a:t>The best courses are not those in which the instructor spends all his or her time pontificating at the front of the class.  Things get more interesting if there is dialogue, so please feel free to make comments or ask questions.  At the same time, the instructor has to think of the whole group, so if you have many queries, he or she may ask to deal with them off-line.</a:t>
            </a:r>
          </a:p>
          <a:p>
            <a:pPr>
              <a:tabLst/>
            </a:pPr>
            <a:endParaRPr lang="en-GB" dirty="0"/>
          </a:p>
          <a:p>
            <a:pPr>
              <a:tabLst/>
            </a:pPr>
            <a:r>
              <a:rPr lang="en-GB" dirty="0"/>
              <a:t>Work with other people during practical exercise sessions.  The person next to you may have the answer, or you may know the remedy for them.  Obviously do not simply 'copy from' or 'jump-in on' your neighbour but group collaboration can help with the enjoyment of a course. </a:t>
            </a:r>
          </a:p>
          <a:p>
            <a:pPr>
              <a:tabLst/>
            </a:pPr>
            <a:endParaRPr lang="en-GB" dirty="0"/>
          </a:p>
          <a:p>
            <a:pPr>
              <a:tabLst/>
            </a:pPr>
            <a:r>
              <a:rPr lang="en-GB" dirty="0"/>
              <a:t>We are also individuals.  We work at different paces and may have special interests in particular topics.  The aim of the course is to provide a broad picture for all.  Do not be dismayed if you do not appear to complete exercises as fast as the next person.  The practical exercises are there to give plenty of practical opportunities; they do not have to be finished and you may even choose to focus for a long period on the topic that most interests you.  Indeed there will be parts labelled 'if time allows' that you may wish to save until later to give yourself time to read and absorb the course notes.  If you have finished early, there is a great deal to investigate.  Such "hacking" time is valuable.  You may not get the opportunity to do it back in the office!</a:t>
            </a:r>
          </a:p>
          <a:p>
            <a:pPr>
              <a:tabLst/>
            </a:pPr>
            <a:endParaRPr lang="en-US" dirty="0"/>
          </a:p>
        </p:txBody>
      </p:sp>
    </p:spTree>
    <p:extLst>
      <p:ext uri="{BB962C8B-B14F-4D97-AF65-F5344CB8AC3E}">
        <p14:creationId xmlns:p14="http://schemas.microsoft.com/office/powerpoint/2010/main" val="3063605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Rot="1" noChangeAspect="1" noChangeArrowheads="1" noTextEdit="1"/>
          </p:cNvSpPr>
          <p:nvPr>
            <p:ph type="sldImg"/>
          </p:nvPr>
        </p:nvSpPr>
        <p:spPr>
          <a:xfrm>
            <a:off x="571500" y="581025"/>
            <a:ext cx="5715000" cy="3216275"/>
          </a:xfrm>
          <a:ln/>
        </p:spPr>
      </p:sp>
      <p:sp>
        <p:nvSpPr>
          <p:cNvPr id="163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647502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220372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a:xfrm>
            <a:off x="571500" y="581025"/>
            <a:ext cx="5715000" cy="3216275"/>
          </a:xfrm>
          <a:ln/>
        </p:spPr>
      </p:sp>
      <p:sp>
        <p:nvSpPr>
          <p:cNvPr id="2765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p>
        </p:txBody>
      </p:sp>
    </p:spTree>
    <p:extLst>
      <p:ext uri="{BB962C8B-B14F-4D97-AF65-F5344CB8AC3E}">
        <p14:creationId xmlns:p14="http://schemas.microsoft.com/office/powerpoint/2010/main" val="3101340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Rot="1" noChangeAspect="1" noChangeArrowheads="1" noTextEdit="1"/>
          </p:cNvSpPr>
          <p:nvPr>
            <p:ph type="sldImg"/>
          </p:nvPr>
        </p:nvSpPr>
        <p:spPr>
          <a:xfrm>
            <a:off x="571500" y="581025"/>
            <a:ext cx="5715000" cy="3216275"/>
          </a:xfrm>
          <a:ln/>
        </p:spPr>
      </p:sp>
      <p:sp>
        <p:nvSpPr>
          <p:cNvPr id="184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tabLst/>
            </a:pPr>
            <a:r>
              <a:rPr lang="en-GB" dirty="0"/>
              <a:t/>
            </a:r>
            <a:br>
              <a:rPr lang="en-GB" dirty="0"/>
            </a:br>
            <a:r>
              <a:rPr lang="en-GB" dirty="0"/>
              <a:t>One of the great benefits of courses is meeting other people.  They may have similar interests, have encountered similar problems and may even have found the solution to yours.  The contacts made on the course can be very useful.</a:t>
            </a:r>
          </a:p>
          <a:p>
            <a:pPr>
              <a:tabLst/>
            </a:pPr>
            <a:r>
              <a:rPr lang="en-GB" dirty="0"/>
              <a:t>It is useful for us all to be aware of levels of experience.  It will help the instructor judge the level of depth to go into and the analogies to make to help you understand a topic.  People in the group may have specialised experience that will be helpful to others.</a:t>
            </a:r>
          </a:p>
        </p:txBody>
      </p:sp>
    </p:spTree>
    <p:extLst>
      <p:ext uri="{BB962C8B-B14F-4D97-AF65-F5344CB8AC3E}">
        <p14:creationId xmlns:p14="http://schemas.microsoft.com/office/powerpoint/2010/main" val="912909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noTextEdit="1"/>
          </p:cNvSpPr>
          <p:nvPr>
            <p:ph type="sldImg"/>
          </p:nvPr>
        </p:nvSpPr>
        <p:spPr>
          <a:xfrm>
            <a:off x="571500" y="581025"/>
            <a:ext cx="5715000" cy="3216275"/>
          </a:xfrm>
          <a:ln/>
        </p:spPr>
      </p:sp>
      <p:sp>
        <p:nvSpPr>
          <p:cNvPr id="2253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tabLst/>
            </a:pPr>
            <a:r>
              <a:rPr lang="en-GB" dirty="0"/>
              <a:t/>
            </a:r>
            <a:br>
              <a:rPr lang="en-GB" dirty="0"/>
            </a:br>
            <a:r>
              <a:rPr lang="en-GB" dirty="0"/>
              <a:t>Please feel free to ask questions.</a:t>
            </a:r>
          </a:p>
          <a:p>
            <a:pPr>
              <a:tabLst/>
            </a:pPr>
            <a:r>
              <a:rPr lang="en-GB" dirty="0"/>
              <a:t>Teaching is a much more enjoyable and productive process if it is interactive.  You will no doubt think of questions during the course; if so, ask them!</a:t>
            </a:r>
          </a:p>
          <a:p>
            <a:pPr>
              <a:tabLst/>
            </a:pPr>
            <a:endParaRPr lang="en-US" dirty="0"/>
          </a:p>
        </p:txBody>
      </p:sp>
    </p:spTree>
    <p:extLst>
      <p:ext uri="{BB962C8B-B14F-4D97-AF65-F5344CB8AC3E}">
        <p14:creationId xmlns:p14="http://schemas.microsoft.com/office/powerpoint/2010/main" val="23335903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542" y="5734420"/>
            <a:ext cx="748759" cy="52710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aseline="0">
                <a:latin typeface="+mn-lt"/>
              </a:defRPr>
            </a:lvl2pPr>
            <a:lvl3pPr marL="1143000" indent="-228600">
              <a:spcAft>
                <a:spcPts val="800"/>
              </a:spcAft>
              <a:buClr>
                <a:schemeClr val="tx1"/>
              </a:buClr>
              <a:buFont typeface="Arial" panose="020B0604020202020204" pitchFamily="34" charset="0"/>
              <a:buChar char="•"/>
              <a:defRPr sz="1800" baseline="0">
                <a:latin typeface="+mn-lt"/>
              </a:defRPr>
            </a:lvl3pPr>
            <a:lvl4pPr marL="1600200" indent="-228600">
              <a:spcAft>
                <a:spcPts val="800"/>
              </a:spcAft>
              <a:buClr>
                <a:schemeClr val="tx1"/>
              </a:buClr>
              <a:buFont typeface="Arial" panose="020B0604020202020204" pitchFamily="34" charset="0"/>
              <a:buChar char="•"/>
              <a:defRPr sz="1800" baseline="0">
                <a:latin typeface="+mn-lt"/>
              </a:defRPr>
            </a:lvl4pPr>
            <a:lvl5pPr marL="2057400" indent="-228600">
              <a:spcAft>
                <a:spcPts val="800"/>
              </a:spcAft>
              <a:buClr>
                <a:schemeClr val="tx1"/>
              </a:buClr>
              <a:buFont typeface="Arial" panose="020B0604020202020204" pitchFamily="34" charset="0"/>
              <a:buChar char="•"/>
              <a:defRPr sz="1800"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a:t>Click to edit Master title style</a:t>
            </a:r>
            <a:endParaRPr lang="en-GB"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val="83405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bg1"/>
              </a:buClr>
              <a:buFont typeface="Arial" panose="020B0604020202020204" pitchFamily="34" charset="0"/>
              <a:buChar char="•"/>
              <a:defRPr b="0" baseline="0">
                <a:solidFill>
                  <a:schemeClr val="bg1"/>
                </a:solidFill>
                <a:latin typeface="+mn-lt"/>
              </a:defRPr>
            </a:lvl1pPr>
            <a:lvl2pPr marL="742950" indent="-285750">
              <a:spcAft>
                <a:spcPts val="8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8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8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8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107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929600"/>
            <a:ext cx="11404800" cy="4546800"/>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4"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dirty="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 id="2147483719" r:id="rId8"/>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9DB9-2E0C-411F-9D95-53588DDE7028}"/>
              </a:ext>
            </a:extLst>
          </p:cNvPr>
          <p:cNvSpPr>
            <a:spLocks noGrp="1"/>
          </p:cNvSpPr>
          <p:nvPr>
            <p:ph type="ctrTitle"/>
          </p:nvPr>
        </p:nvSpPr>
        <p:spPr/>
        <p:txBody>
          <a:bodyPr>
            <a:normAutofit fontScale="90000"/>
          </a:bodyPr>
          <a:lstStyle/>
          <a:p>
            <a:r>
              <a:rPr lang="en-GB"/>
              <a:t>Dynamics CRM and Dynamics 365 Fast Track for Developers</a:t>
            </a:r>
            <a:br>
              <a:rPr lang="en-GB"/>
            </a:br>
            <a:endParaRPr lang="en-GB" dirty="0"/>
          </a:p>
        </p:txBody>
      </p:sp>
      <p:sp>
        <p:nvSpPr>
          <p:cNvPr id="4" name="Subtitle 3"/>
          <p:cNvSpPr>
            <a:spLocks noGrp="1"/>
          </p:cNvSpPr>
          <p:nvPr>
            <p:ph type="subTitle" idx="1"/>
          </p:nvPr>
        </p:nvSpPr>
        <p:spPr/>
        <p:txBody>
          <a:bodyPr/>
          <a:lstStyle/>
          <a:p>
            <a:endParaRPr lang="en-GB"/>
          </a:p>
        </p:txBody>
      </p:sp>
    </p:spTree>
    <p:extLst>
      <p:ext uri="{BB962C8B-B14F-4D97-AF65-F5344CB8AC3E}">
        <p14:creationId xmlns:p14="http://schemas.microsoft.com/office/powerpoint/2010/main" val="3440667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5"/>
          </p:nvPr>
        </p:nvSpPr>
        <p:spPr/>
        <p:txBody>
          <a:bodyPr/>
          <a:lstStyle/>
          <a:p>
            <a:r>
              <a:rPr lang="en-GB" dirty="0"/>
              <a:t>Front door security</a:t>
            </a:r>
          </a:p>
          <a:p>
            <a:r>
              <a:rPr lang="en-GB" dirty="0"/>
              <a:t>Name card</a:t>
            </a:r>
          </a:p>
          <a:p>
            <a:r>
              <a:rPr lang="en-GB" dirty="0"/>
              <a:t>Chairs</a:t>
            </a:r>
          </a:p>
          <a:p>
            <a:r>
              <a:rPr lang="en-GB" dirty="0"/>
              <a:t>Fire exits</a:t>
            </a:r>
          </a:p>
          <a:p>
            <a:r>
              <a:rPr lang="en-GB" dirty="0"/>
              <a:t>Toilets</a:t>
            </a:r>
          </a:p>
          <a:p>
            <a:r>
              <a:rPr lang="en-GB" dirty="0"/>
              <a:t>Smoking</a:t>
            </a:r>
          </a:p>
          <a:p>
            <a:r>
              <a:rPr lang="en-GB" dirty="0"/>
              <a:t>Coffee Room</a:t>
            </a:r>
          </a:p>
          <a:p>
            <a:r>
              <a:rPr lang="en-GB" dirty="0"/>
              <a:t>Timing</a:t>
            </a:r>
          </a:p>
          <a:p>
            <a:r>
              <a:rPr lang="en-GB" dirty="0"/>
              <a:t>Breaks</a:t>
            </a:r>
          </a:p>
          <a:p>
            <a:r>
              <a:rPr lang="en-GB" dirty="0"/>
              <a:t>Lunch</a:t>
            </a:r>
          </a:p>
          <a:p>
            <a:endParaRPr lang="en-GB" dirty="0"/>
          </a:p>
        </p:txBody>
      </p:sp>
      <p:sp>
        <p:nvSpPr>
          <p:cNvPr id="7" name="Content Placeholder 6"/>
          <p:cNvSpPr>
            <a:spLocks noGrp="1"/>
          </p:cNvSpPr>
          <p:nvPr>
            <p:ph sz="quarter" idx="16"/>
          </p:nvPr>
        </p:nvSpPr>
        <p:spPr/>
        <p:txBody>
          <a:bodyPr/>
          <a:lstStyle/>
          <a:p>
            <a:r>
              <a:rPr lang="en-GB" dirty="0"/>
              <a:t>Downloads &amp; Viruses</a:t>
            </a:r>
          </a:p>
          <a:p>
            <a:r>
              <a:rPr lang="en-GB" dirty="0"/>
              <a:t>Admin support</a:t>
            </a:r>
          </a:p>
          <a:p>
            <a:r>
              <a:rPr lang="en-GB" dirty="0"/>
              <a:t>Messages</a:t>
            </a:r>
          </a:p>
          <a:p>
            <a:r>
              <a:rPr lang="en-GB" dirty="0"/>
              <a:t>Taxis</a:t>
            </a:r>
          </a:p>
          <a:p>
            <a:r>
              <a:rPr lang="en-GB" dirty="0"/>
              <a:t>Trains/Coaches</a:t>
            </a:r>
          </a:p>
          <a:p>
            <a:r>
              <a:rPr lang="en-GB" dirty="0"/>
              <a:t>Hotels</a:t>
            </a:r>
          </a:p>
          <a:p>
            <a:r>
              <a:rPr lang="en-GB" dirty="0"/>
              <a:t>First Aid</a:t>
            </a:r>
          </a:p>
          <a:p>
            <a:r>
              <a:rPr lang="en-GB" dirty="0"/>
              <a:t>Telephones/Mobiles</a:t>
            </a:r>
          </a:p>
          <a:p>
            <a:endParaRPr lang="en-GB" dirty="0"/>
          </a:p>
        </p:txBody>
      </p:sp>
      <p:sp>
        <p:nvSpPr>
          <p:cNvPr id="9217" name="Rectangle 4"/>
          <p:cNvSpPr>
            <a:spLocks noGrp="1" noChangeArrowheads="1"/>
          </p:cNvSpPr>
          <p:nvPr>
            <p:ph type="title"/>
          </p:nvPr>
        </p:nvSpPr>
        <p:spPr/>
        <p:txBody>
          <a:bodyPr>
            <a:normAutofit fontScale="90000"/>
          </a:bodyPr>
          <a:lstStyle/>
          <a:p>
            <a:r>
              <a:rPr lang="en-GB" dirty="0"/>
              <a:t>Administration</a:t>
            </a:r>
          </a:p>
        </p:txBody>
      </p:sp>
    </p:spTree>
    <p:extLst>
      <p:ext uri="{BB962C8B-B14F-4D97-AF65-F5344CB8AC3E}">
        <p14:creationId xmlns:p14="http://schemas.microsoft.com/office/powerpoint/2010/main" val="3035451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normAutofit fontScale="90000"/>
          </a:bodyPr>
          <a:lstStyle/>
          <a:p>
            <a:r>
              <a:rPr lang="en-GB"/>
              <a:t>Course delivery</a:t>
            </a:r>
            <a:endParaRPr lang="en-GB" dirty="0"/>
          </a:p>
        </p:txBody>
      </p:sp>
      <p:sp>
        <p:nvSpPr>
          <p:cNvPr id="6" name="Content Placeholder 5"/>
          <p:cNvSpPr>
            <a:spLocks noGrp="1"/>
          </p:cNvSpPr>
          <p:nvPr>
            <p:ph idx="1"/>
          </p:nvPr>
        </p:nvSpPr>
        <p:spPr/>
        <p:txBody>
          <a:bodyPr/>
          <a:lstStyle/>
          <a:p>
            <a:r>
              <a:rPr lang="en-GB" dirty="0"/>
              <a:t>Hear and Forget</a:t>
            </a:r>
          </a:p>
          <a:p>
            <a:r>
              <a:rPr lang="en-GB" dirty="0"/>
              <a:t>See and Remember</a:t>
            </a:r>
          </a:p>
          <a:p>
            <a:r>
              <a:rPr lang="en-GB" dirty="0"/>
              <a:t>Do and Understand</a:t>
            </a:r>
          </a:p>
        </p:txBody>
      </p:sp>
      <p:sp>
        <p:nvSpPr>
          <p:cNvPr id="11266" name="Rectangle 2"/>
          <p:cNvSpPr>
            <a:spLocks noChangeArrowheads="1"/>
          </p:cNvSpPr>
          <p:nvPr/>
        </p:nvSpPr>
        <p:spPr bwMode="auto">
          <a:xfrm>
            <a:off x="3299544" y="3693681"/>
            <a:ext cx="2440156" cy="429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6038" tIns="19050" rIns="46038" bIns="19050">
            <a:spAutoFit/>
          </a:bodyPr>
          <a:lstStyle/>
          <a:p>
            <a:pPr defTabSz="739775">
              <a:lnSpc>
                <a:spcPct val="106000"/>
              </a:lnSpc>
            </a:pPr>
            <a:r>
              <a:rPr lang="en-GB" sz="2400" b="1" dirty="0">
                <a:solidFill>
                  <a:srgbClr val="134183"/>
                </a:solidFill>
              </a:rPr>
              <a:t>Lecture material</a:t>
            </a:r>
          </a:p>
        </p:txBody>
      </p:sp>
      <p:sp>
        <p:nvSpPr>
          <p:cNvPr id="11267" name="Rectangle 3"/>
          <p:cNvSpPr>
            <a:spLocks noChangeArrowheads="1"/>
          </p:cNvSpPr>
          <p:nvPr/>
        </p:nvSpPr>
        <p:spPr bwMode="auto">
          <a:xfrm>
            <a:off x="7928168" y="6166713"/>
            <a:ext cx="2577630" cy="429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6038" tIns="19050" rIns="46038" bIns="19050">
            <a:spAutoFit/>
          </a:bodyPr>
          <a:lstStyle/>
          <a:p>
            <a:pPr defTabSz="739775">
              <a:lnSpc>
                <a:spcPct val="106000"/>
              </a:lnSpc>
            </a:pPr>
            <a:r>
              <a:rPr lang="en-GB" sz="2400" b="1" dirty="0">
                <a:solidFill>
                  <a:srgbClr val="134183"/>
                </a:solidFill>
              </a:rPr>
              <a:t>Practical sessions</a:t>
            </a:r>
          </a:p>
        </p:txBody>
      </p:sp>
      <p:sp>
        <p:nvSpPr>
          <p:cNvPr id="11268" name="Rectangle 4"/>
          <p:cNvSpPr>
            <a:spLocks noChangeArrowheads="1"/>
          </p:cNvSpPr>
          <p:nvPr/>
        </p:nvSpPr>
        <p:spPr bwMode="auto">
          <a:xfrm>
            <a:off x="7834232" y="3690780"/>
            <a:ext cx="2765502" cy="429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6038" tIns="19050" rIns="46038" bIns="19050">
            <a:spAutoFit/>
          </a:bodyPr>
          <a:lstStyle/>
          <a:p>
            <a:pPr defTabSz="739775">
              <a:lnSpc>
                <a:spcPct val="106000"/>
              </a:lnSpc>
            </a:pPr>
            <a:r>
              <a:rPr lang="en-GB" sz="2400" b="1">
                <a:solidFill>
                  <a:srgbClr val="134183"/>
                </a:solidFill>
              </a:rPr>
              <a:t>Course workbooks</a:t>
            </a:r>
          </a:p>
        </p:txBody>
      </p:sp>
      <p:sp>
        <p:nvSpPr>
          <p:cNvPr id="11272" name="Rectangle 6"/>
          <p:cNvSpPr>
            <a:spLocks noChangeArrowheads="1"/>
          </p:cNvSpPr>
          <p:nvPr/>
        </p:nvSpPr>
        <p:spPr bwMode="auto">
          <a:xfrm>
            <a:off x="2755208" y="6166713"/>
            <a:ext cx="3532956" cy="429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6038" tIns="19050" rIns="46038" bIns="19050">
            <a:spAutoFit/>
          </a:bodyPr>
          <a:lstStyle/>
          <a:p>
            <a:pPr defTabSz="739775">
              <a:lnSpc>
                <a:spcPct val="106000"/>
              </a:lnSpc>
            </a:pPr>
            <a:r>
              <a:rPr lang="en-GB" sz="2400" b="1" dirty="0">
                <a:solidFill>
                  <a:srgbClr val="134183"/>
                </a:solidFill>
              </a:rPr>
              <a:t>Questions and exercises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98414" y="4671637"/>
            <a:ext cx="1042418" cy="1441707"/>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97245" y="2404113"/>
            <a:ext cx="1444755" cy="1127762"/>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51573" y="2216872"/>
            <a:ext cx="1219202" cy="1441707"/>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96129" y="4860031"/>
            <a:ext cx="1441707" cy="1173482"/>
          </a:xfrm>
          <a:prstGeom prst="rect">
            <a:avLst/>
          </a:prstGeom>
        </p:spPr>
      </p:pic>
    </p:spTree>
    <p:extLst>
      <p:ext uri="{BB962C8B-B14F-4D97-AF65-F5344CB8AC3E}">
        <p14:creationId xmlns:p14="http://schemas.microsoft.com/office/powerpoint/2010/main" val="473630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title"/>
          </p:nvPr>
        </p:nvSpPr>
        <p:spPr/>
        <p:txBody>
          <a:bodyPr>
            <a:normAutofit fontScale="90000"/>
          </a:bodyPr>
          <a:lstStyle/>
          <a:p>
            <a:r>
              <a:rPr lang="en-GB"/>
              <a:t>The training experience</a:t>
            </a:r>
          </a:p>
        </p:txBody>
      </p:sp>
      <p:sp>
        <p:nvSpPr>
          <p:cNvPr id="13313" name="Rectangle 2"/>
          <p:cNvSpPr>
            <a:spLocks noGrp="1" noChangeArrowheads="1"/>
          </p:cNvSpPr>
          <p:nvPr>
            <p:ph type="body" idx="1"/>
          </p:nvPr>
        </p:nvSpPr>
        <p:spPr/>
        <p:txBody>
          <a:bodyPr/>
          <a:lstStyle/>
          <a:p>
            <a:r>
              <a:rPr lang="en-GB"/>
              <a:t>A course should be</a:t>
            </a:r>
          </a:p>
          <a:p>
            <a:pPr lvl="1"/>
            <a:r>
              <a:rPr lang="en-GB"/>
              <a:t>A two-way process</a:t>
            </a:r>
          </a:p>
          <a:p>
            <a:pPr lvl="1"/>
            <a:r>
              <a:rPr lang="en-GB"/>
              <a:t>A group process</a:t>
            </a:r>
          </a:p>
          <a:p>
            <a:pPr lvl="1"/>
            <a:r>
              <a:rPr lang="en-GB"/>
              <a:t>An individual experience</a:t>
            </a:r>
            <a:endParaRPr lang="en-US" dirty="0"/>
          </a:p>
        </p:txBody>
      </p:sp>
      <p:pic>
        <p:nvPicPr>
          <p:cNvPr id="4" name="Picture 4"/>
          <p:cNvPicPr>
            <a:picLocks noChangeArrowheads="1"/>
          </p:cNvPicPr>
          <p:nvPr/>
        </p:nvPicPr>
        <p:blipFill>
          <a:blip r:embed="rId3"/>
          <a:srcRect l="13899" t="8200" r="12759" b="15900"/>
          <a:stretch>
            <a:fillRect/>
          </a:stretch>
        </p:blipFill>
        <p:spPr bwMode="auto">
          <a:xfrm>
            <a:off x="4491039" y="3321050"/>
            <a:ext cx="3209925" cy="2393950"/>
          </a:xfrm>
          <a:prstGeom prst="rect">
            <a:avLst/>
          </a:prstGeom>
          <a:ln>
            <a:noFill/>
          </a:ln>
          <a:effectLst/>
        </p:spPr>
      </p:pic>
    </p:spTree>
    <p:extLst>
      <p:ext uri="{BB962C8B-B14F-4D97-AF65-F5344CB8AC3E}">
        <p14:creationId xmlns:p14="http://schemas.microsoft.com/office/powerpoint/2010/main" val="316400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title"/>
          </p:nvPr>
        </p:nvSpPr>
        <p:spPr/>
        <p:txBody>
          <a:bodyPr>
            <a:normAutofit fontScale="90000"/>
          </a:bodyPr>
          <a:lstStyle/>
          <a:p>
            <a:r>
              <a:rPr lang="en-GB"/>
              <a:t>Course aims and objectives</a:t>
            </a:r>
          </a:p>
        </p:txBody>
      </p:sp>
      <p:sp>
        <p:nvSpPr>
          <p:cNvPr id="15361" name="Rectangle 2"/>
          <p:cNvSpPr>
            <a:spLocks noGrp="1" noChangeArrowheads="1"/>
          </p:cNvSpPr>
          <p:nvPr>
            <p:ph type="body" idx="1"/>
          </p:nvPr>
        </p:nvSpPr>
        <p:spPr/>
        <p:txBody>
          <a:bodyPr vert="horz" lIns="91440" tIns="45720" rIns="91440" bIns="45720" rtlCol="0" anchor="t">
            <a:normAutofit/>
          </a:bodyPr>
          <a:lstStyle/>
          <a:p>
            <a:r>
              <a:rPr lang="en-GB" dirty="0"/>
              <a:t>By the end of the course you will be able to:</a:t>
            </a:r>
          </a:p>
          <a:p>
            <a:pPr lvl="1"/>
            <a:r>
              <a:rPr lang="en-GB" dirty="0"/>
              <a:t>Understand the main extensible surfaces offered by </a:t>
            </a:r>
            <a:r>
              <a:rPr lang="en-GB" dirty="0">
                <a:cs typeface="Segoe UI"/>
              </a:rPr>
              <a:t>Dynamics 365</a:t>
            </a:r>
          </a:p>
          <a:p>
            <a:pPr lvl="1"/>
            <a:r>
              <a:rPr lang="en-GB" dirty="0"/>
              <a:t>Use the SDK APIs to programmatically perform CRUD operations on the Dynamics 365 data layer, as well as execute operations within the system</a:t>
            </a:r>
            <a:endParaRPr lang="en-GB" dirty="0">
              <a:cs typeface="Segoe UI"/>
            </a:endParaRPr>
          </a:p>
          <a:p>
            <a:pPr lvl="1"/>
            <a:r>
              <a:rPr lang="en-GB" dirty="0"/>
              <a:t>Create extensions to business processes through custom workflow activities, custom actions, and business process flows</a:t>
            </a:r>
          </a:p>
          <a:p>
            <a:pPr lvl="1"/>
            <a:r>
              <a:rPr lang="en-GB" dirty="0"/>
              <a:t>Understand the appropriate use of business processes in comparison to plugins</a:t>
            </a:r>
          </a:p>
          <a:p>
            <a:pPr lvl="1"/>
            <a:r>
              <a:rPr lang="en-GB" dirty="0"/>
              <a:t>Create process and plugin extensions, register them within the Dynamics 365 server and debug them</a:t>
            </a:r>
            <a:endParaRPr lang="en-GB" dirty="0">
              <a:cs typeface="Segoe UI"/>
            </a:endParaRPr>
          </a:p>
          <a:p>
            <a:pPr lvl="1"/>
            <a:r>
              <a:rPr lang="en-GB" dirty="0"/>
              <a:t>Create and debug </a:t>
            </a:r>
            <a:r>
              <a:rPr lang="en-GB" dirty="0" err="1"/>
              <a:t>Javascript</a:t>
            </a:r>
            <a:r>
              <a:rPr lang="en-GB" dirty="0"/>
              <a:t> functions to validate data entry, control user interactions and perform CRUD operations from CRM forms</a:t>
            </a:r>
          </a:p>
          <a:p>
            <a:pPr lvl="1"/>
            <a:r>
              <a:rPr lang="en-GB" dirty="0"/>
              <a:t>Modify the navigation sitemap and form command bars</a:t>
            </a:r>
          </a:p>
          <a:p>
            <a:pPr lvl="1"/>
            <a:r>
              <a:rPr lang="en-GB" dirty="0"/>
              <a:t>Virtual</a:t>
            </a:r>
            <a:r>
              <a:rPr lang="en-GB" dirty="0">
                <a:cs typeface="Segoe UI"/>
              </a:rPr>
              <a:t> Entities</a:t>
            </a:r>
          </a:p>
          <a:p>
            <a:pPr lvl="1"/>
            <a:endParaRPr lang="en-GB" dirty="0"/>
          </a:p>
          <a:p>
            <a:pPr lvl="1"/>
            <a:endParaRPr lang="en-GB" dirty="0"/>
          </a:p>
          <a:p>
            <a:endParaRPr lang="en-GB" dirty="0"/>
          </a:p>
        </p:txBody>
      </p:sp>
    </p:spTree>
    <p:extLst>
      <p:ext uri="{BB962C8B-B14F-4D97-AF65-F5344CB8AC3E}">
        <p14:creationId xmlns:p14="http://schemas.microsoft.com/office/powerpoint/2010/main" val="3647303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Module 1 – An Extensible Framework</a:t>
            </a:r>
          </a:p>
          <a:p>
            <a:r>
              <a:rPr lang="en-GB" dirty="0"/>
              <a:t>Module 2 – Data  Access – part 1</a:t>
            </a:r>
          </a:p>
          <a:p>
            <a:r>
              <a:rPr lang="en-GB" dirty="0"/>
              <a:t>Module 3 – Data Access – part 2</a:t>
            </a:r>
          </a:p>
          <a:p>
            <a:r>
              <a:rPr lang="en-GB" dirty="0"/>
              <a:t>Module 4 – Processes</a:t>
            </a:r>
          </a:p>
          <a:p>
            <a:r>
              <a:rPr lang="en-GB" dirty="0"/>
              <a:t>Module 5 – </a:t>
            </a:r>
            <a:r>
              <a:rPr lang="en-US" dirty="0"/>
              <a:t>Plugins and Azure Integration</a:t>
            </a:r>
          </a:p>
          <a:p>
            <a:r>
              <a:rPr lang="en-GB" dirty="0"/>
              <a:t>Module 6 – Web Resources – Client </a:t>
            </a:r>
            <a:r>
              <a:rPr lang="en-GB" dirty="0" err="1"/>
              <a:t>Api</a:t>
            </a:r>
            <a:endParaRPr lang="en-GB" dirty="0"/>
          </a:p>
          <a:p>
            <a:r>
              <a:rPr lang="en-GB" dirty="0"/>
              <a:t>Module 7 – </a:t>
            </a:r>
            <a:r>
              <a:rPr lang="en-US" dirty="0"/>
              <a:t>Web Resources - Accessing OData services</a:t>
            </a:r>
          </a:p>
          <a:p>
            <a:r>
              <a:rPr lang="en-GB" dirty="0"/>
              <a:t>Module 8 – Controlling Navigation</a:t>
            </a:r>
          </a:p>
          <a:p>
            <a:r>
              <a:rPr lang="en-GB" dirty="0"/>
              <a:t>Module 9 – Dynamics 365 v9 - What’s Changed ?</a:t>
            </a:r>
          </a:p>
          <a:p>
            <a:endParaRPr lang="en-GB" dirty="0"/>
          </a:p>
        </p:txBody>
      </p:sp>
      <p:sp>
        <p:nvSpPr>
          <p:cNvPr id="3" name="Title 2"/>
          <p:cNvSpPr>
            <a:spLocks noGrp="1"/>
          </p:cNvSpPr>
          <p:nvPr>
            <p:ph type="title"/>
          </p:nvPr>
        </p:nvSpPr>
        <p:spPr/>
        <p:txBody>
          <a:bodyPr>
            <a:normAutofit fontScale="90000"/>
          </a:bodyPr>
          <a:lstStyle/>
          <a:p>
            <a:r>
              <a:rPr lang="en-GB"/>
              <a:t>Course Outline</a:t>
            </a:r>
            <a:endParaRPr lang="en-GB" dirty="0"/>
          </a:p>
        </p:txBody>
      </p:sp>
    </p:spTree>
    <p:extLst>
      <p:ext uri="{BB962C8B-B14F-4D97-AF65-F5344CB8AC3E}">
        <p14:creationId xmlns:p14="http://schemas.microsoft.com/office/powerpoint/2010/main" val="1263316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normAutofit fontScale="90000"/>
          </a:bodyPr>
          <a:lstStyle/>
          <a:p>
            <a:r>
              <a:rPr lang="en-US"/>
              <a:t>Assumptions</a:t>
            </a:r>
          </a:p>
        </p:txBody>
      </p:sp>
      <p:sp>
        <p:nvSpPr>
          <p:cNvPr id="26626" name="Content Placeholder 2"/>
          <p:cNvSpPr>
            <a:spLocks noGrp="1"/>
          </p:cNvSpPr>
          <p:nvPr>
            <p:ph idx="1"/>
          </p:nvPr>
        </p:nvSpPr>
        <p:spPr/>
        <p:txBody>
          <a:bodyPr vert="horz" lIns="91440" tIns="45720" rIns="91440" bIns="45720" rtlCol="0" anchor="t">
            <a:normAutofit/>
          </a:bodyPr>
          <a:lstStyle/>
          <a:p>
            <a:r>
              <a:rPr lang="en-US" dirty="0"/>
              <a:t>This course assumes:</a:t>
            </a:r>
          </a:p>
          <a:p>
            <a:pPr lvl="1"/>
            <a:r>
              <a:rPr lang="en-US" dirty="0"/>
              <a:t>Experience in basic Dynamics 365 form customizations and workflows</a:t>
            </a:r>
            <a:endParaRPr lang="en-US" dirty="0">
              <a:cs typeface="Segoe UI"/>
            </a:endParaRPr>
          </a:p>
          <a:p>
            <a:pPr lvl="1"/>
            <a:r>
              <a:rPr lang="en-US" dirty="0"/>
              <a:t>Familiar with the following technologies: .NET-connected applications to Visual Studio, JScript, HTML</a:t>
            </a:r>
          </a:p>
          <a:p>
            <a:pPr lvl="1"/>
            <a:r>
              <a:rPr lang="en-US" dirty="0"/>
              <a:t>Basic understanding of XML, Microsoft Dynamics customizations and web services, AJAX and Windows AZURE Platform</a:t>
            </a:r>
            <a:endParaRPr lang="en-US" dirty="0">
              <a:cs typeface="Segoe UI"/>
            </a:endParaRPr>
          </a:p>
        </p:txBody>
      </p:sp>
    </p:spTree>
    <p:extLst>
      <p:ext uri="{BB962C8B-B14F-4D97-AF65-F5344CB8AC3E}">
        <p14:creationId xmlns:p14="http://schemas.microsoft.com/office/powerpoint/2010/main" val="4075332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title"/>
          </p:nvPr>
        </p:nvSpPr>
        <p:spPr/>
        <p:txBody>
          <a:bodyPr>
            <a:normAutofit fontScale="90000"/>
          </a:bodyPr>
          <a:lstStyle/>
          <a:p>
            <a:r>
              <a:rPr lang="en-GB"/>
              <a:t>Introductions</a:t>
            </a:r>
          </a:p>
        </p:txBody>
      </p:sp>
      <p:sp>
        <p:nvSpPr>
          <p:cNvPr id="17409" name="Rectangle 2"/>
          <p:cNvSpPr>
            <a:spLocks noGrp="1" noChangeArrowheads="1"/>
          </p:cNvSpPr>
          <p:nvPr>
            <p:ph type="body" idx="1"/>
          </p:nvPr>
        </p:nvSpPr>
        <p:spPr/>
        <p:txBody>
          <a:bodyPr vert="horz" lIns="91440" tIns="45720" rIns="91440" bIns="45720" rtlCol="0" anchor="t">
            <a:normAutofit/>
          </a:bodyPr>
          <a:lstStyle/>
          <a:p>
            <a:r>
              <a:rPr lang="en-GB" dirty="0"/>
              <a:t>Please say a few words about yourself:</a:t>
            </a:r>
          </a:p>
          <a:p>
            <a:pPr lvl="1"/>
            <a:r>
              <a:rPr lang="en-GB" dirty="0"/>
              <a:t>What is your name &amp; job?</a:t>
            </a:r>
            <a:endParaRPr lang="en-GB" dirty="0">
              <a:cs typeface="Segoe UI"/>
            </a:endParaRPr>
          </a:p>
          <a:p>
            <a:pPr lvl="1"/>
            <a:r>
              <a:rPr lang="en-GB" dirty="0"/>
              <a:t>What is your current experience of</a:t>
            </a:r>
            <a:r>
              <a:rPr lang="en-US" dirty="0"/>
              <a:t>…</a:t>
            </a:r>
            <a:endParaRPr lang="en-GB" dirty="0"/>
          </a:p>
          <a:p>
            <a:pPr lvl="2"/>
            <a:r>
              <a:rPr lang="en-GB" dirty="0">
                <a:cs typeface="Segoe UI"/>
              </a:rPr>
              <a:t>Dynamics 365</a:t>
            </a:r>
          </a:p>
          <a:p>
            <a:pPr lvl="2"/>
            <a:r>
              <a:rPr lang="en-GB" dirty="0" err="1"/>
              <a:t>Javascript</a:t>
            </a:r>
            <a:endParaRPr lang="en-GB" dirty="0" err="1">
              <a:cs typeface="Segoe UI"/>
            </a:endParaRPr>
          </a:p>
          <a:p>
            <a:pPr lvl="2"/>
            <a:r>
              <a:rPr lang="en-GB" dirty="0" err="1"/>
              <a:t>.Net</a:t>
            </a:r>
            <a:endParaRPr lang="en-GB" dirty="0" err="1">
              <a:cs typeface="Segoe UI"/>
            </a:endParaRPr>
          </a:p>
          <a:p>
            <a:pPr lvl="1"/>
            <a:r>
              <a:rPr lang="en-GB" dirty="0"/>
              <a:t>What is your main objective for attending the course?</a:t>
            </a:r>
            <a:endParaRPr lang="en-GB" dirty="0">
              <a:cs typeface="Segoe UI"/>
            </a:endParaRPr>
          </a:p>
          <a:p>
            <a:pPr lvl="1"/>
            <a:endParaRPr lang="en-GB" dirty="0"/>
          </a:p>
        </p:txBody>
      </p:sp>
    </p:spTree>
    <p:extLst>
      <p:ext uri="{BB962C8B-B14F-4D97-AF65-F5344CB8AC3E}">
        <p14:creationId xmlns:p14="http://schemas.microsoft.com/office/powerpoint/2010/main" val="769250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normAutofit fontScale="90000"/>
          </a:bodyPr>
          <a:lstStyle/>
          <a:p>
            <a:r>
              <a:rPr lang="en-GB"/>
              <a:t>Any questions?</a:t>
            </a:r>
          </a:p>
        </p:txBody>
      </p:sp>
      <p:sp>
        <p:nvSpPr>
          <p:cNvPr id="21506" name="Rectangle 3"/>
          <p:cNvSpPr>
            <a:spLocks noGrp="1" noChangeArrowheads="1"/>
          </p:cNvSpPr>
          <p:nvPr>
            <p:ph type="body" idx="1"/>
          </p:nvPr>
        </p:nvSpPr>
        <p:spPr/>
        <p:txBody>
          <a:bodyPr/>
          <a:lstStyle/>
          <a:p>
            <a:r>
              <a:rPr lang="en-GB"/>
              <a:t>Golden Rule</a:t>
            </a:r>
          </a:p>
          <a:p>
            <a:pPr lvl="1"/>
            <a:r>
              <a:rPr lang="ja-JP" altLang="en-GB"/>
              <a:t>“</a:t>
            </a:r>
            <a:r>
              <a:rPr lang="en-GB" altLang="ja-JP"/>
              <a:t>There is no such thing as a stupid question</a:t>
            </a:r>
            <a:r>
              <a:rPr lang="ja-JP" altLang="en-GB"/>
              <a:t>”</a:t>
            </a:r>
            <a:endParaRPr lang="en-GB" altLang="ja-JP"/>
          </a:p>
          <a:p>
            <a:r>
              <a:rPr lang="en-GB"/>
              <a:t>First amendment to the Golden Rule</a:t>
            </a:r>
          </a:p>
          <a:p>
            <a:pPr lvl="1"/>
            <a:r>
              <a:rPr lang="ja-JP" altLang="en-GB"/>
              <a:t>“</a:t>
            </a:r>
            <a:r>
              <a:rPr lang="en-GB" altLang="ja-JP"/>
              <a:t>...even when asked by an instructor</a:t>
            </a:r>
            <a:r>
              <a:rPr lang="ja-JP" altLang="en-GB"/>
              <a:t>”</a:t>
            </a:r>
            <a:endParaRPr lang="en-GB" altLang="ja-JP"/>
          </a:p>
          <a:p>
            <a:r>
              <a:rPr lang="en-GB"/>
              <a:t>Corollary to the Golden Rule</a:t>
            </a:r>
          </a:p>
          <a:p>
            <a:pPr lvl="1"/>
            <a:r>
              <a:rPr lang="ja-JP" altLang="en-GB"/>
              <a:t>“</a:t>
            </a:r>
            <a:r>
              <a:rPr lang="en-GB" altLang="ja-JP"/>
              <a:t>A question never resides in a single mind</a:t>
            </a:r>
            <a:r>
              <a:rPr lang="ja-JP" altLang="en-GB"/>
              <a:t>”</a:t>
            </a:r>
            <a:endParaRPr lang="en-US" altLang="ja-JP"/>
          </a:p>
          <a:p>
            <a:pPr lvl="1"/>
            <a:endParaRPr lang="en-GB"/>
          </a:p>
          <a:p>
            <a:pPr lvl="1"/>
            <a:endParaRPr lang="en-GB" dirty="0"/>
          </a:p>
        </p:txBody>
      </p:sp>
    </p:spTree>
    <p:extLst>
      <p:ext uri="{BB962C8B-B14F-4D97-AF65-F5344CB8AC3E}">
        <p14:creationId xmlns:p14="http://schemas.microsoft.com/office/powerpoint/2010/main" val="387817051"/>
      </p:ext>
    </p:extLst>
  </p:cSld>
  <p:clrMapOvr>
    <a:masterClrMapping/>
  </p:clrMapOvr>
</p:sld>
</file>

<file path=ppt/theme/theme1.xml><?xml version="1.0" encoding="utf-8"?>
<a:theme xmlns:a="http://schemas.openxmlformats.org/drawingml/2006/main" name="PPM Courseware Slides">
  <a:themeElements>
    <a:clrScheme name="QA">
      <a:dk1>
        <a:srgbClr val="2E2D2C"/>
      </a:dk1>
      <a:lt1>
        <a:srgbClr val="FFFFFF"/>
      </a:lt1>
      <a:dk2>
        <a:srgbClr val="0E3C58"/>
      </a:dk2>
      <a:lt2>
        <a:srgbClr val="DADADA"/>
      </a:lt2>
      <a:accent1>
        <a:srgbClr val="00519C"/>
      </a:accent1>
      <a:accent2>
        <a:srgbClr val="CA1E17"/>
      </a:accent2>
      <a:accent3>
        <a:srgbClr val="18BF2B"/>
      </a:accent3>
      <a:accent4>
        <a:srgbClr val="7713B2"/>
      </a:accent4>
      <a:accent5>
        <a:srgbClr val="4591CE"/>
      </a:accent5>
      <a:accent6>
        <a:srgbClr val="F08300"/>
      </a:accent6>
      <a:hlink>
        <a:srgbClr val="134983"/>
      </a:hlink>
      <a:folHlink>
        <a:srgbClr val="E50049"/>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 id="{0FF5ED07-C465-4523-AB9D-FA287080245B}" vid="{94E2E97D-F037-489C-9712-C2442CCB3707}"/>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equenceNumber xmlns="E91B78A9-CB0B-4A6B-986C-C3FD7F78ECCA">1</SequenceNumber>
    <IsBuildFile xmlns="E91B78A9-CB0B-4A6B-986C-C3FD7F78ECCA" xsi:nil="true"/>
    <BookTypeField0 xmlns="E91B78A9-CB0B-4A6B-986C-C3FD7F78ECCA">
      <Terms xmlns="http://schemas.microsoft.com/office/infopath/2007/PartnerControls">
        <TermInfo xmlns="http://schemas.microsoft.com/office/infopath/2007/PartnerControls">
          <TermName xmlns="http://schemas.microsoft.com/office/infopath/2007/PartnerControls">DG1</TermName>
          <TermId xmlns="http://schemas.microsoft.com/office/infopath/2007/PartnerControls">2c36b281-5453-4638-b94e-382d16c3a3ae</TermId>
        </TermInfo>
      </Terms>
    </BookTypeField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Courseware" ma:contentTypeID="0x010100F0967B7CEE8D417F966757887D9466FB00EFF839BC99765C44ABF57D628FED732F" ma:contentTypeVersion="0" ma:contentTypeDescription="Base content type which represents courseware documents" ma:contentTypeScope="" ma:versionID="1b62c6efd6b4f2b82e31975c7afb7183">
  <xsd:schema xmlns:xsd="http://www.w3.org/2001/XMLSchema" xmlns:xs="http://www.w3.org/2001/XMLSchema" xmlns:p="http://schemas.microsoft.com/office/2006/metadata/properties" xmlns:ns2="E91B78A9-CB0B-4A6B-986C-C3FD7F78ECCA" targetNamespace="http://schemas.microsoft.com/office/2006/metadata/properties" ma:root="true" ma:fieldsID="e20d87a58502fcd64504fc29d9a55e54" ns2:_="">
    <xsd:import namespace="E91B78A9-CB0B-4A6B-986C-C3FD7F78ECCA"/>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1B78A9-CB0B-4A6B-986C-C3FD7F78ECCA"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54D029-5C85-4BA4-814E-E33072A76C8A}">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E91B78A9-CB0B-4A6B-986C-C3FD7F78ECCA"/>
    <ds:schemaRef ds:uri="http://www.w3.org/XML/1998/namespace"/>
  </ds:schemaRefs>
</ds:datastoreItem>
</file>

<file path=customXml/itemProps2.xml><?xml version="1.0" encoding="utf-8"?>
<ds:datastoreItem xmlns:ds="http://schemas.openxmlformats.org/officeDocument/2006/customXml" ds:itemID="{36270078-1D76-4094-A15C-34DA0ABD6BD4}">
  <ds:schemaRefs>
    <ds:schemaRef ds:uri="http://schemas.microsoft.com/sharepoint/v3/contenttype/forms"/>
  </ds:schemaRefs>
</ds:datastoreItem>
</file>

<file path=customXml/itemProps3.xml><?xml version="1.0" encoding="utf-8"?>
<ds:datastoreItem xmlns:ds="http://schemas.openxmlformats.org/officeDocument/2006/customXml" ds:itemID="{1ED02AC1-F082-4B15-9A57-10A0F590F3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1B78A9-CB0B-4A6B-986C-C3FD7F78EC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201</TotalTime>
  <Words>394</Words>
  <Application>Microsoft Office PowerPoint</Application>
  <PresentationFormat>Widescreen</PresentationFormat>
  <Paragraphs>93</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Segoe UI</vt:lpstr>
      <vt:lpstr>Segoe UI Light</vt:lpstr>
      <vt:lpstr>PPM Courseware Slides</vt:lpstr>
      <vt:lpstr>Dynamics CRM and Dynamics 365 Fast Track for Developers </vt:lpstr>
      <vt:lpstr>Administration</vt:lpstr>
      <vt:lpstr>Course delivery</vt:lpstr>
      <vt:lpstr>The training experience</vt:lpstr>
      <vt:lpstr>Course aims and objectives</vt:lpstr>
      <vt:lpstr>Course Outline</vt:lpstr>
      <vt:lpstr>Assumptions</vt:lpstr>
      <vt:lpstr>Introductions</vt:lpstr>
      <vt:lpstr>Any questions?</vt:lpstr>
    </vt:vector>
  </TitlesOfParts>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Priestley, Wendy</dc:creator>
  <cp:lastModifiedBy>Varnham, Scott</cp:lastModifiedBy>
  <cp:revision>63</cp:revision>
  <dcterms:created xsi:type="dcterms:W3CDTF">2016-09-15T10:26:31Z</dcterms:created>
  <dcterms:modified xsi:type="dcterms:W3CDTF">2018-12-10T14:59:05Z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0x010100F0967B7CEE8D417F966757887D9466FB00EFF839BC99765C44ABF57D628FED732F</vt:lpwstr>
  </property>
  <property fmtid="{D5CDD505-2E9C-101B-9397-08002B2CF9AE}" pid="4" name="BookType">
    <vt:lpwstr>21</vt:lpwstr>
  </property>
</Properties>
</file>