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987" autoAdjust="0"/>
    <p:restoredTop sz="81512" autoAdjust="0"/>
  </p:normalViewPr>
  <p:slideViewPr>
    <p:cSldViewPr snapToGrid="0">
      <p:cViewPr varScale="1">
        <p:scale>
          <a:sx n="90" d="100"/>
          <a:sy n="90" d="100"/>
        </p:scale>
        <p:origin x="1254" y="90"/>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69" d="100"/>
          <a:sy n="69" d="100"/>
        </p:scale>
        <p:origin x="4158" y="37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400110"/>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smtClean="0">
                <a:solidFill>
                  <a:schemeClr val="accent4"/>
                </a:solidFill>
                <a:latin typeface="Segoe UI" panose="020B0502040204020203" pitchFamily="34" charset="0"/>
                <a:cs typeface="Segoe UI" panose="020B0502040204020203" pitchFamily="34" charset="0"/>
              </a:rPr>
              <a:t>Microsoft Dynamics CRM &amp; Dynamics 365 Fast Track for Developers</a:t>
            </a:r>
            <a:endParaRPr lang="en-GB" sz="1000" cap="all" spc="300" baseline="0" dirty="0">
              <a:solidFill>
                <a:schemeClr val="accent1"/>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
        <p:nvSpPr>
          <p:cNvPr id="7" name="TextBox 6"/>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ynamicscrmgirl.wordpress.co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crmbusiness.wordpress.com/"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58557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charset="0"/>
                <a:cs typeface="Arial" charset="0"/>
              </a:rPr>
              <a:t>Actions like </a:t>
            </a:r>
            <a:r>
              <a:rPr lang="en-US" dirty="0" err="1" smtClean="0">
                <a:latin typeface="Arial" charset="0"/>
                <a:cs typeface="Arial" charset="0"/>
              </a:rPr>
              <a:t>WorkFlows</a:t>
            </a:r>
            <a:r>
              <a:rPr lang="en-US" dirty="0" smtClean="0">
                <a:latin typeface="Arial" charset="0"/>
                <a:cs typeface="Arial" charset="0"/>
              </a:rPr>
              <a:t> are created in the Process designer and are a sequence of commands,  but differ in that they can accept and return parameters. They do not execute from a system trigger or on-demand by the user.  Instead, they are run in code, and as such, are a hybrid of Dynamics</a:t>
            </a:r>
            <a:r>
              <a:rPr lang="en-US" baseline="0" dirty="0" smtClean="0">
                <a:latin typeface="Arial" charset="0"/>
                <a:cs typeface="Arial" charset="0"/>
              </a:rPr>
              <a:t> 365</a:t>
            </a:r>
            <a:r>
              <a:rPr lang="en-US" dirty="0" smtClean="0">
                <a:latin typeface="Arial" charset="0"/>
                <a:cs typeface="Arial" charset="0"/>
              </a:rPr>
              <a:t> user design, and developer implementation.</a:t>
            </a:r>
          </a:p>
          <a:p>
            <a:endParaRPr lang="en-US" dirty="0" smtClean="0">
              <a:latin typeface="Arial" charset="0"/>
              <a:cs typeface="Arial" charset="0"/>
            </a:endParaRPr>
          </a:p>
          <a:p>
            <a:r>
              <a:rPr lang="en-US" dirty="0" smtClean="0">
                <a:latin typeface="Arial" charset="0"/>
                <a:cs typeface="Arial" charset="0"/>
              </a:rPr>
              <a:t>https://technet.microsoft.com/en-us/library/dn949331.aspx</a:t>
            </a:r>
          </a:p>
          <a:p>
            <a:endParaRPr lang="en-US" dirty="0" smtClean="0">
              <a:latin typeface="Arial" charset="0"/>
              <a:cs typeface="Arial" charset="0"/>
            </a:endParaRPr>
          </a:p>
          <a:p>
            <a:endParaRPr lang="en-US" dirty="0" smtClean="0">
              <a:latin typeface="Arial" charset="0"/>
              <a:cs typeface="Arial" charset="0"/>
            </a:endParaRPr>
          </a:p>
          <a:p>
            <a:r>
              <a:rPr lang="en-US" dirty="0" smtClean="0">
                <a:latin typeface="Arial" charset="0"/>
                <a:cs typeface="Arial" charset="0"/>
              </a:rPr>
              <a:t>Business Process Flows are a visualization </a:t>
            </a:r>
            <a:r>
              <a:rPr lang="en-GB" dirty="0" smtClean="0"/>
              <a:t>of the progress of an entity through a specified business process, such as the lead to opportunity process..  They are created in a designer where the passage from one stage to another in the process is defined through the presence of certain data, but not the quality of the data, </a:t>
            </a:r>
            <a:r>
              <a:rPr lang="en-GB" dirty="0" err="1" smtClean="0"/>
              <a:t>eg</a:t>
            </a:r>
            <a:r>
              <a:rPr lang="en-GB" dirty="0" smtClean="0"/>
              <a:t>. There is no validation, (use Business Rules instead), just a mechanism to gather the business decision metrics in a sequenced way.</a:t>
            </a:r>
          </a:p>
        </p:txBody>
      </p:sp>
    </p:spTree>
    <p:extLst>
      <p:ext uri="{BB962C8B-B14F-4D97-AF65-F5344CB8AC3E}">
        <p14:creationId xmlns:p14="http://schemas.microsoft.com/office/powerpoint/2010/main" val="819988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Plugins are .NET Assemblies, so have greater programmatic complexity than declaratively designed processes (</a:t>
            </a:r>
            <a:r>
              <a:rPr lang="en-US" dirty="0" err="1" smtClean="0"/>
              <a:t>WorkFlow</a:t>
            </a:r>
            <a:r>
              <a:rPr lang="en-US" dirty="0" smtClean="0"/>
              <a:t>, Actions)  They</a:t>
            </a:r>
            <a:r>
              <a:rPr lang="en-US" baseline="0" dirty="0" smtClean="0"/>
              <a:t> can run script that accesses server side resources (although somewhat restricted if running in isolation/partial trust).</a:t>
            </a:r>
          </a:p>
          <a:p>
            <a:pPr marL="0" marR="0" lvl="1"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baseline="0" dirty="0" smtClean="0"/>
          </a:p>
          <a:p>
            <a:pPr marL="0" marR="0" lvl="1"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baseline="0" dirty="0" smtClean="0"/>
              <a:t>Like processes they can </a:t>
            </a:r>
            <a:r>
              <a:rPr lang="en-US" dirty="0" smtClean="0"/>
              <a:t>be triggered off multiple entity events (Create, Update, Delete, Insert as well as Retrieve, and </a:t>
            </a:r>
            <a:r>
              <a:rPr lang="en-US" dirty="0" err="1" smtClean="0"/>
              <a:t>RetrieveMultiple</a:t>
            </a:r>
            <a:r>
              <a:rPr lang="en-US" dirty="0" smtClean="0"/>
              <a:t>).</a:t>
            </a:r>
            <a:r>
              <a:rPr lang="en-US" baseline="0" dirty="0" smtClean="0"/>
              <a:t>  </a:t>
            </a:r>
            <a:r>
              <a:rPr lang="en-US" dirty="0" smtClean="0"/>
              <a:t>They can run at different stages of the request</a:t>
            </a:r>
            <a:r>
              <a:rPr lang="en-US" baseline="0" dirty="0" smtClean="0"/>
              <a:t> response pipeline, meaning that a plugin could fire before a change occurred to the CRM database, stopping invalid entry, or a plugin could fire after a change was committed to the database, so that other applications could be informed of calculated field values created.</a:t>
            </a:r>
          </a:p>
          <a:p>
            <a:pPr marL="0" marR="0" lvl="1"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baseline="0" dirty="0" smtClean="0"/>
          </a:p>
          <a:p>
            <a:pPr marL="0" marR="0" lvl="1"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t>Plugins can run On-Premise and Online too ( although with the restriction of sandbox isolation). </a:t>
            </a:r>
            <a:r>
              <a:rPr lang="en-GB" dirty="0" smtClean="0"/>
              <a:t>They can be deployed with the plugin registration tool, and as part of a solution, and can be </a:t>
            </a:r>
            <a:r>
              <a:rPr lang="en-US" dirty="0" smtClean="0"/>
              <a:t>Offline (outlook client) and online.</a:t>
            </a:r>
          </a:p>
          <a:p>
            <a:r>
              <a:rPr lang="en-GB" dirty="0" smtClean="0"/>
              <a:t>They can be deployed to database (so copied from one server to another in cluster) or web server</a:t>
            </a:r>
          </a:p>
          <a:p>
            <a:r>
              <a:rPr lang="en-GB" dirty="0" smtClean="0"/>
              <a:t>If offline can only use offline user – no impersonation, whilst other plugins can run</a:t>
            </a:r>
            <a:r>
              <a:rPr lang="en-GB" baseline="0" dirty="0" smtClean="0"/>
              <a:t> under the actual user or impersonate another user in the case of accessing restricted resources</a:t>
            </a:r>
            <a:endParaRPr lang="en-GB" dirty="0" smtClean="0"/>
          </a:p>
          <a:p>
            <a:endParaRPr lang="en-GB" dirty="0" smtClean="0"/>
          </a:p>
          <a:p>
            <a:r>
              <a:rPr lang="en-GB" dirty="0" smtClean="0"/>
              <a:t>Plugins</a:t>
            </a:r>
            <a:r>
              <a:rPr lang="en-GB" baseline="0" dirty="0" smtClean="0"/>
              <a:t> can be synchronous or asynchronous, so that long running operations  can be run without blocking the UI.  Typically synchronous operations should be as short as possible, although both asynchronous and synchronous plugin execution has a 2 minute timeout. </a:t>
            </a:r>
            <a:r>
              <a:rPr lang="en-GB" dirty="0" smtClean="0"/>
              <a:t>Plugins are covered in module</a:t>
            </a:r>
            <a:endParaRPr lang="en-US" dirty="0" smtClean="0">
              <a:latin typeface="Arial" charset="0"/>
              <a:cs typeface="Arial" charset="0"/>
            </a:endParaRPr>
          </a:p>
        </p:txBody>
      </p:sp>
    </p:spTree>
    <p:extLst>
      <p:ext uri="{BB962C8B-B14F-4D97-AF65-F5344CB8AC3E}">
        <p14:creationId xmlns:p14="http://schemas.microsoft.com/office/powerpoint/2010/main" val="3843361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US" dirty="0" smtClean="0">
                <a:latin typeface="Segoe"/>
              </a:rPr>
              <a:t>No direct access to the SQL database tables is supported, all interaction from</a:t>
            </a:r>
            <a:r>
              <a:rPr lang="en-US" baseline="0" dirty="0" smtClean="0">
                <a:latin typeface="Segoe"/>
              </a:rPr>
              <a:t> the UI is through a web services layer or if </a:t>
            </a:r>
            <a:r>
              <a:rPr lang="en-US" baseline="0" dirty="0" err="1" smtClean="0">
                <a:latin typeface="Segoe"/>
              </a:rPr>
              <a:t>on-premise</a:t>
            </a:r>
            <a:r>
              <a:rPr lang="en-US" baseline="0" dirty="0" smtClean="0">
                <a:latin typeface="Segoe"/>
              </a:rPr>
              <a:t>, optionally through Filtered Views.</a:t>
            </a:r>
            <a:endParaRPr lang="en-US" dirty="0" smtClean="0">
              <a:latin typeface="Segoe"/>
            </a:endParaRPr>
          </a:p>
          <a:p>
            <a:pPr marL="0" lvl="0" indent="0">
              <a:buFont typeface="Arial" pitchFamily="34" charset="0"/>
              <a:buNone/>
            </a:pPr>
            <a:r>
              <a:rPr lang="en-US" dirty="0" smtClean="0">
                <a:latin typeface="Segoe"/>
              </a:rPr>
              <a:t>The web services are</a:t>
            </a:r>
            <a:r>
              <a:rPr lang="en-US" baseline="0" dirty="0" smtClean="0">
                <a:latin typeface="Segoe"/>
              </a:rPr>
              <a:t> accessed by </a:t>
            </a:r>
            <a:r>
              <a:rPr lang="en-US" dirty="0" smtClean="0">
                <a:latin typeface="Segoe"/>
              </a:rPr>
              <a:t>WCF Endpoints, that replace the previous CRM </a:t>
            </a:r>
            <a:r>
              <a:rPr lang="en-US" b="1" dirty="0" smtClean="0">
                <a:latin typeface="Segoe"/>
              </a:rPr>
              <a:t>.</a:t>
            </a:r>
            <a:r>
              <a:rPr lang="en-US" b="1" dirty="0" err="1" smtClean="0">
                <a:latin typeface="Segoe"/>
              </a:rPr>
              <a:t>asmx</a:t>
            </a:r>
            <a:r>
              <a:rPr lang="en-US" baseline="0" dirty="0" smtClean="0">
                <a:latin typeface="Segoe"/>
              </a:rPr>
              <a:t> services endpoints.</a:t>
            </a:r>
            <a:r>
              <a:rPr lang="en-US" dirty="0" smtClean="0">
                <a:latin typeface="Segoe"/>
              </a:rPr>
              <a:t> The web service layer exposes the data as standard .NET Types in most cases,</a:t>
            </a:r>
            <a:r>
              <a:rPr lang="en-US" baseline="0" dirty="0" smtClean="0">
                <a:latin typeface="Segoe"/>
              </a:rPr>
              <a:t> allowing for easy consumption. The </a:t>
            </a:r>
            <a:r>
              <a:rPr lang="en-US" baseline="0" dirty="0" err="1" smtClean="0">
                <a:latin typeface="Segoe"/>
              </a:rPr>
              <a:t>behaviours</a:t>
            </a:r>
            <a:r>
              <a:rPr lang="en-US" baseline="0" dirty="0" smtClean="0">
                <a:latin typeface="Segoe"/>
              </a:rPr>
              <a:t> exposed by the services are described by WSDL, and this is static and the same for all </a:t>
            </a:r>
            <a:r>
              <a:rPr lang="en-US" dirty="0" smtClean="0">
                <a:latin typeface="Segoe"/>
              </a:rPr>
              <a:t>organizations.  So unlike traditional development of a web service client in </a:t>
            </a:r>
            <a:r>
              <a:rPr lang="en-US" dirty="0" err="1" smtClean="0">
                <a:latin typeface="Segoe"/>
              </a:rPr>
              <a:t>.Net</a:t>
            </a:r>
            <a:r>
              <a:rPr lang="en-US" dirty="0" smtClean="0">
                <a:latin typeface="Segoe"/>
              </a:rPr>
              <a:t> where a Web Reference is made to generate a consumer side service proxy,</a:t>
            </a:r>
            <a:r>
              <a:rPr lang="en-US" baseline="0" dirty="0" smtClean="0">
                <a:latin typeface="Segoe"/>
              </a:rPr>
              <a:t> the SDK provides service proxy classes.</a:t>
            </a:r>
            <a:endParaRPr lang="en-US" dirty="0" smtClean="0">
              <a:latin typeface="Segoe"/>
            </a:endParaRPr>
          </a:p>
          <a:p>
            <a:pPr marL="0" indent="0">
              <a:buFont typeface="Arial" pitchFamily="34" charset="0"/>
              <a:buNone/>
            </a:pPr>
            <a:r>
              <a:rPr lang="en-US" dirty="0" smtClean="0">
                <a:latin typeface="Segoe"/>
              </a:rPr>
              <a:t>The Discovery Web Service allows for the resolution of which </a:t>
            </a:r>
            <a:r>
              <a:rPr lang="en-US" dirty="0" err="1" smtClean="0">
                <a:latin typeface="Segoe"/>
              </a:rPr>
              <a:t>organisations</a:t>
            </a:r>
            <a:r>
              <a:rPr lang="en-US" baseline="0" dirty="0" smtClean="0">
                <a:latin typeface="Segoe"/>
              </a:rPr>
              <a:t> are present on an installation, and how to access the organization service end point, the </a:t>
            </a:r>
            <a:r>
              <a:rPr lang="en-US" baseline="0" dirty="0" err="1" smtClean="0">
                <a:latin typeface="Segoe"/>
              </a:rPr>
              <a:t>WebApi</a:t>
            </a:r>
            <a:r>
              <a:rPr lang="en-US" baseline="0" dirty="0" smtClean="0">
                <a:latin typeface="Segoe"/>
              </a:rPr>
              <a:t> (</a:t>
            </a:r>
            <a:r>
              <a:rPr lang="en-US" baseline="0" dirty="0" err="1" smtClean="0">
                <a:latin typeface="Segoe"/>
              </a:rPr>
              <a:t>Odata</a:t>
            </a:r>
            <a:r>
              <a:rPr lang="en-US" baseline="0" dirty="0" smtClean="0">
                <a:latin typeface="Segoe"/>
              </a:rPr>
              <a:t>) Endpoint and the Web UI endpoint.</a:t>
            </a:r>
            <a:endParaRPr lang="en-US" dirty="0" smtClean="0">
              <a:latin typeface="Segoe"/>
            </a:endParaRPr>
          </a:p>
          <a:p>
            <a:pPr marL="0" indent="0">
              <a:buFont typeface="Arial" pitchFamily="34" charset="0"/>
              <a:buNone/>
            </a:pPr>
            <a:r>
              <a:rPr lang="en-US" dirty="0" smtClean="0">
                <a:latin typeface="Segoe"/>
              </a:rPr>
              <a:t>The Organization Web Service allows for the execution of all CRUD operations</a:t>
            </a:r>
            <a:r>
              <a:rPr lang="en-GB" dirty="0" smtClean="0">
                <a:latin typeface="Segoe"/>
              </a:rPr>
              <a:t> </a:t>
            </a:r>
            <a:r>
              <a:rPr lang="en-GB" baseline="0" dirty="0" smtClean="0"/>
              <a:t>and all the business operations available through the UI (assign records, set user roles, etc.)</a:t>
            </a:r>
          </a:p>
          <a:p>
            <a:pPr marL="0" indent="0">
              <a:buFont typeface="Arial" pitchFamily="34" charset="0"/>
              <a:buNone/>
            </a:pPr>
            <a:r>
              <a:rPr lang="en-GB" baseline="0" dirty="0" smtClean="0"/>
              <a:t>The </a:t>
            </a:r>
            <a:r>
              <a:rPr lang="en-GB" baseline="0" dirty="0" err="1" smtClean="0"/>
              <a:t>oData</a:t>
            </a:r>
            <a:r>
              <a:rPr lang="en-GB" baseline="0" dirty="0" smtClean="0"/>
              <a:t> Web Service that provides a RESTful interface to perform CRUD operations from JavaScript and Silverlight clients. Also assign and share commands can be sent too</a:t>
            </a:r>
          </a:p>
          <a:p>
            <a:r>
              <a:rPr lang="en-GB" baseline="0" dirty="0" smtClean="0"/>
              <a:t>The </a:t>
            </a:r>
            <a:r>
              <a:rPr lang="en-GB" baseline="0" dirty="0" err="1" smtClean="0"/>
              <a:t>WebAPI</a:t>
            </a:r>
            <a:r>
              <a:rPr lang="en-GB" baseline="0" dirty="0" smtClean="0"/>
              <a:t> endpoint provides a </a:t>
            </a:r>
            <a:r>
              <a:rPr lang="en-GB" baseline="0" dirty="0" err="1" smtClean="0"/>
              <a:t>RESTfull</a:t>
            </a:r>
            <a:r>
              <a:rPr lang="en-GB" baseline="0" dirty="0" smtClean="0"/>
              <a:t> interface to all the CRUD operations and the application level functions too.</a:t>
            </a:r>
          </a:p>
          <a:p>
            <a:r>
              <a:rPr lang="en-GB" baseline="0" dirty="0" smtClean="0"/>
              <a:t>The Deployment Web Service is used as a programmatic alternative to the deployment</a:t>
            </a:r>
            <a:r>
              <a:rPr lang="en-GB" dirty="0" smtClean="0"/>
              <a:t> manager, allowing the creation of organizations and transfer of settings in a multi-tenancy hosted environment</a:t>
            </a:r>
            <a:endParaRPr lang="en-GB" baseline="0" dirty="0" smtClean="0"/>
          </a:p>
        </p:txBody>
      </p:sp>
    </p:spTree>
    <p:extLst>
      <p:ext uri="{BB962C8B-B14F-4D97-AF65-F5344CB8AC3E}">
        <p14:creationId xmlns:p14="http://schemas.microsoft.com/office/powerpoint/2010/main" val="2267871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latin typeface="Arial" charset="0"/>
                <a:cs typeface="Arial" charset="0"/>
              </a:rPr>
              <a:t>Access to the Data Tier via the web services interface varies between the consumer type, and the data operations required.  </a:t>
            </a:r>
          </a:p>
          <a:p>
            <a:r>
              <a:rPr lang="en-US" dirty="0" smtClean="0">
                <a:latin typeface="Arial" charset="0"/>
                <a:cs typeface="Arial" charset="0"/>
              </a:rPr>
              <a:t>JavaScript within web resources can use the </a:t>
            </a:r>
            <a:r>
              <a:rPr lang="en-US" dirty="0" err="1" smtClean="0">
                <a:latin typeface="Arial" charset="0"/>
                <a:cs typeface="Arial" charset="0"/>
              </a:rPr>
              <a:t>oData</a:t>
            </a:r>
            <a:r>
              <a:rPr lang="en-US" dirty="0" smtClean="0">
                <a:latin typeface="Arial" charset="0"/>
                <a:cs typeface="Arial" charset="0"/>
              </a:rPr>
              <a:t> Service receiving data</a:t>
            </a:r>
            <a:r>
              <a:rPr lang="en-US" baseline="0" dirty="0" smtClean="0">
                <a:latin typeface="Arial" charset="0"/>
                <a:cs typeface="Arial" charset="0"/>
              </a:rPr>
              <a:t> in JSON format.  </a:t>
            </a:r>
          </a:p>
          <a:p>
            <a:endParaRPr lang="en-US" dirty="0" smtClean="0">
              <a:latin typeface="Arial" charset="0"/>
              <a:cs typeface="Arial" charset="0"/>
            </a:endParaRPr>
          </a:p>
          <a:p>
            <a:r>
              <a:rPr lang="en-US" baseline="0" dirty="0" err="1" smtClean="0">
                <a:latin typeface="Arial" charset="0"/>
                <a:cs typeface="Arial" charset="0"/>
              </a:rPr>
              <a:t>.Net</a:t>
            </a:r>
            <a:r>
              <a:rPr lang="en-US" baseline="0" dirty="0" smtClean="0">
                <a:latin typeface="Arial" charset="0"/>
                <a:cs typeface="Arial" charset="0"/>
              </a:rPr>
              <a:t> Clients can use the Dynamics 365 SDK querying classes such as </a:t>
            </a:r>
            <a:r>
              <a:rPr lang="en-US" baseline="0" dirty="0" err="1" smtClean="0">
                <a:latin typeface="Arial" charset="0"/>
                <a:cs typeface="Arial" charset="0"/>
              </a:rPr>
              <a:t>QueryExpression</a:t>
            </a:r>
            <a:r>
              <a:rPr lang="en-US" baseline="0" dirty="0" smtClean="0">
                <a:latin typeface="Arial" charset="0"/>
                <a:cs typeface="Arial" charset="0"/>
              </a:rPr>
              <a:t>, </a:t>
            </a:r>
            <a:r>
              <a:rPr lang="en-US" baseline="0" dirty="0" err="1" smtClean="0">
                <a:latin typeface="Arial" charset="0"/>
                <a:cs typeface="Arial" charset="0"/>
              </a:rPr>
              <a:t>FetchExpression</a:t>
            </a:r>
            <a:r>
              <a:rPr lang="en-US" baseline="0" dirty="0" smtClean="0">
                <a:latin typeface="Arial" charset="0"/>
                <a:cs typeface="Arial" charset="0"/>
              </a:rPr>
              <a:t>, </a:t>
            </a:r>
            <a:r>
              <a:rPr lang="en-US" baseline="0" dirty="0" err="1" smtClean="0">
                <a:latin typeface="Arial" charset="0"/>
                <a:cs typeface="Arial" charset="0"/>
              </a:rPr>
              <a:t>QueryByAttribute</a:t>
            </a:r>
            <a:r>
              <a:rPr lang="en-US" baseline="0" dirty="0" smtClean="0">
                <a:latin typeface="Arial" charset="0"/>
                <a:cs typeface="Arial" charset="0"/>
              </a:rPr>
              <a:t> or define early bound types to match the Dynamics 365 data schema via CrmSvcUtil.exe  to query the data tier. CRUD operations can also be performed using the SDK’s </a:t>
            </a:r>
            <a:r>
              <a:rPr lang="en-US" baseline="0" dirty="0" err="1" smtClean="0">
                <a:latin typeface="Arial" charset="0"/>
                <a:cs typeface="Arial" charset="0"/>
              </a:rPr>
              <a:t>OrganizationService</a:t>
            </a:r>
            <a:r>
              <a:rPr lang="en-US" baseline="0" dirty="0" smtClean="0">
                <a:latin typeface="Arial" charset="0"/>
                <a:cs typeface="Arial" charset="0"/>
              </a:rPr>
              <a:t> proxy class and its Execute or Create, Update and Delete methods.  The Web Service interface to the Dynamics 365 system also means that any external application could make access to the web services by processing the WSDL (Web Service Description Language).  Web Service calls </a:t>
            </a:r>
            <a:r>
              <a:rPr lang="en-US" dirty="0" smtClean="0">
                <a:latin typeface="Arial" charset="0"/>
                <a:cs typeface="Arial" charset="0"/>
              </a:rPr>
              <a:t>are used throughout the course.</a:t>
            </a:r>
          </a:p>
        </p:txBody>
      </p:sp>
    </p:spTree>
    <p:extLst>
      <p:ext uri="{BB962C8B-B14F-4D97-AF65-F5344CB8AC3E}">
        <p14:creationId xmlns:p14="http://schemas.microsoft.com/office/powerpoint/2010/main" val="1648615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The physical</a:t>
            </a:r>
            <a:r>
              <a:rPr lang="en-GB" baseline="0" dirty="0" smtClean="0"/>
              <a:t> storage of the data in the SQL database is abstracted through a metadata layer, for example the physical SQL table </a:t>
            </a:r>
            <a:r>
              <a:rPr lang="en-GB" b="1" baseline="0" dirty="0" err="1" smtClean="0"/>
              <a:t>accountbase</a:t>
            </a:r>
            <a:r>
              <a:rPr lang="en-GB" baseline="0" dirty="0" smtClean="0"/>
              <a:t> is accessed through the logical entity account. </a:t>
            </a:r>
            <a:r>
              <a:rPr lang="en-GB" dirty="0" smtClean="0"/>
              <a:t>All interaction with the database occurs through the web services layer (except</a:t>
            </a:r>
            <a:r>
              <a:rPr lang="en-GB" baseline="0" dirty="0" smtClean="0"/>
              <a:t> Filtered Views used for SQL reports)</a:t>
            </a:r>
          </a:p>
          <a:p>
            <a:r>
              <a:rPr lang="en-GB" b="1" baseline="0" dirty="0" err="1" smtClean="0"/>
              <a:t>FetchXML</a:t>
            </a:r>
            <a:r>
              <a:rPr lang="en-GB" baseline="0" dirty="0" smtClean="0"/>
              <a:t> is Native to the application, and can be generated for development purposes through the Advanced Find, but can be used in code or for SQL Reporting.</a:t>
            </a:r>
          </a:p>
          <a:p>
            <a:r>
              <a:rPr lang="en-GB" baseline="0" dirty="0" smtClean="0"/>
              <a:t>Other data access APIs provide different features:</a:t>
            </a:r>
          </a:p>
          <a:p>
            <a:r>
              <a:rPr lang="en-GB" b="1" baseline="0" dirty="0" smtClean="0"/>
              <a:t>LINQ</a:t>
            </a:r>
            <a:r>
              <a:rPr lang="en-GB" baseline="0" dirty="0" smtClean="0"/>
              <a:t> allows early bound types to provide compile time assurance, and the use of LINQ expressions that provide a widely accepted technique to query data common across the </a:t>
            </a:r>
            <a:r>
              <a:rPr lang="en-GB" baseline="0" dirty="0" err="1" smtClean="0"/>
              <a:t>.Net</a:t>
            </a:r>
            <a:r>
              <a:rPr lang="en-GB" baseline="0" dirty="0" smtClean="0"/>
              <a:t> environment.</a:t>
            </a:r>
          </a:p>
          <a:p>
            <a:endParaRPr lang="en-GB" baseline="0" dirty="0" smtClean="0"/>
          </a:p>
          <a:p>
            <a:r>
              <a:rPr lang="en-GB" baseline="0" dirty="0" smtClean="0"/>
              <a:t>The SDK provided </a:t>
            </a:r>
            <a:r>
              <a:rPr lang="en-GB" b="1" baseline="0" dirty="0" err="1" smtClean="0"/>
              <a:t>QueryExpression</a:t>
            </a:r>
            <a:r>
              <a:rPr lang="en-GB" baseline="0" dirty="0" smtClean="0"/>
              <a:t> and </a:t>
            </a:r>
            <a:r>
              <a:rPr lang="en-GB" b="1" baseline="0" dirty="0" err="1" smtClean="0"/>
              <a:t>QueryByAttribute</a:t>
            </a:r>
            <a:r>
              <a:rPr lang="en-GB" baseline="0" dirty="0" smtClean="0"/>
              <a:t> classes allow a granular separation of the components of a data query, the field selection, the field order, the predicate, the linking to other entities etc. These query techniques can be called from any </a:t>
            </a:r>
            <a:r>
              <a:rPr lang="en-GB" baseline="0" dirty="0" err="1" smtClean="0"/>
              <a:t>.Net</a:t>
            </a:r>
            <a:r>
              <a:rPr lang="en-GB" baseline="0" dirty="0" smtClean="0"/>
              <a:t> consumer application.</a:t>
            </a:r>
          </a:p>
          <a:p>
            <a:endParaRPr lang="en-GB" baseline="0" dirty="0" smtClean="0"/>
          </a:p>
          <a:p>
            <a:r>
              <a:rPr lang="en-GB" b="1" baseline="0" dirty="0" err="1" smtClean="0"/>
              <a:t>oData</a:t>
            </a:r>
            <a:r>
              <a:rPr lang="en-GB" baseline="0" dirty="0" smtClean="0"/>
              <a:t> provides a mechanism to query from JavaScript and Silverlight, using a URL to the </a:t>
            </a:r>
            <a:r>
              <a:rPr lang="en-GB" baseline="0" dirty="0" err="1" smtClean="0"/>
              <a:t>oData</a:t>
            </a:r>
            <a:r>
              <a:rPr lang="en-GB" baseline="0" dirty="0" smtClean="0"/>
              <a:t> service to specify the query on a </a:t>
            </a:r>
            <a:r>
              <a:rPr lang="en-GB" baseline="0" dirty="0" err="1" smtClean="0"/>
              <a:t>DataSet</a:t>
            </a:r>
            <a:r>
              <a:rPr lang="en-GB" baseline="0" dirty="0" smtClean="0"/>
              <a:t> using similar terms to TSQL, $select ,$filter, $skip, $top.  </a:t>
            </a:r>
          </a:p>
          <a:p>
            <a:r>
              <a:rPr lang="en-GB" baseline="0" dirty="0" smtClean="0"/>
              <a:t>Not all the data techniques are read/write </a:t>
            </a:r>
            <a:r>
              <a:rPr lang="en-GB" baseline="0" dirty="0" err="1" smtClean="0"/>
              <a:t>eg</a:t>
            </a:r>
            <a:r>
              <a:rPr lang="en-GB" baseline="0" dirty="0" smtClean="0"/>
              <a:t>. </a:t>
            </a:r>
            <a:r>
              <a:rPr lang="en-GB" baseline="0" dirty="0" err="1" smtClean="0"/>
              <a:t>QueryExpression</a:t>
            </a:r>
            <a:r>
              <a:rPr lang="en-GB" baseline="0" dirty="0" smtClean="0"/>
              <a:t> creates a read only result. Only </a:t>
            </a:r>
            <a:r>
              <a:rPr lang="en-GB" baseline="0" dirty="0" err="1" smtClean="0"/>
              <a:t>FetchXml</a:t>
            </a:r>
            <a:r>
              <a:rPr lang="en-GB" baseline="0" dirty="0" smtClean="0"/>
              <a:t> and </a:t>
            </a:r>
            <a:r>
              <a:rPr lang="en-GB" baseline="0" dirty="0" err="1" smtClean="0"/>
              <a:t>FilteredViews</a:t>
            </a:r>
            <a:r>
              <a:rPr lang="en-GB" baseline="0" dirty="0" smtClean="0"/>
              <a:t> have aggregate functions.</a:t>
            </a:r>
          </a:p>
          <a:p>
            <a:r>
              <a:rPr lang="en-GB" baseline="0" dirty="0" smtClean="0"/>
              <a:t>When inserting / updating records through the SDK APIs, and not through the UI, various form level restrictions can be bypassed, such that an Contact record could be created with no </a:t>
            </a:r>
            <a:r>
              <a:rPr lang="en-GB" baseline="0" dirty="0" err="1" smtClean="0"/>
              <a:t>lastname</a:t>
            </a:r>
            <a:r>
              <a:rPr lang="en-GB" baseline="0" dirty="0" smtClean="0"/>
              <a:t> value, but once opened in a </a:t>
            </a:r>
            <a:r>
              <a:rPr lang="en-GB" dirty="0" smtClean="0"/>
              <a:t>Dynamics 365 </a:t>
            </a:r>
            <a:r>
              <a:rPr lang="en-GB" baseline="0" dirty="0" smtClean="0"/>
              <a:t>form this record could not be saved as </a:t>
            </a:r>
            <a:r>
              <a:rPr lang="en-GB" baseline="0" dirty="0" err="1" smtClean="0"/>
              <a:t>lastname</a:t>
            </a:r>
            <a:r>
              <a:rPr lang="en-GB" baseline="0" dirty="0" smtClean="0"/>
              <a:t> is business required; but not required at the database level.</a:t>
            </a:r>
          </a:p>
        </p:txBody>
      </p:sp>
    </p:spTree>
    <p:extLst>
      <p:ext uri="{BB962C8B-B14F-4D97-AF65-F5344CB8AC3E}">
        <p14:creationId xmlns:p14="http://schemas.microsoft.com/office/powerpoint/2010/main" val="136409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The Web</a:t>
            </a:r>
            <a:r>
              <a:rPr lang="en-GB" baseline="0" dirty="0" smtClean="0"/>
              <a:t> Resources are the components for customising sitemaps, command bars, forms, and dashboards.</a:t>
            </a:r>
            <a:r>
              <a:rPr lang="en-GB" dirty="0" smtClean="0"/>
              <a:t> </a:t>
            </a:r>
            <a:r>
              <a:rPr lang="en-GB" baseline="0" dirty="0" smtClean="0"/>
              <a:t> They are contained by Solutions, and as such can be easily exported and imported into other </a:t>
            </a:r>
            <a:r>
              <a:rPr lang="en-GB" dirty="0" smtClean="0"/>
              <a:t>Dynamics </a:t>
            </a:r>
            <a:r>
              <a:rPr lang="en-GB" baseline="0" dirty="0" smtClean="0"/>
              <a:t>365 systems, or used as a snapshot of the resources at a particular time </a:t>
            </a:r>
            <a:r>
              <a:rPr lang="en-GB" dirty="0" smtClean="0"/>
              <a:t>for auditing purposes</a:t>
            </a:r>
            <a:r>
              <a:rPr lang="en-GB" baseline="0" dirty="0" smtClean="0"/>
              <a:t>.</a:t>
            </a:r>
            <a:r>
              <a:rPr lang="en-GB" dirty="0" smtClean="0"/>
              <a:t> </a:t>
            </a:r>
            <a:r>
              <a:rPr lang="en-GB" baseline="0" dirty="0" smtClean="0"/>
              <a:t> </a:t>
            </a:r>
            <a:r>
              <a:rPr lang="en-GB" baseline="0" dirty="0" err="1" smtClean="0"/>
              <a:t>.Net</a:t>
            </a:r>
            <a:r>
              <a:rPr lang="en-GB" baseline="0" dirty="0" smtClean="0"/>
              <a:t> web forms (.</a:t>
            </a:r>
            <a:r>
              <a:rPr lang="en-GB" baseline="0" dirty="0" err="1" smtClean="0"/>
              <a:t>aspx</a:t>
            </a:r>
            <a:r>
              <a:rPr lang="en-GB" baseline="0" dirty="0" smtClean="0"/>
              <a:t>) are not allowed as Web Resources.</a:t>
            </a:r>
          </a:p>
          <a:p>
            <a:endParaRPr lang="en-GB" dirty="0"/>
          </a:p>
        </p:txBody>
      </p:sp>
    </p:spTree>
    <p:extLst>
      <p:ext uri="{BB962C8B-B14F-4D97-AF65-F5344CB8AC3E}">
        <p14:creationId xmlns:p14="http://schemas.microsoft.com/office/powerpoint/2010/main" val="2001806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Solutions are the deployment packages of Dynamics 365, they can be exported and imported from one system to another. They can contain new entities or changes to existing ones, new forms or modifications to existing</a:t>
            </a:r>
            <a:r>
              <a:rPr lang="en-GB" baseline="0" dirty="0" smtClean="0"/>
              <a:t> ones, new web resources, UI or process components etc.</a:t>
            </a:r>
          </a:p>
          <a:p>
            <a:endParaRPr lang="en-GB" baseline="0" dirty="0" smtClean="0"/>
          </a:p>
          <a:p>
            <a:r>
              <a:rPr lang="en-GB" baseline="0" dirty="0" smtClean="0"/>
              <a:t>Solutions can be Managed or Un-Managed.  </a:t>
            </a:r>
            <a:r>
              <a:rPr lang="en-GB" dirty="0" smtClean="0"/>
              <a:t>Managed solutions allow content to be exported from development</a:t>
            </a:r>
            <a:r>
              <a:rPr lang="en-GB" baseline="0" dirty="0" smtClean="0"/>
              <a:t> to production, in such a way that the components of the solution can not be removed or modified ( if their managed properties have been set accordingly).  This means a managed solution could be thought of as an all or nothing package.</a:t>
            </a:r>
          </a:p>
          <a:p>
            <a:endParaRPr lang="en-GB" baseline="0" dirty="0" smtClean="0"/>
          </a:p>
          <a:p>
            <a:r>
              <a:rPr lang="en-GB" baseline="0" dirty="0" smtClean="0"/>
              <a:t>Unmanaged solutions are useful for exporting content from developer to developer, allowing the recipient to modify, delete, individual items, see the design of processes.</a:t>
            </a:r>
            <a:r>
              <a:rPr lang="en-GB" dirty="0" smtClean="0"/>
              <a:t> </a:t>
            </a:r>
            <a:r>
              <a:rPr lang="en-GB" baseline="0" dirty="0" smtClean="0"/>
              <a:t> The export of an unmanaged solution is imperative when exporting the sitemap and command bar in the customizations.xml as this needs to be modified outside of </a:t>
            </a:r>
            <a:r>
              <a:rPr lang="en-GB" dirty="0" smtClean="0"/>
              <a:t>Dynamics 365 </a:t>
            </a:r>
            <a:r>
              <a:rPr lang="en-GB" baseline="0" dirty="0" smtClean="0"/>
              <a:t>before importing again.</a:t>
            </a:r>
          </a:p>
          <a:p>
            <a:pPr marL="0" indent="0">
              <a:buFontTx/>
              <a:buNone/>
            </a:pPr>
            <a:r>
              <a:rPr lang="en-GB" baseline="0" dirty="0" smtClean="0"/>
              <a:t>TIP: even if working with managed solutions – export as unmanaged too, so can modify or recover from lost broken images or other resources.</a:t>
            </a:r>
          </a:p>
          <a:p>
            <a:pPr marL="0" indent="0">
              <a:buFontTx/>
              <a:buNone/>
            </a:pPr>
            <a:endParaRPr lang="en-GB" baseline="0" dirty="0" smtClean="0"/>
          </a:p>
          <a:p>
            <a:r>
              <a:rPr lang="en-US" dirty="0" smtClean="0">
                <a:latin typeface="Arial" charset="0"/>
                <a:cs typeface="Arial" charset="0"/>
              </a:rPr>
              <a:t>Solutions are used throughout the modules of this course.</a:t>
            </a:r>
          </a:p>
          <a:p>
            <a:endParaRPr lang="en-US" dirty="0" smtClean="0">
              <a:latin typeface="Arial" charset="0"/>
              <a:cs typeface="Arial" charset="0"/>
            </a:endParaRPr>
          </a:p>
          <a:p>
            <a:r>
              <a:rPr lang="en-US" dirty="0" smtClean="0">
                <a:latin typeface="Arial" charset="0"/>
                <a:cs typeface="Arial" charset="0"/>
              </a:rPr>
              <a:t>Note: Solutions allow the deployment</a:t>
            </a:r>
            <a:r>
              <a:rPr lang="en-US" baseline="0" dirty="0" smtClean="0">
                <a:latin typeface="Arial" charset="0"/>
                <a:cs typeface="Arial" charset="0"/>
              </a:rPr>
              <a:t> of the metadata, but not the data, </a:t>
            </a:r>
            <a:r>
              <a:rPr lang="en-US" baseline="0" dirty="0" err="1" smtClean="0">
                <a:latin typeface="Arial" charset="0"/>
                <a:cs typeface="Arial" charset="0"/>
              </a:rPr>
              <a:t>eg</a:t>
            </a:r>
            <a:r>
              <a:rPr lang="en-US" baseline="0" dirty="0" smtClean="0">
                <a:latin typeface="Arial" charset="0"/>
                <a:cs typeface="Arial" charset="0"/>
              </a:rPr>
              <a:t>. A new entity </a:t>
            </a:r>
            <a:r>
              <a:rPr lang="en-US" baseline="0" dirty="0" err="1" smtClean="0">
                <a:latin typeface="Arial" charset="0"/>
                <a:cs typeface="Arial" charset="0"/>
              </a:rPr>
              <a:t>BankAccount</a:t>
            </a:r>
            <a:r>
              <a:rPr lang="en-US" baseline="0" dirty="0" smtClean="0">
                <a:latin typeface="Arial" charset="0"/>
                <a:cs typeface="Arial" charset="0"/>
              </a:rPr>
              <a:t> can be deployed to another Dynamics 365 system using a solution, but not the data records.</a:t>
            </a:r>
            <a:r>
              <a:rPr lang="en-US" dirty="0" smtClean="0">
                <a:latin typeface="Arial" charset="0"/>
                <a:cs typeface="Arial" charset="0"/>
              </a:rPr>
              <a:t> </a:t>
            </a:r>
            <a:r>
              <a:rPr lang="en-US" baseline="0" dirty="0" smtClean="0">
                <a:latin typeface="Arial" charset="0"/>
                <a:cs typeface="Arial" charset="0"/>
              </a:rPr>
              <a:t> To deploy the records, an export to csv, Excel could be an option, or use the solution manager.</a:t>
            </a:r>
            <a:endParaRPr lang="en-US" dirty="0" smtClean="0">
              <a:latin typeface="Arial" charset="0"/>
              <a:cs typeface="Arial" charset="0"/>
            </a:endParaRPr>
          </a:p>
        </p:txBody>
      </p:sp>
    </p:spTree>
    <p:extLst>
      <p:ext uri="{BB962C8B-B14F-4D97-AF65-F5344CB8AC3E}">
        <p14:creationId xmlns:p14="http://schemas.microsoft.com/office/powerpoint/2010/main" val="823445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dirty="0" smtClean="0">
                <a:latin typeface="Arial" charset="0"/>
                <a:cs typeface="Arial" charset="0"/>
              </a:rPr>
              <a:t>The CRM </a:t>
            </a:r>
            <a:r>
              <a:rPr lang="en-US" dirty="0" err="1" smtClean="0">
                <a:latin typeface="Arial" charset="0"/>
                <a:cs typeface="Arial" charset="0"/>
              </a:rPr>
              <a:t>customisations</a:t>
            </a:r>
            <a:r>
              <a:rPr lang="en-US" dirty="0" smtClean="0">
                <a:latin typeface="Arial" charset="0"/>
                <a:cs typeface="Arial" charset="0"/>
              </a:rPr>
              <a:t>, and reporting courses</a:t>
            </a:r>
            <a:r>
              <a:rPr lang="en-US" baseline="0" dirty="0" smtClean="0">
                <a:latin typeface="Arial" charset="0"/>
                <a:cs typeface="Arial" charset="0"/>
              </a:rPr>
              <a:t> cover the other kinds of visualizations.  Dashboards allow an aggregation of data in one view, consolidating views of Dynamics 365 data, Charts, Reports or Iframes linked to web resources or showing external web content.  Many CRM contexts, views, charts, advanced find can have the related data saved in Excel format for further analysis.  </a:t>
            </a:r>
          </a:p>
          <a:p>
            <a:endParaRPr lang="en-GB" dirty="0"/>
          </a:p>
        </p:txBody>
      </p:sp>
    </p:spTree>
    <p:extLst>
      <p:ext uri="{BB962C8B-B14F-4D97-AF65-F5344CB8AC3E}">
        <p14:creationId xmlns:p14="http://schemas.microsoft.com/office/powerpoint/2010/main" val="4145219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smtClean="0"/>
              <a:t>Blogs</a:t>
            </a:r>
          </a:p>
          <a:p>
            <a:pPr lvl="1"/>
            <a:r>
              <a:rPr lang="en-GB" dirty="0" smtClean="0"/>
              <a:t>https://community.dynamics.com/crm/default.aspx</a:t>
            </a:r>
          </a:p>
          <a:p>
            <a:pPr lvl="1"/>
            <a:r>
              <a:rPr lang="en-GB" dirty="0" smtClean="0">
                <a:hlinkClick r:id="rId3"/>
              </a:rPr>
              <a:t>https://dynamicscrmgirl.wordpress.com/</a:t>
            </a:r>
            <a:endParaRPr lang="en-GB" dirty="0" smtClean="0"/>
          </a:p>
          <a:p>
            <a:pPr lvl="1"/>
            <a:r>
              <a:rPr lang="en-GB" dirty="0" smtClean="0">
                <a:hlinkClick r:id="rId4"/>
              </a:rPr>
              <a:t>https://crmbusiness.wordpress.com/</a:t>
            </a:r>
            <a:endParaRPr lang="en-GB" dirty="0" smtClean="0"/>
          </a:p>
          <a:p>
            <a:endParaRPr lang="en-GB" dirty="0"/>
          </a:p>
        </p:txBody>
      </p:sp>
    </p:spTree>
    <p:extLst>
      <p:ext uri="{BB962C8B-B14F-4D97-AF65-F5344CB8AC3E}">
        <p14:creationId xmlns:p14="http://schemas.microsoft.com/office/powerpoint/2010/main" val="3501596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52721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Business applications typically model and track connections between various types of business data (people, places, and things). Microsoft Dynamics 365 provides for declarative development of relational business applications with flexible data models and dynamic services. In addition to the declarative application capabilities, business applications built on Dynamics 365 can be extended and integrated with external systems through a rich Software Development Kit (SDK).</a:t>
            </a:r>
          </a:p>
          <a:p>
            <a:endParaRPr lang="en-GB" dirty="0"/>
          </a:p>
        </p:txBody>
      </p:sp>
    </p:spTree>
    <p:extLst>
      <p:ext uri="{BB962C8B-B14F-4D97-AF65-F5344CB8AC3E}">
        <p14:creationId xmlns:p14="http://schemas.microsoft.com/office/powerpoint/2010/main" val="524692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21410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charset="0"/>
                <a:cs typeface="Arial" charset="0"/>
              </a:rPr>
              <a:t>Extensibility is provided by an architecture based on abstraction.  There is</a:t>
            </a:r>
            <a:r>
              <a:rPr lang="en-US" baseline="0" dirty="0" smtClean="0">
                <a:latin typeface="Arial" charset="0"/>
                <a:cs typeface="Arial" charset="0"/>
              </a:rPr>
              <a:t> a separation of concerns, where </a:t>
            </a:r>
            <a:r>
              <a:rPr lang="en-GB" dirty="0" smtClean="0">
                <a:latin typeface="Arial" charset="0"/>
                <a:cs typeface="Arial" charset="0"/>
              </a:rPr>
              <a:t> the </a:t>
            </a:r>
            <a:r>
              <a:rPr lang="en-GB" dirty="0" smtClean="0">
                <a:effectLst/>
              </a:rPr>
              <a:t>data, presentation, workflow and security aspects of the application are exposed as a framework,</a:t>
            </a:r>
            <a:r>
              <a:rPr lang="en-GB" baseline="0" dirty="0" smtClean="0">
                <a:effectLst/>
              </a:rPr>
              <a:t> where developers/</a:t>
            </a:r>
            <a:r>
              <a:rPr lang="en-GB" baseline="0" dirty="0" err="1" smtClean="0">
                <a:effectLst/>
              </a:rPr>
              <a:t>customerisers</a:t>
            </a:r>
            <a:r>
              <a:rPr lang="en-GB" baseline="0" dirty="0" smtClean="0">
                <a:effectLst/>
              </a:rPr>
              <a:t> can bring in new </a:t>
            </a:r>
            <a:r>
              <a:rPr lang="en-GB" dirty="0" smtClean="0">
                <a:effectLst/>
              </a:rPr>
              <a:t>data, presentation, and business processes on top of the existing structure. </a:t>
            </a:r>
          </a:p>
          <a:p>
            <a:endParaRPr lang="en-GB" dirty="0" smtClean="0">
              <a:effectLst/>
            </a:endParaRPr>
          </a:p>
          <a:p>
            <a:r>
              <a:rPr lang="en-GB" dirty="0" smtClean="0">
                <a:effectLst/>
              </a:rPr>
              <a:t>The separation of the data from the UI via a web service layer, allow multiple client types; on premise, online, outlook,</a:t>
            </a:r>
            <a:r>
              <a:rPr lang="en-GB" baseline="0" dirty="0" smtClean="0">
                <a:effectLst/>
              </a:rPr>
              <a:t> etc.</a:t>
            </a:r>
            <a:r>
              <a:rPr lang="en-GB" dirty="0" smtClean="0">
                <a:effectLst/>
              </a:rPr>
              <a:t>  The Business application services providing the data abstraction allow for scaling,</a:t>
            </a:r>
            <a:r>
              <a:rPr lang="en-GB" baseline="0" dirty="0" smtClean="0">
                <a:effectLst/>
              </a:rPr>
              <a:t> </a:t>
            </a:r>
            <a:r>
              <a:rPr lang="en-GB" dirty="0" smtClean="0">
                <a:effectLst/>
              </a:rPr>
              <a:t>multi-tenancy, combined</a:t>
            </a:r>
            <a:r>
              <a:rPr lang="en-GB" baseline="0" dirty="0" smtClean="0">
                <a:effectLst/>
              </a:rPr>
              <a:t> with</a:t>
            </a:r>
            <a:r>
              <a:rPr lang="en-GB" dirty="0" smtClean="0">
                <a:effectLst/>
              </a:rPr>
              <a:t> the ability to host online create a flexible open model that can adapt to changing business needs. </a:t>
            </a:r>
          </a:p>
          <a:p>
            <a:endParaRPr lang="en-GB" dirty="0" smtClean="0">
              <a:effectLst/>
            </a:endParaRPr>
          </a:p>
          <a:p>
            <a:pPr marL="0" indent="0">
              <a:buFontTx/>
              <a:buNone/>
            </a:pPr>
            <a:r>
              <a:rPr lang="en-GB" dirty="0" smtClean="0"/>
              <a:t>Dynamics</a:t>
            </a:r>
            <a:r>
              <a:rPr lang="en-GB" baseline="0" dirty="0" smtClean="0"/>
              <a:t> 365</a:t>
            </a:r>
            <a:r>
              <a:rPr lang="en-GB" dirty="0" smtClean="0"/>
              <a:t> uses a </a:t>
            </a:r>
            <a:r>
              <a:rPr lang="en-GB" b="0" dirty="0" smtClean="0"/>
              <a:t>Declarative Design Model whereby application creation tasks can be achieved from a design rather than a coded perspective, thus</a:t>
            </a:r>
            <a:r>
              <a:rPr lang="en-GB" b="0" baseline="0" dirty="0" smtClean="0"/>
              <a:t> form design, security, CRUD actions can be generated just through design.</a:t>
            </a:r>
            <a:endParaRPr lang="en-GB" b="0" dirty="0" smtClean="0"/>
          </a:p>
          <a:p>
            <a:pPr marL="0" indent="0">
              <a:buFontTx/>
              <a:buNone/>
            </a:pPr>
            <a:endParaRPr lang="en-GB" dirty="0" smtClean="0"/>
          </a:p>
          <a:p>
            <a:r>
              <a:rPr lang="en-GB" dirty="0" smtClean="0"/>
              <a:t>Developers/</a:t>
            </a:r>
            <a:r>
              <a:rPr lang="en-GB" dirty="0" err="1" smtClean="0"/>
              <a:t>customisers</a:t>
            </a:r>
            <a:r>
              <a:rPr lang="en-GB" baseline="0" dirty="0" smtClean="0"/>
              <a:t> can easily </a:t>
            </a:r>
            <a:r>
              <a:rPr lang="en-GB" dirty="0" smtClean="0"/>
              <a:t>create applications based</a:t>
            </a:r>
            <a:r>
              <a:rPr lang="en-GB" baseline="0" dirty="0" smtClean="0"/>
              <a:t> on the framework to extend </a:t>
            </a:r>
            <a:r>
              <a:rPr lang="en-GB" dirty="0" smtClean="0"/>
              <a:t>Dynamics 365</a:t>
            </a:r>
            <a:r>
              <a:rPr lang="en-GB" baseline="0" dirty="0" smtClean="0"/>
              <a:t>, taking advantage of the built in security model, the data abstraction layer, the UI generation pattern, the flexible hosting pattern.</a:t>
            </a:r>
          </a:p>
        </p:txBody>
      </p:sp>
    </p:spTree>
    <p:extLst>
      <p:ext uri="{BB962C8B-B14F-4D97-AF65-F5344CB8AC3E}">
        <p14:creationId xmlns:p14="http://schemas.microsoft.com/office/powerpoint/2010/main" val="3510724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Whilst the Dynamics 365 SDK has a version of the Visual Studio Developer Toolkit for Visual Studio 2015</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smtClean="0"/>
          </a:p>
          <a:p>
            <a:r>
              <a:rPr lang="en-GB" dirty="0" err="1" smtClean="0"/>
              <a:t>Nuget</a:t>
            </a:r>
            <a:r>
              <a:rPr lang="en-GB" dirty="0" smtClean="0"/>
              <a:t> Packages  for dynamics 365</a:t>
            </a:r>
          </a:p>
          <a:p>
            <a:endParaRPr lang="en-GB" dirty="0" smtClean="0"/>
          </a:p>
          <a:p>
            <a:r>
              <a:rPr lang="en-GB" dirty="0" smtClean="0"/>
              <a:t>Microsoft Dynamics 365 SDK core assemblies </a:t>
            </a:r>
          </a:p>
          <a:p>
            <a:endParaRPr lang="en-GB" dirty="0" smtClean="0"/>
          </a:p>
          <a:p>
            <a:endParaRPr lang="en-GB" dirty="0" smtClean="0"/>
          </a:p>
          <a:p>
            <a:r>
              <a:rPr lang="en-GB" dirty="0" smtClean="0"/>
              <a:t>This package contains the official Microsoft.Xrm.Sdk.dll and Microsoft.Crm.Sdk.Proxy.dll assemblies plus tools and has been authored by the Microsoft Dynamics 365 SDK team. </a:t>
            </a:r>
          </a:p>
          <a:p>
            <a:endParaRPr lang="en-GB" dirty="0" smtClean="0"/>
          </a:p>
          <a:p>
            <a:endParaRPr lang="en-GB" dirty="0" smtClean="0"/>
          </a:p>
          <a:p>
            <a:r>
              <a:rPr lang="en-GB" dirty="0" smtClean="0"/>
              <a:t>Microsoft Dynamics 365 SDK deployment assembly </a:t>
            </a:r>
          </a:p>
          <a:p>
            <a:endParaRPr lang="en-GB" dirty="0" smtClean="0"/>
          </a:p>
          <a:p>
            <a:r>
              <a:rPr lang="en-GB" dirty="0" smtClean="0"/>
              <a:t>This package contains the official Microsoft.Xrm.Sdk.Deployment.dll assembly and has been authored by the Microsoft Dynamics 365 SDK team. </a:t>
            </a:r>
          </a:p>
        </p:txBody>
      </p:sp>
    </p:spTree>
    <p:extLst>
      <p:ext uri="{BB962C8B-B14F-4D97-AF65-F5344CB8AC3E}">
        <p14:creationId xmlns:p14="http://schemas.microsoft.com/office/powerpoint/2010/main" val="1653645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Blue sections are</a:t>
            </a:r>
            <a:r>
              <a:rPr lang="en-GB" baseline="0" dirty="0" smtClean="0"/>
              <a:t> areas for customisation,</a:t>
            </a:r>
            <a:r>
              <a:rPr lang="en-GB" dirty="0" smtClean="0"/>
              <a:t> some customisations will have general scope like plugins and entity wide business rules, whilst some specifications have local scope like changing a specific role based form, or writing process logic in a new consumer application.  </a:t>
            </a:r>
          </a:p>
          <a:p>
            <a:r>
              <a:rPr lang="en-GB" dirty="0" smtClean="0"/>
              <a:t>Some customisations need to be developer generated such as Plugins, some can be defined by Dynamics 365 users such as </a:t>
            </a:r>
            <a:r>
              <a:rPr lang="en-GB" dirty="0" err="1" smtClean="0"/>
              <a:t>WorkFlows</a:t>
            </a:r>
            <a:r>
              <a:rPr lang="en-GB" dirty="0" smtClean="0"/>
              <a:t> and Business Rules</a:t>
            </a:r>
            <a:endParaRPr lang="en-GB" baseline="0" dirty="0" smtClean="0"/>
          </a:p>
          <a:p>
            <a:endParaRPr lang="en-GB" dirty="0" smtClean="0"/>
          </a:p>
          <a:p>
            <a:r>
              <a:rPr lang="en-GB" dirty="0" smtClean="0"/>
              <a:t>Customisations in business logic may need to be immediate to the user such as Java Script, Business Rules and Synchronous Plugins or </a:t>
            </a:r>
            <a:r>
              <a:rPr lang="en-GB" dirty="0" err="1" smtClean="0"/>
              <a:t>WorkFlows</a:t>
            </a:r>
            <a:r>
              <a:rPr lang="en-GB" dirty="0" smtClean="0"/>
              <a:t>, whilst others can take place in the background such as Asynchronous Plugins and </a:t>
            </a:r>
            <a:r>
              <a:rPr lang="en-GB" dirty="0" err="1" smtClean="0"/>
              <a:t>WorkFlows</a:t>
            </a:r>
            <a:r>
              <a:rPr lang="en-GB" dirty="0" smtClean="0"/>
              <a:t>.</a:t>
            </a:r>
          </a:p>
          <a:p>
            <a:endParaRPr lang="en-GB" dirty="0" smtClean="0"/>
          </a:p>
          <a:p>
            <a:r>
              <a:rPr lang="en-GB" dirty="0" smtClean="0"/>
              <a:t>All customisations bar external consumer applications, can be part of a solution used to deploy or snapshot these customisations.</a:t>
            </a:r>
          </a:p>
        </p:txBody>
      </p:sp>
    </p:spTree>
    <p:extLst>
      <p:ext uri="{BB962C8B-B14F-4D97-AF65-F5344CB8AC3E}">
        <p14:creationId xmlns:p14="http://schemas.microsoft.com/office/powerpoint/2010/main" val="591219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sitemap allows for the control of system wide navigation, and grouping of options for organising work and controlling display for different roles.  The command bars allow for the display of commands to navigate to different entities, web resources or run scripts from the context of a particular entity.</a:t>
            </a:r>
          </a:p>
          <a:p>
            <a:endParaRPr lang="en-GB" dirty="0" smtClean="0"/>
          </a:p>
          <a:p>
            <a:r>
              <a:rPr lang="en-GB" dirty="0" smtClean="0"/>
              <a:t>These 2 structures</a:t>
            </a:r>
            <a:r>
              <a:rPr lang="en-GB" baseline="0" dirty="0" smtClean="0"/>
              <a:t> </a:t>
            </a:r>
            <a:r>
              <a:rPr lang="en-GB" dirty="0" smtClean="0"/>
              <a:t>can be exported out from Dynamics</a:t>
            </a:r>
            <a:r>
              <a:rPr lang="en-GB" baseline="0" dirty="0" smtClean="0"/>
              <a:t> 365</a:t>
            </a:r>
            <a:r>
              <a:rPr lang="en-GB" dirty="0" smtClean="0"/>
              <a:t> for external modifications in the form of Customisations.xml</a:t>
            </a:r>
            <a:r>
              <a:rPr lang="en-GB" baseline="0" dirty="0" smtClean="0"/>
              <a:t> contained within a solution.  The Customizations.xml can be modified in a text editor, and reimported as a solution.zip.  There are also several tools that allow the modification of the Sitemap and Command Bar through a visual editor, such as the XRM </a:t>
            </a:r>
            <a:r>
              <a:rPr lang="en-GB" baseline="0" dirty="0" err="1" smtClean="0"/>
              <a:t>ToolBox</a:t>
            </a:r>
            <a:r>
              <a:rPr lang="en-GB" baseline="0" dirty="0" smtClean="0"/>
              <a:t> sitemap editor from </a:t>
            </a:r>
            <a:r>
              <a:rPr lang="en-GB" baseline="0" dirty="0" err="1" smtClean="0"/>
              <a:t>codeplex</a:t>
            </a:r>
            <a:r>
              <a:rPr lang="en-GB" baseline="0" dirty="0" smtClean="0"/>
              <a:t>.</a:t>
            </a:r>
          </a:p>
        </p:txBody>
      </p:sp>
    </p:spTree>
    <p:extLst>
      <p:ext uri="{BB962C8B-B14F-4D97-AF65-F5344CB8AC3E}">
        <p14:creationId xmlns:p14="http://schemas.microsoft.com/office/powerpoint/2010/main" val="2362468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Forms can be specific to a particular role, or device</a:t>
            </a:r>
            <a:r>
              <a:rPr lang="en-GB" baseline="0" dirty="0" smtClean="0"/>
              <a:t>, or context, so which fields are displayed, what Business Rules or </a:t>
            </a:r>
            <a:r>
              <a:rPr lang="en-GB" baseline="0" dirty="0" err="1" smtClean="0"/>
              <a:t>Javascript</a:t>
            </a:r>
            <a:r>
              <a:rPr lang="en-GB" baseline="0" dirty="0" smtClean="0"/>
              <a:t> applied can be differentiated for each.</a:t>
            </a:r>
          </a:p>
          <a:p>
            <a:endParaRPr lang="en-GB" baseline="0" dirty="0" smtClean="0"/>
          </a:p>
          <a:p>
            <a:r>
              <a:rPr lang="en-GB" baseline="0" dirty="0" smtClean="0"/>
              <a:t>Form and field events can be used to validate and format data, hide and display controls, and this can be achieved using Business Rules or JavaScript.  The advantage of JavaScript is that it can be as complex as needed, whilst Business Rules limited in their complexity, can be applied at an entity (server) level (not just restricted to the form UI).</a:t>
            </a:r>
          </a:p>
          <a:p>
            <a:endParaRPr lang="en-GB" baseline="0" dirty="0" smtClean="0"/>
          </a:p>
          <a:p>
            <a:r>
              <a:rPr lang="en-GB" baseline="0" dirty="0" smtClean="0"/>
              <a:t>The use of auto save can facilitate users changes being saved before they navigate away from a record.  However, this can be manipulated to stop saving data based on validation rules</a:t>
            </a:r>
          </a:p>
          <a:p>
            <a:endParaRPr lang="en-GB" dirty="0" smtClean="0"/>
          </a:p>
          <a:p>
            <a:r>
              <a:rPr lang="en-GB" dirty="0" err="1" smtClean="0"/>
              <a:t>Javascript</a:t>
            </a:r>
            <a:r>
              <a:rPr lang="en-GB" dirty="0" smtClean="0"/>
              <a:t> libraries can call external services through JQuery Ajax or the </a:t>
            </a:r>
            <a:r>
              <a:rPr lang="en-GB" dirty="0" err="1" smtClean="0"/>
              <a:t>XmlHttpRequest</a:t>
            </a:r>
            <a:r>
              <a:rPr lang="en-GB" dirty="0" smtClean="0"/>
              <a:t>, this can be the </a:t>
            </a:r>
            <a:r>
              <a:rPr lang="en-GB" dirty="0" err="1" smtClean="0"/>
              <a:t>OrganizationService</a:t>
            </a:r>
            <a:r>
              <a:rPr lang="en-GB" dirty="0" smtClean="0"/>
              <a:t> or the </a:t>
            </a:r>
            <a:r>
              <a:rPr lang="en-GB" dirty="0" err="1" smtClean="0"/>
              <a:t>oData</a:t>
            </a:r>
            <a:r>
              <a:rPr lang="en-GB" dirty="0" smtClean="0"/>
              <a:t> Service, or any other external service, so the UI can be refreshed with data without submitting changes back to the web server layer. </a:t>
            </a:r>
            <a:r>
              <a:rPr lang="en-GB" dirty="0" err="1" smtClean="0"/>
              <a:t>Javascript</a:t>
            </a:r>
            <a:r>
              <a:rPr lang="en-GB" dirty="0" smtClean="0"/>
              <a:t> libraries are held first as web resources of a solution, then referenced by the form.  As such they can be easily exported, as well</a:t>
            </a:r>
            <a:r>
              <a:rPr lang="en-GB" baseline="0" dirty="0" smtClean="0"/>
              <a:t> as reused across forms.</a:t>
            </a:r>
          </a:p>
        </p:txBody>
      </p:sp>
    </p:spTree>
    <p:extLst>
      <p:ext uri="{BB962C8B-B14F-4D97-AF65-F5344CB8AC3E}">
        <p14:creationId xmlns:p14="http://schemas.microsoft.com/office/powerpoint/2010/main" val="1210798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Business Rules allow for validation that can be created declaratively and reused across all the entities of a form if desired, but do allow for the animation of form elements.  </a:t>
            </a:r>
          </a:p>
          <a:p>
            <a:endParaRPr lang="en-GB" dirty="0" smtClean="0"/>
          </a:p>
          <a:p>
            <a:r>
              <a:rPr lang="en-GB" dirty="0" smtClean="0"/>
              <a:t>Microsoft does not support the access and manipulation of the Form elements through the Html DOM, </a:t>
            </a:r>
            <a:r>
              <a:rPr lang="en-GB" dirty="0" err="1" smtClean="0"/>
              <a:t>eg</a:t>
            </a:r>
            <a:r>
              <a:rPr lang="en-GB" dirty="0" smtClean="0"/>
              <a:t>, </a:t>
            </a:r>
            <a:r>
              <a:rPr lang="en-GB" dirty="0" err="1" smtClean="0"/>
              <a:t>document.getElementById</a:t>
            </a:r>
            <a:r>
              <a:rPr lang="en-GB" dirty="0" smtClean="0"/>
              <a:t>(“address1_city”).value=“London”.  Whilst this may have worked in previous versions of CRM, the use of composite fields </a:t>
            </a:r>
            <a:r>
              <a:rPr lang="en-GB" dirty="0" err="1" smtClean="0"/>
              <a:t>eg</a:t>
            </a:r>
            <a:r>
              <a:rPr lang="en-GB" dirty="0" smtClean="0"/>
              <a:t>. City is part of the composite address, plus the need to abstract the field from the physical implementation within the Html mean </a:t>
            </a:r>
            <a:r>
              <a:rPr lang="en-GB" dirty="0" err="1" smtClean="0"/>
              <a:t>Xrm.Page.getAttribute</a:t>
            </a:r>
            <a:r>
              <a:rPr lang="en-GB" dirty="0" smtClean="0"/>
              <a:t>(“address1_city”). </a:t>
            </a:r>
            <a:r>
              <a:rPr lang="en-GB" dirty="0" err="1" smtClean="0"/>
              <a:t>setValue</a:t>
            </a:r>
            <a:r>
              <a:rPr lang="en-GB" dirty="0" smtClean="0"/>
              <a:t>(“London”) should be used</a:t>
            </a:r>
          </a:p>
          <a:p>
            <a:endParaRPr lang="en-GB" dirty="0"/>
          </a:p>
        </p:txBody>
      </p:sp>
    </p:spTree>
    <p:extLst>
      <p:ext uri="{BB962C8B-B14F-4D97-AF65-F5344CB8AC3E}">
        <p14:creationId xmlns:p14="http://schemas.microsoft.com/office/powerpoint/2010/main" val="2529499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Workflows are designed declaratively, specifying an</a:t>
            </a:r>
            <a:r>
              <a:rPr lang="en-GB" baseline="0" dirty="0" smtClean="0"/>
              <a:t> entity and a trigger (record change or on demand from user). They specify a sequence of commands to execute such as assign field value, create record or email to perform in response to the trigger. The commands can be run conditionally but without any user interaction.</a:t>
            </a:r>
            <a:r>
              <a:rPr lang="en-GB" dirty="0" smtClean="0"/>
              <a:t> </a:t>
            </a:r>
            <a:r>
              <a:rPr lang="en-GB" baseline="0" dirty="0" smtClean="0"/>
              <a:t> The choice of simple commands available through the designer can be extended by the creation of Custom Workflow Activities.</a:t>
            </a:r>
            <a:r>
              <a:rPr lang="en-GB" dirty="0" smtClean="0"/>
              <a:t> </a:t>
            </a:r>
            <a:r>
              <a:rPr lang="en-GB" baseline="0" dirty="0" smtClean="0"/>
              <a:t> These are developer compiled </a:t>
            </a:r>
            <a:r>
              <a:rPr lang="en-GB" baseline="0" dirty="0" err="1" smtClean="0"/>
              <a:t>.Net</a:t>
            </a:r>
            <a:r>
              <a:rPr lang="en-GB" baseline="0" dirty="0" smtClean="0"/>
              <a:t> assemblies, with the full flexibility of the </a:t>
            </a:r>
            <a:r>
              <a:rPr lang="en-GB" baseline="0" dirty="0" err="1" smtClean="0"/>
              <a:t>.Net</a:t>
            </a:r>
            <a:r>
              <a:rPr lang="en-GB" baseline="0" dirty="0" smtClean="0"/>
              <a:t> languages, to access external resources and perform actions within </a:t>
            </a:r>
            <a:r>
              <a:rPr lang="en-GB" dirty="0" smtClean="0"/>
              <a:t>Dynamics 365 </a:t>
            </a:r>
            <a:r>
              <a:rPr lang="en-GB" baseline="0" dirty="0" smtClean="0"/>
              <a:t>or other systems. Once registered with the system, Custom Workflow Activities can be added as an action through the </a:t>
            </a:r>
            <a:r>
              <a:rPr lang="en-GB" baseline="0" dirty="0" err="1" smtClean="0"/>
              <a:t>WorkFlow</a:t>
            </a:r>
            <a:r>
              <a:rPr lang="en-GB" baseline="0" dirty="0" smtClean="0"/>
              <a:t> designer.</a:t>
            </a:r>
          </a:p>
          <a:p>
            <a:endParaRPr lang="en-GB" baseline="0" dirty="0" smtClean="0"/>
          </a:p>
          <a:p>
            <a:r>
              <a:rPr lang="en-GB" baseline="0" dirty="0" smtClean="0"/>
              <a:t>Dialogs are wizard like helpers to guide the user in data entry, they provide prompts and answers, which can be fixed or lookup values from the system.</a:t>
            </a:r>
          </a:p>
          <a:p>
            <a:endParaRPr lang="en-GB" dirty="0" smtClean="0"/>
          </a:p>
          <a:p>
            <a:r>
              <a:rPr lang="en-GB" dirty="0" smtClean="0"/>
              <a:t>Workflows can run </a:t>
            </a:r>
            <a:r>
              <a:rPr lang="en-GB" dirty="0" err="1" smtClean="0"/>
              <a:t>on-premise</a:t>
            </a:r>
            <a:r>
              <a:rPr lang="en-GB" baseline="0" dirty="0" smtClean="0"/>
              <a:t> or online but never offline as no asynchronous service on the outlook client. Even a Real Time workflow can not run offline. Dialogs can be run online , </a:t>
            </a:r>
            <a:r>
              <a:rPr lang="en-GB" baseline="0" dirty="0" err="1" smtClean="0"/>
              <a:t>on-premise</a:t>
            </a:r>
            <a:r>
              <a:rPr lang="en-GB" baseline="0" dirty="0" smtClean="0"/>
              <a:t> NOT offline.</a:t>
            </a:r>
          </a:p>
          <a:p>
            <a:endParaRPr lang="en-GB" baseline="0" dirty="0" smtClean="0"/>
          </a:p>
          <a:p>
            <a:r>
              <a:rPr lang="en-US" dirty="0" err="1" smtClean="0">
                <a:latin typeface="Arial" charset="0"/>
                <a:cs typeface="Arial" charset="0"/>
              </a:rPr>
              <a:t>WorkFlows</a:t>
            </a:r>
            <a:r>
              <a:rPr lang="en-US" baseline="0" dirty="0" smtClean="0">
                <a:latin typeface="Arial" charset="0"/>
                <a:cs typeface="Arial" charset="0"/>
              </a:rPr>
              <a:t> generally run Asynchronously, but since CRM 2015 can run real time too, so could be used for validation.  Dialogs run Synchronously.</a:t>
            </a:r>
          </a:p>
        </p:txBody>
      </p:sp>
    </p:spTree>
    <p:extLst>
      <p:ext uri="{BB962C8B-B14F-4D97-AF65-F5344CB8AC3E}">
        <p14:creationId xmlns:p14="http://schemas.microsoft.com/office/powerpoint/2010/main" val="1995928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orkflow"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PluginRegistrationToo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An Extensible Framework</a:t>
            </a:r>
            <a:endParaRPr lang="en-GB" dirty="0"/>
          </a:p>
        </p:txBody>
      </p:sp>
      <p:sp>
        <p:nvSpPr>
          <p:cNvPr id="3" name="Subtitle 2"/>
          <p:cNvSpPr>
            <a:spLocks noGrp="1"/>
          </p:cNvSpPr>
          <p:nvPr>
            <p:ph type="subTitle" idx="1"/>
          </p:nvPr>
        </p:nvSpPr>
        <p:spPr/>
        <p:txBody>
          <a:bodyPr/>
          <a:lstStyle/>
          <a:p>
            <a:r>
              <a:rPr lang="en-GB" dirty="0" smtClean="0"/>
              <a:t>Module 1</a:t>
            </a:r>
            <a:endParaRPr lang="en-GB" dirty="0"/>
          </a:p>
        </p:txBody>
      </p:sp>
    </p:spTree>
    <p:extLst>
      <p:ext uri="{BB962C8B-B14F-4D97-AF65-F5344CB8AC3E}">
        <p14:creationId xmlns:p14="http://schemas.microsoft.com/office/powerpoint/2010/main" val="179969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endParaRPr lang="en-GB" dirty="0"/>
          </a:p>
        </p:txBody>
      </p:sp>
    </p:spTree>
    <p:extLst>
      <p:ext uri="{BB962C8B-B14F-4D97-AF65-F5344CB8AC3E}">
        <p14:creationId xmlns:p14="http://schemas.microsoft.com/office/powerpoint/2010/main" val="33864903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.NET Assemblies</a:t>
            </a:r>
          </a:p>
          <a:p>
            <a:r>
              <a:rPr lang="en-US" dirty="0"/>
              <a:t>Can be triggered by multiple events</a:t>
            </a:r>
          </a:p>
          <a:p>
            <a:r>
              <a:rPr lang="en-US" dirty="0"/>
              <a:t>Can run at different stages of the Request processing pipeline</a:t>
            </a:r>
          </a:p>
          <a:p>
            <a:r>
              <a:rPr lang="en-US" dirty="0"/>
              <a:t>Windows Azure</a:t>
            </a:r>
          </a:p>
          <a:p>
            <a:r>
              <a:rPr lang="en-US" dirty="0"/>
              <a:t>On-Premise and Online</a:t>
            </a:r>
          </a:p>
          <a:p>
            <a:r>
              <a:rPr lang="en-US" dirty="0"/>
              <a:t>Offline and online (Microsoft Dynamics CRM Client for Microsoft Office Outlook)</a:t>
            </a:r>
          </a:p>
          <a:p>
            <a:endParaRPr lang="en-GB" dirty="0"/>
          </a:p>
        </p:txBody>
      </p:sp>
      <p:sp>
        <p:nvSpPr>
          <p:cNvPr id="3" name="Title 2"/>
          <p:cNvSpPr>
            <a:spLocks noGrp="1"/>
          </p:cNvSpPr>
          <p:nvPr>
            <p:ph type="title"/>
          </p:nvPr>
        </p:nvSpPr>
        <p:spPr/>
        <p:txBody>
          <a:bodyPr>
            <a:normAutofit fontScale="90000"/>
          </a:bodyPr>
          <a:lstStyle/>
          <a:p>
            <a:r>
              <a:rPr lang="en-GB" dirty="0" smtClean="0"/>
              <a:t>Plugins</a:t>
            </a:r>
            <a:endParaRPr lang="en-GB" dirty="0"/>
          </a:p>
        </p:txBody>
      </p:sp>
    </p:spTree>
    <p:extLst>
      <p:ext uri="{BB962C8B-B14F-4D97-AF65-F5344CB8AC3E}">
        <p14:creationId xmlns:p14="http://schemas.microsoft.com/office/powerpoint/2010/main" val="244964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No direct access to the SQL database tables</a:t>
            </a:r>
          </a:p>
          <a:p>
            <a:r>
              <a:rPr lang="en-US" dirty="0"/>
              <a:t>WCF Endpoints</a:t>
            </a:r>
          </a:p>
          <a:p>
            <a:pPr lvl="1"/>
            <a:r>
              <a:rPr lang="en-US" dirty="0"/>
              <a:t>Discovery Web Service – endpoints to other services</a:t>
            </a:r>
          </a:p>
          <a:p>
            <a:pPr lvl="1"/>
            <a:r>
              <a:rPr lang="en-US" dirty="0"/>
              <a:t>Organization Service – CRUD and application functionality</a:t>
            </a:r>
          </a:p>
          <a:p>
            <a:pPr lvl="1"/>
            <a:r>
              <a:rPr lang="en-US" dirty="0"/>
              <a:t>CRM datatypes match standard .NET Types in most cases </a:t>
            </a:r>
          </a:p>
          <a:p>
            <a:r>
              <a:rPr lang="en-US" dirty="0" err="1"/>
              <a:t>WebAPI</a:t>
            </a:r>
            <a:r>
              <a:rPr lang="en-US" dirty="0"/>
              <a:t> (</a:t>
            </a:r>
            <a:r>
              <a:rPr lang="en-US" dirty="0" err="1"/>
              <a:t>Crm</a:t>
            </a:r>
            <a:r>
              <a:rPr lang="en-US" dirty="0"/>
              <a:t> 2016) – REST and application level functions – to eventually replace WCF endpoints</a:t>
            </a:r>
          </a:p>
          <a:p>
            <a:endParaRPr lang="en-GB" dirty="0"/>
          </a:p>
        </p:txBody>
      </p:sp>
      <p:sp>
        <p:nvSpPr>
          <p:cNvPr id="3" name="Title 2"/>
          <p:cNvSpPr>
            <a:spLocks noGrp="1"/>
          </p:cNvSpPr>
          <p:nvPr>
            <p:ph type="title"/>
          </p:nvPr>
        </p:nvSpPr>
        <p:spPr/>
        <p:txBody>
          <a:bodyPr>
            <a:normAutofit fontScale="90000"/>
          </a:bodyPr>
          <a:lstStyle/>
          <a:p>
            <a:r>
              <a:rPr lang="en-GB" dirty="0" smtClean="0"/>
              <a:t>Web Service access to the data layer</a:t>
            </a:r>
            <a:endParaRPr lang="en-GB" dirty="0"/>
          </a:p>
        </p:txBody>
      </p:sp>
    </p:spTree>
    <p:extLst>
      <p:ext uri="{BB962C8B-B14F-4D97-AF65-F5344CB8AC3E}">
        <p14:creationId xmlns:p14="http://schemas.microsoft.com/office/powerpoint/2010/main" val="67825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Accessing the Data Tier – through web service calls</a:t>
            </a:r>
            <a:endParaRPr lang="en-GB" dirty="0"/>
          </a:p>
        </p:txBody>
      </p:sp>
      <p:pic>
        <p:nvPicPr>
          <p:cNvPr id="4" name="Picture 3" descr="window"/>
          <p:cNvPicPr/>
          <p:nvPr/>
        </p:nvPicPr>
        <p:blipFill>
          <a:blip r:embed="rId3" cstate="print"/>
          <a:srcRect/>
          <a:stretch>
            <a:fillRect/>
          </a:stretch>
        </p:blipFill>
        <p:spPr bwMode="auto">
          <a:xfrm>
            <a:off x="1874520" y="1929600"/>
            <a:ext cx="8229600" cy="4419600"/>
          </a:xfrm>
          <a:prstGeom prst="rect">
            <a:avLst/>
          </a:prstGeom>
          <a:noFill/>
          <a:ln w="9525">
            <a:noFill/>
            <a:miter lim="800000"/>
            <a:headEnd/>
            <a:tailEnd/>
          </a:ln>
        </p:spPr>
      </p:pic>
    </p:spTree>
    <p:extLst>
      <p:ext uri="{BB962C8B-B14F-4D97-AF65-F5344CB8AC3E}">
        <p14:creationId xmlns:p14="http://schemas.microsoft.com/office/powerpoint/2010/main" val="1057251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Data Entity Components</a:t>
            </a:r>
          </a:p>
          <a:p>
            <a:pPr lvl="1"/>
            <a:r>
              <a:rPr lang="en-US" dirty="0"/>
              <a:t>Entity Metadata</a:t>
            </a:r>
          </a:p>
          <a:p>
            <a:pPr lvl="1"/>
            <a:r>
              <a:rPr lang="en-US" dirty="0"/>
              <a:t>Dynamic Schema</a:t>
            </a:r>
          </a:p>
          <a:p>
            <a:r>
              <a:rPr lang="en-US" dirty="0"/>
              <a:t>Data Access Components</a:t>
            </a:r>
          </a:p>
          <a:p>
            <a:pPr lvl="1"/>
            <a:r>
              <a:rPr lang="en-US" dirty="0" err="1"/>
              <a:t>QueryExpression</a:t>
            </a:r>
            <a:endParaRPr lang="en-US" dirty="0"/>
          </a:p>
          <a:p>
            <a:pPr lvl="1"/>
            <a:r>
              <a:rPr lang="en-US" dirty="0" err="1"/>
              <a:t>QueryByAttribute</a:t>
            </a:r>
            <a:endParaRPr lang="en-US" dirty="0"/>
          </a:p>
          <a:p>
            <a:pPr lvl="1"/>
            <a:r>
              <a:rPr lang="en-US" dirty="0"/>
              <a:t>LINQ</a:t>
            </a:r>
          </a:p>
          <a:p>
            <a:pPr lvl="1"/>
            <a:r>
              <a:rPr lang="en-US" dirty="0"/>
              <a:t>OData</a:t>
            </a:r>
          </a:p>
          <a:p>
            <a:pPr lvl="1"/>
            <a:r>
              <a:rPr lang="en-US" dirty="0"/>
              <a:t>Web API</a:t>
            </a:r>
          </a:p>
          <a:p>
            <a:pPr lvl="1"/>
            <a:r>
              <a:rPr lang="en-US" dirty="0" err="1"/>
              <a:t>FetchXML</a:t>
            </a:r>
            <a:endParaRPr lang="en-US" dirty="0"/>
          </a:p>
          <a:p>
            <a:endParaRPr lang="en-GB" dirty="0"/>
          </a:p>
        </p:txBody>
      </p:sp>
      <p:sp>
        <p:nvSpPr>
          <p:cNvPr id="3" name="Title 2"/>
          <p:cNvSpPr>
            <a:spLocks noGrp="1"/>
          </p:cNvSpPr>
          <p:nvPr>
            <p:ph type="title"/>
          </p:nvPr>
        </p:nvSpPr>
        <p:spPr/>
        <p:txBody>
          <a:bodyPr>
            <a:normAutofit fontScale="90000"/>
          </a:bodyPr>
          <a:lstStyle/>
          <a:p>
            <a:r>
              <a:rPr lang="en-GB" dirty="0" smtClean="0"/>
              <a:t>Accessing the data tier</a:t>
            </a:r>
            <a:endParaRPr lang="en-GB" dirty="0"/>
          </a:p>
        </p:txBody>
      </p:sp>
    </p:spTree>
    <p:extLst>
      <p:ext uri="{BB962C8B-B14F-4D97-AF65-F5344CB8AC3E}">
        <p14:creationId xmlns:p14="http://schemas.microsoft.com/office/powerpoint/2010/main" val="3100805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Benefits</a:t>
            </a:r>
          </a:p>
          <a:p>
            <a:pPr lvl="1"/>
            <a:r>
              <a:rPr lang="en-US" dirty="0"/>
              <a:t>Stored as Microsoft Dynamics CRM solution components</a:t>
            </a:r>
          </a:p>
          <a:p>
            <a:pPr lvl="1"/>
            <a:r>
              <a:rPr lang="en-US" dirty="0"/>
              <a:t>Offline access</a:t>
            </a:r>
          </a:p>
          <a:p>
            <a:r>
              <a:rPr lang="en-US" dirty="0"/>
              <a:t>Types</a:t>
            </a:r>
          </a:p>
          <a:p>
            <a:pPr lvl="1"/>
            <a:r>
              <a:rPr lang="en-US" dirty="0"/>
              <a:t>JScript</a:t>
            </a:r>
          </a:p>
          <a:p>
            <a:pPr lvl="1"/>
            <a:r>
              <a:rPr lang="en-US" dirty="0"/>
              <a:t>HTML Web Page</a:t>
            </a:r>
          </a:p>
          <a:p>
            <a:pPr lvl="1"/>
            <a:r>
              <a:rPr lang="en-US" dirty="0"/>
              <a:t>Others</a:t>
            </a:r>
          </a:p>
          <a:p>
            <a:r>
              <a:rPr lang="en-US" dirty="0"/>
              <a:t>Use of ASP.NET</a:t>
            </a:r>
            <a:endParaRPr lang="en-GB" dirty="0"/>
          </a:p>
        </p:txBody>
      </p:sp>
      <p:sp>
        <p:nvSpPr>
          <p:cNvPr id="3" name="Title 2"/>
          <p:cNvSpPr>
            <a:spLocks noGrp="1"/>
          </p:cNvSpPr>
          <p:nvPr>
            <p:ph type="title"/>
          </p:nvPr>
        </p:nvSpPr>
        <p:spPr/>
        <p:txBody>
          <a:bodyPr>
            <a:normAutofit fontScale="90000"/>
          </a:bodyPr>
          <a:lstStyle/>
          <a:p>
            <a:r>
              <a:rPr lang="en-GB" dirty="0" smtClean="0"/>
              <a:t>Web Resources</a:t>
            </a:r>
            <a:endParaRPr lang="en-GB" dirty="0"/>
          </a:p>
        </p:txBody>
      </p:sp>
    </p:spTree>
    <p:extLst>
      <p:ext uri="{BB962C8B-B14F-4D97-AF65-F5344CB8AC3E}">
        <p14:creationId xmlns:p14="http://schemas.microsoft.com/office/powerpoint/2010/main" val="109523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Definition</a:t>
            </a:r>
          </a:p>
          <a:p>
            <a:r>
              <a:rPr lang="en-US" dirty="0"/>
              <a:t>Benefits</a:t>
            </a:r>
          </a:p>
          <a:p>
            <a:r>
              <a:rPr lang="en-US" dirty="0"/>
              <a:t>Components</a:t>
            </a:r>
          </a:p>
          <a:p>
            <a:r>
              <a:rPr lang="en-US" dirty="0"/>
              <a:t>Managed</a:t>
            </a:r>
          </a:p>
          <a:p>
            <a:r>
              <a:rPr lang="en-US" dirty="0"/>
              <a:t>Unmanaged</a:t>
            </a:r>
            <a:endParaRPr lang="en-US" dirty="0"/>
          </a:p>
        </p:txBody>
      </p:sp>
      <p:sp>
        <p:nvSpPr>
          <p:cNvPr id="3" name="Title 2"/>
          <p:cNvSpPr>
            <a:spLocks noGrp="1"/>
          </p:cNvSpPr>
          <p:nvPr>
            <p:ph type="title"/>
          </p:nvPr>
        </p:nvSpPr>
        <p:spPr/>
        <p:txBody>
          <a:bodyPr>
            <a:normAutofit fontScale="90000"/>
          </a:bodyPr>
          <a:lstStyle/>
          <a:p>
            <a:r>
              <a:rPr lang="en-GB" dirty="0" smtClean="0"/>
              <a:t>Solutions</a:t>
            </a:r>
            <a:endParaRPr lang="en-GB" dirty="0"/>
          </a:p>
        </p:txBody>
      </p:sp>
      <p:pic>
        <p:nvPicPr>
          <p:cNvPr id="4" name="Picture 3" descr="window"/>
          <p:cNvPicPr/>
          <p:nvPr/>
        </p:nvPicPr>
        <p:blipFill rotWithShape="1">
          <a:blip r:embed="rId3" cstate="print"/>
          <a:srcRect l="4677" t="18656" r="5791" b="22635"/>
          <a:stretch/>
        </p:blipFill>
        <p:spPr bwMode="auto">
          <a:xfrm>
            <a:off x="2861393" y="2018792"/>
            <a:ext cx="7997952" cy="3267456"/>
          </a:xfrm>
          <a:prstGeom prst="rect">
            <a:avLst/>
          </a:prstGeom>
          <a:noFill/>
          <a:ln w="9525">
            <a:noFill/>
            <a:miter lim="800000"/>
            <a:headEnd/>
            <a:tailEnd/>
          </a:ln>
        </p:spPr>
      </p:pic>
    </p:spTree>
    <p:extLst>
      <p:ext uri="{BB962C8B-B14F-4D97-AF65-F5344CB8AC3E}">
        <p14:creationId xmlns:p14="http://schemas.microsoft.com/office/powerpoint/2010/main" val="3345647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Dashboards</a:t>
            </a:r>
          </a:p>
          <a:p>
            <a:r>
              <a:rPr lang="en-US" dirty="0"/>
              <a:t>Microsoft Office Excel</a:t>
            </a:r>
          </a:p>
          <a:p>
            <a:r>
              <a:rPr lang="en-US" dirty="0"/>
              <a:t>Web Resources</a:t>
            </a:r>
          </a:p>
          <a:p>
            <a:pPr lvl="1"/>
            <a:r>
              <a:rPr lang="en-US" dirty="0"/>
              <a:t>Web Page HTML</a:t>
            </a:r>
          </a:p>
          <a:p>
            <a:pPr lvl="1"/>
            <a:r>
              <a:rPr lang="en-US" dirty="0"/>
              <a:t>Data (XML)</a:t>
            </a:r>
          </a:p>
          <a:p>
            <a:r>
              <a:rPr lang="en-US" dirty="0"/>
              <a:t>SQL Reporting Services</a:t>
            </a:r>
            <a:endParaRPr lang="en-US" dirty="0"/>
          </a:p>
        </p:txBody>
      </p:sp>
      <p:sp>
        <p:nvSpPr>
          <p:cNvPr id="3" name="Title 2"/>
          <p:cNvSpPr>
            <a:spLocks noGrp="1"/>
          </p:cNvSpPr>
          <p:nvPr>
            <p:ph type="title"/>
          </p:nvPr>
        </p:nvSpPr>
        <p:spPr/>
        <p:txBody>
          <a:bodyPr>
            <a:normAutofit fontScale="90000"/>
          </a:bodyPr>
          <a:lstStyle/>
          <a:p>
            <a:r>
              <a:rPr lang="en-GB" dirty="0" smtClean="0"/>
              <a:t>Visualisations</a:t>
            </a:r>
            <a:endParaRPr lang="en-GB" dirty="0"/>
          </a:p>
        </p:txBody>
      </p:sp>
    </p:spTree>
    <p:extLst>
      <p:ext uri="{BB962C8B-B14F-4D97-AF65-F5344CB8AC3E}">
        <p14:creationId xmlns:p14="http://schemas.microsoft.com/office/powerpoint/2010/main" val="2976317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Dynamics 365 SDK </a:t>
            </a:r>
          </a:p>
          <a:p>
            <a:pPr lvl="1"/>
            <a:r>
              <a:rPr lang="en-GB" dirty="0"/>
              <a:t>APIs for accessing the Organization, </a:t>
            </a:r>
            <a:r>
              <a:rPr lang="en-GB" dirty="0" err="1"/>
              <a:t>oData</a:t>
            </a:r>
            <a:r>
              <a:rPr lang="en-GB" dirty="0"/>
              <a:t>, Discovery and Deployment Services</a:t>
            </a:r>
          </a:p>
          <a:p>
            <a:pPr lvl="1"/>
            <a:r>
              <a:rPr lang="en-GB" dirty="0"/>
              <a:t>Sample code for C#, JavaScript, PowerShell and VB</a:t>
            </a:r>
          </a:p>
          <a:p>
            <a:pPr lvl="1"/>
            <a:r>
              <a:rPr lang="en-GB" dirty="0"/>
              <a:t>Tools such as the Visual Studio Developer Toolkit, Plugin Registration, </a:t>
            </a:r>
            <a:r>
              <a:rPr lang="en-GB" dirty="0" err="1"/>
              <a:t>MetaData</a:t>
            </a:r>
            <a:r>
              <a:rPr lang="en-GB" dirty="0"/>
              <a:t> Browser, Package </a:t>
            </a:r>
            <a:r>
              <a:rPr lang="en-GB" dirty="0" err="1"/>
              <a:t>Deployer</a:t>
            </a:r>
            <a:r>
              <a:rPr lang="en-GB" dirty="0"/>
              <a:t>, Configuration Manager</a:t>
            </a:r>
            <a:endParaRPr lang="en-GB" dirty="0">
              <a:cs typeface="Segoe UI"/>
            </a:endParaRPr>
          </a:p>
          <a:p>
            <a:pPr lvl="1"/>
            <a:r>
              <a:rPr lang="en-GB" dirty="0"/>
              <a:t>XSD Schemas to support writing xml</a:t>
            </a:r>
          </a:p>
          <a:p>
            <a:r>
              <a:rPr lang="en-GB" dirty="0" err="1"/>
              <a:t>Codeplex</a:t>
            </a:r>
            <a:r>
              <a:rPr lang="en-GB" dirty="0"/>
              <a:t> (download Ribbon Editor, </a:t>
            </a:r>
            <a:r>
              <a:rPr lang="en-GB" dirty="0" err="1"/>
              <a:t>XrmToolbox</a:t>
            </a:r>
            <a:r>
              <a:rPr lang="en-GB" dirty="0"/>
              <a:t>)</a:t>
            </a:r>
            <a:endParaRPr lang="en-GB" dirty="0">
              <a:cs typeface="Segoe UI"/>
            </a:endParaRPr>
          </a:p>
          <a:p>
            <a:r>
              <a:rPr lang="en-GB" dirty="0" err="1">
                <a:cs typeface="Segoe UI"/>
              </a:rPr>
              <a:t>Nuget</a:t>
            </a:r>
            <a:r>
              <a:rPr lang="en-GB" dirty="0">
                <a:cs typeface="Segoe UI"/>
              </a:rPr>
              <a:t> packages </a:t>
            </a:r>
          </a:p>
          <a:p>
            <a:pPr lvl="1"/>
            <a:r>
              <a:rPr lang="en-GB" dirty="0" err="1">
                <a:cs typeface="Segoe UI"/>
              </a:rPr>
              <a:t>Microsoft.CrmSdk.CoreAssemblies</a:t>
            </a:r>
            <a:endParaRPr lang="en-GB" dirty="0">
              <a:cs typeface="Segoe UI"/>
            </a:endParaRPr>
          </a:p>
          <a:p>
            <a:pPr lvl="1"/>
            <a:r>
              <a:rPr lang="en-GB" u="sng" dirty="0" err="1">
                <a:cs typeface="Segoe UI"/>
                <a:hlinkClick r:id="rId3"/>
              </a:rPr>
              <a:t>Microsoft.CrmSdk.Workflow</a:t>
            </a:r>
            <a:endParaRPr lang="en-GB" u="sng" dirty="0">
              <a:cs typeface="Segoe UI"/>
              <a:hlinkClick r:id="rId3"/>
            </a:endParaRPr>
          </a:p>
          <a:p>
            <a:pPr lvl="1"/>
            <a:r>
              <a:rPr lang="en-GB" u="sng" dirty="0" err="1">
                <a:cs typeface="Segoe UI"/>
                <a:hlinkClick r:id="rId4"/>
              </a:rPr>
              <a:t>Microsoft.CrmSdk.XrmTooling.PluginRegistrationTool</a:t>
            </a:r>
            <a:r>
              <a:rPr lang="en-GB" dirty="0">
                <a:cs typeface="Segoe UI"/>
              </a:rPr>
              <a:t> </a:t>
            </a:r>
            <a:endParaRPr lang="en-GB" dirty="0"/>
          </a:p>
        </p:txBody>
      </p:sp>
      <p:sp>
        <p:nvSpPr>
          <p:cNvPr id="3" name="Title 2"/>
          <p:cNvSpPr>
            <a:spLocks noGrp="1"/>
          </p:cNvSpPr>
          <p:nvPr>
            <p:ph type="title"/>
          </p:nvPr>
        </p:nvSpPr>
        <p:spPr/>
        <p:txBody>
          <a:bodyPr>
            <a:normAutofit fontScale="90000"/>
          </a:bodyPr>
          <a:lstStyle/>
          <a:p>
            <a:r>
              <a:rPr lang="en-GB" dirty="0" smtClean="0"/>
              <a:t>Resources</a:t>
            </a:r>
            <a:endParaRPr lang="en-GB" dirty="0"/>
          </a:p>
        </p:txBody>
      </p:sp>
    </p:spTree>
    <p:extLst>
      <p:ext uri="{BB962C8B-B14F-4D97-AF65-F5344CB8AC3E}">
        <p14:creationId xmlns:p14="http://schemas.microsoft.com/office/powerpoint/2010/main" val="2885025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Setting up the developer environment</a:t>
            </a:r>
            <a:endParaRPr lang="en-GB" dirty="0"/>
          </a:p>
        </p:txBody>
      </p:sp>
      <p:sp>
        <p:nvSpPr>
          <p:cNvPr id="3" name="Title 2"/>
          <p:cNvSpPr>
            <a:spLocks noGrp="1"/>
          </p:cNvSpPr>
          <p:nvPr>
            <p:ph type="title"/>
          </p:nvPr>
        </p:nvSpPr>
        <p:spPr/>
        <p:txBody>
          <a:bodyPr>
            <a:normAutofit fontScale="90000"/>
          </a:bodyPr>
          <a:lstStyle/>
          <a:p>
            <a:r>
              <a:rPr lang="en-GB" dirty="0" smtClean="0"/>
              <a:t>Lab Module 1A</a:t>
            </a:r>
            <a:endParaRPr lang="en-GB" dirty="0"/>
          </a:p>
        </p:txBody>
      </p:sp>
    </p:spTree>
    <p:extLst>
      <p:ext uri="{BB962C8B-B14F-4D97-AF65-F5344CB8AC3E}">
        <p14:creationId xmlns:p14="http://schemas.microsoft.com/office/powerpoint/2010/main" val="2551985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0"/>
            <a:r>
              <a:rPr lang="en-US" dirty="0"/>
              <a:t>Create the developer environment</a:t>
            </a:r>
          </a:p>
          <a:p>
            <a:r>
              <a:rPr lang="en-US" dirty="0"/>
              <a:t>Core Dynamics 365 developer extensibility features</a:t>
            </a:r>
            <a:endParaRPr lang="en-US" dirty="0">
              <a:cs typeface="Segoe UI"/>
            </a:endParaRPr>
          </a:p>
          <a:p>
            <a:r>
              <a:rPr lang="en-US" dirty="0"/>
              <a:t>Where to place business logic in the Dynamics 365 architecture</a:t>
            </a:r>
            <a:endParaRPr lang="en-US" dirty="0">
              <a:cs typeface="Segoe UI"/>
            </a:endParaRPr>
          </a:p>
          <a:p>
            <a:pPr lvl="0"/>
            <a:r>
              <a:rPr lang="en-US" dirty="0"/>
              <a:t>Platform and data access</a:t>
            </a:r>
          </a:p>
          <a:p>
            <a:pPr lvl="0"/>
            <a:r>
              <a:rPr lang="en-US" dirty="0"/>
              <a:t>Key skills for developers</a:t>
            </a:r>
          </a:p>
          <a:p>
            <a:pPr lvl="0"/>
            <a:r>
              <a:rPr lang="en-US" dirty="0"/>
              <a:t>List of resources</a:t>
            </a:r>
            <a:endParaRPr lang="en-US" dirty="0"/>
          </a:p>
        </p:txBody>
      </p:sp>
      <p:sp>
        <p:nvSpPr>
          <p:cNvPr id="3" name="Title 2"/>
          <p:cNvSpPr>
            <a:spLocks noGrp="1"/>
          </p:cNvSpPr>
          <p:nvPr>
            <p:ph type="title"/>
          </p:nvPr>
        </p:nvSpPr>
        <p:spPr/>
        <p:txBody>
          <a:bodyPr>
            <a:normAutofit fontScale="90000"/>
          </a:bodyPr>
          <a:lstStyle/>
          <a:p>
            <a:r>
              <a:rPr lang="en-GB" dirty="0" smtClean="0"/>
              <a:t>Objectives</a:t>
            </a:r>
            <a:endParaRPr lang="en-GB" dirty="0"/>
          </a:p>
        </p:txBody>
      </p:sp>
    </p:spTree>
    <p:extLst>
      <p:ext uri="{BB962C8B-B14F-4D97-AF65-F5344CB8AC3E}">
        <p14:creationId xmlns:p14="http://schemas.microsoft.com/office/powerpoint/2010/main" val="24042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0"/>
            <a:r>
              <a:rPr lang="en-US" dirty="0"/>
              <a:t>Describe how Microsoft Dynamics 365 is designed to be extended</a:t>
            </a:r>
          </a:p>
          <a:p>
            <a:pPr lvl="0"/>
            <a:r>
              <a:rPr lang="en-US" dirty="0"/>
              <a:t>Recognize the core Microsoft Dynamics 365 developer extensibility features</a:t>
            </a:r>
          </a:p>
          <a:p>
            <a:pPr lvl="0"/>
            <a:r>
              <a:rPr lang="en-US" dirty="0"/>
              <a:t>Explain how "business logic" is incorporated into Microsoft Dynamics 365</a:t>
            </a:r>
          </a:p>
          <a:p>
            <a:pPr lvl="0"/>
            <a:r>
              <a:rPr lang="en-US" dirty="0"/>
              <a:t>Review the overview for how entities are structured and defined within the </a:t>
            </a:r>
            <a:r>
              <a:rPr lang="en-US" dirty="0" err="1"/>
              <a:t>xRM</a:t>
            </a:r>
            <a:r>
              <a:rPr lang="en-US" dirty="0"/>
              <a:t> Framework</a:t>
            </a:r>
          </a:p>
          <a:p>
            <a:pPr lvl="0"/>
            <a:r>
              <a:rPr lang="en-US" dirty="0"/>
              <a:t>Examine how data access is handled with the application</a:t>
            </a:r>
          </a:p>
          <a:p>
            <a:pPr lvl="0"/>
            <a:r>
              <a:rPr lang="en-US" dirty="0"/>
              <a:t>Recognize the skills developers will use to extend Microsoft Dynamics 365</a:t>
            </a:r>
          </a:p>
          <a:p>
            <a:pPr lvl="0"/>
            <a:r>
              <a:rPr lang="en-US" dirty="0"/>
              <a:t>Identify the resources that are available to support developers</a:t>
            </a:r>
          </a:p>
          <a:p>
            <a:endParaRPr lang="en-GB" dirty="0"/>
          </a:p>
        </p:txBody>
      </p:sp>
      <p:sp>
        <p:nvSpPr>
          <p:cNvPr id="3" name="Title 2"/>
          <p:cNvSpPr>
            <a:spLocks noGrp="1"/>
          </p:cNvSpPr>
          <p:nvPr>
            <p:ph type="title"/>
          </p:nvPr>
        </p:nvSpPr>
        <p:spPr/>
        <p:txBody>
          <a:bodyPr>
            <a:normAutofit fontScale="90000"/>
          </a:bodyPr>
          <a:lstStyle/>
          <a:p>
            <a:r>
              <a:rPr lang="en-GB" dirty="0" smtClean="0"/>
              <a:t>Summary</a:t>
            </a:r>
            <a:endParaRPr lang="en-GB" dirty="0"/>
          </a:p>
        </p:txBody>
      </p:sp>
    </p:spTree>
    <p:extLst>
      <p:ext uri="{BB962C8B-B14F-4D97-AF65-F5344CB8AC3E}">
        <p14:creationId xmlns:p14="http://schemas.microsoft.com/office/powerpoint/2010/main" val="13999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Build any application on top of the Dynamics 365 Platform</a:t>
            </a:r>
          </a:p>
          <a:p>
            <a:pPr lvl="1"/>
            <a:r>
              <a:rPr lang="en-US" dirty="0"/>
              <a:t>Customize existing Customer Relationship application</a:t>
            </a:r>
          </a:p>
          <a:p>
            <a:pPr lvl="1"/>
            <a:r>
              <a:rPr lang="en-US" dirty="0"/>
              <a:t>Create new line-of-business application outside of sales, marketing or service areas.</a:t>
            </a:r>
          </a:p>
          <a:p>
            <a:pPr lvl="1"/>
            <a:r>
              <a:rPr lang="en-US" dirty="0"/>
              <a:t>Platform provides data modeling, presentation and security management, events, etc.</a:t>
            </a:r>
          </a:p>
          <a:p>
            <a:r>
              <a:rPr lang="en-US" dirty="0"/>
              <a:t>Extended Relationship Management</a:t>
            </a:r>
          </a:p>
          <a:p>
            <a:pPr lvl="2"/>
            <a:r>
              <a:rPr lang="en-US" dirty="0"/>
              <a:t>-or-</a:t>
            </a:r>
          </a:p>
          <a:p>
            <a:r>
              <a:rPr lang="en-US" dirty="0"/>
              <a:t>‘anything’ Relationship Management</a:t>
            </a:r>
          </a:p>
          <a:p>
            <a:r>
              <a:rPr lang="en-US" dirty="0"/>
              <a:t>Ensures a scalable framework for both enterprise and small customers (on premise/online)</a:t>
            </a:r>
            <a:br>
              <a:rPr lang="en-US" dirty="0"/>
            </a:br>
            <a:endParaRPr lang="en-US" dirty="0"/>
          </a:p>
          <a:p>
            <a:r>
              <a:rPr lang="en-US" dirty="0"/>
              <a:t>Declarative Design Model</a:t>
            </a:r>
            <a:endParaRPr lang="en-US" dirty="0"/>
          </a:p>
        </p:txBody>
      </p:sp>
      <p:sp>
        <p:nvSpPr>
          <p:cNvPr id="3" name="Title 2"/>
          <p:cNvSpPr>
            <a:spLocks noGrp="1"/>
          </p:cNvSpPr>
          <p:nvPr>
            <p:ph type="title"/>
          </p:nvPr>
        </p:nvSpPr>
        <p:spPr/>
        <p:txBody>
          <a:bodyPr>
            <a:normAutofit fontScale="90000"/>
          </a:bodyPr>
          <a:lstStyle/>
          <a:p>
            <a:r>
              <a:rPr lang="en-GB" dirty="0" err="1" smtClean="0"/>
              <a:t>xRM</a:t>
            </a:r>
            <a:r>
              <a:rPr lang="en-GB" dirty="0" smtClean="0"/>
              <a:t> – the extensible Platform</a:t>
            </a:r>
            <a:endParaRPr lang="en-GB" dirty="0"/>
          </a:p>
        </p:txBody>
      </p:sp>
    </p:spTree>
    <p:extLst>
      <p:ext uri="{BB962C8B-B14F-4D97-AF65-F5344CB8AC3E}">
        <p14:creationId xmlns:p14="http://schemas.microsoft.com/office/powerpoint/2010/main" val="136974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 suggested Install </a:t>
            </a:r>
          </a:p>
          <a:p>
            <a:pPr lvl="1"/>
            <a:r>
              <a:rPr lang="en-GB" dirty="0"/>
              <a:t>Visual Studio 2015</a:t>
            </a:r>
          </a:p>
          <a:p>
            <a:pPr lvl="1"/>
            <a:r>
              <a:rPr lang="en-GB" dirty="0"/>
              <a:t>Dynamics 365 SDK</a:t>
            </a:r>
          </a:p>
          <a:p>
            <a:pPr lvl="1"/>
            <a:r>
              <a:rPr lang="en-GB" dirty="0"/>
              <a:t>Fiddler to audit http traffic</a:t>
            </a:r>
          </a:p>
          <a:p>
            <a:pPr lvl="1"/>
            <a:r>
              <a:rPr lang="en-GB" dirty="0" err="1"/>
              <a:t>Nuget</a:t>
            </a:r>
            <a:r>
              <a:rPr lang="en-GB" dirty="0"/>
              <a:t> packages for Dynamics 365</a:t>
            </a:r>
          </a:p>
          <a:p>
            <a:pPr lvl="1"/>
            <a:r>
              <a:rPr lang="en-GB" dirty="0" err="1"/>
              <a:t>RibbonWorkbench</a:t>
            </a:r>
            <a:r>
              <a:rPr lang="en-GB" dirty="0"/>
              <a:t>, </a:t>
            </a:r>
            <a:r>
              <a:rPr lang="en-GB" dirty="0" err="1"/>
              <a:t>Xrm</a:t>
            </a:r>
            <a:r>
              <a:rPr lang="en-GB" dirty="0"/>
              <a:t> Toolbox</a:t>
            </a:r>
          </a:p>
          <a:p>
            <a:endParaRPr lang="en-GB" dirty="0"/>
          </a:p>
        </p:txBody>
      </p:sp>
      <p:sp>
        <p:nvSpPr>
          <p:cNvPr id="3" name="Title 2"/>
          <p:cNvSpPr>
            <a:spLocks noGrp="1"/>
          </p:cNvSpPr>
          <p:nvPr>
            <p:ph type="title"/>
          </p:nvPr>
        </p:nvSpPr>
        <p:spPr/>
        <p:txBody>
          <a:bodyPr>
            <a:normAutofit fontScale="90000"/>
          </a:bodyPr>
          <a:lstStyle/>
          <a:p>
            <a:r>
              <a:rPr lang="en-GB" dirty="0" smtClean="0"/>
              <a:t>Creating a Developer Environment</a:t>
            </a:r>
            <a:endParaRPr lang="en-GB" dirty="0"/>
          </a:p>
        </p:txBody>
      </p:sp>
    </p:spTree>
    <p:extLst>
      <p:ext uri="{BB962C8B-B14F-4D97-AF65-F5344CB8AC3E}">
        <p14:creationId xmlns:p14="http://schemas.microsoft.com/office/powerpoint/2010/main" val="2990086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Extensibility Points and Features</a:t>
            </a:r>
            <a:endParaRPr lang="en-GB" dirty="0"/>
          </a:p>
        </p:txBody>
      </p:sp>
      <p:pic>
        <p:nvPicPr>
          <p:cNvPr id="4" name="Picture 6" descr="A screenshot of a cell phone&#10;&#10;Description generated with very high confidence">
            <a:extLst>
              <a:ext uri="{FF2B5EF4-FFF2-40B4-BE49-F238E27FC236}">
                <a16:creationId xmlns:a16="http://schemas.microsoft.com/office/drawing/2014/main" id="{1B794B63-C2CC-4553-8D79-DCFC38EE4D79}"/>
              </a:ext>
            </a:extLst>
          </p:cNvPr>
          <p:cNvPicPr>
            <a:picLocks noChangeAspect="1"/>
          </p:cNvPicPr>
          <p:nvPr/>
        </p:nvPicPr>
        <p:blipFill>
          <a:blip r:embed="rId3"/>
          <a:stretch>
            <a:fillRect/>
          </a:stretch>
        </p:blipFill>
        <p:spPr>
          <a:xfrm>
            <a:off x="2523498" y="1806138"/>
            <a:ext cx="7185803" cy="4670262"/>
          </a:xfrm>
          <a:prstGeom prst="rect">
            <a:avLst/>
          </a:prstGeom>
        </p:spPr>
      </p:pic>
    </p:spTree>
    <p:extLst>
      <p:ext uri="{BB962C8B-B14F-4D97-AF65-F5344CB8AC3E}">
        <p14:creationId xmlns:p14="http://schemas.microsoft.com/office/powerpoint/2010/main" val="207238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New tabs</a:t>
            </a:r>
          </a:p>
          <a:p>
            <a:r>
              <a:rPr lang="en-US" dirty="0"/>
              <a:t>Enable/Disable buttons</a:t>
            </a:r>
          </a:p>
          <a:p>
            <a:r>
              <a:rPr lang="en-US" dirty="0"/>
              <a:t>Hide/Display buttons</a:t>
            </a:r>
          </a:p>
          <a:p>
            <a:r>
              <a:rPr lang="en-US" dirty="0"/>
              <a:t>Navigate to external URLs or Web Resources</a:t>
            </a:r>
          </a:p>
          <a:p>
            <a:r>
              <a:rPr lang="en-US" dirty="0"/>
              <a:t>Run </a:t>
            </a:r>
            <a:r>
              <a:rPr lang="en-US" dirty="0" err="1"/>
              <a:t>WebResource</a:t>
            </a:r>
            <a:r>
              <a:rPr lang="en-US" dirty="0"/>
              <a:t> scripts</a:t>
            </a:r>
            <a:endParaRPr lang="en-GB" dirty="0"/>
          </a:p>
        </p:txBody>
      </p:sp>
      <p:sp>
        <p:nvSpPr>
          <p:cNvPr id="3" name="Title 2"/>
          <p:cNvSpPr>
            <a:spLocks noGrp="1"/>
          </p:cNvSpPr>
          <p:nvPr>
            <p:ph type="title"/>
          </p:nvPr>
        </p:nvSpPr>
        <p:spPr/>
        <p:txBody>
          <a:bodyPr>
            <a:normAutofit fontScale="90000"/>
          </a:bodyPr>
          <a:lstStyle/>
          <a:p>
            <a:r>
              <a:rPr lang="en-GB" dirty="0" smtClean="0"/>
              <a:t>Navigation – sitemap and command bars</a:t>
            </a:r>
            <a:endParaRPr lang="en-GB" dirty="0"/>
          </a:p>
        </p:txBody>
      </p:sp>
    </p:spTree>
    <p:extLst>
      <p:ext uri="{BB962C8B-B14F-4D97-AF65-F5344CB8AC3E}">
        <p14:creationId xmlns:p14="http://schemas.microsoft.com/office/powerpoint/2010/main" val="3196720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Enhanced flexibility specific to role, function, desktop, mobile</a:t>
            </a:r>
          </a:p>
          <a:p>
            <a:r>
              <a:rPr lang="en-US" dirty="0"/>
              <a:t>Form and field level events respond immediately</a:t>
            </a:r>
          </a:p>
          <a:p>
            <a:r>
              <a:rPr lang="en-US" dirty="0"/>
              <a:t>Script Libraries hold reusable JavaScript that provides rich programming features</a:t>
            </a:r>
          </a:p>
          <a:p>
            <a:r>
              <a:rPr lang="en-US" dirty="0"/>
              <a:t>Interaction with form elements in a supported manner only using </a:t>
            </a:r>
            <a:r>
              <a:rPr lang="en-US" dirty="0" err="1"/>
              <a:t>Xrm.Page</a:t>
            </a:r>
            <a:r>
              <a:rPr lang="en-US" dirty="0"/>
              <a:t>, rather than </a:t>
            </a:r>
            <a:r>
              <a:rPr lang="en-US" dirty="0" err="1"/>
              <a:t>document.getElementById</a:t>
            </a:r>
            <a:endParaRPr lang="en-US" dirty="0"/>
          </a:p>
          <a:p>
            <a:r>
              <a:rPr lang="en-US" dirty="0"/>
              <a:t>Business Rules, single and multi Form or Entity specific</a:t>
            </a:r>
          </a:p>
          <a:p>
            <a:endParaRPr lang="en-GB" dirty="0"/>
          </a:p>
        </p:txBody>
      </p:sp>
      <p:sp>
        <p:nvSpPr>
          <p:cNvPr id="3" name="Title 2"/>
          <p:cNvSpPr>
            <a:spLocks noGrp="1"/>
          </p:cNvSpPr>
          <p:nvPr>
            <p:ph type="title"/>
          </p:nvPr>
        </p:nvSpPr>
        <p:spPr/>
        <p:txBody>
          <a:bodyPr>
            <a:normAutofit fontScale="90000"/>
          </a:bodyPr>
          <a:lstStyle/>
          <a:p>
            <a:r>
              <a:rPr lang="en-GB" dirty="0" smtClean="0"/>
              <a:t>Entity Forms</a:t>
            </a:r>
            <a:endParaRPr lang="en-GB" dirty="0"/>
          </a:p>
        </p:txBody>
      </p:sp>
    </p:spTree>
    <p:extLst>
      <p:ext uri="{BB962C8B-B14F-4D97-AF65-F5344CB8AC3E}">
        <p14:creationId xmlns:p14="http://schemas.microsoft.com/office/powerpoint/2010/main" val="158769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32815570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0"/>
            <a:r>
              <a:rPr lang="en-US" dirty="0"/>
              <a:t>Workflows</a:t>
            </a:r>
          </a:p>
          <a:p>
            <a:pPr lvl="0"/>
            <a:r>
              <a:rPr lang="en-US" dirty="0"/>
              <a:t>Dialogs</a:t>
            </a:r>
          </a:p>
          <a:p>
            <a:pPr lvl="0"/>
            <a:r>
              <a:rPr lang="en-US" dirty="0"/>
              <a:t>Differences between Workflows and Dialogs</a:t>
            </a:r>
          </a:p>
          <a:p>
            <a:pPr lvl="1"/>
            <a:r>
              <a:rPr lang="en-US" dirty="0"/>
              <a:t>No interaction vs. Prompt and Response</a:t>
            </a:r>
          </a:p>
          <a:p>
            <a:r>
              <a:rPr lang="en-US" dirty="0"/>
              <a:t>Custom Workflow Activities (On-Premise or On-Line)</a:t>
            </a:r>
          </a:p>
          <a:p>
            <a:r>
              <a:rPr lang="en-US" dirty="0"/>
              <a:t>Declarative Workflows (On-Premise)</a:t>
            </a:r>
          </a:p>
          <a:p>
            <a:r>
              <a:rPr lang="en-US" dirty="0"/>
              <a:t>Business Process Flow</a:t>
            </a:r>
          </a:p>
          <a:p>
            <a:r>
              <a:rPr lang="en-US" dirty="0"/>
              <a:t>Actions</a:t>
            </a:r>
          </a:p>
          <a:p>
            <a:endParaRPr lang="en-GB" dirty="0"/>
          </a:p>
        </p:txBody>
      </p:sp>
      <p:sp>
        <p:nvSpPr>
          <p:cNvPr id="3" name="Title 2"/>
          <p:cNvSpPr>
            <a:spLocks noGrp="1"/>
          </p:cNvSpPr>
          <p:nvPr>
            <p:ph type="title"/>
          </p:nvPr>
        </p:nvSpPr>
        <p:spPr/>
        <p:txBody>
          <a:bodyPr>
            <a:normAutofit fontScale="90000"/>
          </a:bodyPr>
          <a:lstStyle/>
          <a:p>
            <a:r>
              <a:rPr lang="en-GB" dirty="0" smtClean="0"/>
              <a:t>Processes</a:t>
            </a:r>
            <a:endParaRPr lang="en-GB" dirty="0"/>
          </a:p>
        </p:txBody>
      </p:sp>
    </p:spTree>
    <p:extLst>
      <p:ext uri="{BB962C8B-B14F-4D97-AF65-F5344CB8AC3E}">
        <p14:creationId xmlns:p14="http://schemas.microsoft.com/office/powerpoint/2010/main" val="3177942345"/>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0CA77D91-29C9-416E-9BBD-C4FE33BEF06A}" vid="{003B8633-67D3-45A6-B9B3-27793315894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TotalTime>
  <Words>2862</Words>
  <Application>Microsoft Office PowerPoint</Application>
  <PresentationFormat>Widescreen</PresentationFormat>
  <Paragraphs>217</Paragraphs>
  <Slides>20</Slides>
  <Notes>20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Segoe</vt:lpstr>
      <vt:lpstr>Segoe UI</vt:lpstr>
      <vt:lpstr>Segoe UI Light</vt:lpstr>
      <vt:lpstr>PPM Courseware Slides</vt:lpstr>
      <vt:lpstr>An Extensible Framework</vt:lpstr>
      <vt:lpstr>Objectives</vt:lpstr>
      <vt:lpstr>xRM – the extensible Platform</vt:lpstr>
      <vt:lpstr>Creating a Developer Environment</vt:lpstr>
      <vt:lpstr>Extensibility Points and Features</vt:lpstr>
      <vt:lpstr>Navigation – sitemap and command bars</vt:lpstr>
      <vt:lpstr>Entity Forms</vt:lpstr>
      <vt:lpstr>PowerPoint Presentation</vt:lpstr>
      <vt:lpstr>Processes</vt:lpstr>
      <vt:lpstr>PowerPoint Presentation</vt:lpstr>
      <vt:lpstr>Plugins</vt:lpstr>
      <vt:lpstr>Web Service access to the data layer</vt:lpstr>
      <vt:lpstr>Accessing the Data Tier – through web service calls</vt:lpstr>
      <vt:lpstr>Accessing the data tier</vt:lpstr>
      <vt:lpstr>Web Resources</vt:lpstr>
      <vt:lpstr>Solutions</vt:lpstr>
      <vt:lpstr>Visualisations</vt:lpstr>
      <vt:lpstr>Resources</vt:lpstr>
      <vt:lpstr>Lab Module 1A</vt:lpstr>
      <vt:lpstr>Summary</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Varnham, Scott</cp:lastModifiedBy>
  <cp:revision>42</cp:revision>
  <dcterms:created xsi:type="dcterms:W3CDTF">2016-09-15T10:26:31Z</dcterms:created>
  <dcterms:modified xsi:type="dcterms:W3CDTF">2018-12-10T15:38:55Z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