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95" r:id="rId4"/>
  </p:sldMasterIdLst>
  <p:notesMasterIdLst>
    <p:notesMasterId r:id="rId20"/>
  </p:notesMasterIdLst>
  <p:handoutMasterIdLst>
    <p:handoutMasterId r:id="rId21"/>
  </p:handout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x="12192000" cy="6858000"/>
  <p:notesSz cx="6794500" cy="9921875"/>
  <p:defaultTextStyle>
    <a:defPPr>
      <a:defRPr lang="en-GB"/>
    </a:defPPr>
    <a:lvl1pPr algn="l" rtl="0" fontAlgn="base">
      <a:spcBef>
        <a:spcPct val="0"/>
      </a:spcBef>
      <a:spcAft>
        <a:spcPct val="0"/>
      </a:spcAft>
      <a:defRPr sz="1000" kern="1200">
        <a:solidFill>
          <a:schemeClr val="tx1"/>
        </a:solidFill>
        <a:latin typeface="Segoe UI" charset="0"/>
        <a:ea typeface="+mn-ea"/>
        <a:cs typeface="+mn-cs"/>
      </a:defRPr>
    </a:lvl1pPr>
    <a:lvl2pPr marL="457200" algn="l" rtl="0" fontAlgn="base">
      <a:spcBef>
        <a:spcPct val="0"/>
      </a:spcBef>
      <a:spcAft>
        <a:spcPct val="0"/>
      </a:spcAft>
      <a:defRPr sz="1000" kern="1200">
        <a:solidFill>
          <a:schemeClr val="tx1"/>
        </a:solidFill>
        <a:latin typeface="Segoe UI" charset="0"/>
        <a:ea typeface="+mn-ea"/>
        <a:cs typeface="+mn-cs"/>
      </a:defRPr>
    </a:lvl2pPr>
    <a:lvl3pPr marL="914400" algn="l" rtl="0" fontAlgn="base">
      <a:spcBef>
        <a:spcPct val="0"/>
      </a:spcBef>
      <a:spcAft>
        <a:spcPct val="0"/>
      </a:spcAft>
      <a:defRPr sz="1000" kern="1200">
        <a:solidFill>
          <a:schemeClr val="tx1"/>
        </a:solidFill>
        <a:latin typeface="Segoe UI" charset="0"/>
        <a:ea typeface="+mn-ea"/>
        <a:cs typeface="+mn-cs"/>
      </a:defRPr>
    </a:lvl3pPr>
    <a:lvl4pPr marL="1371600" algn="l" rtl="0" fontAlgn="base">
      <a:spcBef>
        <a:spcPct val="0"/>
      </a:spcBef>
      <a:spcAft>
        <a:spcPct val="0"/>
      </a:spcAft>
      <a:defRPr sz="1000" kern="1200">
        <a:solidFill>
          <a:schemeClr val="tx1"/>
        </a:solidFill>
        <a:latin typeface="Segoe UI" charset="0"/>
        <a:ea typeface="+mn-ea"/>
        <a:cs typeface="+mn-cs"/>
      </a:defRPr>
    </a:lvl4pPr>
    <a:lvl5pPr marL="1828800" algn="l" rtl="0" fontAlgn="base">
      <a:spcBef>
        <a:spcPct val="0"/>
      </a:spcBef>
      <a:spcAft>
        <a:spcPct val="0"/>
      </a:spcAft>
      <a:defRPr sz="1000" kern="1200">
        <a:solidFill>
          <a:schemeClr val="tx1"/>
        </a:solidFill>
        <a:latin typeface="Segoe UI" charset="0"/>
        <a:ea typeface="+mn-ea"/>
        <a:cs typeface="+mn-cs"/>
      </a:defRPr>
    </a:lvl5pPr>
    <a:lvl6pPr marL="2286000" algn="l" defTabSz="914400" rtl="0" eaLnBrk="1" latinLnBrk="0" hangingPunct="1">
      <a:defRPr sz="1000" kern="1200">
        <a:solidFill>
          <a:schemeClr val="tx1"/>
        </a:solidFill>
        <a:latin typeface="Segoe UI" charset="0"/>
        <a:ea typeface="+mn-ea"/>
        <a:cs typeface="+mn-cs"/>
      </a:defRPr>
    </a:lvl6pPr>
    <a:lvl7pPr marL="2743200" algn="l" defTabSz="914400" rtl="0" eaLnBrk="1" latinLnBrk="0" hangingPunct="1">
      <a:defRPr sz="1000" kern="1200">
        <a:solidFill>
          <a:schemeClr val="tx1"/>
        </a:solidFill>
        <a:latin typeface="Segoe UI" charset="0"/>
        <a:ea typeface="+mn-ea"/>
        <a:cs typeface="+mn-cs"/>
      </a:defRPr>
    </a:lvl7pPr>
    <a:lvl8pPr marL="3200400" algn="l" defTabSz="914400" rtl="0" eaLnBrk="1" latinLnBrk="0" hangingPunct="1">
      <a:defRPr sz="1000" kern="1200">
        <a:solidFill>
          <a:schemeClr val="tx1"/>
        </a:solidFill>
        <a:latin typeface="Segoe UI" charset="0"/>
        <a:ea typeface="+mn-ea"/>
        <a:cs typeface="+mn-cs"/>
      </a:defRPr>
    </a:lvl8pPr>
    <a:lvl9pPr marL="3657600" algn="l" defTabSz="914400" rtl="0" eaLnBrk="1" latinLnBrk="0" hangingPunct="1">
      <a:defRPr sz="1000" kern="1200">
        <a:solidFill>
          <a:schemeClr val="tx1"/>
        </a:solidFill>
        <a:latin typeface="Segoe UI"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25">
          <p15:clr>
            <a:srgbClr val="A4A3A4"/>
          </p15:clr>
        </p15:guide>
        <p15:guide id="2" pos="214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55454"/>
    <a:srgbClr val="000000"/>
    <a:srgbClr val="B9CDE5"/>
    <a:srgbClr val="00519C"/>
    <a:srgbClr val="004F9F"/>
    <a:srgbClr val="0070C0"/>
    <a:srgbClr val="0070AB"/>
    <a:srgbClr val="FF70C0"/>
    <a:srgbClr val="005AAB"/>
    <a:srgbClr val="DFFF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notesView">
  <p:normalViewPr>
    <p:restoredLeft sz="15987" autoAdjust="0"/>
    <p:restoredTop sz="56576" autoAdjust="0"/>
  </p:normalViewPr>
  <p:slideViewPr>
    <p:cSldViewPr snapToGrid="0">
      <p:cViewPr varScale="1">
        <p:scale>
          <a:sx n="61" d="100"/>
          <a:sy n="61" d="100"/>
        </p:scale>
        <p:origin x="2376" y="78"/>
      </p:cViewPr>
      <p:guideLst>
        <p:guide orient="horz" pos="2160"/>
        <p:guide pos="3840"/>
      </p:guideLst>
    </p:cSldViewPr>
  </p:slideViewPr>
  <p:outlineViewPr>
    <p:cViewPr>
      <p:scale>
        <a:sx n="33" d="100"/>
        <a:sy n="33" d="100"/>
      </p:scale>
      <p:origin x="0" y="762"/>
    </p:cViewPr>
  </p:outlineViewPr>
  <p:notesTextViewPr>
    <p:cViewPr>
      <p:scale>
        <a:sx n="3" d="2"/>
        <a:sy n="3" d="2"/>
      </p:scale>
      <p:origin x="0" y="0"/>
    </p:cViewPr>
  </p:notesTextViewPr>
  <p:sorterViewPr>
    <p:cViewPr>
      <p:scale>
        <a:sx n="66" d="100"/>
        <a:sy n="66" d="100"/>
      </p:scale>
      <p:origin x="0" y="0"/>
    </p:cViewPr>
  </p:sorterViewPr>
  <p:notesViewPr>
    <p:cSldViewPr snapToGrid="0">
      <p:cViewPr varScale="1">
        <p:scale>
          <a:sx n="78" d="100"/>
          <a:sy n="78" d="100"/>
        </p:scale>
        <p:origin x="3978" y="108"/>
      </p:cViewPr>
      <p:guideLst>
        <p:guide orient="horz" pos="3125"/>
        <p:guide pos="214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p:cNvSpPr txBox="1"/>
          <p:nvPr/>
        </p:nvSpPr>
        <p:spPr>
          <a:xfrm>
            <a:off x="376971" y="179388"/>
            <a:ext cx="5400675" cy="246221"/>
          </a:xfrm>
          <a:prstGeom prst="rect">
            <a:avLst/>
          </a:prstGeom>
          <a:noFill/>
        </p:spPr>
        <p:txBody>
          <a:bodyPr lIns="0" rIns="0">
            <a:spAutoFit/>
          </a:bodyPr>
          <a:lstStyle/>
          <a:p>
            <a:pPr eaLnBrk="0" hangingPunct="0">
              <a:spcBef>
                <a:spcPct val="50000"/>
              </a:spcBef>
              <a:tabLst>
                <a:tab pos="8793163" algn="r"/>
              </a:tabLst>
              <a:defRPr/>
            </a:pPr>
            <a:r>
              <a:rPr lang="en-GB" sz="1000" cap="all" spc="300" baseline="0" dirty="0">
                <a:solidFill>
                  <a:schemeClr val="accent1"/>
                </a:solidFill>
                <a:latin typeface="Segoe UI" panose="020B0502040204020203" pitchFamily="34" charset="0"/>
                <a:cs typeface="Segoe UI" panose="020B0502040204020203" pitchFamily="34" charset="0"/>
              </a:rPr>
              <a:t>Edit course title here	</a:t>
            </a:r>
          </a:p>
        </p:txBody>
      </p:sp>
      <p:sp>
        <p:nvSpPr>
          <p:cNvPr id="5" name="TextBox 4"/>
          <p:cNvSpPr txBox="1"/>
          <p:nvPr/>
        </p:nvSpPr>
        <p:spPr>
          <a:xfrm>
            <a:off x="1033463" y="9590088"/>
            <a:ext cx="5400675" cy="246221"/>
          </a:xfrm>
          <a:prstGeom prst="rect">
            <a:avLst/>
          </a:prstGeom>
          <a:noFill/>
        </p:spPr>
        <p:txBody>
          <a:bodyPr lIns="0" rIns="0">
            <a:spAutoFit/>
          </a:bodyPr>
          <a:lstStyle/>
          <a:p>
            <a:pPr algn="r" eaLnBrk="0" hangingPunct="0">
              <a:spcBef>
                <a:spcPct val="50000"/>
              </a:spcBef>
              <a:tabLst>
                <a:tab pos="8793163" algn="r"/>
              </a:tabLst>
              <a:defRPr/>
            </a:pPr>
            <a:fld id="{5A994FC6-4CA0-47B1-908E-E307E7797130}" type="slidenum">
              <a:rPr lang="en-GB" sz="1000" cap="all" spc="300" baseline="0" smtClean="0">
                <a:solidFill>
                  <a:schemeClr val="accent1"/>
                </a:solidFill>
                <a:latin typeface="Segoe UI" panose="020B0502040204020203" pitchFamily="34" charset="0"/>
                <a:cs typeface="Segoe UI" panose="020B0502040204020203" pitchFamily="34" charset="0"/>
              </a:rPr>
              <a:pPr algn="r" eaLnBrk="0" hangingPunct="0">
                <a:spcBef>
                  <a:spcPct val="50000"/>
                </a:spcBef>
                <a:tabLst>
                  <a:tab pos="8793163" algn="r"/>
                </a:tabLst>
                <a:defRPr/>
              </a:pPr>
              <a:t>‹#›</a:t>
            </a:fld>
            <a:endParaRPr lang="en-GB" sz="1000" cap="all" spc="300" baseline="0" dirty="0">
              <a:solidFill>
                <a:schemeClr val="accent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5141197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Slide Image Placeholder 3"/>
          <p:cNvSpPr>
            <a:spLocks noGrp="1" noRot="1" noChangeAspect="1"/>
          </p:cNvSpPr>
          <p:nvPr>
            <p:ph type="sldImg" idx="2"/>
          </p:nvPr>
        </p:nvSpPr>
        <p:spPr>
          <a:xfrm>
            <a:off x="570998" y="581025"/>
            <a:ext cx="5716003" cy="3216039"/>
          </a:xfrm>
          <a:prstGeom prst="rect">
            <a:avLst/>
          </a:prstGeom>
          <a:noFill/>
          <a:ln w="3175">
            <a:solidFill>
              <a:srgbClr val="555454"/>
            </a:solidFill>
          </a:ln>
        </p:spPr>
        <p:txBody>
          <a:bodyPr vert="horz" lIns="91440" tIns="45720" rIns="91440" bIns="45720" rtlCol="0" anchor="ctr"/>
          <a:lstStyle/>
          <a:p>
            <a:pPr lvl="0"/>
            <a:endParaRPr lang="en-GB" noProof="0"/>
          </a:p>
        </p:txBody>
      </p:sp>
      <p:sp>
        <p:nvSpPr>
          <p:cNvPr id="13" name="TextBox 12"/>
          <p:cNvSpPr txBox="1"/>
          <p:nvPr/>
        </p:nvSpPr>
        <p:spPr>
          <a:xfrm>
            <a:off x="576264" y="179388"/>
            <a:ext cx="5400675" cy="400110"/>
          </a:xfrm>
          <a:prstGeom prst="rect">
            <a:avLst/>
          </a:prstGeom>
          <a:noFill/>
        </p:spPr>
        <p:txBody>
          <a:bodyPr lIns="0" rIns="0">
            <a:spAutoFit/>
          </a:bodyPr>
          <a:lstStyle/>
          <a:p>
            <a:pPr eaLnBrk="0" hangingPunct="0">
              <a:spcBef>
                <a:spcPct val="50000"/>
              </a:spcBef>
              <a:tabLst>
                <a:tab pos="8793163" algn="r"/>
              </a:tabLst>
              <a:defRPr/>
            </a:pPr>
            <a:r>
              <a:rPr lang="en-GB" sz="1000" cap="all" spc="300" baseline="0" dirty="0" smtClean="0">
                <a:solidFill>
                  <a:schemeClr val="accent4"/>
                </a:solidFill>
                <a:latin typeface="Segoe UI" panose="020B0502040204020203" pitchFamily="34" charset="0"/>
                <a:cs typeface="Segoe UI" panose="020B0502040204020203" pitchFamily="34" charset="0"/>
              </a:rPr>
              <a:t>Microsoft Dynamics CRM &amp; Dynamics 365 Fast Track for Developers</a:t>
            </a:r>
            <a:endParaRPr lang="en-GB" sz="1000" cap="all" spc="300" baseline="0" dirty="0">
              <a:solidFill>
                <a:schemeClr val="accent1"/>
              </a:solidFill>
              <a:latin typeface="Segoe UI" panose="020B0502040204020203" pitchFamily="34" charset="0"/>
              <a:cs typeface="Segoe UI" panose="020B0502040204020203" pitchFamily="34" charset="0"/>
            </a:endParaRPr>
          </a:p>
        </p:txBody>
      </p:sp>
      <p:sp>
        <p:nvSpPr>
          <p:cNvPr id="14" name="TextBox 13"/>
          <p:cNvSpPr txBox="1"/>
          <p:nvPr/>
        </p:nvSpPr>
        <p:spPr>
          <a:xfrm>
            <a:off x="892785" y="9590088"/>
            <a:ext cx="5400675" cy="246221"/>
          </a:xfrm>
          <a:prstGeom prst="rect">
            <a:avLst/>
          </a:prstGeom>
          <a:noFill/>
        </p:spPr>
        <p:txBody>
          <a:bodyPr lIns="0" rIns="0">
            <a:spAutoFit/>
          </a:bodyPr>
          <a:lstStyle/>
          <a:p>
            <a:pPr algn="r" eaLnBrk="0" hangingPunct="0">
              <a:spcBef>
                <a:spcPct val="50000"/>
              </a:spcBef>
              <a:tabLst>
                <a:tab pos="8793163" algn="r"/>
              </a:tabLst>
              <a:defRPr/>
            </a:pPr>
            <a:fld id="{5A994FC6-4CA0-47B1-908E-E307E7797130}" type="slidenum">
              <a:rPr lang="en-GB" sz="1000" cap="all" spc="300" baseline="0" smtClean="0">
                <a:solidFill>
                  <a:schemeClr val="accent4"/>
                </a:solidFill>
                <a:latin typeface="Segoe UI" panose="020B0502040204020203" pitchFamily="34" charset="0"/>
                <a:cs typeface="Segoe UI" panose="020B0502040204020203" pitchFamily="34" charset="0"/>
              </a:rPr>
              <a:pPr algn="r" eaLnBrk="0" hangingPunct="0">
                <a:spcBef>
                  <a:spcPct val="50000"/>
                </a:spcBef>
                <a:tabLst>
                  <a:tab pos="8793163" algn="r"/>
                </a:tabLst>
                <a:defRPr/>
              </a:pPr>
              <a:t>‹#›</a:t>
            </a:fld>
            <a:endParaRPr lang="en-GB" sz="1000" cap="all" spc="300" baseline="0" dirty="0">
              <a:solidFill>
                <a:schemeClr val="accent4"/>
              </a:solidFill>
              <a:latin typeface="Segoe UI" panose="020B0502040204020203" pitchFamily="34" charset="0"/>
              <a:cs typeface="Segoe UI" panose="020B0502040204020203" pitchFamily="34" charset="0"/>
            </a:endParaRPr>
          </a:p>
        </p:txBody>
      </p:sp>
      <p:sp>
        <p:nvSpPr>
          <p:cNvPr id="12" name="Notes Placeholder 4"/>
          <p:cNvSpPr>
            <a:spLocks noGrp="1"/>
          </p:cNvSpPr>
          <p:nvPr>
            <p:ph type="body" sz="quarter" idx="3"/>
          </p:nvPr>
        </p:nvSpPr>
        <p:spPr>
          <a:xfrm>
            <a:off x="570999" y="3952480"/>
            <a:ext cx="5716002" cy="5461151"/>
          </a:xfrm>
          <a:prstGeom prst="rect">
            <a:avLst/>
          </a:prstGeom>
        </p:spPr>
        <p:txBody>
          <a:bodyPr vert="horz" lIns="0" tIns="0" rIns="0" bIns="0" rtlCol="0">
            <a:no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GB" noProof="0" dirty="0"/>
          </a:p>
        </p:txBody>
      </p:sp>
      <p:sp>
        <p:nvSpPr>
          <p:cNvPr id="7" name="Slide Number Placeholder 1"/>
          <p:cNvSpPr>
            <a:spLocks noGrp="1"/>
          </p:cNvSpPr>
          <p:nvPr>
            <p:ph type="sldNum" sz="quarter" idx="5"/>
          </p:nvPr>
        </p:nvSpPr>
        <p:spPr>
          <a:xfrm>
            <a:off x="3440999" y="9570802"/>
            <a:ext cx="2944813" cy="265271"/>
          </a:xfrm>
          <a:prstGeom prst="rect">
            <a:avLst/>
          </a:prstGeom>
          <a:solidFill>
            <a:schemeClr val="bg1"/>
          </a:solidFill>
        </p:spPr>
        <p:txBody>
          <a:bodyPr vert="horz" lIns="91440" tIns="45720" rIns="91440" bIns="45720" rtlCol="0" anchor="b"/>
          <a:lstStyle>
            <a:lvl1pPr algn="r" rtl="0" eaLnBrk="0" fontAlgn="base" hangingPunct="0">
              <a:spcBef>
                <a:spcPct val="50000"/>
              </a:spcBef>
              <a:spcAft>
                <a:spcPct val="0"/>
              </a:spcAft>
              <a:tabLst>
                <a:tab pos="8793163" algn="r"/>
              </a:tabLst>
              <a:defRPr lang="en-GB" sz="1000" kern="1200" cap="all" spc="300" baseline="0" smtClean="0">
                <a:solidFill>
                  <a:schemeClr val="accent4"/>
                </a:solidFill>
                <a:latin typeface="Segoe UI" panose="020B0502040204020203" pitchFamily="34" charset="0"/>
                <a:ea typeface="+mn-ea"/>
                <a:cs typeface="Segoe UI" panose="020B0502040204020203" pitchFamily="34" charset="0"/>
              </a:defRPr>
            </a:lvl1pPr>
          </a:lstStyle>
          <a:p>
            <a:pPr>
              <a:defRPr/>
            </a:pPr>
            <a:r>
              <a:rPr lang="en-GB" dirty="0" smtClean="0"/>
              <a:t>CONTINUED </a:t>
            </a:r>
            <a:fld id="{993982D2-741D-4BC6-8F8E-84F7C8891268}" type="slidenum">
              <a:rPr smtClean="0"/>
              <a:pPr>
                <a:defRPr/>
              </a:pPr>
              <a:t>‹#›</a:t>
            </a:fld>
            <a:endParaRPr dirty="0"/>
          </a:p>
        </p:txBody>
      </p:sp>
    </p:spTree>
    <p:extLst>
      <p:ext uri="{BB962C8B-B14F-4D97-AF65-F5344CB8AC3E}">
        <p14:creationId xmlns:p14="http://schemas.microsoft.com/office/powerpoint/2010/main" val="417443139"/>
      </p:ext>
    </p:extLst>
  </p:cSld>
  <p:clrMap bg1="lt1" tx1="dk1" bg2="lt2" tx2="dk2" accent1="accent1" accent2="accent2" accent3="accent3" accent4="accent4" accent5="accent5" accent6="accent6" hlink="hlink" folHlink="folHlink"/>
  <p:hf hdr="0" dt="0"/>
  <p:notesStyle>
    <a:lvl1pPr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1pPr>
    <a:lvl2pPr marL="447675" indent="9525"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2pPr>
    <a:lvl3pPr marL="914400"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3pPr>
    <a:lvl4pPr marL="1343025" indent="28575"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4pPr>
    <a:lvl5pPr marL="1828800"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ocial.msdn.microsoft.com/Forums/en/crmdevelopment/thread/8d679824-8cd6-4a27-ad4d-11974dc5403b"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bwMode="auto">
          <a:xfrm>
            <a:off x="570998" y="581025"/>
            <a:ext cx="5716003" cy="3215882"/>
          </a:xfrm>
          <a:noFill/>
          <a:ln>
            <a:solidFill>
              <a:srgbClr val="000000"/>
            </a:solidFill>
            <a:miter lim="800000"/>
            <a:headEnd/>
            <a:tailEnd/>
          </a:ln>
        </p:spPr>
      </p:sp>
      <p:sp>
        <p:nvSpPr>
          <p:cNvPr id="1331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latin typeface="Arial" charset="0"/>
              <a:cs typeface="Arial" charset="0"/>
            </a:endParaRPr>
          </a:p>
        </p:txBody>
      </p:sp>
    </p:spTree>
    <p:extLst>
      <p:ext uri="{BB962C8B-B14F-4D97-AF65-F5344CB8AC3E}">
        <p14:creationId xmlns:p14="http://schemas.microsoft.com/office/powerpoint/2010/main" val="33181979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xfrm>
            <a:off x="570998" y="581025"/>
            <a:ext cx="5716003" cy="3215882"/>
          </a:xfrm>
          <a:noFill/>
          <a:ln>
            <a:solidFill>
              <a:srgbClr val="000000"/>
            </a:solidFill>
            <a:miter lim="800000"/>
            <a:headEnd/>
            <a:tailEnd/>
          </a:ln>
        </p:spPr>
      </p:sp>
      <p:sp>
        <p:nvSpPr>
          <p:cNvPr id="16387"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a:latin typeface="Arial" charset="0"/>
                <a:cs typeface="Arial" charset="0"/>
              </a:rPr>
              <a:t>Each of the major field types is created by first creating a specific </a:t>
            </a:r>
            <a:r>
              <a:rPr lang="en-US" dirty="0" err="1">
                <a:latin typeface="Arial" charset="0"/>
                <a:cs typeface="Arial" charset="0"/>
              </a:rPr>
              <a:t>AttributeMetadata</a:t>
            </a:r>
            <a:r>
              <a:rPr lang="en-US" dirty="0">
                <a:latin typeface="Arial" charset="0"/>
                <a:cs typeface="Arial" charset="0"/>
              </a:rPr>
              <a:t> object, each with data type specific properties.  A numeric attribute has minimum and maximum properties, a Money attribute has an accuracy property, a string attribute a maximum length,</a:t>
            </a:r>
          </a:p>
          <a:p>
            <a:endParaRPr lang="en-US" dirty="0">
              <a:latin typeface="Arial" charset="0"/>
              <a:cs typeface="Arial" charset="0"/>
            </a:endParaRPr>
          </a:p>
          <a:p>
            <a:endParaRPr lang="en-US" dirty="0">
              <a:latin typeface="Arial" charset="0"/>
              <a:cs typeface="Arial" charset="0"/>
            </a:endParaRPr>
          </a:p>
        </p:txBody>
      </p:sp>
    </p:spTree>
    <p:extLst>
      <p:ext uri="{BB962C8B-B14F-4D97-AF65-F5344CB8AC3E}">
        <p14:creationId xmlns:p14="http://schemas.microsoft.com/office/powerpoint/2010/main" val="7251790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0998" y="581025"/>
            <a:ext cx="5716003" cy="3216039"/>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32536565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xfrm>
            <a:off x="570998" y="581025"/>
            <a:ext cx="5716003" cy="3215882"/>
          </a:xfrm>
          <a:noFill/>
          <a:ln>
            <a:solidFill>
              <a:srgbClr val="000000"/>
            </a:solidFill>
            <a:miter lim="800000"/>
            <a:headEnd/>
            <a:tailEnd/>
          </a:ln>
        </p:spPr>
      </p:sp>
      <p:sp>
        <p:nvSpPr>
          <p:cNvPr id="16387" name="Notes Placeholder 2"/>
          <p:cNvSpPr>
            <a:spLocks noGrp="1"/>
          </p:cNvSpPr>
          <p:nvPr>
            <p:ph type="body" idx="1"/>
          </p:nvPr>
        </p:nvSpPr>
        <p:spPr bwMode="auto">
          <a:noFill/>
        </p:spPr>
        <p:txBody>
          <a:bodyPr wrap="square" numCol="1" anchor="t" anchorCtr="0" compatLnSpc="1">
            <a:prstTxWarp prst="textNoShape">
              <a:avLst/>
            </a:prstTxWarp>
          </a:bodyPr>
          <a:lstStyle/>
          <a:p>
            <a:r>
              <a:rPr lang="en-GB" sz="1200" kern="1200" dirty="0">
                <a:solidFill>
                  <a:schemeClr val="tx1"/>
                </a:solidFill>
                <a:latin typeface="Arial" pitchFamily="34" charset="0"/>
                <a:ea typeface="+mn-ea"/>
                <a:cs typeface="Arial" pitchFamily="34" charset="0"/>
              </a:rPr>
              <a:t> public static </a:t>
            </a:r>
            <a:r>
              <a:rPr lang="en-GB" sz="1200" kern="1200" dirty="0" err="1">
                <a:solidFill>
                  <a:schemeClr val="tx1"/>
                </a:solidFill>
                <a:latin typeface="Arial" pitchFamily="34" charset="0"/>
                <a:ea typeface="+mn-ea"/>
                <a:cs typeface="Arial" pitchFamily="34" charset="0"/>
              </a:rPr>
              <a:t>OptionMetadata</a:t>
            </a:r>
            <a:r>
              <a:rPr lang="en-GB" sz="1200" kern="1200" dirty="0">
                <a:solidFill>
                  <a:schemeClr val="tx1"/>
                </a:solidFill>
                <a:latin typeface="Arial" pitchFamily="34" charset="0"/>
                <a:ea typeface="+mn-ea"/>
                <a:cs typeface="Arial" pitchFamily="34" charset="0"/>
              </a:rPr>
              <a:t>[] </a:t>
            </a:r>
            <a:r>
              <a:rPr lang="en-GB" sz="1200" kern="1200" dirty="0" err="1">
                <a:solidFill>
                  <a:schemeClr val="tx1"/>
                </a:solidFill>
                <a:latin typeface="Arial" pitchFamily="34" charset="0"/>
                <a:ea typeface="+mn-ea"/>
                <a:cs typeface="Arial" pitchFamily="34" charset="0"/>
              </a:rPr>
              <a:t>ReturnGlobalOptionSet</a:t>
            </a:r>
            <a:r>
              <a:rPr lang="en-GB" sz="1200" kern="1200" dirty="0">
                <a:solidFill>
                  <a:schemeClr val="tx1"/>
                </a:solidFill>
                <a:latin typeface="Arial" pitchFamily="34" charset="0"/>
                <a:ea typeface="+mn-ea"/>
                <a:cs typeface="Arial" pitchFamily="34" charset="0"/>
              </a:rPr>
              <a:t>(</a:t>
            </a:r>
            <a:r>
              <a:rPr lang="en-GB" sz="1200" kern="1200" dirty="0" err="1">
                <a:solidFill>
                  <a:schemeClr val="tx1"/>
                </a:solidFill>
                <a:latin typeface="Arial" pitchFamily="34" charset="0"/>
                <a:ea typeface="+mn-ea"/>
                <a:cs typeface="Arial" pitchFamily="34" charset="0"/>
              </a:rPr>
              <a:t>IOrganizationService</a:t>
            </a:r>
            <a:r>
              <a:rPr lang="en-GB" sz="1200" kern="1200" dirty="0">
                <a:solidFill>
                  <a:schemeClr val="tx1"/>
                </a:solidFill>
                <a:latin typeface="Arial" pitchFamily="34" charset="0"/>
                <a:ea typeface="+mn-ea"/>
                <a:cs typeface="Arial" pitchFamily="34" charset="0"/>
              </a:rPr>
              <a:t> _</a:t>
            </a:r>
            <a:r>
              <a:rPr lang="en-GB" sz="1200" kern="1200" dirty="0" err="1">
                <a:solidFill>
                  <a:schemeClr val="tx1"/>
                </a:solidFill>
                <a:latin typeface="Arial" pitchFamily="34" charset="0"/>
                <a:ea typeface="+mn-ea"/>
                <a:cs typeface="Arial" pitchFamily="34" charset="0"/>
              </a:rPr>
              <a:t>serviceProxy</a:t>
            </a:r>
            <a:r>
              <a:rPr lang="en-GB" sz="1200" kern="1200" dirty="0">
                <a:solidFill>
                  <a:schemeClr val="tx1"/>
                </a:solidFill>
                <a:latin typeface="Arial" pitchFamily="34" charset="0"/>
                <a:ea typeface="+mn-ea"/>
                <a:cs typeface="Arial" pitchFamily="34" charset="0"/>
              </a:rPr>
              <a:t>, string _</a:t>
            </a:r>
            <a:r>
              <a:rPr lang="en-GB" sz="1200" kern="1200" dirty="0" err="1">
                <a:solidFill>
                  <a:schemeClr val="tx1"/>
                </a:solidFill>
                <a:latin typeface="Arial" pitchFamily="34" charset="0"/>
                <a:ea typeface="+mn-ea"/>
                <a:cs typeface="Arial" pitchFamily="34" charset="0"/>
              </a:rPr>
              <a:t>globalOptionSetName</a:t>
            </a:r>
            <a:r>
              <a:rPr lang="en-GB" sz="1200" kern="1200" dirty="0">
                <a:solidFill>
                  <a:schemeClr val="tx1"/>
                </a:solidFill>
                <a:latin typeface="Arial" pitchFamily="34" charset="0"/>
                <a:ea typeface="+mn-ea"/>
                <a:cs typeface="Arial" pitchFamily="34" charset="0"/>
              </a:rPr>
              <a:t>)</a:t>
            </a:r>
          </a:p>
          <a:p>
            <a:r>
              <a:rPr lang="en-GB" sz="1200" kern="1200" dirty="0">
                <a:solidFill>
                  <a:schemeClr val="tx1"/>
                </a:solidFill>
                <a:latin typeface="Arial" pitchFamily="34" charset="0"/>
                <a:ea typeface="+mn-ea"/>
                <a:cs typeface="Arial" pitchFamily="34" charset="0"/>
              </a:rPr>
              <a:t>        {</a:t>
            </a:r>
          </a:p>
          <a:p>
            <a:r>
              <a:rPr lang="en-GB" sz="1200" kern="1200" dirty="0">
                <a:solidFill>
                  <a:schemeClr val="tx1"/>
                </a:solidFill>
                <a:latin typeface="Arial" pitchFamily="34" charset="0"/>
                <a:ea typeface="+mn-ea"/>
                <a:cs typeface="Arial" pitchFamily="34" charset="0"/>
              </a:rPr>
              <a:t>            </a:t>
            </a:r>
            <a:r>
              <a:rPr lang="en-GB" sz="1200" kern="1200" dirty="0" err="1">
                <a:solidFill>
                  <a:schemeClr val="tx1"/>
                </a:solidFill>
                <a:latin typeface="Arial" pitchFamily="34" charset="0"/>
                <a:ea typeface="+mn-ea"/>
                <a:cs typeface="Arial" pitchFamily="34" charset="0"/>
              </a:rPr>
              <a:t>RetrieveOptionSetRequest</a:t>
            </a:r>
            <a:r>
              <a:rPr lang="en-GB" sz="1200" kern="1200" dirty="0">
                <a:solidFill>
                  <a:schemeClr val="tx1"/>
                </a:solidFill>
                <a:latin typeface="Arial" pitchFamily="34" charset="0"/>
                <a:ea typeface="+mn-ea"/>
                <a:cs typeface="Arial" pitchFamily="34" charset="0"/>
              </a:rPr>
              <a:t> </a:t>
            </a:r>
            <a:r>
              <a:rPr lang="en-GB" sz="1200" kern="1200" dirty="0" err="1">
                <a:solidFill>
                  <a:schemeClr val="tx1"/>
                </a:solidFill>
                <a:latin typeface="Arial" pitchFamily="34" charset="0"/>
                <a:ea typeface="+mn-ea"/>
                <a:cs typeface="Arial" pitchFamily="34" charset="0"/>
              </a:rPr>
              <a:t>retrieveOptionSetRequest</a:t>
            </a:r>
            <a:r>
              <a:rPr lang="en-GB" sz="1200" kern="1200" dirty="0">
                <a:solidFill>
                  <a:schemeClr val="tx1"/>
                </a:solidFill>
                <a:latin typeface="Arial" pitchFamily="34" charset="0"/>
                <a:ea typeface="+mn-ea"/>
                <a:cs typeface="Arial" pitchFamily="34" charset="0"/>
              </a:rPr>
              <a:t> =</a:t>
            </a:r>
          </a:p>
          <a:p>
            <a:r>
              <a:rPr lang="en-GB" sz="1200" kern="1200" dirty="0">
                <a:solidFill>
                  <a:schemeClr val="tx1"/>
                </a:solidFill>
                <a:latin typeface="Arial" pitchFamily="34" charset="0"/>
                <a:ea typeface="+mn-ea"/>
                <a:cs typeface="Arial" pitchFamily="34" charset="0"/>
              </a:rPr>
              <a:t>        new </a:t>
            </a:r>
            <a:r>
              <a:rPr lang="en-GB" sz="1200" kern="1200" dirty="0" err="1">
                <a:solidFill>
                  <a:schemeClr val="tx1"/>
                </a:solidFill>
                <a:latin typeface="Arial" pitchFamily="34" charset="0"/>
                <a:ea typeface="+mn-ea"/>
                <a:cs typeface="Arial" pitchFamily="34" charset="0"/>
              </a:rPr>
              <a:t>RetrieveOptionSetRequest</a:t>
            </a:r>
            <a:r>
              <a:rPr lang="en-GB" sz="1200" kern="1200" dirty="0">
                <a:solidFill>
                  <a:schemeClr val="tx1"/>
                </a:solidFill>
                <a:latin typeface="Arial" pitchFamily="34" charset="0"/>
                <a:ea typeface="+mn-ea"/>
                <a:cs typeface="Arial" pitchFamily="34" charset="0"/>
              </a:rPr>
              <a:t>{ Name = _</a:t>
            </a:r>
            <a:r>
              <a:rPr lang="en-GB" sz="1200" kern="1200" dirty="0" err="1">
                <a:solidFill>
                  <a:schemeClr val="tx1"/>
                </a:solidFill>
                <a:latin typeface="Arial" pitchFamily="34" charset="0"/>
                <a:ea typeface="+mn-ea"/>
                <a:cs typeface="Arial" pitchFamily="34" charset="0"/>
              </a:rPr>
              <a:t>globalOptionSetName</a:t>
            </a:r>
            <a:r>
              <a:rPr lang="en-GB" sz="1200" kern="1200" dirty="0">
                <a:solidFill>
                  <a:schemeClr val="tx1"/>
                </a:solidFill>
                <a:latin typeface="Arial" pitchFamily="34" charset="0"/>
                <a:ea typeface="+mn-ea"/>
                <a:cs typeface="Arial" pitchFamily="34" charset="0"/>
              </a:rPr>
              <a:t> };</a:t>
            </a:r>
          </a:p>
          <a:p>
            <a:r>
              <a:rPr lang="en-GB" sz="1200" kern="1200" dirty="0">
                <a:solidFill>
                  <a:schemeClr val="tx1"/>
                </a:solidFill>
                <a:latin typeface="Arial" pitchFamily="34" charset="0"/>
                <a:ea typeface="+mn-ea"/>
                <a:cs typeface="Arial" pitchFamily="34" charset="0"/>
              </a:rPr>
              <a:t>            // Execute the request.</a:t>
            </a:r>
          </a:p>
          <a:p>
            <a:r>
              <a:rPr lang="en-GB" sz="1200" kern="1200" dirty="0">
                <a:solidFill>
                  <a:schemeClr val="tx1"/>
                </a:solidFill>
                <a:latin typeface="Arial" pitchFamily="34" charset="0"/>
                <a:ea typeface="+mn-ea"/>
                <a:cs typeface="Arial" pitchFamily="34" charset="0"/>
              </a:rPr>
              <a:t>            </a:t>
            </a:r>
            <a:r>
              <a:rPr lang="en-GB" sz="1200" kern="1200" dirty="0" err="1">
                <a:solidFill>
                  <a:schemeClr val="tx1"/>
                </a:solidFill>
                <a:latin typeface="Arial" pitchFamily="34" charset="0"/>
                <a:ea typeface="+mn-ea"/>
                <a:cs typeface="Arial" pitchFamily="34" charset="0"/>
              </a:rPr>
              <a:t>RetrieveOptionSetResponse</a:t>
            </a:r>
            <a:r>
              <a:rPr lang="en-GB" sz="1200" kern="1200" dirty="0">
                <a:solidFill>
                  <a:schemeClr val="tx1"/>
                </a:solidFill>
                <a:latin typeface="Arial" pitchFamily="34" charset="0"/>
                <a:ea typeface="+mn-ea"/>
                <a:cs typeface="Arial" pitchFamily="34" charset="0"/>
              </a:rPr>
              <a:t> </a:t>
            </a:r>
            <a:r>
              <a:rPr lang="en-GB" sz="1200" kern="1200" dirty="0" err="1">
                <a:solidFill>
                  <a:schemeClr val="tx1"/>
                </a:solidFill>
                <a:latin typeface="Arial" pitchFamily="34" charset="0"/>
                <a:ea typeface="+mn-ea"/>
                <a:cs typeface="Arial" pitchFamily="34" charset="0"/>
              </a:rPr>
              <a:t>retrieveOptionSetResponse</a:t>
            </a:r>
            <a:r>
              <a:rPr lang="en-GB" sz="1200" kern="1200" dirty="0">
                <a:solidFill>
                  <a:schemeClr val="tx1"/>
                </a:solidFill>
                <a:latin typeface="Arial" pitchFamily="34" charset="0"/>
                <a:ea typeface="+mn-ea"/>
                <a:cs typeface="Arial" pitchFamily="34" charset="0"/>
              </a:rPr>
              <a:t> =</a:t>
            </a:r>
          </a:p>
          <a:p>
            <a:r>
              <a:rPr lang="en-GB" sz="1200" kern="1200" dirty="0">
                <a:solidFill>
                  <a:schemeClr val="tx1"/>
                </a:solidFill>
                <a:latin typeface="Arial" pitchFamily="34" charset="0"/>
                <a:ea typeface="+mn-ea"/>
                <a:cs typeface="Arial" pitchFamily="34" charset="0"/>
              </a:rPr>
              <a:t>                (</a:t>
            </a:r>
            <a:r>
              <a:rPr lang="en-GB" sz="1200" kern="1200" dirty="0" err="1">
                <a:solidFill>
                  <a:schemeClr val="tx1"/>
                </a:solidFill>
                <a:latin typeface="Arial" pitchFamily="34" charset="0"/>
                <a:ea typeface="+mn-ea"/>
                <a:cs typeface="Arial" pitchFamily="34" charset="0"/>
              </a:rPr>
              <a:t>RetrieveOptionSetResponse</a:t>
            </a:r>
            <a:r>
              <a:rPr lang="en-GB" sz="1200" kern="1200" dirty="0">
                <a:solidFill>
                  <a:schemeClr val="tx1"/>
                </a:solidFill>
                <a:latin typeface="Arial" pitchFamily="34" charset="0"/>
                <a:ea typeface="+mn-ea"/>
                <a:cs typeface="Arial" pitchFamily="34" charset="0"/>
              </a:rPr>
              <a:t>)_</a:t>
            </a:r>
            <a:r>
              <a:rPr lang="en-GB" sz="1200" kern="1200" dirty="0" err="1">
                <a:solidFill>
                  <a:schemeClr val="tx1"/>
                </a:solidFill>
                <a:latin typeface="Arial" pitchFamily="34" charset="0"/>
                <a:ea typeface="+mn-ea"/>
                <a:cs typeface="Arial" pitchFamily="34" charset="0"/>
              </a:rPr>
              <a:t>serviceProxy.Execute</a:t>
            </a:r>
            <a:r>
              <a:rPr lang="en-GB" sz="1200" kern="1200" dirty="0">
                <a:solidFill>
                  <a:schemeClr val="tx1"/>
                </a:solidFill>
                <a:latin typeface="Arial" pitchFamily="34" charset="0"/>
                <a:ea typeface="+mn-ea"/>
                <a:cs typeface="Arial" pitchFamily="34" charset="0"/>
              </a:rPr>
              <a:t>(</a:t>
            </a:r>
          </a:p>
          <a:p>
            <a:r>
              <a:rPr lang="en-GB" sz="1200" kern="1200" dirty="0">
                <a:solidFill>
                  <a:schemeClr val="tx1"/>
                </a:solidFill>
                <a:latin typeface="Arial" pitchFamily="34" charset="0"/>
                <a:ea typeface="+mn-ea"/>
                <a:cs typeface="Arial" pitchFamily="34" charset="0"/>
              </a:rPr>
              <a:t>                </a:t>
            </a:r>
            <a:r>
              <a:rPr lang="en-GB" sz="1200" kern="1200" dirty="0" err="1">
                <a:solidFill>
                  <a:schemeClr val="tx1"/>
                </a:solidFill>
                <a:latin typeface="Arial" pitchFamily="34" charset="0"/>
                <a:ea typeface="+mn-ea"/>
                <a:cs typeface="Arial" pitchFamily="34" charset="0"/>
              </a:rPr>
              <a:t>retrieveOptionSetRequest</a:t>
            </a:r>
            <a:r>
              <a:rPr lang="en-GB" sz="1200" kern="1200" dirty="0">
                <a:solidFill>
                  <a:schemeClr val="tx1"/>
                </a:solidFill>
                <a:latin typeface="Arial" pitchFamily="34" charset="0"/>
                <a:ea typeface="+mn-ea"/>
                <a:cs typeface="Arial" pitchFamily="34" charset="0"/>
              </a:rPr>
              <a:t>);</a:t>
            </a:r>
          </a:p>
          <a:p>
            <a:endParaRPr lang="en-GB" sz="1200" kern="1200" dirty="0">
              <a:solidFill>
                <a:schemeClr val="tx1"/>
              </a:solidFill>
              <a:latin typeface="Arial" pitchFamily="34" charset="0"/>
              <a:ea typeface="+mn-ea"/>
              <a:cs typeface="Arial" pitchFamily="34" charset="0"/>
            </a:endParaRPr>
          </a:p>
          <a:p>
            <a:r>
              <a:rPr lang="en-GB" sz="1200" kern="1200" dirty="0">
                <a:solidFill>
                  <a:schemeClr val="tx1"/>
                </a:solidFill>
                <a:latin typeface="Arial" pitchFamily="34" charset="0"/>
                <a:ea typeface="+mn-ea"/>
                <a:cs typeface="Arial" pitchFamily="34" charset="0"/>
              </a:rPr>
              <a:t>            </a:t>
            </a:r>
            <a:r>
              <a:rPr lang="en-GB" sz="1200" kern="1200" dirty="0" err="1">
                <a:solidFill>
                  <a:schemeClr val="tx1"/>
                </a:solidFill>
                <a:latin typeface="Arial" pitchFamily="34" charset="0"/>
                <a:ea typeface="+mn-ea"/>
                <a:cs typeface="Arial" pitchFamily="34" charset="0"/>
              </a:rPr>
              <a:t>Console.WriteLine</a:t>
            </a:r>
            <a:r>
              <a:rPr lang="en-GB" sz="1200" kern="1200" dirty="0">
                <a:solidFill>
                  <a:schemeClr val="tx1"/>
                </a:solidFill>
                <a:latin typeface="Arial" pitchFamily="34" charset="0"/>
                <a:ea typeface="+mn-ea"/>
                <a:cs typeface="Arial" pitchFamily="34" charset="0"/>
              </a:rPr>
              <a:t>("Retrieved {0}.", </a:t>
            </a:r>
            <a:r>
              <a:rPr lang="en-GB" sz="1200" kern="1200" dirty="0" err="1">
                <a:solidFill>
                  <a:schemeClr val="tx1"/>
                </a:solidFill>
                <a:latin typeface="Arial" pitchFamily="34" charset="0"/>
                <a:ea typeface="+mn-ea"/>
                <a:cs typeface="Arial" pitchFamily="34" charset="0"/>
              </a:rPr>
              <a:t>retrieveOptionSetRequest.Name</a:t>
            </a:r>
            <a:r>
              <a:rPr lang="en-GB" sz="1200" kern="1200" dirty="0">
                <a:solidFill>
                  <a:schemeClr val="tx1"/>
                </a:solidFill>
                <a:latin typeface="Arial" pitchFamily="34" charset="0"/>
                <a:ea typeface="+mn-ea"/>
                <a:cs typeface="Arial" pitchFamily="34" charset="0"/>
              </a:rPr>
              <a:t>);</a:t>
            </a:r>
          </a:p>
          <a:p>
            <a:r>
              <a:rPr lang="en-GB" sz="1200" kern="1200" dirty="0">
                <a:solidFill>
                  <a:schemeClr val="tx1"/>
                </a:solidFill>
                <a:latin typeface="Arial" pitchFamily="34" charset="0"/>
                <a:ea typeface="+mn-ea"/>
                <a:cs typeface="Arial" pitchFamily="34" charset="0"/>
              </a:rPr>
              <a:t>            // Access the retrieved </a:t>
            </a:r>
            <a:r>
              <a:rPr lang="en-GB" sz="1200" kern="1200" dirty="0" err="1">
                <a:solidFill>
                  <a:schemeClr val="tx1"/>
                </a:solidFill>
                <a:latin typeface="Arial" pitchFamily="34" charset="0"/>
                <a:ea typeface="+mn-ea"/>
                <a:cs typeface="Arial" pitchFamily="34" charset="0"/>
              </a:rPr>
              <a:t>OptionSetMetadata</a:t>
            </a:r>
            <a:r>
              <a:rPr lang="en-GB" sz="1200" kern="1200" dirty="0">
                <a:solidFill>
                  <a:schemeClr val="tx1"/>
                </a:solidFill>
                <a:latin typeface="Arial" pitchFamily="34" charset="0"/>
                <a:ea typeface="+mn-ea"/>
                <a:cs typeface="Arial" pitchFamily="34" charset="0"/>
              </a:rPr>
              <a:t>.</a:t>
            </a:r>
          </a:p>
          <a:p>
            <a:r>
              <a:rPr lang="en-GB" sz="1200" kern="1200" dirty="0">
                <a:solidFill>
                  <a:schemeClr val="tx1"/>
                </a:solidFill>
                <a:latin typeface="Arial" pitchFamily="34" charset="0"/>
                <a:ea typeface="+mn-ea"/>
                <a:cs typeface="Arial" pitchFamily="34" charset="0"/>
              </a:rPr>
              <a:t>            </a:t>
            </a:r>
            <a:r>
              <a:rPr lang="en-GB" sz="1200" kern="1200" dirty="0" err="1">
                <a:solidFill>
                  <a:schemeClr val="tx1"/>
                </a:solidFill>
                <a:latin typeface="Arial" pitchFamily="34" charset="0"/>
                <a:ea typeface="+mn-ea"/>
                <a:cs typeface="Arial" pitchFamily="34" charset="0"/>
              </a:rPr>
              <a:t>OptionSetMetadata</a:t>
            </a:r>
            <a:r>
              <a:rPr lang="en-GB" sz="1200" kern="1200" dirty="0">
                <a:solidFill>
                  <a:schemeClr val="tx1"/>
                </a:solidFill>
                <a:latin typeface="Arial" pitchFamily="34" charset="0"/>
                <a:ea typeface="+mn-ea"/>
                <a:cs typeface="Arial" pitchFamily="34" charset="0"/>
              </a:rPr>
              <a:t> </a:t>
            </a:r>
            <a:r>
              <a:rPr lang="en-GB" sz="1200" kern="1200" dirty="0" err="1">
                <a:solidFill>
                  <a:schemeClr val="tx1"/>
                </a:solidFill>
                <a:latin typeface="Arial" pitchFamily="34" charset="0"/>
                <a:ea typeface="+mn-ea"/>
                <a:cs typeface="Arial" pitchFamily="34" charset="0"/>
              </a:rPr>
              <a:t>retrievedOptionSetMetadata</a:t>
            </a:r>
            <a:r>
              <a:rPr lang="en-GB" sz="1200" kern="1200" dirty="0">
                <a:solidFill>
                  <a:schemeClr val="tx1"/>
                </a:solidFill>
                <a:latin typeface="Arial" pitchFamily="34" charset="0"/>
                <a:ea typeface="+mn-ea"/>
                <a:cs typeface="Arial" pitchFamily="34" charset="0"/>
              </a:rPr>
              <a:t> =</a:t>
            </a:r>
          </a:p>
          <a:p>
            <a:r>
              <a:rPr lang="en-GB" sz="1200" kern="1200" dirty="0">
                <a:solidFill>
                  <a:schemeClr val="tx1"/>
                </a:solidFill>
                <a:latin typeface="Arial" pitchFamily="34" charset="0"/>
                <a:ea typeface="+mn-ea"/>
                <a:cs typeface="Arial" pitchFamily="34" charset="0"/>
              </a:rPr>
              <a:t>                (</a:t>
            </a:r>
            <a:r>
              <a:rPr lang="en-GB" sz="1200" kern="1200" dirty="0" err="1">
                <a:solidFill>
                  <a:schemeClr val="tx1"/>
                </a:solidFill>
                <a:latin typeface="Arial" pitchFamily="34" charset="0"/>
                <a:ea typeface="+mn-ea"/>
                <a:cs typeface="Arial" pitchFamily="34" charset="0"/>
              </a:rPr>
              <a:t>OptionSetMetadata</a:t>
            </a:r>
            <a:r>
              <a:rPr lang="en-GB" sz="1200" kern="1200" dirty="0">
                <a:solidFill>
                  <a:schemeClr val="tx1"/>
                </a:solidFill>
                <a:latin typeface="Arial" pitchFamily="34" charset="0"/>
                <a:ea typeface="+mn-ea"/>
                <a:cs typeface="Arial" pitchFamily="34" charset="0"/>
              </a:rPr>
              <a:t>)</a:t>
            </a:r>
            <a:r>
              <a:rPr lang="en-GB" sz="1200" kern="1200" dirty="0" err="1">
                <a:solidFill>
                  <a:schemeClr val="tx1"/>
                </a:solidFill>
                <a:latin typeface="Arial" pitchFamily="34" charset="0"/>
                <a:ea typeface="+mn-ea"/>
                <a:cs typeface="Arial" pitchFamily="34" charset="0"/>
              </a:rPr>
              <a:t>retrieveOptionSetResponse.OptionSetMetadata</a:t>
            </a:r>
            <a:r>
              <a:rPr lang="en-GB" sz="1200" kern="1200" dirty="0">
                <a:solidFill>
                  <a:schemeClr val="tx1"/>
                </a:solidFill>
                <a:latin typeface="Arial" pitchFamily="34" charset="0"/>
                <a:ea typeface="+mn-ea"/>
                <a:cs typeface="Arial" pitchFamily="34" charset="0"/>
              </a:rPr>
              <a:t>;</a:t>
            </a:r>
          </a:p>
          <a:p>
            <a:r>
              <a:rPr lang="en-GB" sz="1200" kern="1200" dirty="0">
                <a:solidFill>
                  <a:schemeClr val="tx1"/>
                </a:solidFill>
                <a:latin typeface="Arial" pitchFamily="34" charset="0"/>
                <a:ea typeface="+mn-ea"/>
                <a:cs typeface="Arial" pitchFamily="34" charset="0"/>
              </a:rPr>
              <a:t>            // Get the current options list for the retrieved attribute.</a:t>
            </a:r>
          </a:p>
          <a:p>
            <a:r>
              <a:rPr lang="en-GB" sz="1200" kern="1200" dirty="0">
                <a:solidFill>
                  <a:schemeClr val="tx1"/>
                </a:solidFill>
                <a:latin typeface="Arial" pitchFamily="34" charset="0"/>
                <a:ea typeface="+mn-ea"/>
                <a:cs typeface="Arial" pitchFamily="34" charset="0"/>
              </a:rPr>
              <a:t>            </a:t>
            </a:r>
            <a:r>
              <a:rPr lang="en-GB" sz="1200" kern="1200" dirty="0" err="1">
                <a:solidFill>
                  <a:schemeClr val="tx1"/>
                </a:solidFill>
                <a:latin typeface="Arial" pitchFamily="34" charset="0"/>
                <a:ea typeface="+mn-ea"/>
                <a:cs typeface="Arial" pitchFamily="34" charset="0"/>
              </a:rPr>
              <a:t>OptionMetadata</a:t>
            </a:r>
            <a:r>
              <a:rPr lang="en-GB" sz="1200" kern="1200" dirty="0">
                <a:solidFill>
                  <a:schemeClr val="tx1"/>
                </a:solidFill>
                <a:latin typeface="Arial" pitchFamily="34" charset="0"/>
                <a:ea typeface="+mn-ea"/>
                <a:cs typeface="Arial" pitchFamily="34" charset="0"/>
              </a:rPr>
              <a:t>[] </a:t>
            </a:r>
            <a:r>
              <a:rPr lang="en-GB" sz="1200" kern="1200" dirty="0" err="1">
                <a:solidFill>
                  <a:schemeClr val="tx1"/>
                </a:solidFill>
                <a:latin typeface="Arial" pitchFamily="34" charset="0"/>
                <a:ea typeface="+mn-ea"/>
                <a:cs typeface="Arial" pitchFamily="34" charset="0"/>
              </a:rPr>
              <a:t>optionList</a:t>
            </a:r>
            <a:r>
              <a:rPr lang="en-GB" sz="1200" kern="1200" dirty="0">
                <a:solidFill>
                  <a:schemeClr val="tx1"/>
                </a:solidFill>
                <a:latin typeface="Arial" pitchFamily="34" charset="0"/>
                <a:ea typeface="+mn-ea"/>
                <a:cs typeface="Arial" pitchFamily="34" charset="0"/>
              </a:rPr>
              <a:t> =</a:t>
            </a:r>
          </a:p>
          <a:p>
            <a:r>
              <a:rPr lang="en-GB" sz="1200" kern="1200" dirty="0">
                <a:solidFill>
                  <a:schemeClr val="tx1"/>
                </a:solidFill>
                <a:latin typeface="Arial" pitchFamily="34" charset="0"/>
                <a:ea typeface="+mn-ea"/>
                <a:cs typeface="Arial" pitchFamily="34" charset="0"/>
              </a:rPr>
              <a:t>                </a:t>
            </a:r>
            <a:r>
              <a:rPr lang="en-GB" sz="1200" kern="1200" dirty="0" err="1">
                <a:solidFill>
                  <a:schemeClr val="tx1"/>
                </a:solidFill>
                <a:latin typeface="Arial" pitchFamily="34" charset="0"/>
                <a:ea typeface="+mn-ea"/>
                <a:cs typeface="Arial" pitchFamily="34" charset="0"/>
              </a:rPr>
              <a:t>retrievedOptionSetMetadata.Options.ToArray</a:t>
            </a:r>
            <a:r>
              <a:rPr lang="en-GB" sz="1200" kern="1200" dirty="0">
                <a:solidFill>
                  <a:schemeClr val="tx1"/>
                </a:solidFill>
                <a:latin typeface="Arial" pitchFamily="34" charset="0"/>
                <a:ea typeface="+mn-ea"/>
                <a:cs typeface="Arial" pitchFamily="34" charset="0"/>
              </a:rPr>
              <a:t>();</a:t>
            </a:r>
          </a:p>
          <a:p>
            <a:r>
              <a:rPr lang="en-GB" sz="1200" kern="1200" dirty="0">
                <a:solidFill>
                  <a:schemeClr val="tx1"/>
                </a:solidFill>
                <a:latin typeface="Arial" pitchFamily="34" charset="0"/>
                <a:ea typeface="+mn-ea"/>
                <a:cs typeface="Arial" pitchFamily="34" charset="0"/>
              </a:rPr>
              <a:t>            return </a:t>
            </a:r>
            <a:r>
              <a:rPr lang="en-GB" sz="1200" kern="1200" dirty="0" err="1">
                <a:solidFill>
                  <a:schemeClr val="tx1"/>
                </a:solidFill>
                <a:latin typeface="Arial" pitchFamily="34" charset="0"/>
                <a:ea typeface="+mn-ea"/>
                <a:cs typeface="Arial" pitchFamily="34" charset="0"/>
              </a:rPr>
              <a:t>optionList</a:t>
            </a:r>
            <a:r>
              <a:rPr lang="en-GB" sz="1200" kern="1200" dirty="0">
                <a:solidFill>
                  <a:schemeClr val="tx1"/>
                </a:solidFill>
                <a:latin typeface="Arial" pitchFamily="34" charset="0"/>
                <a:ea typeface="+mn-ea"/>
                <a:cs typeface="Arial" pitchFamily="34" charset="0"/>
              </a:rPr>
              <a:t>;</a:t>
            </a:r>
          </a:p>
          <a:p>
            <a:r>
              <a:rPr lang="en-GB" sz="1200" kern="1200" dirty="0">
                <a:solidFill>
                  <a:schemeClr val="tx1"/>
                </a:solidFill>
                <a:latin typeface="Arial" pitchFamily="34" charset="0"/>
                <a:ea typeface="+mn-ea"/>
                <a:cs typeface="Arial" pitchFamily="34" charset="0"/>
              </a:rPr>
              <a:t>        }</a:t>
            </a:r>
            <a:endParaRPr lang="en-US" dirty="0">
              <a:latin typeface="Arial" charset="0"/>
              <a:cs typeface="Arial" charset="0"/>
            </a:endParaRPr>
          </a:p>
        </p:txBody>
      </p:sp>
    </p:spTree>
    <p:extLst>
      <p:ext uri="{BB962C8B-B14F-4D97-AF65-F5344CB8AC3E}">
        <p14:creationId xmlns:p14="http://schemas.microsoft.com/office/powerpoint/2010/main" val="788805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xfrm>
            <a:off x="570998" y="581025"/>
            <a:ext cx="5716003" cy="3215882"/>
          </a:xfrm>
          <a:noFill/>
          <a:ln>
            <a:solidFill>
              <a:srgbClr val="000000"/>
            </a:solidFill>
            <a:miter lim="800000"/>
            <a:headEnd/>
            <a:tailEnd/>
          </a:ln>
        </p:spPr>
      </p:sp>
      <p:sp>
        <p:nvSpPr>
          <p:cNvPr id="16387" name="Notes Placeholder 2"/>
          <p:cNvSpPr>
            <a:spLocks noGrp="1"/>
          </p:cNvSpPr>
          <p:nvPr>
            <p:ph type="body" idx="1"/>
          </p:nvPr>
        </p:nvSpPr>
        <p:spPr bwMode="auto">
          <a:xfrm>
            <a:off x="728663" y="4679950"/>
            <a:ext cx="5400675" cy="4865688"/>
          </a:xfrm>
          <a:noFill/>
        </p:spPr>
        <p:txBody>
          <a:bodyPr wrap="square" numCol="1" anchor="t" anchorCtr="0" compatLnSpc="1">
            <a:prstTxWarp prst="textNoShape">
              <a:avLst/>
            </a:prstTxWarp>
          </a:bodyPr>
          <a:lstStyle/>
          <a:p>
            <a:r>
              <a:rPr lang="en-US" dirty="0">
                <a:latin typeface="Arial" charset="0"/>
                <a:cs typeface="Arial" charset="0"/>
              </a:rPr>
              <a:t>The </a:t>
            </a:r>
            <a:r>
              <a:rPr lang="en-US" dirty="0" err="1">
                <a:latin typeface="Arial" charset="0"/>
                <a:cs typeface="Arial" charset="0"/>
              </a:rPr>
              <a:t>RetrieveEntityRequest</a:t>
            </a:r>
            <a:r>
              <a:rPr lang="en-US" dirty="0">
                <a:latin typeface="Arial" charset="0"/>
                <a:cs typeface="Arial" charset="0"/>
              </a:rPr>
              <a:t> can be used to extract the metadata for an entity,</a:t>
            </a:r>
            <a:r>
              <a:rPr lang="en-US" baseline="0" dirty="0">
                <a:latin typeface="Arial" charset="0"/>
                <a:cs typeface="Arial" charset="0"/>
              </a:rPr>
              <a:t> then read or modify various attributes.</a:t>
            </a:r>
            <a:endParaRPr lang="en-US" dirty="0">
              <a:latin typeface="Arial" charset="0"/>
              <a:cs typeface="Arial" charset="0"/>
            </a:endParaRPr>
          </a:p>
          <a:p>
            <a:endParaRPr lang="en-US" dirty="0">
              <a:latin typeface="Arial" charset="0"/>
              <a:cs typeface="Arial" charset="0"/>
            </a:endParaRPr>
          </a:p>
          <a:p>
            <a:r>
              <a:rPr lang="en-US" dirty="0" err="1">
                <a:latin typeface="Arial" charset="0"/>
                <a:cs typeface="Arial" charset="0"/>
              </a:rPr>
              <a:t>RetrieveEntityRequest</a:t>
            </a:r>
            <a:r>
              <a:rPr lang="en-US" dirty="0">
                <a:latin typeface="Arial" charset="0"/>
                <a:cs typeface="Arial" charset="0"/>
              </a:rPr>
              <a:t> request = new </a:t>
            </a:r>
            <a:r>
              <a:rPr lang="en-US" dirty="0" err="1">
                <a:latin typeface="Arial" charset="0"/>
                <a:cs typeface="Arial" charset="0"/>
              </a:rPr>
              <a:t>RetrieveEntityRequest</a:t>
            </a:r>
            <a:endParaRPr lang="en-US" dirty="0">
              <a:latin typeface="Arial" charset="0"/>
              <a:cs typeface="Arial" charset="0"/>
            </a:endParaRPr>
          </a:p>
          <a:p>
            <a:r>
              <a:rPr lang="en-US" dirty="0">
                <a:latin typeface="Arial" charset="0"/>
                <a:cs typeface="Arial" charset="0"/>
              </a:rPr>
              <a:t>            {	</a:t>
            </a:r>
          </a:p>
          <a:p>
            <a:r>
              <a:rPr lang="en-US" dirty="0">
                <a:latin typeface="Arial" charset="0"/>
                <a:cs typeface="Arial" charset="0"/>
              </a:rPr>
              <a:t>			</a:t>
            </a:r>
            <a:r>
              <a:rPr lang="en-US" dirty="0" err="1">
                <a:latin typeface="Arial" charset="0"/>
                <a:cs typeface="Arial" charset="0"/>
              </a:rPr>
              <a:t>EntityFilters</a:t>
            </a:r>
            <a:r>
              <a:rPr lang="en-US" dirty="0">
                <a:latin typeface="Arial" charset="0"/>
                <a:cs typeface="Arial" charset="0"/>
              </a:rPr>
              <a:t> = </a:t>
            </a:r>
            <a:r>
              <a:rPr lang="en-US" dirty="0" err="1">
                <a:latin typeface="Arial" charset="0"/>
                <a:cs typeface="Arial" charset="0"/>
              </a:rPr>
              <a:t>EntityFilters.Entity</a:t>
            </a:r>
            <a:r>
              <a:rPr lang="en-US" dirty="0">
                <a:latin typeface="Arial" charset="0"/>
                <a:cs typeface="Arial" charset="0"/>
              </a:rPr>
              <a:t>,</a:t>
            </a:r>
          </a:p>
          <a:p>
            <a:r>
              <a:rPr lang="en-US" dirty="0">
                <a:latin typeface="Arial" charset="0"/>
                <a:cs typeface="Arial" charset="0"/>
              </a:rPr>
              <a:t>                </a:t>
            </a:r>
            <a:r>
              <a:rPr lang="en-US" dirty="0" err="1">
                <a:latin typeface="Arial" charset="0"/>
                <a:cs typeface="Arial" charset="0"/>
              </a:rPr>
              <a:t>LogicalName</a:t>
            </a:r>
            <a:r>
              <a:rPr lang="en-US" dirty="0">
                <a:latin typeface="Arial" charset="0"/>
                <a:cs typeface="Arial" charset="0"/>
              </a:rPr>
              <a:t> = "</a:t>
            </a:r>
            <a:r>
              <a:rPr lang="en-US" dirty="0" err="1">
                <a:latin typeface="Arial" charset="0"/>
                <a:cs typeface="Arial" charset="0"/>
              </a:rPr>
              <a:t>new_bankaccount</a:t>
            </a:r>
            <a:r>
              <a:rPr lang="en-US" dirty="0">
                <a:latin typeface="Arial" charset="0"/>
                <a:cs typeface="Arial" charset="0"/>
              </a:rPr>
              <a:t>" </a:t>
            </a:r>
          </a:p>
          <a:p>
            <a:r>
              <a:rPr lang="en-US" dirty="0">
                <a:latin typeface="Arial" charset="0"/>
                <a:cs typeface="Arial" charset="0"/>
              </a:rPr>
              <a:t>		};</a:t>
            </a:r>
          </a:p>
          <a:p>
            <a:r>
              <a:rPr lang="en-US" dirty="0" err="1">
                <a:latin typeface="Arial" charset="0"/>
                <a:cs typeface="Arial" charset="0"/>
              </a:rPr>
              <a:t>RetrieveEntityResponse</a:t>
            </a:r>
            <a:r>
              <a:rPr lang="en-US" dirty="0">
                <a:latin typeface="Arial" charset="0"/>
                <a:cs typeface="Arial" charset="0"/>
              </a:rPr>
              <a:t> response = 	(</a:t>
            </a:r>
            <a:r>
              <a:rPr lang="en-US" dirty="0" err="1">
                <a:latin typeface="Arial" charset="0"/>
                <a:cs typeface="Arial" charset="0"/>
              </a:rPr>
              <a:t>RetrieveEntityResponse</a:t>
            </a:r>
            <a:r>
              <a:rPr lang="en-US" dirty="0">
                <a:latin typeface="Arial" charset="0"/>
                <a:cs typeface="Arial" charset="0"/>
              </a:rPr>
              <a:t>)</a:t>
            </a:r>
            <a:r>
              <a:rPr lang="en-US" dirty="0" err="1">
                <a:latin typeface="Arial" charset="0"/>
                <a:cs typeface="Arial" charset="0"/>
              </a:rPr>
              <a:t>service.Execute</a:t>
            </a:r>
            <a:r>
              <a:rPr lang="en-US" dirty="0">
                <a:latin typeface="Arial" charset="0"/>
                <a:cs typeface="Arial" charset="0"/>
              </a:rPr>
              <a:t>(request);</a:t>
            </a:r>
          </a:p>
          <a:p>
            <a:r>
              <a:rPr lang="en-US" dirty="0">
                <a:latin typeface="Arial" charset="0"/>
                <a:cs typeface="Arial" charset="0"/>
              </a:rPr>
              <a:t>            //</a:t>
            </a:r>
            <a:r>
              <a:rPr lang="en-US" dirty="0" err="1">
                <a:latin typeface="Arial" charset="0"/>
                <a:cs typeface="Arial" charset="0"/>
              </a:rPr>
              <a:t>CreateUpdateEntityMetadata.RetrieveEntity</a:t>
            </a:r>
            <a:endParaRPr lang="en-US" dirty="0">
              <a:latin typeface="Arial" charset="0"/>
              <a:cs typeface="Arial" charset="0"/>
            </a:endParaRPr>
          </a:p>
          <a:p>
            <a:r>
              <a:rPr lang="en-US" dirty="0" err="1">
                <a:latin typeface="Arial" charset="0"/>
                <a:cs typeface="Arial" charset="0"/>
              </a:rPr>
              <a:t>EntityMetadata</a:t>
            </a:r>
            <a:r>
              <a:rPr lang="en-US" dirty="0">
                <a:latin typeface="Arial" charset="0"/>
                <a:cs typeface="Arial" charset="0"/>
              </a:rPr>
              <a:t> entity = </a:t>
            </a:r>
            <a:r>
              <a:rPr lang="en-US" dirty="0" err="1">
                <a:latin typeface="Arial" charset="0"/>
                <a:cs typeface="Arial" charset="0"/>
              </a:rPr>
              <a:t>response.EntityMetadata</a:t>
            </a:r>
            <a:r>
              <a:rPr lang="en-US" dirty="0">
                <a:latin typeface="Arial" charset="0"/>
                <a:cs typeface="Arial" charset="0"/>
              </a:rPr>
              <a:t>;</a:t>
            </a:r>
          </a:p>
          <a:p>
            <a:r>
              <a:rPr lang="en-US" dirty="0" err="1">
                <a:latin typeface="Arial" charset="0"/>
                <a:cs typeface="Arial" charset="0"/>
              </a:rPr>
              <a:t>BankAccountEntity.IsMailMergeEnabled</a:t>
            </a:r>
            <a:r>
              <a:rPr lang="en-US" dirty="0">
                <a:latin typeface="Arial" charset="0"/>
                <a:cs typeface="Arial" charset="0"/>
              </a:rPr>
              <a:t> = new 	</a:t>
            </a:r>
            <a:r>
              <a:rPr lang="en-US" dirty="0" err="1">
                <a:latin typeface="Arial" charset="0"/>
                <a:cs typeface="Arial" charset="0"/>
              </a:rPr>
              <a:t>BooleanManagedProperty</a:t>
            </a:r>
            <a:r>
              <a:rPr lang="en-US" dirty="0">
                <a:latin typeface="Arial" charset="0"/>
                <a:cs typeface="Arial" charset="0"/>
              </a:rPr>
              <a:t>(false);</a:t>
            </a:r>
          </a:p>
          <a:p>
            <a:r>
              <a:rPr lang="en-US" dirty="0" err="1">
                <a:latin typeface="Arial" charset="0"/>
                <a:cs typeface="Arial" charset="0"/>
              </a:rPr>
              <a:t>BankAccountEntity.IsActivityParty</a:t>
            </a:r>
            <a:r>
              <a:rPr lang="en-US" dirty="0">
                <a:latin typeface="Arial" charset="0"/>
                <a:cs typeface="Arial" charset="0"/>
              </a:rPr>
              <a:t> = true;        </a:t>
            </a:r>
          </a:p>
          <a:p>
            <a:r>
              <a:rPr lang="en-US" dirty="0" err="1">
                <a:latin typeface="Arial" charset="0"/>
                <a:cs typeface="Arial" charset="0"/>
              </a:rPr>
              <a:t>UpdateEntityRequest</a:t>
            </a:r>
            <a:r>
              <a:rPr lang="en-US" dirty="0">
                <a:latin typeface="Arial" charset="0"/>
                <a:cs typeface="Arial" charset="0"/>
              </a:rPr>
              <a:t> </a:t>
            </a:r>
            <a:r>
              <a:rPr lang="en-US" dirty="0" err="1">
                <a:latin typeface="Arial" charset="0"/>
                <a:cs typeface="Arial" charset="0"/>
              </a:rPr>
              <a:t>updateRequest</a:t>
            </a:r>
            <a:r>
              <a:rPr lang="en-US" dirty="0">
                <a:latin typeface="Arial" charset="0"/>
                <a:cs typeface="Arial" charset="0"/>
              </a:rPr>
              <a:t> = new </a:t>
            </a:r>
            <a:r>
              <a:rPr lang="en-US" dirty="0" err="1">
                <a:latin typeface="Arial" charset="0"/>
                <a:cs typeface="Arial" charset="0"/>
              </a:rPr>
              <a:t>UpdateEntityRequest</a:t>
            </a:r>
            <a:endParaRPr lang="en-US" dirty="0">
              <a:latin typeface="Arial" charset="0"/>
              <a:cs typeface="Arial" charset="0"/>
            </a:endParaRPr>
          </a:p>
          <a:p>
            <a:r>
              <a:rPr lang="en-US" dirty="0">
                <a:latin typeface="Arial" charset="0"/>
                <a:cs typeface="Arial" charset="0"/>
              </a:rPr>
              <a:t>                {</a:t>
            </a:r>
          </a:p>
          <a:p>
            <a:r>
              <a:rPr lang="en-US" dirty="0">
                <a:latin typeface="Arial" charset="0"/>
                <a:cs typeface="Arial" charset="0"/>
              </a:rPr>
              <a:t>                    Entity = </a:t>
            </a:r>
            <a:r>
              <a:rPr lang="en-US" dirty="0" err="1">
                <a:latin typeface="Arial" charset="0"/>
                <a:cs typeface="Arial" charset="0"/>
              </a:rPr>
              <a:t>BankAccountEntity</a:t>
            </a:r>
            <a:r>
              <a:rPr lang="en-US" dirty="0">
                <a:latin typeface="Arial" charset="0"/>
                <a:cs typeface="Arial" charset="0"/>
              </a:rPr>
              <a:t>,</a:t>
            </a:r>
          </a:p>
          <a:p>
            <a:r>
              <a:rPr lang="en-US" dirty="0">
                <a:latin typeface="Arial" charset="0"/>
                <a:cs typeface="Arial" charset="0"/>
              </a:rPr>
              <a:t>                    </a:t>
            </a:r>
            <a:r>
              <a:rPr lang="en-US" dirty="0" err="1">
                <a:latin typeface="Arial" charset="0"/>
                <a:cs typeface="Arial" charset="0"/>
              </a:rPr>
              <a:t>HasNotes</a:t>
            </a:r>
            <a:r>
              <a:rPr lang="en-US" dirty="0">
                <a:latin typeface="Arial" charset="0"/>
                <a:cs typeface="Arial" charset="0"/>
              </a:rPr>
              <a:t> = true // Enable Notes</a:t>
            </a:r>
          </a:p>
          <a:p>
            <a:r>
              <a:rPr lang="en-US" dirty="0">
                <a:latin typeface="Arial" charset="0"/>
                <a:cs typeface="Arial" charset="0"/>
              </a:rPr>
              <a:t>                };</a:t>
            </a:r>
          </a:p>
          <a:p>
            <a:r>
              <a:rPr lang="en-US" dirty="0">
                <a:latin typeface="Arial" charset="0"/>
                <a:cs typeface="Arial" charset="0"/>
              </a:rPr>
              <a:t>                </a:t>
            </a:r>
            <a:r>
              <a:rPr lang="en-US" dirty="0" err="1">
                <a:latin typeface="Arial" charset="0"/>
                <a:cs typeface="Arial" charset="0"/>
              </a:rPr>
              <a:t>service.Execute</a:t>
            </a:r>
            <a:r>
              <a:rPr lang="en-US" dirty="0">
                <a:latin typeface="Arial" charset="0"/>
                <a:cs typeface="Arial" charset="0"/>
              </a:rPr>
              <a:t>(</a:t>
            </a:r>
            <a:r>
              <a:rPr lang="en-US" dirty="0" err="1">
                <a:latin typeface="Arial" charset="0"/>
                <a:cs typeface="Arial" charset="0"/>
              </a:rPr>
              <a:t>updateRequest</a:t>
            </a:r>
            <a:r>
              <a:rPr lang="en-US" dirty="0">
                <a:latin typeface="Arial" charset="0"/>
                <a:cs typeface="Arial" charset="0"/>
              </a:rPr>
              <a:t>);</a:t>
            </a:r>
          </a:p>
        </p:txBody>
      </p:sp>
    </p:spTree>
    <p:extLst>
      <p:ext uri="{BB962C8B-B14F-4D97-AF65-F5344CB8AC3E}">
        <p14:creationId xmlns:p14="http://schemas.microsoft.com/office/powerpoint/2010/main" val="36407531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0998" y="581025"/>
            <a:ext cx="5716003" cy="3216039"/>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12501641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0998" y="581025"/>
            <a:ext cx="5716003" cy="3216839"/>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6196066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xfrm>
            <a:off x="570998" y="581025"/>
            <a:ext cx="5716003" cy="3215882"/>
          </a:xfrm>
          <a:noFill/>
          <a:ln>
            <a:solidFill>
              <a:srgbClr val="000000"/>
            </a:solidFill>
            <a:miter lim="800000"/>
            <a:headEnd/>
            <a:tailEnd/>
          </a:ln>
        </p:spPr>
      </p:sp>
      <p:sp>
        <p:nvSpPr>
          <p:cNvPr id="1638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latin typeface="Arial" charset="0"/>
              <a:cs typeface="Arial" charset="0"/>
            </a:endParaRPr>
          </a:p>
        </p:txBody>
      </p:sp>
    </p:spTree>
    <p:extLst>
      <p:ext uri="{BB962C8B-B14F-4D97-AF65-F5344CB8AC3E}">
        <p14:creationId xmlns:p14="http://schemas.microsoft.com/office/powerpoint/2010/main" val="41893996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xfrm>
            <a:off x="570998" y="581025"/>
            <a:ext cx="5716003" cy="3215882"/>
          </a:xfrm>
          <a:noFill/>
          <a:ln>
            <a:solidFill>
              <a:srgbClr val="000000"/>
            </a:solidFill>
            <a:miter lim="800000"/>
            <a:headEnd/>
            <a:tailEnd/>
          </a:ln>
        </p:spPr>
      </p:sp>
      <p:sp>
        <p:nvSpPr>
          <p:cNvPr id="19459" name="Notes Placeholder 2"/>
          <p:cNvSpPr>
            <a:spLocks noGrp="1"/>
          </p:cNvSpPr>
          <p:nvPr>
            <p:ph type="body" idx="1"/>
          </p:nvPr>
        </p:nvSpPr>
        <p:spPr bwMode="auto">
          <a:noFill/>
        </p:spPr>
        <p:txBody>
          <a:bodyPr wrap="square" numCol="1" anchor="t" anchorCtr="0" compatLnSpc="1">
            <a:prstTxWarp prst="textNoShape">
              <a:avLst/>
            </a:prstTxWarp>
          </a:bodyPr>
          <a:lstStyle/>
          <a:p>
            <a:r>
              <a:rPr lang="en-GB" dirty="0"/>
              <a:t>The Execute method is passed an </a:t>
            </a:r>
            <a:r>
              <a:rPr lang="en-GB" dirty="0" err="1"/>
              <a:t>OrganizationRequest</a:t>
            </a:r>
            <a:r>
              <a:rPr lang="en-GB" dirty="0"/>
              <a:t> message object and returns an </a:t>
            </a:r>
            <a:r>
              <a:rPr lang="en-GB" dirty="0" err="1"/>
              <a:t>OrganizationResponse</a:t>
            </a:r>
            <a:r>
              <a:rPr lang="en-GB" dirty="0"/>
              <a:t> message. The Request and Response Message types are base classes  which are derived by 200 + custom types, such as </a:t>
            </a:r>
            <a:r>
              <a:rPr lang="en-GB" dirty="0" err="1"/>
              <a:t>AssignRequest</a:t>
            </a:r>
            <a:r>
              <a:rPr lang="en-GB" dirty="0"/>
              <a:t>, </a:t>
            </a:r>
            <a:r>
              <a:rPr lang="en-GB" dirty="0" err="1"/>
              <a:t>CalculateRollupFieldRequest</a:t>
            </a:r>
            <a:r>
              <a:rPr lang="en-GB" dirty="0"/>
              <a:t>, </a:t>
            </a:r>
            <a:r>
              <a:rPr lang="en-GB" dirty="0" err="1"/>
              <a:t>ExportSolutionRequest</a:t>
            </a:r>
            <a:r>
              <a:rPr lang="en-GB" dirty="0"/>
              <a:t>, </a:t>
            </a:r>
            <a:r>
              <a:rPr lang="en-GB" dirty="0" err="1"/>
              <a:t>RetrieveMultipleRequest</a:t>
            </a:r>
            <a:r>
              <a:rPr lang="en-GB" dirty="0"/>
              <a:t>, Some of these </a:t>
            </a:r>
            <a:r>
              <a:rPr lang="en-GB" dirty="0" err="1"/>
              <a:t>OrganizationRequest</a:t>
            </a:r>
            <a:r>
              <a:rPr lang="en-GB" dirty="0"/>
              <a:t> types perform CRUD operations, others CRM System management operations. Each derived type has specific properties, to pass data to CRM and different return types.</a:t>
            </a:r>
          </a:p>
          <a:p>
            <a:endParaRPr lang="en-GB" dirty="0"/>
          </a:p>
          <a:p>
            <a:r>
              <a:rPr lang="en-GB" dirty="0"/>
              <a:t>The </a:t>
            </a:r>
            <a:r>
              <a:rPr lang="en-GB" dirty="0" err="1"/>
              <a:t>OrganizationService</a:t>
            </a:r>
            <a:r>
              <a:rPr lang="en-GB" dirty="0"/>
              <a:t> CRUD operations (Create, Update, Delete, Retrieve) are all encapsulations of the basic Execute method, and can be performed by using the Execute method and the appropriate </a:t>
            </a:r>
            <a:r>
              <a:rPr lang="en-GB" dirty="0" err="1"/>
              <a:t>OrganizationRequest</a:t>
            </a:r>
            <a:r>
              <a:rPr lang="en-GB" dirty="0"/>
              <a:t> messages (</a:t>
            </a:r>
            <a:r>
              <a:rPr lang="en-GB" dirty="0" err="1"/>
              <a:t>CreateRequest</a:t>
            </a:r>
            <a:r>
              <a:rPr lang="en-GB" dirty="0"/>
              <a:t>, </a:t>
            </a:r>
            <a:r>
              <a:rPr lang="en-GB" dirty="0" err="1"/>
              <a:t>RetrieveRequest</a:t>
            </a:r>
            <a:r>
              <a:rPr lang="en-GB" dirty="0"/>
              <a:t>, </a:t>
            </a:r>
            <a:r>
              <a:rPr lang="en-GB" dirty="0" err="1"/>
              <a:t>UpdateRequest</a:t>
            </a:r>
            <a:r>
              <a:rPr lang="en-GB" dirty="0"/>
              <a:t>, </a:t>
            </a:r>
            <a:r>
              <a:rPr lang="en-GB" dirty="0" err="1"/>
              <a:t>DeleteRequest</a:t>
            </a:r>
            <a:r>
              <a:rPr lang="en-GB" dirty="0"/>
              <a:t>) and handling the associated </a:t>
            </a:r>
            <a:r>
              <a:rPr lang="en-GB" dirty="0" err="1"/>
              <a:t>OrganizationResponse</a:t>
            </a:r>
            <a:r>
              <a:rPr lang="en-GB" dirty="0"/>
              <a:t> (</a:t>
            </a:r>
            <a:r>
              <a:rPr lang="en-GB" dirty="0" err="1"/>
              <a:t>CreateResponse</a:t>
            </a:r>
            <a:r>
              <a:rPr lang="en-GB" dirty="0"/>
              <a:t>, </a:t>
            </a:r>
            <a:r>
              <a:rPr lang="en-GB" dirty="0" err="1"/>
              <a:t>RetrieveResponse</a:t>
            </a:r>
            <a:r>
              <a:rPr lang="en-GB" dirty="0"/>
              <a:t>, </a:t>
            </a:r>
            <a:r>
              <a:rPr lang="en-GB" dirty="0" err="1"/>
              <a:t>UpdateResponse</a:t>
            </a:r>
            <a:r>
              <a:rPr lang="en-GB" dirty="0"/>
              <a:t>, </a:t>
            </a:r>
            <a:r>
              <a:rPr lang="en-GB" dirty="0" err="1"/>
              <a:t>DeleteResponse</a:t>
            </a:r>
            <a:r>
              <a:rPr lang="en-GB" dirty="0"/>
              <a:t>). For all operations other than the CRUD operations use the Execute method ( assign record, </a:t>
            </a:r>
            <a:r>
              <a:rPr lang="en-GB" dirty="0" err="1"/>
              <a:t>WhoAmI</a:t>
            </a:r>
            <a:r>
              <a:rPr lang="en-GB" dirty="0"/>
              <a:t> Request, </a:t>
            </a:r>
            <a:r>
              <a:rPr lang="en-GB" dirty="0" err="1"/>
              <a:t>etc</a:t>
            </a:r>
            <a:r>
              <a:rPr lang="en-GB" dirty="0"/>
              <a:t>).  Although the encapsulation of the Execute method by the CRUD operations makes data request easier from the </a:t>
            </a:r>
            <a:r>
              <a:rPr lang="en-GB" dirty="0" err="1"/>
              <a:t>.Net</a:t>
            </a:r>
            <a:r>
              <a:rPr lang="en-GB" dirty="0"/>
              <a:t> SDK consumer perspective, the </a:t>
            </a:r>
            <a:r>
              <a:rPr lang="en-GB" dirty="0" err="1"/>
              <a:t>OrganizationService</a:t>
            </a:r>
            <a:r>
              <a:rPr lang="en-GB" dirty="0"/>
              <a:t> Execute method will still be used to perform CRUD operations from JavaScript as it can be called via SOAP.</a:t>
            </a:r>
          </a:p>
          <a:p>
            <a:endParaRPr lang="en-GB" dirty="0"/>
          </a:p>
          <a:p>
            <a:endParaRPr lang="en-US" dirty="0">
              <a:latin typeface="Arial" charset="0"/>
              <a:cs typeface="Arial" charset="0"/>
            </a:endParaRPr>
          </a:p>
          <a:p>
            <a:r>
              <a:rPr lang="en-US" dirty="0">
                <a:latin typeface="Arial" charset="0"/>
                <a:cs typeface="Arial" charset="0"/>
              </a:rPr>
              <a:t>For a full list of Request Message types</a:t>
            </a:r>
          </a:p>
          <a:p>
            <a:r>
              <a:rPr lang="en-US" dirty="0">
                <a:latin typeface="Arial" charset="0"/>
                <a:cs typeface="Arial" charset="0"/>
              </a:rPr>
              <a:t>https://msdn.microsoft.com/en-us/library/gg309482.aspx</a:t>
            </a:r>
          </a:p>
        </p:txBody>
      </p:sp>
    </p:spTree>
    <p:extLst>
      <p:ext uri="{BB962C8B-B14F-4D97-AF65-F5344CB8AC3E}">
        <p14:creationId xmlns:p14="http://schemas.microsoft.com/office/powerpoint/2010/main" val="20792468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728663" y="716692"/>
            <a:ext cx="5400675" cy="8828946"/>
          </a:xfrm>
          <a:solidFill>
            <a:schemeClr val="bg1"/>
          </a:solidFill>
        </p:spPr>
        <p:txBody>
          <a:bodyPr/>
          <a:lstStyle/>
          <a:p>
            <a:r>
              <a:rPr lang="en-GB" b="1" dirty="0"/>
              <a:t>Creating a new account with </a:t>
            </a:r>
            <a:r>
              <a:rPr lang="en-GB" b="1" dirty="0" err="1"/>
              <a:t>CreateRequest</a:t>
            </a:r>
            <a:endParaRPr lang="en-GB" b="1" dirty="0"/>
          </a:p>
          <a:p>
            <a:endParaRPr lang="en-GB" b="1" dirty="0"/>
          </a:p>
          <a:p>
            <a:r>
              <a:rPr lang="en-GB" dirty="0"/>
              <a:t>Account target = new Account(); </a:t>
            </a:r>
          </a:p>
          <a:p>
            <a:r>
              <a:rPr lang="en-GB" dirty="0" err="1"/>
              <a:t>target.Name</a:t>
            </a:r>
            <a:r>
              <a:rPr lang="en-GB" dirty="0"/>
              <a:t> =“</a:t>
            </a:r>
            <a:r>
              <a:rPr lang="en-GB" dirty="0" err="1"/>
              <a:t>WoodGrove</a:t>
            </a:r>
            <a:r>
              <a:rPr lang="en-GB" dirty="0"/>
              <a:t> Bank"; </a:t>
            </a:r>
          </a:p>
          <a:p>
            <a:r>
              <a:rPr lang="en-GB" dirty="0" err="1"/>
              <a:t>CreateRequest</a:t>
            </a:r>
            <a:r>
              <a:rPr lang="en-GB" dirty="0"/>
              <a:t> </a:t>
            </a:r>
            <a:r>
              <a:rPr lang="en-GB" dirty="0" err="1"/>
              <a:t>req</a:t>
            </a:r>
            <a:r>
              <a:rPr lang="en-GB" dirty="0"/>
              <a:t> = new </a:t>
            </a:r>
            <a:r>
              <a:rPr lang="en-GB" dirty="0" err="1"/>
              <a:t>CreateRequest</a:t>
            </a:r>
            <a:r>
              <a:rPr lang="en-GB" dirty="0"/>
              <a:t>(); </a:t>
            </a:r>
          </a:p>
          <a:p>
            <a:r>
              <a:rPr lang="en-GB" dirty="0" err="1"/>
              <a:t>req.Target</a:t>
            </a:r>
            <a:r>
              <a:rPr lang="en-GB" dirty="0"/>
              <a:t> = target; </a:t>
            </a:r>
          </a:p>
          <a:p>
            <a:r>
              <a:rPr lang="en-GB" dirty="0" err="1"/>
              <a:t>CreateResponse</a:t>
            </a:r>
            <a:r>
              <a:rPr lang="en-GB" dirty="0"/>
              <a:t> response = (</a:t>
            </a:r>
            <a:r>
              <a:rPr lang="en-GB" dirty="0" err="1"/>
              <a:t>CreateResponse</a:t>
            </a:r>
            <a:r>
              <a:rPr lang="en-GB" dirty="0"/>
              <a:t>) </a:t>
            </a:r>
            <a:r>
              <a:rPr lang="en-GB" dirty="0" err="1"/>
              <a:t>service.Execute</a:t>
            </a:r>
            <a:r>
              <a:rPr lang="en-GB" dirty="0"/>
              <a:t>(</a:t>
            </a:r>
            <a:r>
              <a:rPr lang="en-GB" dirty="0" err="1"/>
              <a:t>req</a:t>
            </a:r>
            <a:r>
              <a:rPr lang="en-GB" dirty="0"/>
              <a:t>);</a:t>
            </a:r>
          </a:p>
          <a:p>
            <a:r>
              <a:rPr lang="en-GB" dirty="0" err="1"/>
              <a:t>Guid</a:t>
            </a:r>
            <a:r>
              <a:rPr lang="en-GB" dirty="0"/>
              <a:t> </a:t>
            </a:r>
            <a:r>
              <a:rPr lang="en-GB" dirty="0" err="1"/>
              <a:t>newid</a:t>
            </a:r>
            <a:r>
              <a:rPr lang="en-GB" dirty="0"/>
              <a:t> = response.id;</a:t>
            </a:r>
          </a:p>
          <a:p>
            <a:endParaRPr lang="en-GB" dirty="0"/>
          </a:p>
          <a:p>
            <a:endParaRPr lang="en-GB" dirty="0"/>
          </a:p>
          <a:p>
            <a:endParaRPr lang="en-GB" dirty="0"/>
          </a:p>
          <a:p>
            <a:endParaRPr lang="en-GB" dirty="0"/>
          </a:p>
          <a:p>
            <a:r>
              <a:rPr lang="en-GB" b="1" dirty="0"/>
              <a:t>Comparable Creating a new account with </a:t>
            </a:r>
            <a:r>
              <a:rPr lang="en-GB" b="1" dirty="0" err="1"/>
              <a:t>service.Create</a:t>
            </a:r>
            <a:r>
              <a:rPr lang="en-GB" b="1" dirty="0"/>
              <a:t> method</a:t>
            </a:r>
          </a:p>
          <a:p>
            <a:endParaRPr lang="en-GB" b="1" dirty="0"/>
          </a:p>
          <a:p>
            <a:r>
              <a:rPr lang="en-GB" dirty="0"/>
              <a:t>Account target2 = new Account();</a:t>
            </a:r>
          </a:p>
          <a:p>
            <a:r>
              <a:rPr lang="en-GB" dirty="0"/>
              <a:t>target2.Name = "</a:t>
            </a:r>
            <a:r>
              <a:rPr lang="en-GB" dirty="0" err="1"/>
              <a:t>Fabrikam</a:t>
            </a:r>
            <a:r>
              <a:rPr lang="en-GB" dirty="0"/>
              <a:t>";</a:t>
            </a:r>
          </a:p>
          <a:p>
            <a:r>
              <a:rPr lang="en-GB" dirty="0" err="1"/>
              <a:t>Guid</a:t>
            </a:r>
            <a:r>
              <a:rPr lang="en-GB" dirty="0"/>
              <a:t> g2 = </a:t>
            </a:r>
            <a:r>
              <a:rPr lang="en-GB" dirty="0" err="1"/>
              <a:t>service.Create</a:t>
            </a:r>
            <a:r>
              <a:rPr lang="en-GB" dirty="0"/>
              <a:t>(target2);</a:t>
            </a:r>
            <a:endParaRPr lang="en-GB" b="1" dirty="0"/>
          </a:p>
          <a:p>
            <a:endParaRPr lang="en-GB" dirty="0"/>
          </a:p>
          <a:p>
            <a:endParaRPr lang="en-GB" dirty="0"/>
          </a:p>
          <a:p>
            <a:r>
              <a:rPr lang="en-GB" dirty="0"/>
              <a:t>The encapsulating </a:t>
            </a:r>
            <a:r>
              <a:rPr lang="en-GB" dirty="0" err="1"/>
              <a:t>service.Create</a:t>
            </a:r>
            <a:r>
              <a:rPr lang="en-GB" dirty="0"/>
              <a:t> method, makes the process of entity creation easier, but the </a:t>
            </a:r>
            <a:r>
              <a:rPr lang="en-GB" dirty="0" err="1"/>
              <a:t>service.Execute</a:t>
            </a:r>
            <a:r>
              <a:rPr lang="en-GB" dirty="0"/>
              <a:t> method can be called from a JavaScript client passing the </a:t>
            </a:r>
            <a:r>
              <a:rPr lang="en-GB" dirty="0" err="1"/>
              <a:t>CreateRequest</a:t>
            </a:r>
            <a:r>
              <a:rPr lang="en-GB" dirty="0"/>
              <a:t> as the payload of a SOAP message.</a:t>
            </a:r>
          </a:p>
          <a:p>
            <a:endParaRPr lang="en-GB" dirty="0"/>
          </a:p>
          <a:p>
            <a:endParaRPr lang="en-GB" dirty="0"/>
          </a:p>
          <a:p>
            <a:r>
              <a:rPr lang="en-GB" b="1" dirty="0"/>
              <a:t>Which method should you use</a:t>
            </a:r>
          </a:p>
          <a:p>
            <a:r>
              <a:rPr lang="en-GB" dirty="0">
                <a:hlinkClick r:id="rId3"/>
              </a:rPr>
              <a:t>http://social.msdn.microsoft.com/Forums/en/crmdevelopment/thread/8d679824-8cd6-4a27-ad4d-11974dc5403b</a:t>
            </a:r>
            <a:endParaRPr lang="en-GB" dirty="0"/>
          </a:p>
          <a:p>
            <a:r>
              <a:rPr lang="en-GB" dirty="0"/>
              <a:t>Research seems to suggest that even though the Create method is an abstraction wrapper around Execute, Create is marginally faster, However simply using the Execute method, and passing different </a:t>
            </a:r>
            <a:r>
              <a:rPr lang="en-GB" dirty="0" err="1"/>
              <a:t>OranizationRequest</a:t>
            </a:r>
            <a:r>
              <a:rPr lang="en-GB" dirty="0"/>
              <a:t> message types as SOAP messages simplifies the consumer code. From a </a:t>
            </a:r>
            <a:r>
              <a:rPr lang="en-GB" dirty="0" err="1"/>
              <a:t>.Net</a:t>
            </a:r>
            <a:r>
              <a:rPr lang="en-GB" dirty="0"/>
              <a:t> consumer the specific CRUD operations are preferable in terms of code management.</a:t>
            </a:r>
          </a:p>
        </p:txBody>
      </p:sp>
    </p:spTree>
    <p:extLst>
      <p:ext uri="{BB962C8B-B14F-4D97-AF65-F5344CB8AC3E}">
        <p14:creationId xmlns:p14="http://schemas.microsoft.com/office/powerpoint/2010/main" val="30642039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xfrm>
            <a:off x="570998" y="581025"/>
            <a:ext cx="5716003" cy="3215882"/>
          </a:xfrm>
          <a:noFill/>
          <a:ln>
            <a:solidFill>
              <a:srgbClr val="000000"/>
            </a:solidFill>
            <a:miter lim="800000"/>
            <a:headEnd/>
            <a:tailEnd/>
          </a:ln>
        </p:spPr>
      </p:sp>
      <p:sp>
        <p:nvSpPr>
          <p:cNvPr id="16387"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b="0" dirty="0">
                <a:latin typeface="Arial" charset="0"/>
                <a:cs typeface="Arial" charset="0"/>
              </a:rPr>
              <a:t>The 200 </a:t>
            </a:r>
            <a:r>
              <a:rPr lang="en-US" b="0" dirty="0" err="1">
                <a:latin typeface="Arial" charset="0"/>
                <a:cs typeface="Arial" charset="0"/>
              </a:rPr>
              <a:t>derrivatives</a:t>
            </a:r>
            <a:r>
              <a:rPr lang="en-US" b="0" dirty="0">
                <a:latin typeface="Arial" charset="0"/>
                <a:cs typeface="Arial" charset="0"/>
              </a:rPr>
              <a:t> of the </a:t>
            </a:r>
            <a:r>
              <a:rPr lang="en-US" b="0" dirty="0" err="1">
                <a:latin typeface="Arial" charset="0"/>
                <a:cs typeface="Arial" charset="0"/>
              </a:rPr>
              <a:t>OrganizationRequest</a:t>
            </a:r>
            <a:r>
              <a:rPr lang="en-US" b="0" dirty="0">
                <a:latin typeface="Arial" charset="0"/>
                <a:cs typeface="Arial" charset="0"/>
              </a:rPr>
              <a:t> base class differ in terms of being generic to all entities</a:t>
            </a:r>
            <a:r>
              <a:rPr lang="en-US" b="0" baseline="0" dirty="0">
                <a:latin typeface="Arial" charset="0"/>
                <a:cs typeface="Arial" charset="0"/>
              </a:rPr>
              <a:t> like the CRUD methods, or specific to a type such as task or email,</a:t>
            </a:r>
            <a:r>
              <a:rPr lang="en-US" b="0" dirty="0">
                <a:latin typeface="Arial" charset="0"/>
                <a:cs typeface="Arial" charset="0"/>
              </a:rPr>
              <a:t> </a:t>
            </a:r>
            <a:r>
              <a:rPr lang="en-US" b="0" dirty="0" err="1">
                <a:latin typeface="Arial" charset="0"/>
                <a:cs typeface="Arial" charset="0"/>
              </a:rPr>
              <a:t>eg</a:t>
            </a:r>
            <a:r>
              <a:rPr lang="en-US" b="0" dirty="0">
                <a:latin typeface="Arial" charset="0"/>
                <a:cs typeface="Arial" charset="0"/>
              </a:rPr>
              <a:t>.</a:t>
            </a:r>
          </a:p>
          <a:p>
            <a:endParaRPr lang="en-US" b="1" dirty="0">
              <a:latin typeface="Arial" charset="0"/>
              <a:cs typeface="Arial" charset="0"/>
            </a:endParaRPr>
          </a:p>
          <a:p>
            <a:r>
              <a:rPr lang="en-US" b="1" dirty="0" err="1">
                <a:latin typeface="Arial" charset="0"/>
                <a:cs typeface="Arial" charset="0"/>
              </a:rPr>
              <a:t>WhoAmIRequest</a:t>
            </a:r>
            <a:endParaRPr lang="en-US" b="1" dirty="0">
              <a:latin typeface="Arial" charset="0"/>
              <a:cs typeface="Arial" charset="0"/>
            </a:endParaRPr>
          </a:p>
          <a:p>
            <a:r>
              <a:rPr lang="en-US" dirty="0" err="1">
                <a:latin typeface="Arial" charset="0"/>
                <a:cs typeface="Arial" charset="0"/>
              </a:rPr>
              <a:t>WhoAmIRequest</a:t>
            </a:r>
            <a:r>
              <a:rPr lang="en-US" dirty="0">
                <a:latin typeface="Arial" charset="0"/>
                <a:cs typeface="Arial" charset="0"/>
              </a:rPr>
              <a:t> request = new </a:t>
            </a:r>
            <a:r>
              <a:rPr lang="en-US" dirty="0" err="1">
                <a:latin typeface="Arial" charset="0"/>
                <a:cs typeface="Arial" charset="0"/>
              </a:rPr>
              <a:t>WhoAmIRequest</a:t>
            </a:r>
            <a:r>
              <a:rPr lang="en-US" dirty="0">
                <a:latin typeface="Arial" charset="0"/>
                <a:cs typeface="Arial" charset="0"/>
              </a:rPr>
              <a:t>(); </a:t>
            </a:r>
          </a:p>
          <a:p>
            <a:r>
              <a:rPr lang="en-US" dirty="0" err="1">
                <a:latin typeface="Arial" charset="0"/>
                <a:cs typeface="Arial" charset="0"/>
              </a:rPr>
              <a:t>WhoAmIResponse</a:t>
            </a:r>
            <a:r>
              <a:rPr lang="en-US" dirty="0">
                <a:latin typeface="Arial" charset="0"/>
                <a:cs typeface="Arial" charset="0"/>
              </a:rPr>
              <a:t> response = </a:t>
            </a:r>
          </a:p>
          <a:p>
            <a:r>
              <a:rPr lang="en-US" dirty="0">
                <a:latin typeface="Arial" charset="0"/>
                <a:cs typeface="Arial" charset="0"/>
              </a:rPr>
              <a:t>(</a:t>
            </a:r>
            <a:r>
              <a:rPr lang="en-US" dirty="0" err="1">
                <a:latin typeface="Arial" charset="0"/>
                <a:cs typeface="Arial" charset="0"/>
              </a:rPr>
              <a:t>WhoAmIResponse</a:t>
            </a:r>
            <a:r>
              <a:rPr lang="en-US" dirty="0">
                <a:latin typeface="Arial" charset="0"/>
                <a:cs typeface="Arial" charset="0"/>
              </a:rPr>
              <a:t>)</a:t>
            </a:r>
            <a:r>
              <a:rPr lang="en-US" dirty="0" err="1">
                <a:latin typeface="Arial" charset="0"/>
                <a:cs typeface="Arial" charset="0"/>
              </a:rPr>
              <a:t>service.Execute</a:t>
            </a:r>
            <a:r>
              <a:rPr lang="en-US" dirty="0">
                <a:latin typeface="Arial" charset="0"/>
                <a:cs typeface="Arial" charset="0"/>
              </a:rPr>
              <a:t>(request);</a:t>
            </a:r>
          </a:p>
          <a:p>
            <a:r>
              <a:rPr lang="en-US" dirty="0" err="1">
                <a:latin typeface="Arial" charset="0"/>
                <a:cs typeface="Arial" charset="0"/>
              </a:rPr>
              <a:t>Guid</a:t>
            </a:r>
            <a:r>
              <a:rPr lang="en-US" dirty="0">
                <a:latin typeface="Arial" charset="0"/>
                <a:cs typeface="Arial" charset="0"/>
              </a:rPr>
              <a:t> </a:t>
            </a:r>
            <a:r>
              <a:rPr lang="en-US" dirty="0" err="1">
                <a:latin typeface="Arial" charset="0"/>
                <a:cs typeface="Arial" charset="0"/>
              </a:rPr>
              <a:t>userId</a:t>
            </a:r>
            <a:r>
              <a:rPr lang="en-US" dirty="0">
                <a:latin typeface="Arial" charset="0"/>
                <a:cs typeface="Arial" charset="0"/>
              </a:rPr>
              <a:t> = </a:t>
            </a:r>
            <a:r>
              <a:rPr lang="en-US" dirty="0" err="1">
                <a:latin typeface="Arial" charset="0"/>
                <a:cs typeface="Arial" charset="0"/>
              </a:rPr>
              <a:t>response.UserId</a:t>
            </a:r>
            <a:r>
              <a:rPr lang="en-US" dirty="0">
                <a:latin typeface="Arial" charset="0"/>
                <a:cs typeface="Arial" charset="0"/>
              </a:rPr>
              <a:t>;</a:t>
            </a:r>
          </a:p>
          <a:p>
            <a:endParaRPr lang="en-US" dirty="0">
              <a:latin typeface="Arial" charset="0"/>
              <a:cs typeface="Arial" charset="0"/>
            </a:endParaRPr>
          </a:p>
          <a:p>
            <a:r>
              <a:rPr lang="en-US" b="1" dirty="0" err="1">
                <a:latin typeface="Arial" charset="0"/>
                <a:cs typeface="Arial" charset="0"/>
              </a:rPr>
              <a:t>SetStateRequest</a:t>
            </a:r>
            <a:endParaRPr lang="en-US" b="1" dirty="0">
              <a:latin typeface="Arial" charset="0"/>
              <a:cs typeface="Arial" charset="0"/>
            </a:endParaRPr>
          </a:p>
          <a:p>
            <a:r>
              <a:rPr lang="en-US" dirty="0" err="1">
                <a:latin typeface="Arial" charset="0"/>
                <a:cs typeface="Arial" charset="0"/>
              </a:rPr>
              <a:t>SetStateRequest</a:t>
            </a:r>
            <a:r>
              <a:rPr lang="en-US" dirty="0">
                <a:latin typeface="Arial" charset="0"/>
                <a:cs typeface="Arial" charset="0"/>
              </a:rPr>
              <a:t> </a:t>
            </a:r>
            <a:r>
              <a:rPr lang="en-US" dirty="0" err="1">
                <a:latin typeface="Arial" charset="0"/>
                <a:cs typeface="Arial" charset="0"/>
              </a:rPr>
              <a:t>req</a:t>
            </a:r>
            <a:r>
              <a:rPr lang="en-US" dirty="0">
                <a:latin typeface="Arial" charset="0"/>
                <a:cs typeface="Arial" charset="0"/>
              </a:rPr>
              <a:t> = new </a:t>
            </a:r>
            <a:r>
              <a:rPr lang="en-US" dirty="0" err="1">
                <a:latin typeface="Arial" charset="0"/>
                <a:cs typeface="Arial" charset="0"/>
              </a:rPr>
              <a:t>SetStateRequest</a:t>
            </a:r>
            <a:r>
              <a:rPr lang="en-US" dirty="0">
                <a:latin typeface="Arial" charset="0"/>
                <a:cs typeface="Arial" charset="0"/>
              </a:rPr>
              <a:t>() {</a:t>
            </a:r>
          </a:p>
          <a:p>
            <a:r>
              <a:rPr lang="en-US" dirty="0">
                <a:latin typeface="Arial" charset="0"/>
                <a:cs typeface="Arial" charset="0"/>
              </a:rPr>
              <a:t>            </a:t>
            </a:r>
            <a:r>
              <a:rPr lang="en-US" dirty="0" err="1">
                <a:latin typeface="Arial" charset="0"/>
                <a:cs typeface="Arial" charset="0"/>
              </a:rPr>
              <a:t>EntityMoniker</a:t>
            </a:r>
            <a:r>
              <a:rPr lang="en-US" dirty="0">
                <a:latin typeface="Arial" charset="0"/>
                <a:cs typeface="Arial" charset="0"/>
              </a:rPr>
              <a:t>=</a:t>
            </a:r>
            <a:r>
              <a:rPr lang="en-US" dirty="0" err="1">
                <a:latin typeface="Arial" charset="0"/>
                <a:cs typeface="Arial" charset="0"/>
              </a:rPr>
              <a:t>contact.ToEntityReference</a:t>
            </a:r>
            <a:r>
              <a:rPr lang="en-US" dirty="0">
                <a:latin typeface="Arial" charset="0"/>
                <a:cs typeface="Arial" charset="0"/>
              </a:rPr>
              <a:t>(),</a:t>
            </a:r>
          </a:p>
          <a:p>
            <a:r>
              <a:rPr lang="en-US" dirty="0">
                <a:latin typeface="Arial" charset="0"/>
                <a:cs typeface="Arial" charset="0"/>
              </a:rPr>
              <a:t>            State=new </a:t>
            </a:r>
            <a:r>
              <a:rPr lang="en-US" dirty="0" err="1">
                <a:latin typeface="Arial" charset="0"/>
                <a:cs typeface="Arial" charset="0"/>
              </a:rPr>
              <a:t>OptionSetValue</a:t>
            </a:r>
            <a:r>
              <a:rPr lang="en-US" dirty="0">
                <a:latin typeface="Arial" charset="0"/>
                <a:cs typeface="Arial" charset="0"/>
              </a:rPr>
              <a:t>((</a:t>
            </a:r>
            <a:r>
              <a:rPr lang="en-US" dirty="0" err="1">
                <a:latin typeface="Arial" charset="0"/>
                <a:cs typeface="Arial" charset="0"/>
              </a:rPr>
              <a:t>int</a:t>
            </a:r>
            <a:r>
              <a:rPr lang="en-US" dirty="0">
                <a:latin typeface="Arial" charset="0"/>
                <a:cs typeface="Arial" charset="0"/>
              </a:rPr>
              <a:t>)</a:t>
            </a:r>
            <a:r>
              <a:rPr lang="en-US" dirty="0" err="1">
                <a:latin typeface="Arial" charset="0"/>
                <a:cs typeface="Arial" charset="0"/>
              </a:rPr>
              <a:t>ContactState.Active</a:t>
            </a:r>
            <a:r>
              <a:rPr lang="en-US" dirty="0">
                <a:latin typeface="Arial" charset="0"/>
                <a:cs typeface="Arial" charset="0"/>
              </a:rPr>
              <a:t>),</a:t>
            </a:r>
          </a:p>
          <a:p>
            <a:r>
              <a:rPr lang="en-US" dirty="0">
                <a:latin typeface="Arial" charset="0"/>
                <a:cs typeface="Arial" charset="0"/>
              </a:rPr>
              <a:t>            Status=new </a:t>
            </a:r>
            <a:r>
              <a:rPr lang="en-US" dirty="0" err="1">
                <a:latin typeface="Arial" charset="0"/>
                <a:cs typeface="Arial" charset="0"/>
              </a:rPr>
              <a:t>OptionSetValue</a:t>
            </a:r>
            <a:r>
              <a:rPr lang="en-US" dirty="0">
                <a:latin typeface="Arial" charset="0"/>
                <a:cs typeface="Arial" charset="0"/>
              </a:rPr>
              <a:t>((</a:t>
            </a:r>
            <a:r>
              <a:rPr lang="en-US" dirty="0" err="1">
                <a:latin typeface="Arial" charset="0"/>
                <a:cs typeface="Arial" charset="0"/>
              </a:rPr>
              <a:t>int</a:t>
            </a:r>
            <a:r>
              <a:rPr lang="en-US" dirty="0">
                <a:latin typeface="Arial" charset="0"/>
                <a:cs typeface="Arial" charset="0"/>
              </a:rPr>
              <a:t>)</a:t>
            </a:r>
            <a:r>
              <a:rPr lang="en-US" dirty="0" err="1">
                <a:latin typeface="Arial" charset="0"/>
                <a:cs typeface="Arial" charset="0"/>
              </a:rPr>
              <a:t>contact_statuscode.Active</a:t>
            </a:r>
            <a:r>
              <a:rPr lang="en-US" dirty="0">
                <a:latin typeface="Arial" charset="0"/>
                <a:cs typeface="Arial" charset="0"/>
              </a:rPr>
              <a:t>), </a:t>
            </a:r>
          </a:p>
          <a:p>
            <a:r>
              <a:rPr lang="en-US" dirty="0">
                <a:latin typeface="Arial" charset="0"/>
                <a:cs typeface="Arial" charset="0"/>
              </a:rPr>
              <a:t>            }; </a:t>
            </a:r>
          </a:p>
          <a:p>
            <a:endParaRPr lang="en-US" dirty="0">
              <a:latin typeface="Arial" charset="0"/>
              <a:cs typeface="Arial" charset="0"/>
            </a:endParaRPr>
          </a:p>
          <a:p>
            <a:r>
              <a:rPr lang="en-US" dirty="0">
                <a:latin typeface="Arial" charset="0"/>
                <a:cs typeface="Arial" charset="0"/>
              </a:rPr>
              <a:t>// Execute the Request</a:t>
            </a:r>
          </a:p>
          <a:p>
            <a:r>
              <a:rPr lang="en-US" dirty="0" err="1">
                <a:latin typeface="Arial" charset="0"/>
                <a:cs typeface="Arial" charset="0"/>
              </a:rPr>
              <a:t>SetStateResponse</a:t>
            </a:r>
            <a:r>
              <a:rPr lang="en-US" dirty="0">
                <a:latin typeface="Arial" charset="0"/>
                <a:cs typeface="Arial" charset="0"/>
              </a:rPr>
              <a:t> </a:t>
            </a:r>
            <a:r>
              <a:rPr lang="en-US" dirty="0" err="1">
                <a:latin typeface="Arial" charset="0"/>
                <a:cs typeface="Arial" charset="0"/>
              </a:rPr>
              <a:t>resp</a:t>
            </a:r>
            <a:r>
              <a:rPr lang="en-US" dirty="0">
                <a:latin typeface="Arial" charset="0"/>
                <a:cs typeface="Arial" charset="0"/>
              </a:rPr>
              <a:t> = (</a:t>
            </a:r>
            <a:r>
              <a:rPr lang="en-US" dirty="0" err="1">
                <a:latin typeface="Arial" charset="0"/>
                <a:cs typeface="Arial" charset="0"/>
              </a:rPr>
              <a:t>SetStateResponse</a:t>
            </a:r>
            <a:r>
              <a:rPr lang="en-US" dirty="0">
                <a:latin typeface="Arial" charset="0"/>
                <a:cs typeface="Arial" charset="0"/>
              </a:rPr>
              <a:t>)_</a:t>
            </a:r>
            <a:r>
              <a:rPr lang="en-US" dirty="0" err="1">
                <a:latin typeface="Arial" charset="0"/>
                <a:cs typeface="Arial" charset="0"/>
              </a:rPr>
              <a:t>serviceProxy.Execute</a:t>
            </a:r>
            <a:r>
              <a:rPr lang="en-US" dirty="0">
                <a:latin typeface="Arial" charset="0"/>
                <a:cs typeface="Arial" charset="0"/>
              </a:rPr>
              <a:t>(</a:t>
            </a:r>
            <a:r>
              <a:rPr lang="en-US" dirty="0" err="1">
                <a:latin typeface="Arial" charset="0"/>
                <a:cs typeface="Arial" charset="0"/>
              </a:rPr>
              <a:t>req</a:t>
            </a:r>
            <a:r>
              <a:rPr lang="en-US" dirty="0">
                <a:latin typeface="Arial" charset="0"/>
                <a:cs typeface="Arial" charset="0"/>
              </a:rPr>
              <a:t>);</a:t>
            </a:r>
          </a:p>
          <a:p>
            <a:endParaRPr lang="en-US" dirty="0">
              <a:latin typeface="Arial" charset="0"/>
              <a:cs typeface="Arial" charset="0"/>
            </a:endParaRPr>
          </a:p>
          <a:p>
            <a:endParaRPr lang="en-US" dirty="0">
              <a:latin typeface="Arial" charset="0"/>
              <a:cs typeface="Arial" charset="0"/>
            </a:endParaRPr>
          </a:p>
          <a:p>
            <a:endParaRPr lang="en-US" dirty="0">
              <a:latin typeface="Arial" charset="0"/>
              <a:cs typeface="Arial" charset="0"/>
            </a:endParaRPr>
          </a:p>
        </p:txBody>
      </p:sp>
    </p:spTree>
    <p:extLst>
      <p:ext uri="{BB962C8B-B14F-4D97-AF65-F5344CB8AC3E}">
        <p14:creationId xmlns:p14="http://schemas.microsoft.com/office/powerpoint/2010/main" val="5319939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xfrm>
            <a:off x="570998" y="581025"/>
            <a:ext cx="5716003" cy="3215882"/>
          </a:xfrm>
          <a:noFill/>
          <a:ln>
            <a:solidFill>
              <a:srgbClr val="000000"/>
            </a:solidFill>
            <a:miter lim="800000"/>
            <a:headEnd/>
            <a:tailEnd/>
          </a:ln>
        </p:spPr>
      </p:sp>
      <p:sp>
        <p:nvSpPr>
          <p:cNvPr id="19459" name="Notes Placeholder 2"/>
          <p:cNvSpPr>
            <a:spLocks noGrp="1"/>
          </p:cNvSpPr>
          <p:nvPr>
            <p:ph type="body" idx="1"/>
          </p:nvPr>
        </p:nvSpPr>
        <p:spPr bwMode="auto">
          <a:noFill/>
        </p:spPr>
        <p:txBody>
          <a:bodyPr wrap="square" numCol="1" anchor="t" anchorCtr="0" compatLnSpc="1">
            <a:prstTxWarp prst="textNoShape">
              <a:avLst/>
            </a:prstTxWarp>
          </a:bodyPr>
          <a:lstStyle/>
          <a:p>
            <a:r>
              <a:rPr lang="en-GB" dirty="0"/>
              <a:t>Example retrieving the </a:t>
            </a:r>
            <a:r>
              <a:rPr lang="en-GB" dirty="0" err="1"/>
              <a:t>metadadata</a:t>
            </a:r>
            <a:r>
              <a:rPr lang="en-GB" dirty="0"/>
              <a:t> for an </a:t>
            </a:r>
            <a:r>
              <a:rPr lang="en-GB" dirty="0" err="1"/>
              <a:t>optionset</a:t>
            </a:r>
            <a:r>
              <a:rPr lang="en-GB" dirty="0"/>
              <a:t>.</a:t>
            </a:r>
          </a:p>
          <a:p>
            <a:endParaRPr lang="en-GB" dirty="0"/>
          </a:p>
          <a:p>
            <a:r>
              <a:rPr lang="en-GB" dirty="0" err="1"/>
              <a:t>RetrieveAttributeRequest</a:t>
            </a:r>
            <a:r>
              <a:rPr lang="en-GB" dirty="0"/>
              <a:t> </a:t>
            </a:r>
            <a:r>
              <a:rPr lang="en-GB" dirty="0" err="1"/>
              <a:t>req</a:t>
            </a:r>
            <a:r>
              <a:rPr lang="en-GB" dirty="0"/>
              <a:t> = new </a:t>
            </a:r>
            <a:r>
              <a:rPr lang="en-GB" dirty="0" err="1"/>
              <a:t>RetrieveAttributeRequest</a:t>
            </a:r>
            <a:r>
              <a:rPr lang="en-GB" dirty="0"/>
              <a:t>() </a:t>
            </a:r>
          </a:p>
          <a:p>
            <a:r>
              <a:rPr lang="en-GB" dirty="0"/>
              <a:t>            { </a:t>
            </a:r>
            <a:r>
              <a:rPr lang="en-GB" dirty="0" err="1"/>
              <a:t>EntityLogicalName</a:t>
            </a:r>
            <a:r>
              <a:rPr lang="en-GB" dirty="0"/>
              <a:t> = "account", </a:t>
            </a:r>
            <a:r>
              <a:rPr lang="en-GB" dirty="0" err="1"/>
              <a:t>LogicalName</a:t>
            </a:r>
            <a:r>
              <a:rPr lang="en-GB" dirty="0"/>
              <a:t> = "</a:t>
            </a:r>
            <a:r>
              <a:rPr lang="en-GB" dirty="0" err="1"/>
              <a:t>industrycode</a:t>
            </a:r>
            <a:r>
              <a:rPr lang="en-GB" dirty="0"/>
              <a:t>", 	</a:t>
            </a:r>
            <a:r>
              <a:rPr lang="en-GB" dirty="0" err="1"/>
              <a:t>RetrieveAsIfPublished</a:t>
            </a:r>
            <a:r>
              <a:rPr lang="en-GB" dirty="0"/>
              <a:t> = true };</a:t>
            </a:r>
          </a:p>
          <a:p>
            <a:r>
              <a:rPr lang="en-GB" dirty="0" err="1"/>
              <a:t>RetrieveAttributeResponse</a:t>
            </a:r>
            <a:r>
              <a:rPr lang="en-GB" dirty="0"/>
              <a:t> </a:t>
            </a:r>
            <a:r>
              <a:rPr lang="en-GB" dirty="0" err="1"/>
              <a:t>resp</a:t>
            </a:r>
            <a:r>
              <a:rPr lang="en-GB" dirty="0"/>
              <a:t> = 	(</a:t>
            </a:r>
            <a:r>
              <a:rPr lang="en-GB" dirty="0" err="1"/>
              <a:t>RetrieveAttributeResponse</a:t>
            </a:r>
            <a:r>
              <a:rPr lang="en-GB" dirty="0"/>
              <a:t>)</a:t>
            </a:r>
            <a:r>
              <a:rPr lang="en-GB" dirty="0" err="1"/>
              <a:t>service.Execute</a:t>
            </a:r>
            <a:r>
              <a:rPr lang="en-GB" dirty="0"/>
              <a:t>(</a:t>
            </a:r>
            <a:r>
              <a:rPr lang="en-GB" dirty="0" err="1"/>
              <a:t>req</a:t>
            </a:r>
            <a:r>
              <a:rPr lang="en-GB" dirty="0"/>
              <a:t>);</a:t>
            </a:r>
          </a:p>
          <a:p>
            <a:r>
              <a:rPr lang="en-GB" dirty="0" err="1"/>
              <a:t>PicklistAttributeMetadata</a:t>
            </a:r>
            <a:r>
              <a:rPr lang="en-GB" dirty="0"/>
              <a:t> pam = 	(</a:t>
            </a:r>
            <a:r>
              <a:rPr lang="en-GB" dirty="0" err="1"/>
              <a:t>PicklistAttributeMetadata</a:t>
            </a:r>
            <a:r>
              <a:rPr lang="en-GB" dirty="0"/>
              <a:t>)</a:t>
            </a:r>
            <a:r>
              <a:rPr lang="en-GB" dirty="0" err="1"/>
              <a:t>resp.AttributeMetadata</a:t>
            </a:r>
            <a:r>
              <a:rPr lang="en-GB" dirty="0"/>
              <a:t>;</a:t>
            </a:r>
          </a:p>
          <a:p>
            <a:r>
              <a:rPr lang="en-GB" dirty="0" err="1"/>
              <a:t>foreach</a:t>
            </a:r>
            <a:r>
              <a:rPr lang="en-GB" dirty="0"/>
              <a:t> (</a:t>
            </a:r>
            <a:r>
              <a:rPr lang="en-GB" dirty="0" err="1"/>
              <a:t>var</a:t>
            </a:r>
            <a:r>
              <a:rPr lang="en-GB" dirty="0"/>
              <a:t> </a:t>
            </a:r>
            <a:r>
              <a:rPr lang="en-GB" dirty="0" err="1"/>
              <a:t>itemoption</a:t>
            </a:r>
            <a:r>
              <a:rPr lang="en-GB" dirty="0"/>
              <a:t> in </a:t>
            </a:r>
            <a:r>
              <a:rPr lang="en-GB" dirty="0" err="1"/>
              <a:t>pam.OptionSet.Options</a:t>
            </a:r>
            <a:r>
              <a:rPr lang="en-GB" dirty="0"/>
              <a:t>)</a:t>
            </a:r>
          </a:p>
          <a:p>
            <a:r>
              <a:rPr lang="en-GB" dirty="0"/>
              <a:t>{</a:t>
            </a:r>
          </a:p>
          <a:p>
            <a:r>
              <a:rPr lang="en-GB" dirty="0"/>
              <a:t>	</a:t>
            </a:r>
            <a:r>
              <a:rPr lang="en-GB" dirty="0" err="1"/>
              <a:t>Console.WriteLine</a:t>
            </a:r>
            <a:r>
              <a:rPr lang="en-GB" dirty="0"/>
              <a:t>("{0}: {1}", </a:t>
            </a:r>
            <a:r>
              <a:rPr lang="en-GB" dirty="0" err="1"/>
              <a:t>itemoption.Value</a:t>
            </a:r>
            <a:r>
              <a:rPr lang="en-GB" dirty="0"/>
              <a:t>,</a:t>
            </a:r>
          </a:p>
          <a:p>
            <a:r>
              <a:rPr lang="en-GB" dirty="0"/>
              <a:t>                    </a:t>
            </a:r>
            <a:r>
              <a:rPr lang="en-GB" dirty="0" err="1"/>
              <a:t>itemoption.Label.UserLocalizedLabel.Label</a:t>
            </a:r>
            <a:r>
              <a:rPr lang="en-GB" dirty="0"/>
              <a:t>);</a:t>
            </a:r>
          </a:p>
          <a:p>
            <a:r>
              <a:rPr lang="en-GB" dirty="0"/>
              <a:t>//</a:t>
            </a:r>
            <a:r>
              <a:rPr lang="en-GB" dirty="0" err="1"/>
              <a:t>Console.WriteLine</a:t>
            </a:r>
            <a:r>
              <a:rPr lang="en-GB" dirty="0"/>
              <a:t>("{0}\</a:t>
            </a:r>
            <a:r>
              <a:rPr lang="en-GB" dirty="0" err="1"/>
              <a:t>tUS</a:t>
            </a:r>
            <a:r>
              <a:rPr lang="en-GB" dirty="0"/>
              <a:t> label:{1} \t{2}: {3} ",</a:t>
            </a:r>
          </a:p>
          <a:p>
            <a:r>
              <a:rPr lang="en-GB" dirty="0"/>
              <a:t> //</a:t>
            </a:r>
            <a:r>
              <a:rPr lang="en-GB" dirty="0" err="1"/>
              <a:t>itemoption.Value</a:t>
            </a:r>
            <a:r>
              <a:rPr lang="en-GB" dirty="0"/>
              <a:t>, </a:t>
            </a:r>
            <a:r>
              <a:rPr lang="en-GB" dirty="0" err="1"/>
              <a:t>itemoption.Label.UserLocalizedLabel.Label</a:t>
            </a:r>
            <a:r>
              <a:rPr lang="en-GB" dirty="0"/>
              <a:t>, LCID,</a:t>
            </a:r>
          </a:p>
          <a:p>
            <a:r>
              <a:rPr lang="en-GB" dirty="0"/>
              <a:t>                   // </a:t>
            </a:r>
            <a:r>
              <a:rPr lang="en-GB" dirty="0" err="1"/>
              <a:t>itemoption.Label.LocalizedLabels.Where</a:t>
            </a:r>
            <a:r>
              <a:rPr lang="en-GB" dirty="0"/>
              <a:t>(</a:t>
            </a:r>
            <a:r>
              <a:rPr lang="en-GB" dirty="0" err="1"/>
              <a:t>i</a:t>
            </a:r>
            <a:r>
              <a:rPr lang="en-GB" dirty="0"/>
              <a:t> =&gt; </a:t>
            </a:r>
            <a:r>
              <a:rPr lang="en-GB" dirty="0" err="1"/>
              <a:t>i.LanguageCode</a:t>
            </a:r>
            <a:r>
              <a:rPr lang="en-GB" dirty="0"/>
              <a:t> == //LCID).Single().Label</a:t>
            </a:r>
          </a:p>
          <a:p>
            <a:r>
              <a:rPr lang="en-GB" dirty="0"/>
              <a:t>}</a:t>
            </a:r>
            <a:endParaRPr lang="en-GB" dirty="0">
              <a:latin typeface="Courier New" pitchFamily="49" charset="0"/>
              <a:cs typeface="Courier New" pitchFamily="49" charset="0"/>
            </a:endParaRPr>
          </a:p>
          <a:p>
            <a:endParaRPr lang="en-US" dirty="0">
              <a:latin typeface="Arial" charset="0"/>
              <a:cs typeface="Arial" charset="0"/>
            </a:endParaRPr>
          </a:p>
          <a:p>
            <a:r>
              <a:rPr lang="en-US" dirty="0">
                <a:latin typeface="Arial" charset="0"/>
                <a:cs typeface="Arial" charset="0"/>
              </a:rPr>
              <a:t>Notice the </a:t>
            </a:r>
            <a:r>
              <a:rPr lang="en-US" dirty="0" err="1">
                <a:latin typeface="Arial" charset="0"/>
                <a:cs typeface="Arial" charset="0"/>
              </a:rPr>
              <a:t>UserLocalizedLabel</a:t>
            </a:r>
            <a:r>
              <a:rPr lang="en-US" dirty="0">
                <a:latin typeface="Arial" charset="0"/>
                <a:cs typeface="Arial" charset="0"/>
              </a:rPr>
              <a:t>, as the metadata abstraction allows the storage of multiple label values in multiple languages.</a:t>
            </a:r>
          </a:p>
        </p:txBody>
      </p:sp>
    </p:spTree>
    <p:extLst>
      <p:ext uri="{BB962C8B-B14F-4D97-AF65-F5344CB8AC3E}">
        <p14:creationId xmlns:p14="http://schemas.microsoft.com/office/powerpoint/2010/main" val="28134762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xfrm>
            <a:off x="570998" y="581025"/>
            <a:ext cx="5716003" cy="3215882"/>
          </a:xfrm>
          <a:noFill/>
          <a:ln>
            <a:solidFill>
              <a:srgbClr val="000000"/>
            </a:solidFill>
            <a:miter lim="800000"/>
            <a:headEnd/>
            <a:tailEnd/>
          </a:ln>
        </p:spPr>
      </p:sp>
      <p:sp>
        <p:nvSpPr>
          <p:cNvPr id="19459" name="Notes Placeholder 2"/>
          <p:cNvSpPr>
            <a:spLocks noGrp="1"/>
          </p:cNvSpPr>
          <p:nvPr>
            <p:ph type="body" idx="1"/>
          </p:nvPr>
        </p:nvSpPr>
        <p:spPr bwMode="auto">
          <a:noFill/>
        </p:spPr>
        <p:txBody>
          <a:bodyPr wrap="square" numCol="1" anchor="t" anchorCtr="0" compatLnSpc="1">
            <a:prstTxWarp prst="textNoShape">
              <a:avLst/>
            </a:prstTxWarp>
          </a:bodyPr>
          <a:lstStyle/>
          <a:p>
            <a:r>
              <a:rPr lang="en-GB" dirty="0"/>
              <a:t>Example retrieving the </a:t>
            </a:r>
            <a:r>
              <a:rPr lang="en-GB" dirty="0" err="1"/>
              <a:t>metadadata</a:t>
            </a:r>
            <a:r>
              <a:rPr lang="en-GB" dirty="0"/>
              <a:t> for an </a:t>
            </a:r>
            <a:r>
              <a:rPr lang="en-GB" dirty="0" err="1"/>
              <a:t>optionset</a:t>
            </a:r>
            <a:r>
              <a:rPr lang="en-GB" dirty="0"/>
              <a:t>.</a:t>
            </a:r>
          </a:p>
          <a:p>
            <a:endParaRPr lang="en-GB" dirty="0"/>
          </a:p>
          <a:p>
            <a:r>
              <a:rPr lang="en-GB" dirty="0" err="1"/>
              <a:t>RetrieveAttributeRequest</a:t>
            </a:r>
            <a:r>
              <a:rPr lang="en-GB" dirty="0"/>
              <a:t> </a:t>
            </a:r>
            <a:r>
              <a:rPr lang="en-GB" dirty="0" err="1"/>
              <a:t>req</a:t>
            </a:r>
            <a:r>
              <a:rPr lang="en-GB" dirty="0"/>
              <a:t> = new </a:t>
            </a:r>
            <a:r>
              <a:rPr lang="en-GB" dirty="0" err="1"/>
              <a:t>RetrieveAttributeRequest</a:t>
            </a:r>
            <a:r>
              <a:rPr lang="en-GB" dirty="0"/>
              <a:t>() </a:t>
            </a:r>
          </a:p>
          <a:p>
            <a:r>
              <a:rPr lang="en-GB" dirty="0"/>
              <a:t>            { </a:t>
            </a:r>
            <a:r>
              <a:rPr lang="en-GB" dirty="0" err="1"/>
              <a:t>EntityLogicalName</a:t>
            </a:r>
            <a:r>
              <a:rPr lang="en-GB" dirty="0"/>
              <a:t> = "account", </a:t>
            </a:r>
            <a:r>
              <a:rPr lang="en-GB" dirty="0" err="1"/>
              <a:t>LogicalName</a:t>
            </a:r>
            <a:r>
              <a:rPr lang="en-GB" dirty="0"/>
              <a:t> = "</a:t>
            </a:r>
            <a:r>
              <a:rPr lang="en-GB" dirty="0" err="1"/>
              <a:t>industrycode</a:t>
            </a:r>
            <a:r>
              <a:rPr lang="en-GB" dirty="0"/>
              <a:t>", 	</a:t>
            </a:r>
            <a:r>
              <a:rPr lang="en-GB" dirty="0" err="1"/>
              <a:t>RetrieveAsIfPublished</a:t>
            </a:r>
            <a:r>
              <a:rPr lang="en-GB" dirty="0"/>
              <a:t> = true };</a:t>
            </a:r>
          </a:p>
          <a:p>
            <a:r>
              <a:rPr lang="en-GB" dirty="0" err="1"/>
              <a:t>RetrieveAttributeResponse</a:t>
            </a:r>
            <a:r>
              <a:rPr lang="en-GB" dirty="0"/>
              <a:t> </a:t>
            </a:r>
            <a:r>
              <a:rPr lang="en-GB" dirty="0" err="1"/>
              <a:t>resp</a:t>
            </a:r>
            <a:r>
              <a:rPr lang="en-GB" dirty="0"/>
              <a:t> = 	(</a:t>
            </a:r>
            <a:r>
              <a:rPr lang="en-GB" dirty="0" err="1"/>
              <a:t>RetrieveAttributeResponse</a:t>
            </a:r>
            <a:r>
              <a:rPr lang="en-GB" dirty="0"/>
              <a:t>)</a:t>
            </a:r>
            <a:r>
              <a:rPr lang="en-GB" dirty="0" err="1"/>
              <a:t>service.Execute</a:t>
            </a:r>
            <a:r>
              <a:rPr lang="en-GB" dirty="0"/>
              <a:t>(</a:t>
            </a:r>
            <a:r>
              <a:rPr lang="en-GB" dirty="0" err="1"/>
              <a:t>req</a:t>
            </a:r>
            <a:r>
              <a:rPr lang="en-GB" dirty="0"/>
              <a:t>);</a:t>
            </a:r>
          </a:p>
          <a:p>
            <a:r>
              <a:rPr lang="en-GB" dirty="0" err="1"/>
              <a:t>PicklistAttributeMetadata</a:t>
            </a:r>
            <a:r>
              <a:rPr lang="en-GB" dirty="0"/>
              <a:t> pam = 	(</a:t>
            </a:r>
            <a:r>
              <a:rPr lang="en-GB" dirty="0" err="1"/>
              <a:t>PicklistAttributeMetadata</a:t>
            </a:r>
            <a:r>
              <a:rPr lang="en-GB" dirty="0"/>
              <a:t>)</a:t>
            </a:r>
            <a:r>
              <a:rPr lang="en-GB" dirty="0" err="1"/>
              <a:t>resp.AttributeMetadata</a:t>
            </a:r>
            <a:r>
              <a:rPr lang="en-GB" dirty="0"/>
              <a:t>;</a:t>
            </a:r>
          </a:p>
          <a:p>
            <a:r>
              <a:rPr lang="en-GB" dirty="0" err="1"/>
              <a:t>foreach</a:t>
            </a:r>
            <a:r>
              <a:rPr lang="en-GB" dirty="0"/>
              <a:t> (</a:t>
            </a:r>
            <a:r>
              <a:rPr lang="en-GB" dirty="0" err="1"/>
              <a:t>var</a:t>
            </a:r>
            <a:r>
              <a:rPr lang="en-GB" dirty="0"/>
              <a:t> </a:t>
            </a:r>
            <a:r>
              <a:rPr lang="en-GB" dirty="0" err="1"/>
              <a:t>itemoption</a:t>
            </a:r>
            <a:r>
              <a:rPr lang="en-GB" dirty="0"/>
              <a:t> in </a:t>
            </a:r>
            <a:r>
              <a:rPr lang="en-GB" dirty="0" err="1"/>
              <a:t>pam.OptionSet.Options</a:t>
            </a:r>
            <a:r>
              <a:rPr lang="en-GB" dirty="0"/>
              <a:t>)</a:t>
            </a:r>
          </a:p>
          <a:p>
            <a:r>
              <a:rPr lang="en-GB" dirty="0"/>
              <a:t>{</a:t>
            </a:r>
          </a:p>
          <a:p>
            <a:r>
              <a:rPr lang="en-GB" dirty="0"/>
              <a:t>	</a:t>
            </a:r>
            <a:r>
              <a:rPr lang="en-GB" dirty="0" err="1"/>
              <a:t>Console.WriteLine</a:t>
            </a:r>
            <a:r>
              <a:rPr lang="en-GB" dirty="0"/>
              <a:t>("{0}: {1}", </a:t>
            </a:r>
            <a:r>
              <a:rPr lang="en-GB" dirty="0" err="1"/>
              <a:t>itemoption.Value</a:t>
            </a:r>
            <a:r>
              <a:rPr lang="en-GB" dirty="0"/>
              <a:t>,</a:t>
            </a:r>
          </a:p>
          <a:p>
            <a:r>
              <a:rPr lang="en-GB" dirty="0"/>
              <a:t>                    </a:t>
            </a:r>
            <a:r>
              <a:rPr lang="en-GB" dirty="0" err="1"/>
              <a:t>itemoption.Label.UserLocalizedLabel.Label</a:t>
            </a:r>
            <a:r>
              <a:rPr lang="en-GB" dirty="0"/>
              <a:t>);</a:t>
            </a:r>
          </a:p>
          <a:p>
            <a:r>
              <a:rPr lang="en-GB" dirty="0"/>
              <a:t>//</a:t>
            </a:r>
            <a:r>
              <a:rPr lang="en-GB" dirty="0" err="1"/>
              <a:t>Console.WriteLine</a:t>
            </a:r>
            <a:r>
              <a:rPr lang="en-GB" dirty="0"/>
              <a:t>("{0}\</a:t>
            </a:r>
            <a:r>
              <a:rPr lang="en-GB" dirty="0" err="1"/>
              <a:t>tUS</a:t>
            </a:r>
            <a:r>
              <a:rPr lang="en-GB" dirty="0"/>
              <a:t> label:{1} \t{2}: {3} ",</a:t>
            </a:r>
          </a:p>
          <a:p>
            <a:r>
              <a:rPr lang="en-GB" dirty="0"/>
              <a:t> //</a:t>
            </a:r>
            <a:r>
              <a:rPr lang="en-GB" dirty="0" err="1"/>
              <a:t>itemoption.Value</a:t>
            </a:r>
            <a:r>
              <a:rPr lang="en-GB" dirty="0"/>
              <a:t>, </a:t>
            </a:r>
            <a:r>
              <a:rPr lang="en-GB" dirty="0" err="1"/>
              <a:t>itemoption.Label.UserLocalizedLabel.Label</a:t>
            </a:r>
            <a:r>
              <a:rPr lang="en-GB" dirty="0"/>
              <a:t>, LCID,</a:t>
            </a:r>
          </a:p>
          <a:p>
            <a:r>
              <a:rPr lang="en-GB" dirty="0"/>
              <a:t>                   // </a:t>
            </a:r>
            <a:r>
              <a:rPr lang="en-GB" dirty="0" err="1"/>
              <a:t>itemoption.Label.LocalizedLabels.Where</a:t>
            </a:r>
            <a:r>
              <a:rPr lang="en-GB" dirty="0"/>
              <a:t>(</a:t>
            </a:r>
            <a:r>
              <a:rPr lang="en-GB" dirty="0" err="1"/>
              <a:t>i</a:t>
            </a:r>
            <a:r>
              <a:rPr lang="en-GB" dirty="0"/>
              <a:t> =&gt; </a:t>
            </a:r>
            <a:r>
              <a:rPr lang="en-GB" dirty="0" err="1"/>
              <a:t>i.LanguageCode</a:t>
            </a:r>
            <a:r>
              <a:rPr lang="en-GB" dirty="0"/>
              <a:t> == //LCID).Single().Label</a:t>
            </a:r>
          </a:p>
          <a:p>
            <a:r>
              <a:rPr lang="en-GB" dirty="0"/>
              <a:t>}</a:t>
            </a:r>
            <a:endParaRPr lang="en-GB" dirty="0">
              <a:latin typeface="Courier New" pitchFamily="49" charset="0"/>
              <a:cs typeface="Courier New" pitchFamily="49" charset="0"/>
            </a:endParaRPr>
          </a:p>
          <a:p>
            <a:endParaRPr lang="en-US" dirty="0">
              <a:latin typeface="Arial" charset="0"/>
              <a:cs typeface="Arial" charset="0"/>
            </a:endParaRPr>
          </a:p>
          <a:p>
            <a:r>
              <a:rPr lang="en-US" dirty="0">
                <a:latin typeface="Arial" charset="0"/>
                <a:cs typeface="Arial" charset="0"/>
              </a:rPr>
              <a:t>Notice the </a:t>
            </a:r>
            <a:r>
              <a:rPr lang="en-US" dirty="0" err="1">
                <a:latin typeface="Arial" charset="0"/>
                <a:cs typeface="Arial" charset="0"/>
              </a:rPr>
              <a:t>UserLocalizedLabel</a:t>
            </a:r>
            <a:r>
              <a:rPr lang="en-US" dirty="0">
                <a:latin typeface="Arial" charset="0"/>
                <a:cs typeface="Arial" charset="0"/>
              </a:rPr>
              <a:t>, as the metadata abstraction allows the storage of multiple label values in multiple languages.</a:t>
            </a:r>
          </a:p>
        </p:txBody>
      </p:sp>
    </p:spTree>
    <p:extLst>
      <p:ext uri="{BB962C8B-B14F-4D97-AF65-F5344CB8AC3E}">
        <p14:creationId xmlns:p14="http://schemas.microsoft.com/office/powerpoint/2010/main" val="8835559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xfrm>
            <a:off x="570998" y="581025"/>
            <a:ext cx="5716003" cy="3215882"/>
          </a:xfrm>
          <a:noFill/>
          <a:ln>
            <a:solidFill>
              <a:srgbClr val="000000"/>
            </a:solidFill>
            <a:miter lim="800000"/>
            <a:headEnd/>
            <a:tailEnd/>
          </a:ln>
        </p:spPr>
      </p:sp>
      <p:sp>
        <p:nvSpPr>
          <p:cNvPr id="16387"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a:latin typeface="Arial" charset="0"/>
                <a:cs typeface="Arial" charset="0"/>
              </a:rPr>
              <a:t>The ability to create entities with compiled scripts referencing the SDK, allows for dynamically defined entities and attributes with specific names and data types, conditionally adding or modifying the metadata to create specific solutions for specific organizations.  Using a solution to distribute a custom entity is limited as a specific solution would need to be created for every conceivable option required</a:t>
            </a:r>
            <a:r>
              <a:rPr lang="en-US" dirty="0" smtClean="0">
                <a:latin typeface="Arial" charset="0"/>
                <a:cs typeface="Arial" charset="0"/>
              </a:rPr>
              <a:t>.</a:t>
            </a:r>
          </a:p>
          <a:p>
            <a:endParaRPr lang="en-US" dirty="0" smtClean="0">
              <a:latin typeface="Arial" charset="0"/>
              <a:cs typeface="Arial" charset="0"/>
            </a:endParaRPr>
          </a:p>
          <a:p>
            <a:endParaRPr lang="en-US" dirty="0" smtClean="0">
              <a:latin typeface="Arial" charset="0"/>
              <a:cs typeface="Arial" charset="0"/>
            </a:endParaRPr>
          </a:p>
          <a:p>
            <a:r>
              <a:rPr lang="en-US" dirty="0" smtClean="0">
                <a:latin typeface="Arial" charset="0"/>
                <a:cs typeface="Arial" charset="0"/>
              </a:rPr>
              <a:t>https://msdn.microsoft.com/en-us/library/gg328075.aspx</a:t>
            </a:r>
            <a:endParaRPr lang="en-US" dirty="0">
              <a:latin typeface="Arial" charset="0"/>
              <a:cs typeface="Arial" charset="0"/>
            </a:endParaRPr>
          </a:p>
          <a:p>
            <a:endParaRPr lang="en-US" dirty="0">
              <a:latin typeface="Arial" charset="0"/>
              <a:cs typeface="Arial" charset="0"/>
            </a:endParaRPr>
          </a:p>
          <a:p>
            <a:endParaRPr lang="en-US" dirty="0">
              <a:latin typeface="Arial" charset="0"/>
              <a:cs typeface="Arial" charset="0"/>
            </a:endParaRPr>
          </a:p>
        </p:txBody>
      </p:sp>
    </p:spTree>
    <p:extLst>
      <p:ext uri="{BB962C8B-B14F-4D97-AF65-F5344CB8AC3E}">
        <p14:creationId xmlns:p14="http://schemas.microsoft.com/office/powerpoint/2010/main" val="36806532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0998" y="581025"/>
            <a:ext cx="5716003" cy="3216839"/>
          </a:xfrm>
        </p:spPr>
      </p:sp>
      <p:sp>
        <p:nvSpPr>
          <p:cNvPr id="3" name="Notes Placeholder 2"/>
          <p:cNvSpPr>
            <a:spLocks noGrp="1"/>
          </p:cNvSpPr>
          <p:nvPr>
            <p:ph type="body" idx="1"/>
          </p:nvPr>
        </p:nvSpPr>
        <p:spPr/>
        <p:txBody>
          <a:bodyPr/>
          <a:lstStyle/>
          <a:p>
            <a:r>
              <a:rPr lang="en-GB" dirty="0"/>
              <a:t>The </a:t>
            </a:r>
            <a:r>
              <a:rPr lang="en-GB" dirty="0" err="1"/>
              <a:t>CreateRequest</a:t>
            </a:r>
            <a:r>
              <a:rPr lang="en-GB" dirty="0"/>
              <a:t> object would be passed to the Execute method of the </a:t>
            </a:r>
            <a:r>
              <a:rPr lang="en-GB" sz="1000" kern="1200" spc="-20" baseline="0" dirty="0" err="1">
                <a:solidFill>
                  <a:srgbClr val="555454"/>
                </a:solidFill>
                <a:latin typeface="Segoe UI" panose="020B0502040204020203" pitchFamily="34" charset="0"/>
                <a:ea typeface="+mn-ea"/>
                <a:cs typeface="Segoe UI" panose="020B0502040204020203" pitchFamily="34" charset="0"/>
              </a:rPr>
              <a:t>OrganizationServiceProxy</a:t>
            </a:r>
            <a:r>
              <a:rPr lang="en-GB" sz="1000" kern="1200" spc="-20" baseline="0" dirty="0">
                <a:solidFill>
                  <a:srgbClr val="555454"/>
                </a:solidFill>
                <a:latin typeface="Segoe UI" panose="020B0502040204020203" pitchFamily="34" charset="0"/>
                <a:ea typeface="+mn-ea"/>
                <a:cs typeface="Segoe UI" panose="020B0502040204020203" pitchFamily="34" charset="0"/>
              </a:rPr>
              <a:t>.</a:t>
            </a:r>
            <a:endParaRPr lang="en-GB" dirty="0"/>
          </a:p>
        </p:txBody>
      </p:sp>
    </p:spTree>
    <p:extLst>
      <p:ext uri="{BB962C8B-B14F-4D97-AF65-F5344CB8AC3E}">
        <p14:creationId xmlns:p14="http://schemas.microsoft.com/office/powerpoint/2010/main" val="123273183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QA Template_Title Slide">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914400" y="1063566"/>
            <a:ext cx="10364400" cy="2556000"/>
          </a:xfrm>
          <a:prstGeom prst="rect">
            <a:avLst/>
          </a:prstGeom>
        </p:spPr>
        <p:txBody>
          <a:bodyPr wrap="square" anchor="b" anchorCtr="0">
            <a:normAutofit/>
          </a:bodyPr>
          <a:lstStyle>
            <a:lvl1pPr marL="0" indent="0" algn="ctr">
              <a:defRPr sz="6000" b="0" i="0" baseline="0">
                <a:solidFill>
                  <a:srgbClr val="555454"/>
                </a:solidFill>
                <a:latin typeface="+mj-lt"/>
              </a:defRPr>
            </a:lvl1pPr>
          </a:lstStyle>
          <a:p>
            <a:r>
              <a:rPr lang="en-GB" noProof="0" dirty="0" smtClean="0"/>
              <a:t>Insert module title</a:t>
            </a:r>
            <a:endParaRPr lang="en-GB" noProof="0" dirty="0"/>
          </a:p>
        </p:txBody>
      </p:sp>
      <p:sp>
        <p:nvSpPr>
          <p:cNvPr id="7" name="Subtitle 2"/>
          <p:cNvSpPr>
            <a:spLocks noGrp="1"/>
          </p:cNvSpPr>
          <p:nvPr>
            <p:ph type="subTitle" idx="1" hasCustomPrompt="1"/>
          </p:nvPr>
        </p:nvSpPr>
        <p:spPr>
          <a:xfrm>
            <a:off x="914400" y="3886200"/>
            <a:ext cx="10364400" cy="439200"/>
          </a:xfrm>
        </p:spPr>
        <p:txBody>
          <a:bodyPr wrap="square">
            <a:noAutofit/>
          </a:bodyPr>
          <a:lstStyle>
            <a:lvl1pPr marL="0" indent="0" algn="ctr">
              <a:spcBef>
                <a:spcPts val="0"/>
              </a:spcBef>
              <a:buNone/>
              <a:defRPr sz="2000" b="0" i="0" cap="all" spc="300" baseline="0">
                <a:solidFill>
                  <a:srgbClr val="2E2D2C"/>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GB" noProof="0" dirty="0" smtClean="0"/>
              <a:t>MODULE X</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715542" y="5734420"/>
            <a:ext cx="748759" cy="527106"/>
          </a:xfrm>
          <a:prstGeom prst="rect">
            <a:avLst/>
          </a:prstGeom>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QA Template_Main Slide">
    <p:spTree>
      <p:nvGrpSpPr>
        <p:cNvPr id="1" name=""/>
        <p:cNvGrpSpPr/>
        <p:nvPr/>
      </p:nvGrpSpPr>
      <p:grpSpPr>
        <a:xfrm>
          <a:off x="0" y="0"/>
          <a:ext cx="0" cy="0"/>
          <a:chOff x="0" y="0"/>
          <a:chExt cx="0" cy="0"/>
        </a:xfrm>
      </p:grpSpPr>
      <p:sp>
        <p:nvSpPr>
          <p:cNvPr id="7" name="Text Placeholder 10"/>
          <p:cNvSpPr>
            <a:spLocks noGrp="1"/>
          </p:cNvSpPr>
          <p:nvPr>
            <p:ph type="body" sz="quarter" idx="15"/>
          </p:nvPr>
        </p:nvSpPr>
        <p:spPr>
          <a:xfrm>
            <a:off x="414000" y="1929600"/>
            <a:ext cx="11404800" cy="45468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defRPr>
            </a:lvl1pPr>
            <a:lvl2pPr marL="742950" indent="-285750">
              <a:spcAft>
                <a:spcPts val="800"/>
              </a:spcAft>
              <a:buClr>
                <a:schemeClr val="tx1"/>
              </a:buClr>
              <a:buFont typeface="Arial" panose="020B0604020202020204" pitchFamily="34" charset="0"/>
              <a:buChar char="•"/>
              <a:defRPr sz="1800" baseline="0">
                <a:latin typeface="+mn-lt"/>
              </a:defRPr>
            </a:lvl2pPr>
            <a:lvl3pPr marL="1143000" indent="-228600">
              <a:spcAft>
                <a:spcPts val="800"/>
              </a:spcAft>
              <a:buClr>
                <a:schemeClr val="tx1"/>
              </a:buClr>
              <a:buFont typeface="Arial" panose="020B0604020202020204" pitchFamily="34" charset="0"/>
              <a:buChar char="•"/>
              <a:defRPr sz="1800" baseline="0">
                <a:latin typeface="+mn-lt"/>
              </a:defRPr>
            </a:lvl3pPr>
            <a:lvl4pPr marL="1600200" indent="-228600">
              <a:spcAft>
                <a:spcPts val="800"/>
              </a:spcAft>
              <a:buClr>
                <a:schemeClr val="tx1"/>
              </a:buClr>
              <a:buFont typeface="Arial" panose="020B0604020202020204" pitchFamily="34" charset="0"/>
              <a:buChar char="•"/>
              <a:defRPr sz="1800" baseline="0">
                <a:latin typeface="+mn-lt"/>
              </a:defRPr>
            </a:lvl4pPr>
            <a:lvl5pPr marL="2057400" indent="-228600">
              <a:spcAft>
                <a:spcPts val="800"/>
              </a:spcAft>
              <a:buClr>
                <a:schemeClr val="tx1"/>
              </a:buClr>
              <a:buFont typeface="Arial" panose="020B0604020202020204" pitchFamily="34" charset="0"/>
              <a:buChar char="•"/>
              <a:defRPr sz="1800" baseline="0">
                <a:latin typeface="+mn-lt"/>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dirty="0"/>
          </a:p>
        </p:txBody>
      </p:sp>
      <p:sp>
        <p:nvSpPr>
          <p:cNvPr id="9"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
        <p:nvSpPr>
          <p:cNvPr id="5" name="Title Placeholder 3"/>
          <p:cNvSpPr>
            <a:spLocks noGrp="1"/>
          </p:cNvSpPr>
          <p:nvPr>
            <p:ph type="title"/>
          </p:nvPr>
        </p:nvSpPr>
        <p:spPr>
          <a:xfrm>
            <a:off x="414000" y="1036800"/>
            <a:ext cx="9126000" cy="626400"/>
          </a:xfrm>
          <a:prstGeom prst="rect">
            <a:avLst/>
          </a:prstGeom>
        </p:spPr>
        <p:txBody>
          <a:bodyPr vert="horz" wrap="square" lIns="91440" tIns="45720" rIns="91440" bIns="45720" rtlCol="0" anchor="b" anchorCtr="0">
            <a:normAutofit/>
          </a:bodyPr>
          <a:lstStyle>
            <a:lvl1pPr>
              <a:defRPr baseline="0">
                <a:solidFill>
                  <a:srgbClr val="00519C"/>
                </a:solidFill>
              </a:defRPr>
            </a:lvl1pPr>
          </a:lstStyle>
          <a:p>
            <a:r>
              <a:rPr lang="en-US" noProof="0" smtClean="0"/>
              <a:t>Click to edit Master title style</a:t>
            </a:r>
            <a:endParaRPr lang="en-GB" noProof="0"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QA Template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414000" y="1929600"/>
            <a:ext cx="11404800" cy="45468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cs typeface="Arial" panose="020B0604020202020204" pitchFamily="34" charset="0"/>
              </a:defRPr>
            </a:lvl1pPr>
            <a:lvl2pPr marL="742950" indent="-285750">
              <a:spcAft>
                <a:spcPts val="800"/>
              </a:spcAft>
              <a:buClr>
                <a:schemeClr val="tx1"/>
              </a:buClr>
              <a:buFont typeface="Arial" panose="020B0604020202020204" pitchFamily="34" charset="0"/>
              <a:buChar char="•"/>
              <a:defRPr sz="1800" baseline="0">
                <a:latin typeface="+mn-lt"/>
                <a:cs typeface="Arial" panose="020B0604020202020204" pitchFamily="34" charset="0"/>
              </a:defRPr>
            </a:lvl2pPr>
            <a:lvl3pPr marL="1143000" indent="-228600">
              <a:spcAft>
                <a:spcPts val="800"/>
              </a:spcAft>
              <a:buClr>
                <a:schemeClr val="tx1"/>
              </a:buClr>
              <a:buFont typeface="Arial" panose="020B0604020202020204" pitchFamily="34" charset="0"/>
              <a:buChar char="•"/>
              <a:defRPr sz="1800" baseline="0">
                <a:latin typeface="+mn-lt"/>
                <a:cs typeface="Arial" panose="020B0604020202020204" pitchFamily="34" charset="0"/>
              </a:defRPr>
            </a:lvl3pPr>
            <a:lvl4pPr marL="1600200" indent="-228600">
              <a:spcAft>
                <a:spcPts val="800"/>
              </a:spcAft>
              <a:buClr>
                <a:schemeClr val="tx1"/>
              </a:buClr>
              <a:buFont typeface="Arial" panose="020B0604020202020204" pitchFamily="34" charset="0"/>
              <a:buChar char="•"/>
              <a:defRPr sz="1800" baseline="0">
                <a:latin typeface="+mn-lt"/>
                <a:cs typeface="Arial" panose="020B0604020202020204" pitchFamily="34" charset="0"/>
              </a:defRPr>
            </a:lvl4pPr>
            <a:lvl5pPr marL="2057400" indent="-228600">
              <a:spcAft>
                <a:spcPts val="800"/>
              </a:spcAft>
              <a:buClr>
                <a:schemeClr val="tx1"/>
              </a:buClr>
              <a:buFont typeface="Arial" panose="020B0604020202020204" pitchFamily="34" charset="0"/>
              <a:buChar char="•"/>
              <a:defRPr sz="1800" baseline="0">
                <a:latin typeface="+mn-lt"/>
                <a:cs typeface="Arial" panose="020B0604020202020204" pitchFamily="34" charset="0"/>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dirty="0"/>
          </a:p>
        </p:txBody>
      </p:sp>
      <p:sp>
        <p:nvSpPr>
          <p:cNvPr id="6"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
        <p:nvSpPr>
          <p:cNvPr id="5" name="Title Placeholder 3"/>
          <p:cNvSpPr>
            <a:spLocks noGrp="1"/>
          </p:cNvSpPr>
          <p:nvPr>
            <p:ph type="title"/>
          </p:nvPr>
        </p:nvSpPr>
        <p:spPr>
          <a:xfrm>
            <a:off x="414000" y="1036800"/>
            <a:ext cx="9126000" cy="626400"/>
          </a:xfrm>
          <a:prstGeom prst="rect">
            <a:avLst/>
          </a:prstGeom>
        </p:spPr>
        <p:txBody>
          <a:bodyPr vert="horz" lIns="91440" tIns="45720" rIns="91440" bIns="45720" rtlCol="0" anchor="b" anchorCtr="0">
            <a:normAutofit/>
          </a:bodyPr>
          <a:lstStyle/>
          <a:p>
            <a:r>
              <a:rPr lang="en-US" noProof="0" smtClean="0"/>
              <a:t>Click to edit Master title style</a:t>
            </a:r>
            <a:endParaRPr lang="en-GB" noProof="0"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A Template_2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414000" y="1929600"/>
            <a:ext cx="5580000" cy="45468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defRPr>
            </a:lvl1pPr>
            <a:lvl2pPr marL="742950" indent="-285750">
              <a:spcAft>
                <a:spcPts val="800"/>
              </a:spcAft>
              <a:buClr>
                <a:schemeClr val="tx1"/>
              </a:buClr>
              <a:buFont typeface="Arial" panose="020B0604020202020204" pitchFamily="34" charset="0"/>
              <a:buChar char="•"/>
              <a:defRPr sz="1800" b="0" baseline="0">
                <a:latin typeface="+mn-lt"/>
              </a:defRPr>
            </a:lvl2pPr>
            <a:lvl3pPr marL="1143000" indent="-228600">
              <a:spcAft>
                <a:spcPts val="800"/>
              </a:spcAft>
              <a:buClr>
                <a:schemeClr val="tx1"/>
              </a:buClr>
              <a:buFont typeface="Arial" panose="020B0604020202020204" pitchFamily="34" charset="0"/>
              <a:buChar char="•"/>
              <a:defRPr sz="1800" b="0" baseline="0">
                <a:latin typeface="+mn-lt"/>
              </a:defRPr>
            </a:lvl3pPr>
            <a:lvl4pPr marL="1600200" indent="-228600">
              <a:spcAft>
                <a:spcPts val="800"/>
              </a:spcAft>
              <a:buClr>
                <a:schemeClr val="tx1"/>
              </a:buClr>
              <a:buFont typeface="Arial" panose="020B0604020202020204" pitchFamily="34" charset="0"/>
              <a:buChar char="•"/>
              <a:defRPr sz="1800" b="0" baseline="0">
                <a:latin typeface="+mn-lt"/>
              </a:defRPr>
            </a:lvl4pPr>
            <a:lvl5pPr marL="2057400" indent="-228600">
              <a:spcAft>
                <a:spcPts val="800"/>
              </a:spcAft>
              <a:buClr>
                <a:schemeClr val="tx1"/>
              </a:buClr>
              <a:buFont typeface="Arial" panose="020B0604020202020204" pitchFamily="34" charset="0"/>
              <a:buChar char="•"/>
              <a:defRPr sz="1800" b="0" baseline="0">
                <a:latin typeface="+mn-lt"/>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dirty="0"/>
          </a:p>
        </p:txBody>
      </p:sp>
      <p:sp>
        <p:nvSpPr>
          <p:cNvPr id="6"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
        <p:nvSpPr>
          <p:cNvPr id="7" name="Content Placeholder 12"/>
          <p:cNvSpPr>
            <a:spLocks noGrp="1"/>
          </p:cNvSpPr>
          <p:nvPr>
            <p:ph sz="quarter" idx="16"/>
          </p:nvPr>
        </p:nvSpPr>
        <p:spPr>
          <a:xfrm>
            <a:off x="6206400" y="1929600"/>
            <a:ext cx="5580000" cy="45468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defRPr>
            </a:lvl1pPr>
            <a:lvl2pPr marL="742950" indent="-285750">
              <a:spcAft>
                <a:spcPts val="800"/>
              </a:spcAft>
              <a:buClr>
                <a:schemeClr val="tx1"/>
              </a:buClr>
              <a:buFont typeface="Arial" panose="020B0604020202020204" pitchFamily="34" charset="0"/>
              <a:buChar char="•"/>
              <a:defRPr sz="1800" b="0" baseline="0">
                <a:latin typeface="+mn-lt"/>
              </a:defRPr>
            </a:lvl2pPr>
            <a:lvl3pPr marL="1143000" indent="-228600">
              <a:spcAft>
                <a:spcPts val="800"/>
              </a:spcAft>
              <a:buClr>
                <a:schemeClr val="tx1"/>
              </a:buClr>
              <a:buFont typeface="Arial" panose="020B0604020202020204" pitchFamily="34" charset="0"/>
              <a:buChar char="•"/>
              <a:defRPr sz="1800" b="0" baseline="0">
                <a:latin typeface="+mn-lt"/>
              </a:defRPr>
            </a:lvl3pPr>
            <a:lvl4pPr marL="1600200" indent="-228600">
              <a:spcAft>
                <a:spcPts val="800"/>
              </a:spcAft>
              <a:buClr>
                <a:schemeClr val="tx1"/>
              </a:buClr>
              <a:buFont typeface="Arial" panose="020B0604020202020204" pitchFamily="34" charset="0"/>
              <a:buChar char="•"/>
              <a:defRPr sz="1800" b="0" baseline="0">
                <a:latin typeface="+mn-lt"/>
              </a:defRPr>
            </a:lvl4pPr>
            <a:lvl5pPr marL="2057400" indent="-228600">
              <a:spcAft>
                <a:spcPts val="800"/>
              </a:spcAft>
              <a:buClr>
                <a:schemeClr val="tx1"/>
              </a:buClr>
              <a:buFont typeface="Arial" panose="020B0604020202020204" pitchFamily="34" charset="0"/>
              <a:buChar char="•"/>
              <a:defRPr sz="1800" b="0" baseline="0">
                <a:latin typeface="+mn-lt"/>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dirty="0"/>
          </a:p>
        </p:txBody>
      </p:sp>
      <p:sp>
        <p:nvSpPr>
          <p:cNvPr id="10" name="Rectangle 9"/>
          <p:cNvSpPr/>
          <p:nvPr userDrawn="1"/>
        </p:nvSpPr>
        <p:spPr>
          <a:xfrm>
            <a:off x="6078034" y="1930402"/>
            <a:ext cx="45719" cy="454501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p:txBody>
      </p:sp>
      <p:sp>
        <p:nvSpPr>
          <p:cNvPr id="8" name="Title Placeholder 3"/>
          <p:cNvSpPr>
            <a:spLocks noGrp="1"/>
          </p:cNvSpPr>
          <p:nvPr>
            <p:ph type="title"/>
          </p:nvPr>
        </p:nvSpPr>
        <p:spPr>
          <a:xfrm>
            <a:off x="414000" y="1036800"/>
            <a:ext cx="9126000" cy="626400"/>
          </a:xfrm>
          <a:prstGeom prst="rect">
            <a:avLst/>
          </a:prstGeom>
        </p:spPr>
        <p:txBody>
          <a:bodyPr vert="horz" lIns="91440" tIns="45720" rIns="91440" bIns="45720" rtlCol="0" anchor="b" anchorCtr="0">
            <a:normAutofit/>
          </a:bodyPr>
          <a:lstStyle/>
          <a:p>
            <a:r>
              <a:rPr lang="en-US" noProof="0" smtClean="0"/>
              <a:t>Click to edit Master title style</a:t>
            </a:r>
            <a:endParaRPr lang="en-GB" noProof="0"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QA Template_2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414000" y="1929600"/>
            <a:ext cx="5580000" cy="45468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defRPr>
            </a:lvl1pPr>
            <a:lvl2pPr marL="742950" indent="-285750">
              <a:spcAft>
                <a:spcPts val="800"/>
              </a:spcAft>
              <a:buClr>
                <a:schemeClr val="tx1"/>
              </a:buClr>
              <a:buFont typeface="Arial" panose="020B0604020202020204" pitchFamily="34" charset="0"/>
              <a:buChar char="•"/>
              <a:defRPr sz="1800" b="0" baseline="0">
                <a:latin typeface="+mn-lt"/>
              </a:defRPr>
            </a:lvl2pPr>
            <a:lvl3pPr marL="1143000" indent="-228600">
              <a:spcAft>
                <a:spcPts val="800"/>
              </a:spcAft>
              <a:buClr>
                <a:schemeClr val="tx1"/>
              </a:buClr>
              <a:buFont typeface="Arial" panose="020B0604020202020204" pitchFamily="34" charset="0"/>
              <a:buChar char="•"/>
              <a:defRPr sz="1800" b="0" baseline="0">
                <a:latin typeface="+mn-lt"/>
              </a:defRPr>
            </a:lvl3pPr>
            <a:lvl4pPr marL="1600200" indent="-228600">
              <a:spcAft>
                <a:spcPts val="800"/>
              </a:spcAft>
              <a:buClr>
                <a:schemeClr val="tx1"/>
              </a:buClr>
              <a:buFont typeface="Arial" panose="020B0604020202020204" pitchFamily="34" charset="0"/>
              <a:buChar char="•"/>
              <a:defRPr sz="1800" b="0" baseline="0">
                <a:latin typeface="+mn-lt"/>
              </a:defRPr>
            </a:lvl4pPr>
            <a:lvl5pPr marL="2057400" indent="-228600">
              <a:spcAft>
                <a:spcPts val="800"/>
              </a:spcAft>
              <a:buClr>
                <a:schemeClr val="tx1"/>
              </a:buClr>
              <a:buFont typeface="Arial" panose="020B0604020202020204" pitchFamily="34" charset="0"/>
              <a:buChar char="•"/>
              <a:defRPr sz="1800" b="0" baseline="0">
                <a:latin typeface="+mn-lt"/>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dirty="0"/>
          </a:p>
        </p:txBody>
      </p:sp>
      <p:sp>
        <p:nvSpPr>
          <p:cNvPr id="6"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
        <p:nvSpPr>
          <p:cNvPr id="7" name="Content Placeholder 12"/>
          <p:cNvSpPr>
            <a:spLocks noGrp="1"/>
          </p:cNvSpPr>
          <p:nvPr>
            <p:ph sz="quarter" idx="16"/>
          </p:nvPr>
        </p:nvSpPr>
        <p:spPr>
          <a:xfrm>
            <a:off x="6206400" y="1929600"/>
            <a:ext cx="5580000" cy="45468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defRPr>
            </a:lvl1pPr>
            <a:lvl2pPr marL="742950" indent="-285750">
              <a:spcAft>
                <a:spcPts val="800"/>
              </a:spcAft>
              <a:buClr>
                <a:schemeClr val="tx1"/>
              </a:buClr>
              <a:buFont typeface="Arial" panose="020B0604020202020204" pitchFamily="34" charset="0"/>
              <a:buChar char="•"/>
              <a:defRPr sz="1800" b="0" baseline="0">
                <a:latin typeface="+mn-lt"/>
              </a:defRPr>
            </a:lvl2pPr>
            <a:lvl3pPr marL="1143000" indent="-228600">
              <a:spcAft>
                <a:spcPts val="800"/>
              </a:spcAft>
              <a:buClr>
                <a:schemeClr val="tx1"/>
              </a:buClr>
              <a:buFont typeface="Arial" panose="020B0604020202020204" pitchFamily="34" charset="0"/>
              <a:buChar char="•"/>
              <a:defRPr sz="1800" b="0" baseline="0">
                <a:latin typeface="+mn-lt"/>
              </a:defRPr>
            </a:lvl3pPr>
            <a:lvl4pPr marL="1600200" indent="-228600">
              <a:spcAft>
                <a:spcPts val="800"/>
              </a:spcAft>
              <a:buClr>
                <a:schemeClr val="tx1"/>
              </a:buClr>
              <a:buFont typeface="Arial" panose="020B0604020202020204" pitchFamily="34" charset="0"/>
              <a:buChar char="•"/>
              <a:defRPr sz="1800" b="0" baseline="0">
                <a:latin typeface="+mn-lt"/>
              </a:defRPr>
            </a:lvl4pPr>
            <a:lvl5pPr marL="2057400" indent="-228600">
              <a:spcAft>
                <a:spcPts val="800"/>
              </a:spcAft>
              <a:buClr>
                <a:schemeClr val="tx1"/>
              </a:buClr>
              <a:buFont typeface="Arial" panose="020B0604020202020204" pitchFamily="34" charset="0"/>
              <a:buChar char="•"/>
              <a:defRPr sz="1800" b="0" baseline="0">
                <a:latin typeface="+mn-lt"/>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dirty="0"/>
          </a:p>
        </p:txBody>
      </p:sp>
      <p:sp>
        <p:nvSpPr>
          <p:cNvPr id="8" name="Title Placeholder 3"/>
          <p:cNvSpPr>
            <a:spLocks noGrp="1"/>
          </p:cNvSpPr>
          <p:nvPr>
            <p:ph type="title"/>
          </p:nvPr>
        </p:nvSpPr>
        <p:spPr>
          <a:xfrm>
            <a:off x="414000" y="1036800"/>
            <a:ext cx="9126000" cy="626400"/>
          </a:xfrm>
          <a:prstGeom prst="rect">
            <a:avLst/>
          </a:prstGeom>
        </p:spPr>
        <p:txBody>
          <a:bodyPr vert="horz" lIns="91440" tIns="45720" rIns="91440" bIns="45720" rtlCol="0" anchor="b" anchorCtr="0">
            <a:normAutofit/>
          </a:bodyPr>
          <a:lstStyle/>
          <a:p>
            <a:r>
              <a:rPr lang="en-US" noProof="0" smtClean="0"/>
              <a:t>Click to edit Master title style</a:t>
            </a:r>
            <a:endParaRPr lang="en-GB" noProof="0" dirty="0"/>
          </a:p>
        </p:txBody>
      </p:sp>
    </p:spTree>
    <p:extLst>
      <p:ext uri="{BB962C8B-B14F-4D97-AF65-F5344CB8AC3E}">
        <p14:creationId xmlns:p14="http://schemas.microsoft.com/office/powerpoint/2010/main" val="83405941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QA Template_2_Picture Page">
    <p:spTree>
      <p:nvGrpSpPr>
        <p:cNvPr id="1" name=""/>
        <p:cNvGrpSpPr/>
        <p:nvPr/>
      </p:nvGrpSpPr>
      <p:grpSpPr>
        <a:xfrm>
          <a:off x="0" y="0"/>
          <a:ext cx="0" cy="0"/>
          <a:chOff x="0" y="0"/>
          <a:chExt cx="0" cy="0"/>
        </a:xfrm>
      </p:grpSpPr>
      <p:sp>
        <p:nvSpPr>
          <p:cNvPr id="5" name="Picture Placeholder 4"/>
          <p:cNvSpPr>
            <a:spLocks noGrp="1"/>
          </p:cNvSpPr>
          <p:nvPr>
            <p:ph type="pic" sz="quarter" idx="17" hasCustomPrompt="1"/>
          </p:nvPr>
        </p:nvSpPr>
        <p:spPr>
          <a:xfrm>
            <a:off x="0" y="0"/>
            <a:ext cx="4699322" cy="6858000"/>
          </a:xfrm>
        </p:spPr>
        <p:txBody>
          <a:bodyPr anchor="t" anchorCtr="0">
            <a:noAutofit/>
          </a:bodyPr>
          <a:lstStyle>
            <a:lvl1pPr marL="0" indent="0" algn="l">
              <a:buNone/>
              <a:defRPr baseline="0"/>
            </a:lvl1pPr>
          </a:lstStyle>
          <a:p>
            <a:r>
              <a:rPr lang="en-GB" dirty="0" smtClean="0"/>
              <a:t>Use images from the photography folder from the Central Repository&gt;image library on CWS</a:t>
            </a:r>
            <a:endParaRPr lang="en-GB" dirty="0"/>
          </a:p>
        </p:txBody>
      </p:sp>
      <p:sp>
        <p:nvSpPr>
          <p:cNvPr id="11" name="Rectangle 10"/>
          <p:cNvSpPr/>
          <p:nvPr userDrawn="1"/>
        </p:nvSpPr>
        <p:spPr>
          <a:xfrm>
            <a:off x="4694821" y="0"/>
            <a:ext cx="7497179" cy="6858000"/>
          </a:xfrm>
          <a:prstGeom prst="rect">
            <a:avLst/>
          </a:prstGeom>
          <a:solidFill>
            <a:srgbClr val="00519C">
              <a:alpha val="4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Rectangle 11"/>
          <p:cNvSpPr/>
          <p:nvPr userDrawn="1"/>
        </p:nvSpPr>
        <p:spPr>
          <a:xfrm>
            <a:off x="5067093" y="0"/>
            <a:ext cx="7124907" cy="6858000"/>
          </a:xfrm>
          <a:prstGeom prst="rect">
            <a:avLst/>
          </a:prstGeom>
          <a:solidFill>
            <a:srgbClr val="00519C">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p:txBody>
      </p:sp>
      <p:sp>
        <p:nvSpPr>
          <p:cNvPr id="14" name="Rectangle 13"/>
          <p:cNvSpPr/>
          <p:nvPr userDrawn="1"/>
        </p:nvSpPr>
        <p:spPr>
          <a:xfrm>
            <a:off x="5447921" y="0"/>
            <a:ext cx="6744079" cy="6858000"/>
          </a:xfrm>
          <a:prstGeom prst="rect">
            <a:avLst/>
          </a:prstGeom>
          <a:solidFill>
            <a:srgbClr val="00519C">
              <a:alpha val="9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p:txBody>
      </p:sp>
      <p:sp>
        <p:nvSpPr>
          <p:cNvPr id="7" name="Content Placeholder 12"/>
          <p:cNvSpPr>
            <a:spLocks noGrp="1"/>
          </p:cNvSpPr>
          <p:nvPr>
            <p:ph sz="quarter" idx="16"/>
          </p:nvPr>
        </p:nvSpPr>
        <p:spPr>
          <a:xfrm>
            <a:off x="5834270" y="2733260"/>
            <a:ext cx="5963478" cy="3743139"/>
          </a:xfrm>
        </p:spPr>
        <p:txBody>
          <a:bodyPr>
            <a:noAutofit/>
          </a:bodyPr>
          <a:lstStyle>
            <a:lvl1pPr marL="342900" indent="-342900">
              <a:spcAft>
                <a:spcPts val="800"/>
              </a:spcAft>
              <a:buClr>
                <a:schemeClr val="bg1"/>
              </a:buClr>
              <a:buFont typeface="Arial" panose="020B0604020202020204" pitchFamily="34" charset="0"/>
              <a:buChar char="•"/>
              <a:defRPr b="0" baseline="0">
                <a:solidFill>
                  <a:schemeClr val="bg1"/>
                </a:solidFill>
                <a:latin typeface="+mn-lt"/>
              </a:defRPr>
            </a:lvl1pPr>
            <a:lvl2pPr marL="742950" indent="-285750">
              <a:spcAft>
                <a:spcPts val="800"/>
              </a:spcAft>
              <a:buClr>
                <a:schemeClr val="bg1"/>
              </a:buClr>
              <a:buFont typeface="Arial" panose="020B0604020202020204" pitchFamily="34" charset="0"/>
              <a:buChar char="•"/>
              <a:defRPr sz="1800" b="0" baseline="0">
                <a:solidFill>
                  <a:schemeClr val="bg1"/>
                </a:solidFill>
                <a:latin typeface="+mn-lt"/>
              </a:defRPr>
            </a:lvl2pPr>
            <a:lvl3pPr marL="1143000" indent="-228600">
              <a:spcAft>
                <a:spcPts val="800"/>
              </a:spcAft>
              <a:buClr>
                <a:schemeClr val="bg1"/>
              </a:buClr>
              <a:buFont typeface="Arial" panose="020B0604020202020204" pitchFamily="34" charset="0"/>
              <a:buChar char="•"/>
              <a:defRPr sz="1800" b="0" baseline="0">
                <a:solidFill>
                  <a:schemeClr val="bg1"/>
                </a:solidFill>
                <a:latin typeface="+mn-lt"/>
              </a:defRPr>
            </a:lvl3pPr>
            <a:lvl4pPr marL="1600200" indent="-228600">
              <a:spcAft>
                <a:spcPts val="800"/>
              </a:spcAft>
              <a:buClr>
                <a:schemeClr val="bg1"/>
              </a:buClr>
              <a:buFont typeface="Arial" panose="020B0604020202020204" pitchFamily="34" charset="0"/>
              <a:buChar char="•"/>
              <a:defRPr sz="1800" b="0" baseline="0">
                <a:solidFill>
                  <a:schemeClr val="bg1"/>
                </a:solidFill>
                <a:latin typeface="+mn-lt"/>
              </a:defRPr>
            </a:lvl4pPr>
            <a:lvl5pPr marL="2057400" indent="-228600">
              <a:spcAft>
                <a:spcPts val="800"/>
              </a:spcAft>
              <a:buClr>
                <a:schemeClr val="bg1"/>
              </a:buClr>
              <a:buFont typeface="Arial" panose="020B0604020202020204" pitchFamily="34" charset="0"/>
              <a:buChar char="•"/>
              <a:defRPr sz="1800" b="0" baseline="0">
                <a:solidFill>
                  <a:schemeClr val="bg1"/>
                </a:solidFill>
                <a:latin typeface="+mn-lt"/>
              </a:defRPr>
            </a:lvl5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GB" noProof="0" dirty="0"/>
          </a:p>
        </p:txBody>
      </p:sp>
      <p:sp>
        <p:nvSpPr>
          <p:cNvPr id="8" name="Title Placeholder 3"/>
          <p:cNvSpPr>
            <a:spLocks noGrp="1"/>
          </p:cNvSpPr>
          <p:nvPr>
            <p:ph type="title" hasCustomPrompt="1"/>
          </p:nvPr>
        </p:nvSpPr>
        <p:spPr>
          <a:xfrm>
            <a:off x="5834270" y="1921382"/>
            <a:ext cx="5973417" cy="626400"/>
          </a:xfrm>
          <a:prstGeom prst="rect">
            <a:avLst/>
          </a:prstGeom>
        </p:spPr>
        <p:txBody>
          <a:bodyPr vert="horz" lIns="91440" tIns="45720" rIns="91440" bIns="45720" rtlCol="0" anchor="b" anchorCtr="0">
            <a:noAutofit/>
          </a:bodyPr>
          <a:lstStyle>
            <a:lvl1pPr>
              <a:defRPr cap="all" baseline="0">
                <a:solidFill>
                  <a:schemeClr val="bg1"/>
                </a:solidFill>
              </a:defRPr>
            </a:lvl1pPr>
          </a:lstStyle>
          <a:p>
            <a:r>
              <a:rPr lang="en-GB" noProof="0" dirty="0" smtClean="0"/>
              <a:t>Course times/ objectives/summary</a:t>
            </a:r>
            <a:endParaRPr lang="en-GB" noProof="0" dirty="0"/>
          </a:p>
        </p:txBody>
      </p:sp>
    </p:spTree>
    <p:extLst>
      <p:ext uri="{BB962C8B-B14F-4D97-AF65-F5344CB8AC3E}">
        <p14:creationId xmlns:p14="http://schemas.microsoft.com/office/powerpoint/2010/main" val="303919266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QA Template_Picture Page">
    <p:spTree>
      <p:nvGrpSpPr>
        <p:cNvPr id="1" name=""/>
        <p:cNvGrpSpPr/>
        <p:nvPr/>
      </p:nvGrpSpPr>
      <p:grpSpPr>
        <a:xfrm>
          <a:off x="0" y="0"/>
          <a:ext cx="0" cy="0"/>
          <a:chOff x="0" y="0"/>
          <a:chExt cx="0" cy="0"/>
        </a:xfrm>
      </p:grpSpPr>
      <p:sp>
        <p:nvSpPr>
          <p:cNvPr id="8" name="Rectangle 7"/>
          <p:cNvSpPr/>
          <p:nvPr userDrawn="1"/>
        </p:nvSpPr>
        <p:spPr>
          <a:xfrm>
            <a:off x="2" y="2"/>
            <a:ext cx="786063" cy="6880821"/>
          </a:xfrm>
          <a:prstGeom prst="rect">
            <a:avLst/>
          </a:prstGeom>
          <a:solidFill>
            <a:srgbClr val="00519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p>
        </p:txBody>
      </p:sp>
      <p:sp>
        <p:nvSpPr>
          <p:cNvPr id="13" name="Content Placeholder 12"/>
          <p:cNvSpPr>
            <a:spLocks noGrp="1"/>
          </p:cNvSpPr>
          <p:nvPr>
            <p:ph sz="quarter" idx="15" hasCustomPrompt="1"/>
          </p:nvPr>
        </p:nvSpPr>
        <p:spPr>
          <a:xfrm>
            <a:off x="1141200" y="349200"/>
            <a:ext cx="8215200" cy="61236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cs typeface="Arial" panose="020B0604020202020204" pitchFamily="34" charset="0"/>
              </a:defRPr>
            </a:lvl1pPr>
            <a:lvl2pPr marL="742950" indent="-28575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2pPr>
            <a:lvl3pPr marL="11430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3pPr>
            <a:lvl4pPr marL="16002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4pPr>
            <a:lvl5pPr marL="20574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5pPr>
          </a:lstStyle>
          <a:p>
            <a:pPr lvl="0"/>
            <a:r>
              <a:rPr lang="en-GB" noProof="0" dirty="0" smtClean="0"/>
              <a:t>Click to add diagram, smart art, table, video etc.</a:t>
            </a:r>
            <a:endParaRPr lang="en-GB" noProof="0" dirty="0"/>
          </a:p>
        </p:txBody>
      </p:sp>
      <p:sp>
        <p:nvSpPr>
          <p:cNvPr id="5" name="Title Placeholder 3"/>
          <p:cNvSpPr>
            <a:spLocks noGrp="1"/>
          </p:cNvSpPr>
          <p:nvPr>
            <p:ph type="title" hasCustomPrompt="1"/>
          </p:nvPr>
        </p:nvSpPr>
        <p:spPr>
          <a:xfrm rot="16200000">
            <a:off x="-3117600" y="3283200"/>
            <a:ext cx="7020000" cy="295200"/>
          </a:xfrm>
          <a:prstGeom prst="rect">
            <a:avLst/>
          </a:prstGeom>
        </p:spPr>
        <p:txBody>
          <a:bodyPr vert="horz" lIns="91440" tIns="45720" rIns="91440" bIns="45720" rtlCol="0" anchor="ctr" anchorCtr="0">
            <a:noAutofit/>
          </a:bodyPr>
          <a:lstStyle>
            <a:lvl1pPr algn="ctr">
              <a:defRPr sz="1800" b="1" cap="all" spc="300" baseline="0">
                <a:solidFill>
                  <a:schemeClr val="bg1"/>
                </a:solidFill>
              </a:defRPr>
            </a:lvl1pPr>
          </a:lstStyle>
          <a:p>
            <a:r>
              <a:rPr lang="en-GB" noProof="0" dirty="0" smtClean="0"/>
              <a:t>Diagram title goes here</a:t>
            </a:r>
            <a:endParaRPr lang="en-GB" noProof="0" dirty="0"/>
          </a:p>
        </p:txBody>
      </p:sp>
      <p:sp>
        <p:nvSpPr>
          <p:cNvPr id="11" name="Text Placeholder 10"/>
          <p:cNvSpPr>
            <a:spLocks noGrp="1"/>
          </p:cNvSpPr>
          <p:nvPr>
            <p:ph type="body" sz="quarter" idx="17" hasCustomPrompt="1"/>
          </p:nvPr>
        </p:nvSpPr>
        <p:spPr>
          <a:xfrm>
            <a:off x="9571383" y="1753200"/>
            <a:ext cx="2387817" cy="4719600"/>
          </a:xfrm>
        </p:spPr>
        <p:txBody>
          <a:bodyPr anchor="b" anchorCtr="0">
            <a:noAutofit/>
          </a:bodyPr>
          <a:lstStyle>
            <a:lvl1pPr marL="0" indent="0">
              <a:spcAft>
                <a:spcPts val="800"/>
              </a:spcAft>
              <a:buClr>
                <a:schemeClr val="tx1"/>
              </a:buClr>
              <a:buFont typeface="Arial" panose="020B0604020202020204" pitchFamily="34" charset="0"/>
              <a:buNone/>
              <a:defRPr sz="1800" b="0" baseline="0">
                <a:latin typeface="+mn-lt"/>
              </a:defRPr>
            </a:lvl1pPr>
            <a:lvl2pPr marL="0" indent="0">
              <a:spcAft>
                <a:spcPts val="800"/>
              </a:spcAft>
              <a:buClr>
                <a:schemeClr val="tx1"/>
              </a:buClr>
              <a:buFont typeface="Arial" panose="020B0604020202020204" pitchFamily="34" charset="0"/>
              <a:buNone/>
              <a:defRPr sz="1800" baseline="0">
                <a:latin typeface="Segoe UI" panose="020B0502040204020203" pitchFamily="34" charset="0"/>
              </a:defRPr>
            </a:lvl2pPr>
            <a:lvl3pPr marL="0" indent="0">
              <a:spcAft>
                <a:spcPts val="800"/>
              </a:spcAft>
              <a:buClr>
                <a:schemeClr val="tx1"/>
              </a:buClr>
              <a:buFont typeface="Arial" panose="020B0604020202020204" pitchFamily="34" charset="0"/>
              <a:buNone/>
              <a:defRPr sz="1800" baseline="0">
                <a:latin typeface="Segoe UI" panose="020B0502040204020203" pitchFamily="34" charset="0"/>
              </a:defRPr>
            </a:lvl3pPr>
            <a:lvl4pPr marL="0" indent="0">
              <a:spcAft>
                <a:spcPts val="800"/>
              </a:spcAft>
              <a:buClr>
                <a:schemeClr val="tx1"/>
              </a:buClr>
              <a:buFont typeface="Arial" panose="020B0604020202020204" pitchFamily="34" charset="0"/>
              <a:buNone/>
              <a:defRPr sz="1800" baseline="0">
                <a:latin typeface="Segoe UI" panose="020B0502040204020203" pitchFamily="34" charset="0"/>
              </a:defRPr>
            </a:lvl4pPr>
            <a:lvl5pPr marL="0" indent="0">
              <a:spcAft>
                <a:spcPts val="800"/>
              </a:spcAft>
              <a:buClr>
                <a:schemeClr val="tx1"/>
              </a:buClr>
              <a:buFont typeface="Arial" panose="020B0604020202020204" pitchFamily="34" charset="0"/>
              <a:buNone/>
              <a:defRPr sz="1800" baseline="0">
                <a:latin typeface="Segoe UI" panose="020B0502040204020203" pitchFamily="34" charset="0"/>
              </a:defRPr>
            </a:lvl5pPr>
          </a:lstStyle>
          <a:p>
            <a:pPr lvl="0"/>
            <a:r>
              <a:rPr lang="en-GB" noProof="0" dirty="0" smtClean="0"/>
              <a:t>Information for the main diagram, smart art, table or video to be added here if needed. </a:t>
            </a:r>
          </a:p>
        </p:txBody>
      </p:sp>
      <p:sp>
        <p:nvSpPr>
          <p:cNvPr id="9"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Tree>
    <p:extLst>
      <p:ext uri="{BB962C8B-B14F-4D97-AF65-F5344CB8AC3E}">
        <p14:creationId xmlns:p14="http://schemas.microsoft.com/office/powerpoint/2010/main" val="365215050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14000" y="1929600"/>
            <a:ext cx="11404800" cy="4546800"/>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GB" noProof="0" dirty="0"/>
          </a:p>
        </p:txBody>
      </p:sp>
      <p:sp>
        <p:nvSpPr>
          <p:cNvPr id="4" name="Title Placeholder 3"/>
          <p:cNvSpPr>
            <a:spLocks noGrp="1"/>
          </p:cNvSpPr>
          <p:nvPr>
            <p:ph type="title"/>
          </p:nvPr>
        </p:nvSpPr>
        <p:spPr>
          <a:xfrm>
            <a:off x="414000" y="1036800"/>
            <a:ext cx="9126000" cy="626400"/>
          </a:xfrm>
          <a:prstGeom prst="rect">
            <a:avLst/>
          </a:prstGeom>
        </p:spPr>
        <p:txBody>
          <a:bodyPr vert="horz" lIns="91440" tIns="45720" rIns="91440" bIns="45720" rtlCol="0" anchor="b" anchorCtr="0">
            <a:normAutofit/>
          </a:bodyPr>
          <a:lstStyle/>
          <a:p>
            <a:r>
              <a:rPr lang="en-US" noProof="0" dirty="0" smtClean="0"/>
              <a:t>Click to edit Master title style</a:t>
            </a:r>
            <a:endParaRPr lang="en-GB" noProof="0" dirty="0"/>
          </a:p>
        </p:txBody>
      </p:sp>
    </p:spTree>
  </p:cSld>
  <p:clrMap bg1="lt1" tx1="dk1" bg2="lt2" tx2="dk2" accent1="accent1" accent2="accent2" accent3="accent3" accent4="accent4" accent5="accent5" accent6="accent6" hlink="hlink" folHlink="folHlink"/>
  <p:sldLayoutIdLst>
    <p:sldLayoutId id="2147483696" r:id="rId1"/>
    <p:sldLayoutId id="2147483714" r:id="rId2"/>
    <p:sldLayoutId id="2147483715" r:id="rId3"/>
    <p:sldLayoutId id="2147483698" r:id="rId4"/>
    <p:sldLayoutId id="2147483718" r:id="rId5"/>
    <p:sldLayoutId id="2147483716" r:id="rId6"/>
    <p:sldLayoutId id="2147483717" r:id="rId7"/>
  </p:sldLayoutIdLst>
  <p:timing>
    <p:tnLst>
      <p:par>
        <p:cTn id="1" dur="indefinite" restart="never" nodeType="tmRoot"/>
      </p:par>
    </p:tnLst>
  </p:timing>
  <p:hf hdr="0" ftr="0" dt="0"/>
  <p:txStyles>
    <p:titleStyle>
      <a:lvl1pPr marL="0" marR="0" indent="0" algn="l" defTabSz="914400" rtl="0" eaLnBrk="1" fontAlgn="auto" latinLnBrk="0" hangingPunct="1">
        <a:lnSpc>
          <a:spcPct val="100000"/>
        </a:lnSpc>
        <a:spcBef>
          <a:spcPts val="0"/>
        </a:spcBef>
        <a:spcAft>
          <a:spcPts val="0"/>
        </a:spcAft>
        <a:buNone/>
        <a:tabLst/>
        <a:defRPr kumimoji="0" lang="en-GB" sz="3600" b="0" i="0" u="none" strike="noStrike" kern="1200" cap="none" spc="0" normalizeH="0" baseline="0" noProof="0" dirty="0">
          <a:ln>
            <a:noFill/>
          </a:ln>
          <a:solidFill>
            <a:schemeClr val="accent1"/>
          </a:solidFill>
          <a:effectLst/>
          <a:uLnTx/>
          <a:uFillTx/>
          <a:latin typeface="+mj-lt"/>
          <a:ea typeface="+mj-ea"/>
          <a:cs typeface="Arial" pitchFamily="34" charset="0"/>
        </a:defRPr>
      </a:lvl1pPr>
    </p:titleStyle>
    <p:bodyStyle>
      <a:lvl1pPr marL="342900" indent="-342900" algn="l" defTabSz="914400" rtl="0" eaLnBrk="1" latinLnBrk="0" hangingPunct="1">
        <a:spcBef>
          <a:spcPts val="200"/>
        </a:spcBef>
        <a:spcAft>
          <a:spcPts val="800"/>
        </a:spcAft>
        <a:buClr>
          <a:schemeClr val="tx1"/>
        </a:buClr>
        <a:buFont typeface="Arial" panose="020B0604020202020204" pitchFamily="34" charset="0"/>
        <a:buChar char="•"/>
        <a:defRPr sz="1900" b="0" kern="1200" baseline="0">
          <a:solidFill>
            <a:srgbClr val="2E2D2C"/>
          </a:solidFill>
          <a:latin typeface="+mn-lt"/>
          <a:ea typeface="+mn-ea"/>
          <a:cs typeface="Arial" pitchFamily="34" charset="0"/>
        </a:defRPr>
      </a:lvl1pPr>
      <a:lvl2pPr marL="742950" indent="-28575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2pPr>
      <a:lvl3pPr marL="11430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3pPr>
      <a:lvl4pPr marL="16002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4pPr>
      <a:lvl5pPr marL="20574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msdn.microsoft.com/en-us/library/microsoft.xrm.sdk.organizationrequest.parameters.aspx"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p:nvPr>
        </p:nvSpPr>
        <p:spPr/>
        <p:txBody>
          <a:bodyPr/>
          <a:lstStyle/>
          <a:p>
            <a:r>
              <a:rPr lang="en-US" smtClean="0"/>
              <a:t>Data Access Part 2</a:t>
            </a:r>
            <a:endParaRPr lang="en-US" dirty="0"/>
          </a:p>
        </p:txBody>
      </p:sp>
      <p:sp>
        <p:nvSpPr>
          <p:cNvPr id="4099" name="Subtitle 2"/>
          <p:cNvSpPr>
            <a:spLocks noGrp="1"/>
          </p:cNvSpPr>
          <p:nvPr>
            <p:ph type="subTitle" idx="1"/>
          </p:nvPr>
        </p:nvSpPr>
        <p:spPr/>
        <p:txBody>
          <a:bodyPr/>
          <a:lstStyle/>
          <a:p>
            <a:r>
              <a:rPr lang="en-US" smtClean="0"/>
              <a:t>Module 3</a:t>
            </a:r>
            <a:endParaRPr lang="en-US" dirty="0"/>
          </a:p>
        </p:txBody>
      </p:sp>
    </p:spTree>
    <p:extLst>
      <p:ext uri="{BB962C8B-B14F-4D97-AF65-F5344CB8AC3E}">
        <p14:creationId xmlns:p14="http://schemas.microsoft.com/office/powerpoint/2010/main" val="15736307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ext Placeholder 10"/>
          <p:cNvSpPr>
            <a:spLocks noGrp="1"/>
          </p:cNvSpPr>
          <p:nvPr>
            <p:ph type="body" sz="quarter" idx="15"/>
          </p:nvPr>
        </p:nvSpPr>
        <p:spPr/>
        <p:txBody>
          <a:bodyPr/>
          <a:lstStyle/>
          <a:p>
            <a:r>
              <a:rPr lang="en-US" dirty="0" smtClean="0"/>
              <a:t>The </a:t>
            </a:r>
            <a:r>
              <a:rPr lang="en-US" dirty="0" err="1" smtClean="0"/>
              <a:t>CreateAttributeRequest</a:t>
            </a:r>
            <a:r>
              <a:rPr lang="en-US" dirty="0" smtClean="0"/>
              <a:t> takes an </a:t>
            </a:r>
            <a:r>
              <a:rPr lang="en-US" dirty="0" err="1" smtClean="0"/>
              <a:t>AttributeMetadata</a:t>
            </a:r>
            <a:r>
              <a:rPr lang="en-US" dirty="0" smtClean="0"/>
              <a:t> object</a:t>
            </a:r>
          </a:p>
          <a:p>
            <a:r>
              <a:rPr lang="en-US" dirty="0" err="1" smtClean="0"/>
              <a:t>BooleanAttributeMetadata</a:t>
            </a:r>
            <a:endParaRPr lang="en-US" dirty="0" smtClean="0"/>
          </a:p>
          <a:p>
            <a:r>
              <a:rPr lang="en-US" dirty="0" err="1" smtClean="0"/>
              <a:t>DateTimeAttributeMetadata</a:t>
            </a:r>
            <a:endParaRPr lang="en-US" dirty="0" smtClean="0"/>
          </a:p>
          <a:p>
            <a:r>
              <a:rPr lang="en-US" dirty="0" err="1" smtClean="0"/>
              <a:t>IntegerAttributeMetadata</a:t>
            </a:r>
            <a:endParaRPr lang="en-US" dirty="0" smtClean="0"/>
          </a:p>
          <a:p>
            <a:r>
              <a:rPr lang="en-US" dirty="0" err="1" smtClean="0"/>
              <a:t>LookupAttributeMetadata</a:t>
            </a:r>
            <a:endParaRPr lang="en-US" dirty="0" smtClean="0"/>
          </a:p>
          <a:p>
            <a:r>
              <a:rPr lang="en-US" dirty="0" err="1" smtClean="0"/>
              <a:t>MoneyAttributeMetadata</a:t>
            </a:r>
            <a:endParaRPr lang="en-US" dirty="0" smtClean="0"/>
          </a:p>
          <a:p>
            <a:r>
              <a:rPr lang="en-US" dirty="0" err="1" smtClean="0"/>
              <a:t>PicklistAttributeMetadata</a:t>
            </a:r>
            <a:endParaRPr lang="en-US" dirty="0" smtClean="0"/>
          </a:p>
          <a:p>
            <a:r>
              <a:rPr lang="en-US" dirty="0" err="1" smtClean="0"/>
              <a:t>StringAttributeMetadata</a:t>
            </a:r>
            <a:endParaRPr lang="en-US" dirty="0" smtClean="0"/>
          </a:p>
          <a:p>
            <a:endParaRPr lang="en-US" dirty="0"/>
          </a:p>
        </p:txBody>
      </p:sp>
      <p:sp>
        <p:nvSpPr>
          <p:cNvPr id="10" name="Title 9"/>
          <p:cNvSpPr>
            <a:spLocks noGrp="1"/>
          </p:cNvSpPr>
          <p:nvPr>
            <p:ph type="title"/>
          </p:nvPr>
        </p:nvSpPr>
        <p:spPr/>
        <p:txBody>
          <a:bodyPr>
            <a:normAutofit fontScale="90000"/>
          </a:bodyPr>
          <a:lstStyle/>
          <a:p>
            <a:r>
              <a:rPr lang="en-GB" smtClean="0"/>
              <a:t>Creating Attributes for an Entity</a:t>
            </a:r>
            <a:endParaRPr lang="en-GB" dirty="0"/>
          </a:p>
        </p:txBody>
      </p:sp>
    </p:spTree>
    <p:extLst>
      <p:ext uri="{BB962C8B-B14F-4D97-AF65-F5344CB8AC3E}">
        <p14:creationId xmlns:p14="http://schemas.microsoft.com/office/powerpoint/2010/main" val="33448354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836863C-A9AA-434B-B7C7-BF048CD6D291}"/>
              </a:ext>
            </a:extLst>
          </p:cNvPr>
          <p:cNvPicPr>
            <a:picLocks noChangeAspect="1"/>
          </p:cNvPicPr>
          <p:nvPr/>
        </p:nvPicPr>
        <p:blipFill>
          <a:blip r:embed="rId3"/>
          <a:stretch>
            <a:fillRect/>
          </a:stretch>
        </p:blipFill>
        <p:spPr>
          <a:xfrm>
            <a:off x="1019175" y="823912"/>
            <a:ext cx="10153650" cy="5210175"/>
          </a:xfrm>
          <a:prstGeom prst="rect">
            <a:avLst/>
          </a:prstGeom>
        </p:spPr>
      </p:pic>
      <p:sp>
        <p:nvSpPr>
          <p:cNvPr id="2" name="Title 1"/>
          <p:cNvSpPr>
            <a:spLocks noGrp="1"/>
          </p:cNvSpPr>
          <p:nvPr>
            <p:ph type="title"/>
          </p:nvPr>
        </p:nvSpPr>
        <p:spPr/>
        <p:txBody>
          <a:bodyPr>
            <a:normAutofit fontScale="90000"/>
          </a:bodyPr>
          <a:lstStyle/>
          <a:p>
            <a:endParaRPr lang="en-GB"/>
          </a:p>
        </p:txBody>
      </p:sp>
      <p:sp>
        <p:nvSpPr>
          <p:cNvPr id="3" name="Text Placeholder 2"/>
          <p:cNvSpPr>
            <a:spLocks noGrp="1"/>
          </p:cNvSpPr>
          <p:nvPr>
            <p:ph type="body" sz="quarter" idx="15"/>
          </p:nvPr>
        </p:nvSpPr>
        <p:spPr/>
        <p:txBody>
          <a:bodyPr/>
          <a:lstStyle/>
          <a:p>
            <a:endParaRPr lang="en-GB"/>
          </a:p>
        </p:txBody>
      </p:sp>
    </p:spTree>
    <p:extLst>
      <p:ext uri="{BB962C8B-B14F-4D97-AF65-F5344CB8AC3E}">
        <p14:creationId xmlns:p14="http://schemas.microsoft.com/office/powerpoint/2010/main" val="2073408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3A7A678-3EBC-46DE-9E51-E68F6967D499}"/>
              </a:ext>
            </a:extLst>
          </p:cNvPr>
          <p:cNvPicPr>
            <a:picLocks noChangeAspect="1"/>
          </p:cNvPicPr>
          <p:nvPr/>
        </p:nvPicPr>
        <p:blipFill>
          <a:blip r:embed="rId3"/>
          <a:stretch>
            <a:fillRect/>
          </a:stretch>
        </p:blipFill>
        <p:spPr>
          <a:xfrm>
            <a:off x="1006929" y="1749879"/>
            <a:ext cx="9639300" cy="4838700"/>
          </a:xfrm>
          <a:prstGeom prst="rect">
            <a:avLst/>
          </a:prstGeom>
        </p:spPr>
      </p:pic>
      <p:sp>
        <p:nvSpPr>
          <p:cNvPr id="4" name="Text Placeholder 3"/>
          <p:cNvSpPr>
            <a:spLocks noGrp="1"/>
          </p:cNvSpPr>
          <p:nvPr>
            <p:ph type="body" sz="quarter" idx="15"/>
          </p:nvPr>
        </p:nvSpPr>
        <p:spPr/>
        <p:txBody>
          <a:bodyPr/>
          <a:lstStyle/>
          <a:p>
            <a:endParaRPr lang="en-GB"/>
          </a:p>
        </p:txBody>
      </p:sp>
      <p:sp>
        <p:nvSpPr>
          <p:cNvPr id="10" name="Title 9"/>
          <p:cNvSpPr>
            <a:spLocks noGrp="1"/>
          </p:cNvSpPr>
          <p:nvPr>
            <p:ph type="title"/>
          </p:nvPr>
        </p:nvSpPr>
        <p:spPr/>
        <p:txBody>
          <a:bodyPr>
            <a:normAutofit fontScale="90000"/>
          </a:bodyPr>
          <a:lstStyle/>
          <a:p>
            <a:r>
              <a:rPr lang="en-GB" smtClean="0"/>
              <a:t>Creating Global OptionSets</a:t>
            </a:r>
            <a:endParaRPr lang="en-GB" dirty="0"/>
          </a:p>
        </p:txBody>
      </p:sp>
    </p:spTree>
    <p:extLst>
      <p:ext uri="{BB962C8B-B14F-4D97-AF65-F5344CB8AC3E}">
        <p14:creationId xmlns:p14="http://schemas.microsoft.com/office/powerpoint/2010/main" val="36872758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p:txBody>
          <a:bodyPr/>
          <a:lstStyle/>
          <a:p>
            <a:endParaRPr lang="en-GB"/>
          </a:p>
        </p:txBody>
      </p:sp>
      <p:sp>
        <p:nvSpPr>
          <p:cNvPr id="10" name="Title 9"/>
          <p:cNvSpPr>
            <a:spLocks noGrp="1"/>
          </p:cNvSpPr>
          <p:nvPr>
            <p:ph type="title"/>
          </p:nvPr>
        </p:nvSpPr>
        <p:spPr/>
        <p:txBody>
          <a:bodyPr>
            <a:normAutofit fontScale="90000"/>
          </a:bodyPr>
          <a:lstStyle/>
          <a:p>
            <a:r>
              <a:rPr lang="en-GB" smtClean="0"/>
              <a:t>Execute method - RetrieveMetaData Request </a:t>
            </a:r>
            <a:endParaRPr lang="en-GB" dirty="0"/>
          </a:p>
        </p:txBody>
      </p:sp>
      <p:pic>
        <p:nvPicPr>
          <p:cNvPr id="8" name="Picture 7">
            <a:extLst>
              <a:ext uri="{FF2B5EF4-FFF2-40B4-BE49-F238E27FC236}">
                <a16:creationId xmlns:a16="http://schemas.microsoft.com/office/drawing/2014/main" id="{AFE91743-9D11-484D-9D8A-7FEFDE048820}"/>
              </a:ext>
            </a:extLst>
          </p:cNvPr>
          <p:cNvPicPr>
            <a:picLocks noChangeAspect="1"/>
          </p:cNvPicPr>
          <p:nvPr/>
        </p:nvPicPr>
        <p:blipFill>
          <a:blip r:embed="rId3"/>
          <a:stretch>
            <a:fillRect/>
          </a:stretch>
        </p:blipFill>
        <p:spPr>
          <a:xfrm>
            <a:off x="1568223" y="1977117"/>
            <a:ext cx="7781925" cy="4324350"/>
          </a:xfrm>
          <a:prstGeom prst="rect">
            <a:avLst/>
          </a:prstGeom>
        </p:spPr>
      </p:pic>
    </p:spTree>
    <p:extLst>
      <p:ext uri="{BB962C8B-B14F-4D97-AF65-F5344CB8AC3E}">
        <p14:creationId xmlns:p14="http://schemas.microsoft.com/office/powerpoint/2010/main" val="5903404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FA35CB7-15B8-4E00-B1CE-5BAC0FB8EE13}"/>
              </a:ext>
            </a:extLst>
          </p:cNvPr>
          <p:cNvSpPr>
            <a:spLocks noGrp="1"/>
          </p:cNvSpPr>
          <p:nvPr>
            <p:ph type="body" sz="quarter" idx="15"/>
          </p:nvPr>
        </p:nvSpPr>
        <p:spPr/>
        <p:txBody>
          <a:bodyPr/>
          <a:lstStyle/>
          <a:p>
            <a:r>
              <a:rPr lang="en-GB" smtClean="0"/>
              <a:t>Creating Custom Entities</a:t>
            </a:r>
            <a:endParaRPr lang="en-GB" dirty="0"/>
          </a:p>
        </p:txBody>
      </p:sp>
      <p:sp>
        <p:nvSpPr>
          <p:cNvPr id="3" name="Title 2">
            <a:extLst>
              <a:ext uri="{FF2B5EF4-FFF2-40B4-BE49-F238E27FC236}">
                <a16:creationId xmlns:a16="http://schemas.microsoft.com/office/drawing/2014/main" id="{90476934-9063-4B89-B779-C86D017FBB0A}"/>
              </a:ext>
            </a:extLst>
          </p:cNvPr>
          <p:cNvSpPr>
            <a:spLocks noGrp="1"/>
          </p:cNvSpPr>
          <p:nvPr>
            <p:ph type="title"/>
          </p:nvPr>
        </p:nvSpPr>
        <p:spPr/>
        <p:txBody>
          <a:bodyPr>
            <a:normAutofit fontScale="90000"/>
          </a:bodyPr>
          <a:lstStyle/>
          <a:p>
            <a:r>
              <a:rPr lang="en-GB" smtClean="0"/>
              <a:t>Module 3 Lab A</a:t>
            </a:r>
            <a:endParaRPr lang="en-GB" dirty="0"/>
          </a:p>
        </p:txBody>
      </p:sp>
    </p:spTree>
    <p:extLst>
      <p:ext uri="{BB962C8B-B14F-4D97-AF65-F5344CB8AC3E}">
        <p14:creationId xmlns:p14="http://schemas.microsoft.com/office/powerpoint/2010/main" val="2140490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dirty="0" smtClean="0"/>
              <a:t>Execute method of the Organization Service, allows access to CRUD and CRM system operations</a:t>
            </a:r>
          </a:p>
          <a:p>
            <a:r>
              <a:rPr lang="en-US" dirty="0" smtClean="0"/>
              <a:t>Metadata requests allow querying properties of the entities and </a:t>
            </a:r>
            <a:r>
              <a:rPr lang="en-US" dirty="0" err="1" smtClean="0"/>
              <a:t>attributes</a:t>
            </a:r>
            <a:r>
              <a:rPr lang="en-US" dirty="0" err="1" smtClean="0">
                <a:solidFill>
                  <a:schemeClr val="bg1"/>
                </a:solidFill>
              </a:rPr>
              <a:t>I</a:t>
            </a:r>
            <a:endParaRPr lang="en-US" dirty="0" smtClean="0">
              <a:solidFill>
                <a:schemeClr val="bg1"/>
              </a:solidFill>
            </a:endParaRPr>
          </a:p>
          <a:p>
            <a:r>
              <a:rPr lang="en-US" dirty="0" smtClean="0"/>
              <a:t>Using Metadata Requests to Create Entities and Attributes allows for dynamic creation of components in CRM systems, as opposed to a static solution</a:t>
            </a:r>
          </a:p>
          <a:p>
            <a:endParaRPr lang="en-GB" dirty="0"/>
          </a:p>
        </p:txBody>
      </p:sp>
      <p:sp>
        <p:nvSpPr>
          <p:cNvPr id="3" name="Title 2"/>
          <p:cNvSpPr>
            <a:spLocks noGrp="1"/>
          </p:cNvSpPr>
          <p:nvPr>
            <p:ph type="title"/>
          </p:nvPr>
        </p:nvSpPr>
        <p:spPr/>
        <p:txBody>
          <a:bodyPr>
            <a:normAutofit fontScale="90000"/>
          </a:bodyPr>
          <a:lstStyle/>
          <a:p>
            <a:r>
              <a:rPr lang="en-GB" smtClean="0"/>
              <a:t>Summary</a:t>
            </a:r>
            <a:endParaRPr lang="en-GB" dirty="0"/>
          </a:p>
        </p:txBody>
      </p:sp>
    </p:spTree>
    <p:extLst>
      <p:ext uri="{BB962C8B-B14F-4D97-AF65-F5344CB8AC3E}">
        <p14:creationId xmlns:p14="http://schemas.microsoft.com/office/powerpoint/2010/main" val="41438357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ext Placeholder 10"/>
          <p:cNvSpPr>
            <a:spLocks noGrp="1"/>
          </p:cNvSpPr>
          <p:nvPr>
            <p:ph type="body" sz="quarter" idx="15"/>
          </p:nvPr>
        </p:nvSpPr>
        <p:spPr/>
        <p:txBody>
          <a:bodyPr/>
          <a:lstStyle/>
          <a:p>
            <a:r>
              <a:rPr lang="en-US" dirty="0" smtClean="0"/>
              <a:t>Executing Operations</a:t>
            </a:r>
          </a:p>
          <a:p>
            <a:pPr lvl="1"/>
            <a:r>
              <a:rPr lang="en-US" dirty="0" smtClean="0"/>
              <a:t>Execute method of the Organization Service</a:t>
            </a:r>
          </a:p>
          <a:p>
            <a:pPr lvl="1"/>
            <a:r>
              <a:rPr lang="en-US" dirty="0" smtClean="0"/>
              <a:t>Common Request and Response classes</a:t>
            </a:r>
          </a:p>
          <a:p>
            <a:pPr lvl="1"/>
            <a:r>
              <a:rPr lang="en-US" smtClean="0"/>
              <a:t>Using Metadata </a:t>
            </a:r>
          </a:p>
          <a:p>
            <a:pPr lvl="1"/>
            <a:r>
              <a:rPr lang="en-US" dirty="0" smtClean="0"/>
              <a:t>Using Metadata Requests to Create Entities and Attributes</a:t>
            </a:r>
            <a:endParaRPr lang="en-US" dirty="0"/>
          </a:p>
        </p:txBody>
      </p:sp>
      <p:sp>
        <p:nvSpPr>
          <p:cNvPr id="10" name="Title 9"/>
          <p:cNvSpPr>
            <a:spLocks noGrp="1"/>
          </p:cNvSpPr>
          <p:nvPr>
            <p:ph type="title"/>
          </p:nvPr>
        </p:nvSpPr>
        <p:spPr/>
        <p:txBody>
          <a:bodyPr>
            <a:normAutofit fontScale="90000"/>
          </a:bodyPr>
          <a:lstStyle/>
          <a:p>
            <a:r>
              <a:rPr lang="en-GB" smtClean="0"/>
              <a:t>Objectives</a:t>
            </a:r>
            <a:endParaRPr lang="en-GB" dirty="0"/>
          </a:p>
        </p:txBody>
      </p:sp>
    </p:spTree>
    <p:extLst>
      <p:ext uri="{BB962C8B-B14F-4D97-AF65-F5344CB8AC3E}">
        <p14:creationId xmlns:p14="http://schemas.microsoft.com/office/powerpoint/2010/main" val="38086409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fontScale="90000"/>
          </a:bodyPr>
          <a:lstStyle/>
          <a:p>
            <a:r>
              <a:rPr lang="en-GB" smtClean="0"/>
              <a:t>Organization Service Execute method</a:t>
            </a:r>
            <a:endParaRPr lang="en-GB" dirty="0"/>
          </a:p>
        </p:txBody>
      </p:sp>
      <p:sp>
        <p:nvSpPr>
          <p:cNvPr id="8" name="TextBox 7"/>
          <p:cNvSpPr txBox="1"/>
          <p:nvPr/>
        </p:nvSpPr>
        <p:spPr>
          <a:xfrm>
            <a:off x="1865313" y="3380125"/>
            <a:ext cx="8646223" cy="3477875"/>
          </a:xfrm>
          <a:prstGeom prst="rect">
            <a:avLst/>
          </a:prstGeom>
          <a:noFill/>
          <a:ln w="12700">
            <a:solidFill>
              <a:schemeClr val="accent1"/>
            </a:solidFill>
          </a:ln>
        </p:spPr>
        <p:txBody>
          <a:bodyPr wrap="square">
            <a:spAutoFit/>
          </a:bodyPr>
          <a:lstStyle/>
          <a:p>
            <a:r>
              <a:rPr lang="en-GB" sz="2000" dirty="0">
                <a:latin typeface="Arial" pitchFamily="34" charset="0"/>
                <a:cs typeface="Arial" pitchFamily="34" charset="0"/>
              </a:rPr>
              <a:t>Entity </a:t>
            </a:r>
            <a:r>
              <a:rPr lang="en-GB" sz="2000" dirty="0" err="1">
                <a:latin typeface="Arial" pitchFamily="34" charset="0"/>
                <a:cs typeface="Arial" pitchFamily="34" charset="0"/>
              </a:rPr>
              <a:t>newlead</a:t>
            </a:r>
            <a:r>
              <a:rPr lang="en-GB" sz="2000" dirty="0">
                <a:latin typeface="Arial" pitchFamily="34" charset="0"/>
                <a:cs typeface="Arial" pitchFamily="34" charset="0"/>
              </a:rPr>
              <a:t>=new Entity("lead");//populate</a:t>
            </a:r>
          </a:p>
          <a:p>
            <a:r>
              <a:rPr lang="en-GB" sz="2000" dirty="0">
                <a:latin typeface="Arial" pitchFamily="34" charset="0"/>
                <a:cs typeface="Arial" pitchFamily="34" charset="0"/>
              </a:rPr>
              <a:t>            </a:t>
            </a:r>
            <a:r>
              <a:rPr lang="en-GB" sz="2000" dirty="0" err="1">
                <a:latin typeface="Arial" pitchFamily="34" charset="0"/>
                <a:cs typeface="Arial" pitchFamily="34" charset="0"/>
              </a:rPr>
              <a:t>EntityReference</a:t>
            </a:r>
            <a:r>
              <a:rPr lang="en-GB" sz="2000" dirty="0">
                <a:latin typeface="Arial" pitchFamily="34" charset="0"/>
                <a:cs typeface="Arial" pitchFamily="34" charset="0"/>
              </a:rPr>
              <a:t> target = </a:t>
            </a:r>
            <a:r>
              <a:rPr lang="en-GB" sz="2000" dirty="0" err="1">
                <a:latin typeface="Arial" pitchFamily="34" charset="0"/>
                <a:cs typeface="Arial" pitchFamily="34" charset="0"/>
              </a:rPr>
              <a:t>newlead.ToEntityReference</a:t>
            </a:r>
            <a:r>
              <a:rPr lang="en-GB" sz="2000" dirty="0">
                <a:latin typeface="Arial" pitchFamily="34" charset="0"/>
                <a:cs typeface="Arial" pitchFamily="34" charset="0"/>
              </a:rPr>
              <a:t>();</a:t>
            </a:r>
          </a:p>
          <a:p>
            <a:r>
              <a:rPr lang="en-GB" sz="2000" dirty="0">
                <a:latin typeface="Arial" pitchFamily="34" charset="0"/>
                <a:cs typeface="Arial" pitchFamily="34" charset="0"/>
              </a:rPr>
              <a:t>            Entity </a:t>
            </a:r>
            <a:r>
              <a:rPr lang="en-GB" sz="2000" dirty="0" err="1">
                <a:latin typeface="Arial" pitchFamily="34" charset="0"/>
                <a:cs typeface="Arial" pitchFamily="34" charset="0"/>
              </a:rPr>
              <a:t>systemUser</a:t>
            </a:r>
            <a:r>
              <a:rPr lang="en-GB" sz="2000" dirty="0">
                <a:latin typeface="Arial" pitchFamily="34" charset="0"/>
                <a:cs typeface="Arial" pitchFamily="34" charset="0"/>
              </a:rPr>
              <a:t> = new Entity("</a:t>
            </a:r>
            <a:r>
              <a:rPr lang="en-GB" sz="2000" dirty="0" err="1">
                <a:latin typeface="Arial" pitchFamily="34" charset="0"/>
                <a:cs typeface="Arial" pitchFamily="34" charset="0"/>
              </a:rPr>
              <a:t>systemuser</a:t>
            </a:r>
            <a:r>
              <a:rPr lang="en-GB" sz="2000" dirty="0">
                <a:latin typeface="Arial" pitchFamily="34" charset="0"/>
                <a:cs typeface="Arial" pitchFamily="34" charset="0"/>
              </a:rPr>
              <a:t>");//populate</a:t>
            </a:r>
          </a:p>
          <a:p>
            <a:r>
              <a:rPr lang="en-GB" sz="2000" dirty="0">
                <a:latin typeface="Arial" pitchFamily="34" charset="0"/>
                <a:cs typeface="Arial" pitchFamily="34" charset="0"/>
              </a:rPr>
              <a:t>            </a:t>
            </a:r>
            <a:r>
              <a:rPr lang="en-GB" sz="2000" dirty="0" err="1">
                <a:latin typeface="Arial" pitchFamily="34" charset="0"/>
                <a:cs typeface="Arial" pitchFamily="34" charset="0"/>
              </a:rPr>
              <a:t>EntityReference</a:t>
            </a:r>
            <a:r>
              <a:rPr lang="en-GB" sz="2000" dirty="0">
                <a:latin typeface="Arial" pitchFamily="34" charset="0"/>
                <a:cs typeface="Arial" pitchFamily="34" charset="0"/>
              </a:rPr>
              <a:t> assignee = </a:t>
            </a:r>
            <a:r>
              <a:rPr lang="en-GB" sz="2000" dirty="0" err="1">
                <a:latin typeface="Arial" pitchFamily="34" charset="0"/>
                <a:cs typeface="Arial" pitchFamily="34" charset="0"/>
              </a:rPr>
              <a:t>systemUser.ToEntityReference</a:t>
            </a:r>
            <a:r>
              <a:rPr lang="en-GB" sz="2000" dirty="0">
                <a:latin typeface="Arial" pitchFamily="34" charset="0"/>
                <a:cs typeface="Arial" pitchFamily="34" charset="0"/>
              </a:rPr>
              <a:t>();</a:t>
            </a:r>
          </a:p>
          <a:p>
            <a:r>
              <a:rPr lang="en-GB" sz="2000" dirty="0">
                <a:latin typeface="Arial" pitchFamily="34" charset="0"/>
                <a:cs typeface="Arial" pitchFamily="34" charset="0"/>
              </a:rPr>
              <a:t>            </a:t>
            </a:r>
            <a:r>
              <a:rPr lang="en-GB" sz="2000" dirty="0" err="1">
                <a:latin typeface="Arial" pitchFamily="34" charset="0"/>
                <a:cs typeface="Arial" pitchFamily="34" charset="0"/>
              </a:rPr>
              <a:t>AssignRequest</a:t>
            </a:r>
            <a:r>
              <a:rPr lang="en-GB" sz="2000" dirty="0">
                <a:latin typeface="Arial" pitchFamily="34" charset="0"/>
                <a:cs typeface="Arial" pitchFamily="34" charset="0"/>
              </a:rPr>
              <a:t> request = new </a:t>
            </a:r>
            <a:r>
              <a:rPr lang="en-GB" sz="2000" dirty="0" err="1">
                <a:latin typeface="Arial" pitchFamily="34" charset="0"/>
                <a:cs typeface="Arial" pitchFamily="34" charset="0"/>
              </a:rPr>
              <a:t>AssignRequest</a:t>
            </a:r>
            <a:r>
              <a:rPr lang="en-GB" sz="2000" dirty="0">
                <a:latin typeface="Arial" pitchFamily="34" charset="0"/>
                <a:cs typeface="Arial" pitchFamily="34" charset="0"/>
              </a:rPr>
              <a:t>()</a:t>
            </a:r>
          </a:p>
          <a:p>
            <a:r>
              <a:rPr lang="en-GB" sz="2000" dirty="0">
                <a:latin typeface="Arial" pitchFamily="34" charset="0"/>
                <a:cs typeface="Arial" pitchFamily="34" charset="0"/>
              </a:rPr>
              <a:t>            {</a:t>
            </a:r>
          </a:p>
          <a:p>
            <a:r>
              <a:rPr lang="en-GB" sz="2000" dirty="0">
                <a:latin typeface="Arial" pitchFamily="34" charset="0"/>
                <a:cs typeface="Arial" pitchFamily="34" charset="0"/>
              </a:rPr>
              <a:t>                Target = target,</a:t>
            </a:r>
          </a:p>
          <a:p>
            <a:r>
              <a:rPr lang="en-GB" sz="2000" dirty="0">
                <a:latin typeface="Arial" pitchFamily="34" charset="0"/>
                <a:cs typeface="Arial" pitchFamily="34" charset="0"/>
              </a:rPr>
              <a:t>                Assignee = assignee</a:t>
            </a:r>
          </a:p>
          <a:p>
            <a:r>
              <a:rPr lang="en-GB" sz="2000" dirty="0">
                <a:latin typeface="Arial" pitchFamily="34" charset="0"/>
                <a:cs typeface="Arial" pitchFamily="34" charset="0"/>
              </a:rPr>
              <a:t>            };</a:t>
            </a:r>
          </a:p>
          <a:p>
            <a:r>
              <a:rPr lang="en-GB" sz="2000" dirty="0">
                <a:latin typeface="Arial" pitchFamily="34" charset="0"/>
                <a:cs typeface="Arial" pitchFamily="34" charset="0"/>
              </a:rPr>
              <a:t>          </a:t>
            </a:r>
            <a:r>
              <a:rPr lang="en-GB" sz="2000" dirty="0" err="1">
                <a:latin typeface="Arial" pitchFamily="34" charset="0"/>
                <a:cs typeface="Arial" pitchFamily="34" charset="0"/>
              </a:rPr>
              <a:t>AssignResponse</a:t>
            </a:r>
            <a:r>
              <a:rPr lang="en-GB" sz="2000" dirty="0">
                <a:latin typeface="Arial" pitchFamily="34" charset="0"/>
                <a:cs typeface="Arial" pitchFamily="34" charset="0"/>
              </a:rPr>
              <a:t> response=(</a:t>
            </a:r>
            <a:r>
              <a:rPr lang="en-GB" sz="2000" dirty="0" err="1">
                <a:latin typeface="Arial" pitchFamily="34" charset="0"/>
                <a:cs typeface="Arial" pitchFamily="34" charset="0"/>
              </a:rPr>
              <a:t>AssignResponse</a:t>
            </a:r>
            <a:r>
              <a:rPr lang="en-GB" sz="2000" dirty="0">
                <a:latin typeface="Arial" pitchFamily="34" charset="0"/>
                <a:cs typeface="Arial" pitchFamily="34" charset="0"/>
              </a:rPr>
              <a:t>)  </a:t>
            </a:r>
            <a:r>
              <a:rPr lang="en-GB" sz="2000" dirty="0" err="1">
                <a:latin typeface="Arial" pitchFamily="34" charset="0"/>
                <a:cs typeface="Arial" pitchFamily="34" charset="0"/>
              </a:rPr>
              <a:t>service.Execute</a:t>
            </a:r>
            <a:r>
              <a:rPr lang="en-GB" sz="2000" dirty="0">
                <a:latin typeface="Arial" pitchFamily="34" charset="0"/>
                <a:cs typeface="Arial" pitchFamily="34" charset="0"/>
              </a:rPr>
              <a:t>(request);</a:t>
            </a:r>
            <a:endParaRPr lang="en-US" sz="2000" dirty="0">
              <a:cs typeface="Arial" charset="0"/>
            </a:endParaRPr>
          </a:p>
        </p:txBody>
      </p:sp>
      <p:sp>
        <p:nvSpPr>
          <p:cNvPr id="6" name="TextBox 6"/>
          <p:cNvSpPr txBox="1">
            <a:spLocks noChangeArrowheads="1"/>
          </p:cNvSpPr>
          <p:nvPr/>
        </p:nvSpPr>
        <p:spPr bwMode="auto">
          <a:xfrm>
            <a:off x="1865313" y="1748909"/>
            <a:ext cx="8751888" cy="1631216"/>
          </a:xfrm>
          <a:prstGeom prst="rect">
            <a:avLst/>
          </a:prstGeom>
          <a:noFill/>
          <a:ln w="9525">
            <a:noFill/>
            <a:miter lim="800000"/>
            <a:headEnd/>
            <a:tailEnd/>
          </a:ln>
        </p:spPr>
        <p:txBody>
          <a:bodyPr wrap="square">
            <a:spAutoFit/>
          </a:bodyPr>
          <a:lstStyle/>
          <a:p>
            <a:pPr eaLnBrk="0" hangingPunct="0">
              <a:spcBef>
                <a:spcPct val="50000"/>
              </a:spcBef>
            </a:pPr>
            <a:r>
              <a:rPr lang="en-GB" sz="2000" dirty="0">
                <a:cs typeface="Arial" charset="0"/>
              </a:rPr>
              <a:t>Execute method is underlying method of Organization Service</a:t>
            </a:r>
          </a:p>
          <a:p>
            <a:pPr eaLnBrk="0" hangingPunct="0">
              <a:spcBef>
                <a:spcPct val="50000"/>
              </a:spcBef>
            </a:pPr>
            <a:r>
              <a:rPr lang="en-GB" sz="2000" dirty="0">
                <a:cs typeface="Arial" charset="0"/>
              </a:rPr>
              <a:t>Create, Retrieve, </a:t>
            </a:r>
            <a:r>
              <a:rPr lang="en-GB" sz="2000" dirty="0" err="1">
                <a:cs typeface="Arial" charset="0"/>
              </a:rPr>
              <a:t>RetrieveMultiple</a:t>
            </a:r>
            <a:r>
              <a:rPr lang="en-GB" sz="2000" dirty="0">
                <a:cs typeface="Arial" charset="0"/>
              </a:rPr>
              <a:t> methods etc. encapsulate Execute method</a:t>
            </a:r>
          </a:p>
          <a:p>
            <a:pPr eaLnBrk="0" hangingPunct="0">
              <a:spcBef>
                <a:spcPct val="50000"/>
              </a:spcBef>
            </a:pPr>
            <a:r>
              <a:rPr lang="en-GB" sz="2000" dirty="0">
                <a:cs typeface="Arial" charset="0"/>
              </a:rPr>
              <a:t>Execute method receives </a:t>
            </a:r>
            <a:r>
              <a:rPr lang="en-GB" sz="2000" dirty="0" err="1">
                <a:cs typeface="Arial" charset="0"/>
              </a:rPr>
              <a:t>OrganizationRequest</a:t>
            </a:r>
            <a:r>
              <a:rPr lang="en-GB" sz="2000" dirty="0">
                <a:cs typeface="Arial" charset="0"/>
              </a:rPr>
              <a:t> and returns </a:t>
            </a:r>
            <a:r>
              <a:rPr lang="en-GB" sz="2000" dirty="0" err="1">
                <a:cs typeface="Arial" charset="0"/>
              </a:rPr>
              <a:t>OrganizationResponse</a:t>
            </a:r>
            <a:endParaRPr lang="en-GB" sz="2000" dirty="0">
              <a:cs typeface="Arial" charset="0"/>
            </a:endParaRPr>
          </a:p>
        </p:txBody>
      </p:sp>
    </p:spTree>
    <p:extLst>
      <p:ext uri="{BB962C8B-B14F-4D97-AF65-F5344CB8AC3E}">
        <p14:creationId xmlns:p14="http://schemas.microsoft.com/office/powerpoint/2010/main" val="7746899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 Placeholder 4"/>
          <p:cNvSpPr>
            <a:spLocks noGrp="1"/>
          </p:cNvSpPr>
          <p:nvPr>
            <p:ph type="body" sz="quarter" idx="15"/>
          </p:nvPr>
        </p:nvSpPr>
        <p:spPr/>
        <p:txBody>
          <a:bodyPr/>
          <a:lstStyle/>
          <a:p>
            <a:endParaRPr lang="en-GB"/>
          </a:p>
        </p:txBody>
      </p:sp>
      <p:sp>
        <p:nvSpPr>
          <p:cNvPr id="4" name="Title 3"/>
          <p:cNvSpPr>
            <a:spLocks noGrp="1"/>
          </p:cNvSpPr>
          <p:nvPr>
            <p:ph type="title"/>
          </p:nvPr>
        </p:nvSpPr>
        <p:spPr/>
        <p:txBody>
          <a:bodyPr>
            <a:normAutofit fontScale="90000"/>
          </a:bodyPr>
          <a:lstStyle/>
          <a:p>
            <a:endParaRPr lang="en-GB"/>
          </a:p>
        </p:txBody>
      </p:sp>
    </p:spTree>
    <p:extLst>
      <p:ext uri="{BB962C8B-B14F-4D97-AF65-F5344CB8AC3E}">
        <p14:creationId xmlns:p14="http://schemas.microsoft.com/office/powerpoint/2010/main" val="16959834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ext Placeholder 10"/>
          <p:cNvSpPr>
            <a:spLocks noGrp="1"/>
          </p:cNvSpPr>
          <p:nvPr>
            <p:ph type="body" sz="quarter" idx="15"/>
          </p:nvPr>
        </p:nvSpPr>
        <p:spPr/>
        <p:txBody>
          <a:bodyPr/>
          <a:lstStyle/>
          <a:p>
            <a:r>
              <a:rPr lang="en-US" smtClean="0"/>
              <a:t>Customisable base class</a:t>
            </a:r>
          </a:p>
          <a:p>
            <a:r>
              <a:rPr lang="en-US" smtClean="0"/>
              <a:t>Non Entity Specific Requests</a:t>
            </a:r>
          </a:p>
          <a:p>
            <a:pPr lvl="2"/>
            <a:r>
              <a:rPr lang="en-US" smtClean="0"/>
              <a:t>CreateRequest</a:t>
            </a:r>
          </a:p>
          <a:p>
            <a:pPr lvl="2"/>
            <a:r>
              <a:rPr lang="en-US" smtClean="0"/>
              <a:t>DeleteRequest</a:t>
            </a:r>
          </a:p>
          <a:p>
            <a:pPr lvl="2"/>
            <a:r>
              <a:rPr lang="en-US" smtClean="0"/>
              <a:t>UpdateRequest</a:t>
            </a:r>
          </a:p>
          <a:p>
            <a:pPr lvl="1"/>
            <a:r>
              <a:rPr lang="en-US" smtClean="0"/>
              <a:t>Commonly use Target property to specify the entity type</a:t>
            </a:r>
          </a:p>
          <a:p>
            <a:r>
              <a:rPr lang="en-US" smtClean="0"/>
              <a:t>Entity Specific Requests</a:t>
            </a:r>
          </a:p>
          <a:p>
            <a:pPr lvl="2"/>
            <a:r>
              <a:rPr lang="en-US" smtClean="0"/>
              <a:t>GenerateQuoteFromOpportunityRequest</a:t>
            </a:r>
          </a:p>
          <a:p>
            <a:pPr lvl="2"/>
            <a:r>
              <a:rPr lang="en-US" smtClean="0"/>
              <a:t>SendEmailRequest</a:t>
            </a:r>
          </a:p>
          <a:p>
            <a:pPr lvl="1"/>
            <a:r>
              <a:rPr lang="en-US" smtClean="0"/>
              <a:t>No Target property required, but need to specify GUID</a:t>
            </a:r>
          </a:p>
          <a:p>
            <a:r>
              <a:rPr lang="en-US" smtClean="0"/>
              <a:t>Generic Requests</a:t>
            </a:r>
          </a:p>
          <a:p>
            <a:pPr lvl="2"/>
            <a:r>
              <a:rPr lang="en-US" smtClean="0"/>
              <a:t>WhoAmI</a:t>
            </a:r>
          </a:p>
          <a:p>
            <a:endParaRPr lang="en-US" dirty="0"/>
          </a:p>
        </p:txBody>
      </p:sp>
      <p:sp>
        <p:nvSpPr>
          <p:cNvPr id="10" name="Title 9"/>
          <p:cNvSpPr>
            <a:spLocks noGrp="1"/>
          </p:cNvSpPr>
          <p:nvPr>
            <p:ph type="title"/>
          </p:nvPr>
        </p:nvSpPr>
        <p:spPr/>
        <p:txBody>
          <a:bodyPr>
            <a:normAutofit fontScale="90000"/>
          </a:bodyPr>
          <a:lstStyle/>
          <a:p>
            <a:r>
              <a:rPr lang="en-GB" smtClean="0"/>
              <a:t>OrganizationRequest - examples</a:t>
            </a:r>
            <a:endParaRPr lang="en-GB" dirty="0"/>
          </a:p>
        </p:txBody>
      </p:sp>
    </p:spTree>
    <p:extLst>
      <p:ext uri="{BB962C8B-B14F-4D97-AF65-F5344CB8AC3E}">
        <p14:creationId xmlns:p14="http://schemas.microsoft.com/office/powerpoint/2010/main" val="33290837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p:txBody>
          <a:bodyPr/>
          <a:lstStyle/>
          <a:p>
            <a:r>
              <a:rPr lang="en-US" sz="1800" dirty="0"/>
              <a:t>The </a:t>
            </a:r>
            <a:r>
              <a:rPr lang="en-US" sz="1800" dirty="0" err="1"/>
              <a:t>MetaData</a:t>
            </a:r>
            <a:r>
              <a:rPr lang="en-US" sz="1800" dirty="0"/>
              <a:t> layer abstracts the underlying physical storage, allowing changes to the underlying store without changes to the consumer layer</a:t>
            </a:r>
          </a:p>
          <a:p>
            <a:r>
              <a:rPr lang="en-US" sz="1800" dirty="0" smtClean="0"/>
              <a:t>Account </a:t>
            </a:r>
            <a:r>
              <a:rPr lang="en-US" sz="1800" dirty="0"/>
              <a:t>is a metadata view across </a:t>
            </a:r>
            <a:r>
              <a:rPr lang="en-US" sz="1800" dirty="0" err="1"/>
              <a:t>accountbase</a:t>
            </a:r>
            <a:r>
              <a:rPr lang="en-US" sz="1800" dirty="0"/>
              <a:t> and other tables that bring in related address details etc.</a:t>
            </a:r>
          </a:p>
          <a:p>
            <a:r>
              <a:rPr lang="en-US" sz="1800" dirty="0" smtClean="0"/>
              <a:t>The </a:t>
            </a:r>
            <a:r>
              <a:rPr lang="en-US" sz="1800" dirty="0"/>
              <a:t>physical storage field name ( </a:t>
            </a:r>
            <a:r>
              <a:rPr lang="en-US" sz="1800" dirty="0" err="1"/>
              <a:t>logicalname</a:t>
            </a:r>
            <a:r>
              <a:rPr lang="en-US" sz="1800" dirty="0"/>
              <a:t>) is abstracted by the use of display name (Schema Names). Thus account may be referred to as Customer, case as </a:t>
            </a:r>
            <a:r>
              <a:rPr lang="en-US" sz="1800" dirty="0" smtClean="0"/>
              <a:t>Incident</a:t>
            </a:r>
            <a:endParaRPr lang="en-US" sz="1800" dirty="0"/>
          </a:p>
          <a:p>
            <a:endParaRPr lang="en-GB" dirty="0"/>
          </a:p>
        </p:txBody>
      </p:sp>
      <p:sp>
        <p:nvSpPr>
          <p:cNvPr id="10" name="Title 9"/>
          <p:cNvSpPr>
            <a:spLocks noGrp="1"/>
          </p:cNvSpPr>
          <p:nvPr>
            <p:ph type="title"/>
          </p:nvPr>
        </p:nvSpPr>
        <p:spPr/>
        <p:txBody>
          <a:bodyPr>
            <a:normAutofit fontScale="90000"/>
          </a:bodyPr>
          <a:lstStyle/>
          <a:p>
            <a:r>
              <a:rPr lang="en-GB" smtClean="0"/>
              <a:t>MetaData abstracts the underlying physical data storage</a:t>
            </a:r>
            <a:endParaRPr lang="en-GB" dirty="0"/>
          </a:p>
        </p:txBody>
      </p:sp>
    </p:spTree>
    <p:extLst>
      <p:ext uri="{BB962C8B-B14F-4D97-AF65-F5344CB8AC3E}">
        <p14:creationId xmlns:p14="http://schemas.microsoft.com/office/powerpoint/2010/main" val="38961285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p:txBody>
          <a:bodyPr/>
          <a:lstStyle/>
          <a:p>
            <a:r>
              <a:rPr lang="en-US" sz="1800" dirty="0" err="1"/>
              <a:t>Optionsets</a:t>
            </a:r>
            <a:r>
              <a:rPr lang="en-US" sz="1800" dirty="0"/>
              <a:t> have text values within a CRM form from the </a:t>
            </a:r>
            <a:r>
              <a:rPr lang="en-US" sz="1800" dirty="0" smtClean="0"/>
              <a:t>user’s </a:t>
            </a:r>
            <a:r>
              <a:rPr lang="en-US" sz="1800" dirty="0"/>
              <a:t>perspective, but are stored as numeric values in the </a:t>
            </a:r>
            <a:r>
              <a:rPr lang="en-US" sz="1800" dirty="0" smtClean="0"/>
              <a:t>entity</a:t>
            </a:r>
            <a:endParaRPr lang="en-US" sz="1800" dirty="0"/>
          </a:p>
          <a:p>
            <a:r>
              <a:rPr lang="en-US" sz="1800" dirty="0" smtClean="0"/>
              <a:t>CRUD </a:t>
            </a:r>
            <a:r>
              <a:rPr lang="en-US" sz="1800" dirty="0"/>
              <a:t>operations can be performed against the </a:t>
            </a:r>
            <a:r>
              <a:rPr lang="en-US" sz="1800" dirty="0" err="1"/>
              <a:t>MetaData</a:t>
            </a:r>
            <a:r>
              <a:rPr lang="en-US" sz="1800" dirty="0"/>
              <a:t>, to create or change entities, fields, relationships an option sets</a:t>
            </a:r>
          </a:p>
          <a:p>
            <a:r>
              <a:rPr lang="en-US" sz="1800" dirty="0" smtClean="0"/>
              <a:t>The </a:t>
            </a:r>
            <a:r>
              <a:rPr lang="en-US" sz="1800" dirty="0"/>
              <a:t>separation of the data layer from the presentation layer, means that each can be upgraded in isolation to the other</a:t>
            </a:r>
          </a:p>
          <a:p>
            <a:endParaRPr lang="en-GB" dirty="0"/>
          </a:p>
        </p:txBody>
      </p:sp>
      <p:sp>
        <p:nvSpPr>
          <p:cNvPr id="10" name="Title 9"/>
          <p:cNvSpPr>
            <a:spLocks noGrp="1"/>
          </p:cNvSpPr>
          <p:nvPr>
            <p:ph type="title"/>
          </p:nvPr>
        </p:nvSpPr>
        <p:spPr/>
        <p:txBody>
          <a:bodyPr>
            <a:normAutofit fontScale="90000"/>
          </a:bodyPr>
          <a:lstStyle/>
          <a:p>
            <a:r>
              <a:rPr lang="en-GB" smtClean="0"/>
              <a:t>MetaData abstracts the underlying physical data storage</a:t>
            </a:r>
            <a:endParaRPr lang="en-GB" dirty="0"/>
          </a:p>
        </p:txBody>
      </p:sp>
    </p:spTree>
    <p:extLst>
      <p:ext uri="{BB962C8B-B14F-4D97-AF65-F5344CB8AC3E}">
        <p14:creationId xmlns:p14="http://schemas.microsoft.com/office/powerpoint/2010/main" val="19834935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ext Placeholder 10"/>
          <p:cNvSpPr>
            <a:spLocks noGrp="1"/>
          </p:cNvSpPr>
          <p:nvPr>
            <p:ph type="body" sz="quarter" idx="15"/>
          </p:nvPr>
        </p:nvSpPr>
        <p:spPr/>
        <p:txBody>
          <a:bodyPr/>
          <a:lstStyle/>
          <a:p>
            <a:r>
              <a:rPr lang="en-US" dirty="0" smtClean="0"/>
              <a:t>The entity, attribute, relationship, </a:t>
            </a:r>
            <a:r>
              <a:rPr lang="en-US" dirty="0" err="1" smtClean="0"/>
              <a:t>optionset</a:t>
            </a:r>
            <a:r>
              <a:rPr lang="en-US" dirty="0" smtClean="0"/>
              <a:t> and option are all examples of types defined by metadata</a:t>
            </a:r>
          </a:p>
          <a:p>
            <a:r>
              <a:rPr lang="en-US" dirty="0" smtClean="0"/>
              <a:t>The metadata types can be created through the </a:t>
            </a:r>
            <a:r>
              <a:rPr lang="en-US" dirty="0" err="1" smtClean="0"/>
              <a:t>OrganizationService</a:t>
            </a:r>
            <a:r>
              <a:rPr lang="en-US" dirty="0" smtClean="0"/>
              <a:t> Execute method by passing a specific </a:t>
            </a:r>
            <a:r>
              <a:rPr lang="en-US" dirty="0" err="1" smtClean="0"/>
              <a:t>OrganizationRequest</a:t>
            </a:r>
            <a:endParaRPr lang="en-US" dirty="0" smtClean="0"/>
          </a:p>
          <a:p>
            <a:r>
              <a:rPr lang="en-US" dirty="0" smtClean="0"/>
              <a:t>Attributes (fields) can be created with a </a:t>
            </a:r>
            <a:r>
              <a:rPr lang="en-US" dirty="0" err="1" smtClean="0"/>
              <a:t>CreateAttributeRequest</a:t>
            </a:r>
            <a:r>
              <a:rPr lang="en-US" dirty="0" smtClean="0"/>
              <a:t>, Entities can be created with a </a:t>
            </a:r>
            <a:r>
              <a:rPr lang="en-US" dirty="0" err="1" smtClean="0"/>
              <a:t>CreateEntityRequest</a:t>
            </a:r>
            <a:r>
              <a:rPr lang="en-US" dirty="0" smtClean="0"/>
              <a:t>, </a:t>
            </a:r>
            <a:r>
              <a:rPr lang="en-US" dirty="0" err="1" smtClean="0"/>
              <a:t>CreateOptonSetRequest</a:t>
            </a:r>
            <a:r>
              <a:rPr lang="en-US" dirty="0" smtClean="0"/>
              <a:t> creates an </a:t>
            </a:r>
            <a:r>
              <a:rPr lang="en-US" dirty="0" err="1" smtClean="0"/>
              <a:t>OptionSet</a:t>
            </a:r>
            <a:endParaRPr lang="en-US" dirty="0" smtClean="0"/>
          </a:p>
          <a:p>
            <a:r>
              <a:rPr lang="en-US" dirty="0" err="1" smtClean="0"/>
              <a:t>PublishXmlRequest</a:t>
            </a:r>
            <a:r>
              <a:rPr lang="en-US" dirty="0" smtClean="0"/>
              <a:t> publishes a specific object such as an entity</a:t>
            </a:r>
          </a:p>
          <a:p>
            <a:r>
              <a:rPr lang="en-GB" dirty="0" err="1" smtClean="0"/>
              <a:t>RetrieveAllEntitiesRequest</a:t>
            </a:r>
            <a:r>
              <a:rPr lang="en-GB" dirty="0" smtClean="0"/>
              <a:t> and </a:t>
            </a:r>
            <a:r>
              <a:rPr lang="en-GB" dirty="0" err="1" smtClean="0"/>
              <a:t>RetrieveAllEntityRequest</a:t>
            </a:r>
            <a:r>
              <a:rPr lang="en-GB" dirty="0" smtClean="0"/>
              <a:t> allow the retrieval of all the attributes for entities</a:t>
            </a:r>
          </a:p>
          <a:p>
            <a:r>
              <a:rPr lang="en-GB" dirty="0"/>
              <a:t>Pass optional parameters in </a:t>
            </a:r>
            <a:r>
              <a:rPr lang="en-GB" dirty="0" smtClean="0"/>
              <a:t>messages</a:t>
            </a:r>
          </a:p>
          <a:p>
            <a:pPr lvl="1"/>
            <a:r>
              <a:rPr lang="en-GB" dirty="0"/>
              <a:t>You can pass optional parameters to any message request by adding a value to the </a:t>
            </a:r>
            <a:r>
              <a:rPr lang="en-GB" dirty="0">
                <a:hlinkClick r:id="rId3"/>
              </a:rPr>
              <a:t>Parameters</a:t>
            </a:r>
            <a:r>
              <a:rPr lang="en-GB" dirty="0"/>
              <a:t> </a:t>
            </a:r>
            <a:r>
              <a:rPr lang="en-GB" dirty="0" smtClean="0"/>
              <a:t>property</a:t>
            </a:r>
          </a:p>
          <a:p>
            <a:pPr lvl="2"/>
            <a:r>
              <a:rPr lang="en-GB" i="1" dirty="0" err="1" smtClean="0"/>
              <a:t>SolutionUniqueName</a:t>
            </a:r>
            <a:r>
              <a:rPr lang="en-GB" i="1" dirty="0" smtClean="0"/>
              <a:t> (</a:t>
            </a:r>
            <a:r>
              <a:rPr lang="en-GB" dirty="0"/>
              <a:t>specifies the unique name of the solution to which the operation applies</a:t>
            </a:r>
            <a:r>
              <a:rPr lang="en-GB" i="1" dirty="0" smtClean="0"/>
              <a:t>)</a:t>
            </a:r>
            <a:endParaRPr lang="en-GB" dirty="0"/>
          </a:p>
          <a:p>
            <a:pPr lvl="2"/>
            <a:endParaRPr lang="en-US" dirty="0"/>
          </a:p>
        </p:txBody>
      </p:sp>
      <p:sp>
        <p:nvSpPr>
          <p:cNvPr id="10" name="Title 9"/>
          <p:cNvSpPr>
            <a:spLocks noGrp="1"/>
          </p:cNvSpPr>
          <p:nvPr>
            <p:ph type="title"/>
          </p:nvPr>
        </p:nvSpPr>
        <p:spPr/>
        <p:txBody>
          <a:bodyPr>
            <a:normAutofit fontScale="90000"/>
          </a:bodyPr>
          <a:lstStyle/>
          <a:p>
            <a:r>
              <a:rPr lang="en-GB" smtClean="0"/>
              <a:t>Using Metadata to create entities and attributes</a:t>
            </a:r>
            <a:endParaRPr lang="en-GB" dirty="0"/>
          </a:p>
        </p:txBody>
      </p:sp>
    </p:spTree>
    <p:extLst>
      <p:ext uri="{BB962C8B-B14F-4D97-AF65-F5344CB8AC3E}">
        <p14:creationId xmlns:p14="http://schemas.microsoft.com/office/powerpoint/2010/main" val="40780199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FD21CDD-D4DC-486D-B9CB-9ED9851ABF6E}"/>
              </a:ext>
            </a:extLst>
          </p:cNvPr>
          <p:cNvPicPr>
            <a:picLocks noChangeAspect="1"/>
          </p:cNvPicPr>
          <p:nvPr/>
        </p:nvPicPr>
        <p:blipFill>
          <a:blip r:embed="rId3"/>
          <a:stretch>
            <a:fillRect/>
          </a:stretch>
        </p:blipFill>
        <p:spPr>
          <a:xfrm>
            <a:off x="1182450" y="444500"/>
            <a:ext cx="9867900" cy="6324600"/>
          </a:xfrm>
          <a:prstGeom prst="rect">
            <a:avLst/>
          </a:prstGeom>
        </p:spPr>
      </p:pic>
      <p:sp>
        <p:nvSpPr>
          <p:cNvPr id="2" name="Title 1"/>
          <p:cNvSpPr>
            <a:spLocks noGrp="1"/>
          </p:cNvSpPr>
          <p:nvPr>
            <p:ph type="title"/>
          </p:nvPr>
        </p:nvSpPr>
        <p:spPr/>
        <p:txBody>
          <a:bodyPr>
            <a:normAutofit fontScale="90000"/>
          </a:bodyPr>
          <a:lstStyle/>
          <a:p>
            <a:endParaRPr lang="en-GB"/>
          </a:p>
        </p:txBody>
      </p:sp>
      <p:sp>
        <p:nvSpPr>
          <p:cNvPr id="3" name="Content Placeholder 2"/>
          <p:cNvSpPr>
            <a:spLocks noGrp="1"/>
          </p:cNvSpPr>
          <p:nvPr>
            <p:ph sz="quarter" idx="15"/>
          </p:nvPr>
        </p:nvSpPr>
        <p:spPr/>
        <p:txBody>
          <a:bodyPr/>
          <a:lstStyle/>
          <a:p>
            <a:endParaRPr lang="en-GB" dirty="0"/>
          </a:p>
        </p:txBody>
      </p:sp>
    </p:spTree>
    <p:extLst>
      <p:ext uri="{BB962C8B-B14F-4D97-AF65-F5344CB8AC3E}">
        <p14:creationId xmlns:p14="http://schemas.microsoft.com/office/powerpoint/2010/main" val="1737353052"/>
      </p:ext>
    </p:extLst>
  </p:cSld>
  <p:clrMapOvr>
    <a:masterClrMapping/>
  </p:clrMapOvr>
</p:sld>
</file>

<file path=ppt/theme/theme1.xml><?xml version="1.0" encoding="utf-8"?>
<a:theme xmlns:a="http://schemas.openxmlformats.org/drawingml/2006/main" name="PPM Courseware Slides">
  <a:themeElements>
    <a:clrScheme name="QA">
      <a:dk1>
        <a:srgbClr val="2E2D2C"/>
      </a:dk1>
      <a:lt1>
        <a:srgbClr val="FFFFFF"/>
      </a:lt1>
      <a:dk2>
        <a:srgbClr val="0E3C58"/>
      </a:dk2>
      <a:lt2>
        <a:srgbClr val="DADADA"/>
      </a:lt2>
      <a:accent1>
        <a:srgbClr val="00519C"/>
      </a:accent1>
      <a:accent2>
        <a:srgbClr val="CA1E17"/>
      </a:accent2>
      <a:accent3>
        <a:srgbClr val="18BF2B"/>
      </a:accent3>
      <a:accent4>
        <a:srgbClr val="7713B2"/>
      </a:accent4>
      <a:accent5>
        <a:srgbClr val="4591CE"/>
      </a:accent5>
      <a:accent6>
        <a:srgbClr val="F08300"/>
      </a:accent6>
      <a:hlink>
        <a:srgbClr val="134983"/>
      </a:hlink>
      <a:folHlink>
        <a:srgbClr val="E50049"/>
      </a:folHlink>
    </a:clrScheme>
    <a:fontScheme name="QA">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1600" dirty="0" smtClean="0">
            <a:solidFill>
              <a:schemeClr val="tx1"/>
            </a:solidFill>
            <a:cs typeface="Arial" pitchFamily="34" charset="0"/>
          </a:defRPr>
        </a:defPPr>
      </a:lstStyle>
      <a:style>
        <a:lnRef idx="2">
          <a:schemeClr val="accent1"/>
        </a:lnRef>
        <a:fillRef idx="1">
          <a:schemeClr val="lt1"/>
        </a:fillRef>
        <a:effectRef idx="0">
          <a:schemeClr val="accent1"/>
        </a:effectRef>
        <a:fontRef idx="minor">
          <a:schemeClr val="dk1"/>
        </a:fontRef>
      </a:style>
    </a:spDef>
    <a:lnDef>
      <a:spPr>
        <a:ln w="38100"/>
      </a:spPr>
      <a:bodyPr/>
      <a:lstStyle/>
      <a:style>
        <a:lnRef idx="1">
          <a:schemeClr val="accent1"/>
        </a:lnRef>
        <a:fillRef idx="0">
          <a:schemeClr val="accent1"/>
        </a:fillRef>
        <a:effectRef idx="0">
          <a:schemeClr val="accent1"/>
        </a:effectRef>
        <a:fontRef idx="minor">
          <a:schemeClr val="tx1"/>
        </a:fontRef>
      </a:style>
    </a:lnDef>
    <a:txDef>
      <a:spPr>
        <a:solidFill>
          <a:srgbClr val="B9CDE5"/>
        </a:solidFill>
      </a:spPr>
      <a:bodyPr wrap="square" rtlCol="0">
        <a:spAutoFit/>
      </a:bodyPr>
      <a:lstStyle>
        <a:defPPr>
          <a:defRPr sz="2000" dirty="0" smtClean="0">
            <a:latin typeface="Courier New" pitchFamily="49" charset="0"/>
            <a:cs typeface="Courier New" pitchFamily="49" charset="0"/>
          </a:defRPr>
        </a:defPPr>
      </a:lstStyle>
    </a:txDef>
  </a:objectDefaults>
  <a:extraClrSchemeLst/>
  <a:extLst>
    <a:ext uri="{05A4C25C-085E-4340-85A3-A5531E510DB2}">
      <thm15:themeFamily xmlns:thm15="http://schemas.microsoft.com/office/thememl/2012/main" name="IK_Slides_2017" id="{0FF5ED07-C465-4523-AB9D-FA287080245B}" vid="{94E2E97D-F037-489C-9712-C2442CCB3707}"/>
    </a:ext>
  </a:extLst>
</a:theme>
</file>

<file path=ppt/theme/theme2.xml><?xml version="1.0" encoding="utf-8"?>
<a:theme xmlns:a="http://schemas.openxmlformats.org/drawingml/2006/main" name="Office Theme">
  <a:themeElements>
    <a:clrScheme name="Custom 1">
      <a:dk1>
        <a:srgbClr val="000000"/>
      </a:dk1>
      <a:lt1>
        <a:srgbClr val="FFFFFF"/>
      </a:lt1>
      <a:dk2>
        <a:srgbClr val="4F81BD"/>
      </a:dk2>
      <a:lt2>
        <a:srgbClr val="AAAAAA"/>
      </a:lt2>
      <a:accent1>
        <a:srgbClr val="B8CCE4"/>
      </a:accent1>
      <a:accent2>
        <a:srgbClr val="E1FFE1"/>
      </a:accent2>
      <a:accent3>
        <a:srgbClr val="FFFFFF"/>
      </a:accent3>
      <a:accent4>
        <a:srgbClr val="0070C0"/>
      </a:accent4>
      <a:accent5>
        <a:srgbClr val="FFFFD9"/>
      </a:accent5>
      <a:accent6>
        <a:srgbClr val="CCE7CC"/>
      </a:accent6>
      <a:hlink>
        <a:srgbClr val="AAAAAA"/>
      </a:hlink>
      <a:folHlink>
        <a:srgbClr val="0000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Courseware" ma:contentTypeID="0x010100F0967B7CEE8D417F966757887D9466FB00EFF839BC99765C44ABF57D628FED732F" ma:contentTypeVersion="0" ma:contentTypeDescription="Base content type which represents courseware documents" ma:contentTypeScope="" ma:versionID="1b62c6efd6b4f2b82e31975c7afb7183">
  <xsd:schema xmlns:xsd="http://www.w3.org/2001/XMLSchema" xmlns:xs="http://www.w3.org/2001/XMLSchema" xmlns:p="http://schemas.microsoft.com/office/2006/metadata/properties" xmlns:ns2="E91B78A9-CB0B-4A6B-986C-C3FD7F78ECCA" targetNamespace="http://schemas.microsoft.com/office/2006/metadata/properties" ma:root="true" ma:fieldsID="e20d87a58502fcd64504fc29d9a55e54" ns2:_="">
    <xsd:import namespace="E91B78A9-CB0B-4A6B-986C-C3FD7F78ECCA"/>
    <xsd:element name="properties">
      <xsd:complexType>
        <xsd:sequence>
          <xsd:element name="documentManagement">
            <xsd:complexType>
              <xsd:all>
                <xsd:element ref="ns2:BookTypeField0" minOccurs="0"/>
                <xsd:element ref="ns2:SequenceNumber" minOccurs="0"/>
                <xsd:element ref="ns2:IsBuildFil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91B78A9-CB0B-4A6B-986C-C3FD7F78ECCA" elementFormDefault="qualified">
    <xsd:import namespace="http://schemas.microsoft.com/office/2006/documentManagement/types"/>
    <xsd:import namespace="http://schemas.microsoft.com/office/infopath/2007/PartnerControls"/>
    <xsd:element name="BookTypeField0" ma:index="9" nillable="true" ma:taxonomy="true" ma:internalName="BookTypeField0" ma:taxonomyFieldName="BookType" ma:displayName="Book Type" ma:fieldId="{e7c6b654-e04e-4e45-9cfd-676dbef3a3c6}" ma:sspId="63102202-80dd-4165-b1ca-d09cf2756dc1" ma:termSetId="3300959e-7346-4208-831a-90b552f1677b" ma:anchorId="00000000-0000-0000-0000-000000000000" ma:open="false" ma:isKeyword="false">
      <xsd:complexType>
        <xsd:sequence>
          <xsd:element ref="pc:Terms" minOccurs="0" maxOccurs="1"/>
        </xsd:sequence>
      </xsd:complexType>
    </xsd:element>
    <xsd:element name="SequenceNumber" ma:index="10" nillable="true" ma:displayName="Sequence Number" ma:decimals="0" ma:internalName="SequenceNumber">
      <xsd:simpleType>
        <xsd:restriction base="dms:Number"/>
      </xsd:simpleType>
    </xsd:element>
    <xsd:element name="IsBuildFile" ma:index="11" nillable="true" ma:displayName="Is Build File" ma:hidden="true" ma:internalName="IsBuildFil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equenceNumber xmlns="E91B78A9-CB0B-4A6B-986C-C3FD7F78ECCA">4</SequenceNumber>
    <IsBuildFile xmlns="E91B78A9-CB0B-4A6B-986C-C3FD7F78ECCA" xsi:nil="true"/>
    <BookTypeField0 xmlns="E91B78A9-CB0B-4A6B-986C-C3FD7F78ECCA">
      <Terms xmlns="http://schemas.microsoft.com/office/infopath/2007/PartnerControls">
        <TermInfo xmlns="http://schemas.microsoft.com/office/infopath/2007/PartnerControls">
          <TermName xmlns="http://schemas.microsoft.com/office/infopath/2007/PartnerControls">DG1</TermName>
          <TermId xmlns="http://schemas.microsoft.com/office/infopath/2007/PartnerControls">2c36b281-5453-4638-b94e-382d16c3a3ae</TermId>
        </TermInfo>
      </Terms>
    </BookTypeField0>
  </documentManagement>
</p:properties>
</file>

<file path=customXml/itemProps1.xml><?xml version="1.0" encoding="utf-8"?>
<ds:datastoreItem xmlns:ds="http://schemas.openxmlformats.org/officeDocument/2006/customXml" ds:itemID="{BD92F7E9-343C-46D4-ACDF-32DFB2E5F2A6}">
  <ds:schemaRefs>
    <ds:schemaRef ds:uri="http://schemas.microsoft.com/sharepoint/v3/contenttype/forms"/>
  </ds:schemaRefs>
</ds:datastoreItem>
</file>

<file path=customXml/itemProps2.xml><?xml version="1.0" encoding="utf-8"?>
<ds:datastoreItem xmlns:ds="http://schemas.openxmlformats.org/officeDocument/2006/customXml" ds:itemID="{8722B588-6203-44AB-8482-B7EE0BF13B7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91B78A9-CB0B-4A6B-986C-C3FD7F78ECC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9F06420-CD09-4F70-8CEB-1B19CCBBD3AE}">
  <ds:schemaRefs>
    <ds:schemaRef ds:uri="http://purl.org/dc/terms/"/>
    <ds:schemaRef ds:uri="E91B78A9-CB0B-4A6B-986C-C3FD7F78ECCA"/>
    <ds:schemaRef ds:uri="http://schemas.microsoft.com/office/2006/documentManagement/types"/>
    <ds:schemaRef ds:uri="http://purl.org/dc/elements/1.1/"/>
    <ds:schemaRef ds:uri="http://schemas.openxmlformats.org/package/2006/metadata/core-properties"/>
    <ds:schemaRef ds:uri="http://schemas.microsoft.com/office/infopath/2007/PartnerControls"/>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139</TotalTime>
  <Words>1285</Words>
  <Application>Microsoft Office PowerPoint</Application>
  <PresentationFormat>Widescreen</PresentationFormat>
  <Paragraphs>193</Paragraphs>
  <Slides>15</Slides>
  <Notes>15</Notes>
  <HiddenSlides>2</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Courier New</vt:lpstr>
      <vt:lpstr>Segoe UI</vt:lpstr>
      <vt:lpstr>Segoe UI Light</vt:lpstr>
      <vt:lpstr>PPM Courseware Slides</vt:lpstr>
      <vt:lpstr>Data Access Part 2</vt:lpstr>
      <vt:lpstr>Objectives</vt:lpstr>
      <vt:lpstr>Organization Service Execute method</vt:lpstr>
      <vt:lpstr>PowerPoint Presentation</vt:lpstr>
      <vt:lpstr>OrganizationRequest - examples</vt:lpstr>
      <vt:lpstr>MetaData abstracts the underlying physical data storage</vt:lpstr>
      <vt:lpstr>MetaData abstracts the underlying physical data storage</vt:lpstr>
      <vt:lpstr>Using Metadata to create entities and attributes</vt:lpstr>
      <vt:lpstr>PowerPoint Presentation</vt:lpstr>
      <vt:lpstr>Creating Attributes for an Entity</vt:lpstr>
      <vt:lpstr>PowerPoint Presentation</vt:lpstr>
      <vt:lpstr>Creating Global OptionSets</vt:lpstr>
      <vt:lpstr>Execute method - RetrieveMetaData Request </vt:lpstr>
      <vt:lpstr>Module 3 Lab A</vt:lpstr>
      <vt:lpstr>Summary</vt:lpstr>
    </vt:vector>
  </TitlesOfParts>
  <Company>QA Ltd</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Priestley, Wendy</dc:creator>
  <cp:lastModifiedBy>Varnham, Scott</cp:lastModifiedBy>
  <cp:revision>42</cp:revision>
  <dcterms:created xsi:type="dcterms:W3CDTF">2016-09-15T10:26:31Z</dcterms:created>
  <dcterms:modified xsi:type="dcterms:W3CDTF">2018-12-10T15:02:56Z</dcterms:modified>
  <cp:category>Chapter</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hapter">
    <vt:lpwstr>1</vt:lpwstr>
  </property>
  <property fmtid="{D5CDD505-2E9C-101B-9397-08002B2CF9AE}" pid="3" name="ContentTypeId">
    <vt:lpwstr>0x010100F0967B7CEE8D417F966757887D9466FB00EFF839BC99765C44ABF57D628FED732F</vt:lpwstr>
  </property>
  <property fmtid="{D5CDD505-2E9C-101B-9397-08002B2CF9AE}" pid="4" name="BookType">
    <vt:lpwstr>21</vt:lpwstr>
  </property>
</Properties>
</file>