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34"/>
  </p:notesMasterIdLst>
  <p:handoutMasterIdLst>
    <p:handoutMasterId r:id="rId3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00" autoAdjust="0"/>
  </p:normalViewPr>
  <p:slideViewPr>
    <p:cSldViewPr snapToGrid="0">
      <p:cViewPr varScale="1">
        <p:scale>
          <a:sx n="96" d="100"/>
          <a:sy n="96" d="100"/>
        </p:scale>
        <p:origin x="1014" y="8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msdn.microsoft.com/en-us/library/microsoft.xrm.sdk.iexecutioncontext.primaryentityname.aspx" TargetMode="External"/><Relationship Id="rId3" Type="http://schemas.openxmlformats.org/officeDocument/2006/relationships/hyperlink" Target="https://msdn.microsoft.com/en-us/library/microsoft.xrm.sdk.iorganizationservicefactory.aspx" TargetMode="External"/><Relationship Id="rId7" Type="http://schemas.openxmlformats.org/officeDocument/2006/relationships/hyperlink" Target="https://msdn.microsoft.com/en-us/library/microsoft.xrm.sdk.iexecutioncontext.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msdn.microsoft.com/en-us/library/microsoft.xrm.sdk.iexecutioncontext.primaryentityid.aspx" TargetMode="External"/><Relationship Id="rId5" Type="http://schemas.openxmlformats.org/officeDocument/2006/relationships/hyperlink" Target="https://msdn.microsoft.com/en-us/library/microsoft.xrm.sdk.iorganizationservice.aspx" TargetMode="External"/><Relationship Id="rId4" Type="http://schemas.openxmlformats.org/officeDocument/2006/relationships/hyperlink" Target="https://msdn.microsoft.com/en-us/library/microsoft.xrm.sdk.iorganizationservicefactory.createorganizationservice.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9705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09600"/>
            <a:ext cx="5400675" cy="8936038"/>
          </a:xfrm>
          <a:solidFill>
            <a:schemeClr val="bg1"/>
          </a:solidFill>
        </p:spPr>
        <p:txBody>
          <a:bodyPr/>
          <a:lstStyle/>
          <a:p>
            <a:r>
              <a:rPr lang="en-GB" dirty="0"/>
              <a:t>Both input and output arguments must have a name, a type, and some information about whether the argument is always required. You can also provide a description.</a:t>
            </a:r>
            <a:br>
              <a:rPr lang="en-GB" dirty="0"/>
            </a:br>
            <a:r>
              <a:rPr lang="en-GB" dirty="0"/>
              <a:t>The name of the message and the information about all the process arguments represent the “signature” for the message. After an action is activated and it is being used in code, the signature must not change. Changing this signature will cause any code that uses the message to fail. The only exception to this may be changing one of the parameters so that it is not always required.</a:t>
            </a:r>
            <a:br>
              <a:rPr lang="en-GB" dirty="0"/>
            </a:br>
            <a:r>
              <a:rPr lang="en-GB" dirty="0"/>
              <a:t>Changing the order of the arguments by sorting them or moving them up or down doesn’t make a difference because the arguments are identified by name, not by the order. Changing the description will not break code using the message.</a:t>
            </a:r>
          </a:p>
          <a:p>
            <a:endParaRPr lang="en-GB" dirty="0"/>
          </a:p>
        </p:txBody>
      </p:sp>
      <p:graphicFrame>
        <p:nvGraphicFramePr>
          <p:cNvPr id="4" name="Table 3"/>
          <p:cNvGraphicFramePr>
            <a:graphicFrameLocks noGrp="1"/>
          </p:cNvGraphicFramePr>
          <p:nvPr>
            <p:extLst/>
          </p:nvPr>
        </p:nvGraphicFramePr>
        <p:xfrm>
          <a:off x="728661" y="3088191"/>
          <a:ext cx="5400676" cy="5915914"/>
        </p:xfrm>
        <a:graphic>
          <a:graphicData uri="http://schemas.openxmlformats.org/drawingml/2006/table">
            <a:tbl>
              <a:tblPr firstRow="1" bandRow="1">
                <a:tableStyleId>{5C22544A-7EE6-4342-B048-85BDC9FD1C3A}</a:tableStyleId>
              </a:tblPr>
              <a:tblGrid>
                <a:gridCol w="1390425">
                  <a:extLst>
                    <a:ext uri="{9D8B030D-6E8A-4147-A177-3AD203B41FA5}">
                      <a16:colId xmlns:a16="http://schemas.microsoft.com/office/drawing/2014/main" val="20000"/>
                    </a:ext>
                  </a:extLst>
                </a:gridCol>
                <a:gridCol w="4010251">
                  <a:extLst>
                    <a:ext uri="{9D8B030D-6E8A-4147-A177-3AD203B41FA5}">
                      <a16:colId xmlns:a16="http://schemas.microsoft.com/office/drawing/2014/main" val="20001"/>
                    </a:ext>
                  </a:extLst>
                </a:gridCol>
              </a:tblGrid>
              <a:tr h="370840">
                <a:tc>
                  <a:txBody>
                    <a:bodyPr/>
                    <a:lstStyle/>
                    <a:p>
                      <a:pPr>
                        <a:lnSpc>
                          <a:spcPct val="110000"/>
                        </a:lnSpc>
                        <a:spcAft>
                          <a:spcPts val="2310"/>
                        </a:spcAft>
                      </a:pPr>
                      <a:r>
                        <a:rPr lang="en-GB" sz="1200" b="1" dirty="0">
                          <a:effectLst/>
                          <a:latin typeface="Calibri Light" panose="020F0302020204030204" pitchFamily="34" charset="0"/>
                          <a:ea typeface="Times New Roman" panose="02020603050405020304" pitchFamily="18" charset="0"/>
                          <a:cs typeface="Times New Roman" panose="02020603050405020304" pitchFamily="18" charset="0"/>
                        </a:rPr>
                        <a:t>Type</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b="1" dirty="0">
                          <a:effectLst/>
                          <a:latin typeface="Calibri Light" panose="020F0302020204030204" pitchFamily="34" charset="0"/>
                          <a:ea typeface="Times New Roman" panose="02020603050405020304" pitchFamily="18" charset="0"/>
                          <a:cs typeface="Times New Roman" panose="02020603050405020304" pitchFamily="18" charset="0"/>
                        </a:rPr>
                        <a:t>Description</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0"/>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Boolean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true or false   value.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1"/>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DateTime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value that stores date and time information.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2"/>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Decimal</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number value with decimal precision. Used when precision is   extremely important.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3"/>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Entity</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CRM record for the specified entity. When you select Entity, the   drop-down is enabled and allows you to select the entity type.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4"/>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EntityCollection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collection of entity records.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5"/>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EntityReference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An object that contains the name, id, and type of an entity record   that uniquely identifies it. When you select EntityReference, the drop-down   is enabled and allows you to select the entity type.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6"/>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Float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dirty="0">
                          <a:effectLst/>
                          <a:latin typeface="Calibri Light" panose="020F0302020204030204" pitchFamily="34" charset="0"/>
                          <a:ea typeface="Times New Roman" panose="02020603050405020304" pitchFamily="18" charset="0"/>
                          <a:cs typeface="Times New Roman" panose="02020603050405020304" pitchFamily="18" charset="0"/>
                        </a:rPr>
                        <a:t>A number value with decimal precision. Used when data comes from a   measurement that isn’t absolutely precise.</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7"/>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Integer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dirty="0">
                          <a:effectLst/>
                          <a:latin typeface="Calibri Light" panose="020F0302020204030204" pitchFamily="34" charset="0"/>
                          <a:ea typeface="Times New Roman" panose="02020603050405020304" pitchFamily="18" charset="0"/>
                          <a:cs typeface="Times New Roman" panose="02020603050405020304" pitchFamily="18" charset="0"/>
                        </a:rPr>
                        <a:t>A whole number.</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8"/>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Money</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value that stores data about an amount of money.</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09"/>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Picklist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A value that represents an option for an OptionSet attribute.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10"/>
                  </a:ext>
                </a:extLst>
              </a:tr>
              <a:tr h="370840">
                <a:tc>
                  <a:txBody>
                    <a:bodyPr/>
                    <a:lstStyle/>
                    <a:p>
                      <a:pPr>
                        <a:lnSpc>
                          <a:spcPct val="110000"/>
                        </a:lnSpc>
                        <a:spcAft>
                          <a:spcPts val="2310"/>
                        </a:spcAft>
                      </a:pPr>
                      <a:r>
                        <a:rPr lang="en-GB" sz="1200">
                          <a:effectLst/>
                          <a:latin typeface="Calibri Light" panose="020F0302020204030204" pitchFamily="34" charset="0"/>
                          <a:ea typeface="Times New Roman" panose="02020603050405020304" pitchFamily="18" charset="0"/>
                          <a:cs typeface="Times New Roman" panose="02020603050405020304" pitchFamily="18" charset="0"/>
                        </a:rPr>
                        <a:t>String</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tc>
                  <a:txBody>
                    <a:bodyPr/>
                    <a:lstStyle/>
                    <a:p>
                      <a:pPr>
                        <a:lnSpc>
                          <a:spcPct val="110000"/>
                        </a:lnSpc>
                        <a:spcAft>
                          <a:spcPts val="2310"/>
                        </a:spcAft>
                      </a:pPr>
                      <a:r>
                        <a:rPr lang="en-GB" sz="1200" dirty="0">
                          <a:effectLst/>
                          <a:latin typeface="Calibri Light" panose="020F0302020204030204" pitchFamily="34" charset="0"/>
                          <a:ea typeface="Times New Roman" panose="02020603050405020304" pitchFamily="18" charset="0"/>
                          <a:cs typeface="Times New Roman" panose="02020603050405020304" pitchFamily="18" charset="0"/>
                        </a:rPr>
                        <a:t>A text value.</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75895" marR="175895" marT="70485" marB="7048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0573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38629"/>
            <a:ext cx="5400675" cy="8907009"/>
          </a:xfrm>
          <a:solidFill>
            <a:schemeClr val="bg1"/>
          </a:solidFill>
        </p:spPr>
        <p:txBody>
          <a:bodyPr/>
          <a:lstStyle/>
          <a:p>
            <a:r>
              <a:rPr lang="en-GB" b="1" dirty="0"/>
              <a:t>Global messages:</a:t>
            </a:r>
            <a:endParaRPr lang="en-GB" dirty="0"/>
          </a:p>
          <a:p>
            <a:r>
              <a:rPr lang="en-GB" dirty="0"/>
              <a:t>Unlike workflow processes or plugins, an action doesn’t have to be associated with a specific entity. You can define ”global” Actions that can be called on their own.</a:t>
            </a:r>
          </a:p>
          <a:p>
            <a:endParaRPr lang="en-GB" dirty="0"/>
          </a:p>
        </p:txBody>
      </p:sp>
    </p:spTree>
    <p:extLst>
      <p:ext uri="{BB962C8B-B14F-4D97-AF65-F5344CB8AC3E}">
        <p14:creationId xmlns:p14="http://schemas.microsoft.com/office/powerpoint/2010/main" val="484218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err="1">
                <a:latin typeface="Arial" charset="0"/>
                <a:cs typeface="Arial" charset="0"/>
              </a:rPr>
              <a:t>WorkFlows</a:t>
            </a:r>
            <a:r>
              <a:rPr lang="en-US" dirty="0">
                <a:latin typeface="Arial" charset="0"/>
                <a:cs typeface="Arial" charset="0"/>
              </a:rPr>
              <a:t> are a declarative design business logic component, that can be executed in response to a CRUD operation of a record, or on-demand through the UI.  The sequence of steps (commands) that can be executed when the </a:t>
            </a:r>
            <a:r>
              <a:rPr lang="en-US" dirty="0" err="1">
                <a:latin typeface="Arial" charset="0"/>
                <a:cs typeface="Arial" charset="0"/>
              </a:rPr>
              <a:t>WorkFlow</a:t>
            </a:r>
            <a:r>
              <a:rPr lang="en-US" dirty="0">
                <a:latin typeface="Arial" charset="0"/>
                <a:cs typeface="Arial" charset="0"/>
              </a:rPr>
              <a:t> is triggered is limited hence the need for Custom </a:t>
            </a:r>
            <a:r>
              <a:rPr lang="en-US" dirty="0" err="1">
                <a:latin typeface="Arial" charset="0"/>
                <a:cs typeface="Arial" charset="0"/>
              </a:rPr>
              <a:t>WorkFlow</a:t>
            </a:r>
            <a:r>
              <a:rPr lang="en-US" dirty="0">
                <a:latin typeface="Arial" charset="0"/>
                <a:cs typeface="Arial" charset="0"/>
              </a:rPr>
              <a:t> Activities which allow the CRM user to add a </a:t>
            </a:r>
            <a:r>
              <a:rPr lang="en-US" dirty="0" err="1">
                <a:latin typeface="Arial" charset="0"/>
                <a:cs typeface="Arial" charset="0"/>
              </a:rPr>
              <a:t>WorkFlow</a:t>
            </a:r>
            <a:r>
              <a:rPr lang="en-US" dirty="0">
                <a:latin typeface="Arial" charset="0"/>
                <a:cs typeface="Arial" charset="0"/>
              </a:rPr>
              <a:t> step that runs a compiled </a:t>
            </a:r>
            <a:r>
              <a:rPr lang="en-US" dirty="0" err="1">
                <a:latin typeface="Arial" charset="0"/>
                <a:cs typeface="Arial" charset="0"/>
              </a:rPr>
              <a:t>.Net</a:t>
            </a:r>
            <a:r>
              <a:rPr lang="en-US" dirty="0">
                <a:latin typeface="Arial" charset="0"/>
                <a:cs typeface="Arial" charset="0"/>
              </a:rPr>
              <a:t> Assembly.</a:t>
            </a:r>
          </a:p>
          <a:p>
            <a:endParaRPr lang="en-US" dirty="0">
              <a:latin typeface="Arial" charset="0"/>
              <a:cs typeface="Arial" charset="0"/>
            </a:endParaRPr>
          </a:p>
          <a:p>
            <a:endParaRPr lang="en-US" dirty="0">
              <a:latin typeface="Arial" charset="0"/>
              <a:cs typeface="Arial" charset="0"/>
            </a:endParaRPr>
          </a:p>
        </p:txBody>
      </p:sp>
    </p:spTree>
    <p:extLst>
      <p:ext uri="{BB962C8B-B14F-4D97-AF65-F5344CB8AC3E}">
        <p14:creationId xmlns:p14="http://schemas.microsoft.com/office/powerpoint/2010/main" val="97832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US" dirty="0">
                <a:latin typeface="Arial" charset="0"/>
                <a:cs typeface="Arial" charset="0"/>
              </a:rPr>
              <a:t>CRM 2015 introduced Real time workflows, so plugins are no longer needed for Synchronous work.</a:t>
            </a:r>
            <a:r>
              <a:rPr lang="en-US" baseline="0" dirty="0">
                <a:latin typeface="Arial" charset="0"/>
                <a:cs typeface="Arial" charset="0"/>
              </a:rPr>
              <a:t>  The option to allow workflows to be synchronous, allows </a:t>
            </a:r>
            <a:r>
              <a:rPr lang="en-US" dirty="0">
                <a:latin typeface="Arial" charset="0"/>
                <a:cs typeface="Arial" charset="0"/>
              </a:rPr>
              <a:t>a </a:t>
            </a:r>
            <a:r>
              <a:rPr lang="en-US" dirty="0"/>
              <a:t>workflow process to participate in the database</a:t>
            </a:r>
            <a:r>
              <a:rPr lang="en-US" baseline="0" dirty="0"/>
              <a:t> </a:t>
            </a:r>
            <a:r>
              <a:rPr lang="en-US" dirty="0"/>
              <a:t>transaction, and also to see the results of the </a:t>
            </a:r>
            <a:r>
              <a:rPr lang="en-US" dirty="0" err="1"/>
              <a:t>WorkFlow</a:t>
            </a:r>
            <a:r>
              <a:rPr lang="en-US" dirty="0"/>
              <a:t> in the UI without having to refresh.  This is not as flexible as plugins with the pre and post database event but offers a new declarative option in choosing the location of business logic.  However running</a:t>
            </a:r>
            <a:r>
              <a:rPr lang="en-US" baseline="0" dirty="0"/>
              <a:t> synchronously means the </a:t>
            </a:r>
            <a:r>
              <a:rPr lang="en-US" baseline="0" dirty="0" err="1"/>
              <a:t>RealTime</a:t>
            </a:r>
            <a:r>
              <a:rPr lang="en-US" baseline="0" dirty="0"/>
              <a:t> </a:t>
            </a:r>
            <a:r>
              <a:rPr lang="en-US" baseline="0" dirty="0" err="1"/>
              <a:t>WorkFlow</a:t>
            </a:r>
            <a:r>
              <a:rPr lang="en-US" baseline="0" dirty="0"/>
              <a:t> </a:t>
            </a:r>
            <a:r>
              <a:rPr lang="en-GB" dirty="0"/>
              <a:t>cannot contain delays or waits and only errors are logged; cannot view process history.  This limits the ability to debug issues.</a:t>
            </a:r>
          </a:p>
          <a:p>
            <a:endParaRPr lang="en-GB" dirty="0"/>
          </a:p>
          <a:p>
            <a:endParaRPr lang="en-GB" dirty="0"/>
          </a:p>
          <a:p>
            <a:r>
              <a:rPr lang="en-GB" dirty="0"/>
              <a:t>Importing data for entities that have real-time workflows can have a severe impact on system resources.  Real-time workflows trigger whether resources are available or not. They also access the whole CRM record rather than just the updated values as with a Plugin triggered on an update. </a:t>
            </a:r>
          </a:p>
          <a:p>
            <a:endParaRPr lang="en-US" dirty="0"/>
          </a:p>
          <a:p>
            <a:r>
              <a:rPr lang="en-GB" dirty="0">
                <a:effectLst/>
              </a:rPr>
              <a:t>Use </a:t>
            </a:r>
            <a:r>
              <a:rPr lang="en-US" baseline="0" dirty="0"/>
              <a:t>the </a:t>
            </a:r>
            <a:r>
              <a:rPr lang="en-US" baseline="0" dirty="0" err="1"/>
              <a:t>RealTime</a:t>
            </a:r>
            <a:r>
              <a:rPr lang="en-US" baseline="0" dirty="0"/>
              <a:t> </a:t>
            </a:r>
            <a:r>
              <a:rPr lang="en-US" baseline="0" dirty="0" err="1"/>
              <a:t>WorkFlow</a:t>
            </a:r>
            <a:r>
              <a:rPr lang="en-US" baseline="0" dirty="0"/>
              <a:t> when </a:t>
            </a:r>
            <a:r>
              <a:rPr lang="en-GB" dirty="0">
                <a:effectLst/>
              </a:rPr>
              <a:t>results need to occur immediately without the use of JavaScript programming. And when development time / costs are at a premium</a:t>
            </a:r>
          </a:p>
          <a:p>
            <a:r>
              <a:rPr lang="en-GB" dirty="0">
                <a:effectLst/>
              </a:rPr>
              <a:t>Use Synchronous </a:t>
            </a:r>
            <a:r>
              <a:rPr lang="en-GB" dirty="0" err="1">
                <a:effectLst/>
              </a:rPr>
              <a:t>Pluguns</a:t>
            </a:r>
            <a:r>
              <a:rPr lang="en-GB" dirty="0">
                <a:effectLst/>
              </a:rPr>
              <a:t> when the need to reduce system  resources is high, (if </a:t>
            </a:r>
            <a:r>
              <a:rPr lang="en-GB" dirty="0"/>
              <a:t>a very high throughput for a particular function with a high degree of concurrency is needed)</a:t>
            </a:r>
            <a:endParaRPr lang="en-US" dirty="0"/>
          </a:p>
          <a:p>
            <a:endParaRPr lang="en-GB" dirty="0"/>
          </a:p>
          <a:p>
            <a:endParaRPr lang="en-GB" dirty="0"/>
          </a:p>
          <a:p>
            <a:r>
              <a:rPr lang="en-GB" dirty="0"/>
              <a:t>https://community.dynamics.com/crm/b/nunoscrmblog/archive/2017/06/29/real-time-workflow-vs-plugin-execution-order</a:t>
            </a:r>
          </a:p>
          <a:p>
            <a:endParaRPr lang="en-GB" dirty="0"/>
          </a:p>
          <a:p>
            <a:r>
              <a:rPr lang="en-GB" dirty="0">
                <a:effectLst/>
              </a:rPr>
              <a:t>By default real-time workflows are executed before than plugins steps;</a:t>
            </a:r>
          </a:p>
          <a:p>
            <a:r>
              <a:rPr lang="en-GB" dirty="0">
                <a:effectLst/>
              </a:rPr>
              <a:t>Plugin steps are executed before than real-time workflows when both have set the same rank.</a:t>
            </a:r>
          </a:p>
          <a:p>
            <a:endParaRPr lang="en-GB" dirty="0"/>
          </a:p>
        </p:txBody>
      </p:sp>
    </p:spTree>
    <p:extLst>
      <p:ext uri="{BB962C8B-B14F-4D97-AF65-F5344CB8AC3E}">
        <p14:creationId xmlns:p14="http://schemas.microsoft.com/office/powerpoint/2010/main" val="4215038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When selecting </a:t>
            </a:r>
            <a:r>
              <a:rPr lang="en-GB" dirty="0" err="1"/>
              <a:t>RealTime</a:t>
            </a:r>
            <a:r>
              <a:rPr lang="en-GB" dirty="0"/>
              <a:t> </a:t>
            </a:r>
            <a:r>
              <a:rPr lang="en-GB" dirty="0" err="1"/>
              <a:t>WorkFlow</a:t>
            </a:r>
            <a:r>
              <a:rPr lang="en-GB" dirty="0"/>
              <a:t> the process designer gives options for the phase of the process pipeline in which to execute the </a:t>
            </a:r>
            <a:r>
              <a:rPr lang="en-GB" dirty="0" err="1"/>
              <a:t>WorkFlow</a:t>
            </a:r>
            <a:r>
              <a:rPr lang="en-GB" dirty="0"/>
              <a:t>, the trigger to start the </a:t>
            </a:r>
            <a:r>
              <a:rPr lang="en-GB" dirty="0" err="1"/>
              <a:t>WorkFlow</a:t>
            </a:r>
            <a:r>
              <a:rPr lang="en-GB" dirty="0"/>
              <a:t>, and the user to execute the </a:t>
            </a:r>
            <a:r>
              <a:rPr lang="en-GB" dirty="0" err="1"/>
              <a:t>WorkFlow</a:t>
            </a:r>
            <a:r>
              <a:rPr lang="en-GB" dirty="0"/>
              <a:t>.</a:t>
            </a:r>
          </a:p>
          <a:p>
            <a:endParaRPr lang="en-GB" dirty="0"/>
          </a:p>
          <a:p>
            <a:r>
              <a:rPr lang="en-GB" dirty="0"/>
              <a:t>Demo: Create a </a:t>
            </a:r>
            <a:r>
              <a:rPr lang="en-GB" dirty="0" err="1"/>
              <a:t>RealTime</a:t>
            </a:r>
            <a:r>
              <a:rPr lang="en-GB" dirty="0"/>
              <a:t> </a:t>
            </a:r>
            <a:r>
              <a:rPr lang="en-GB" dirty="0" err="1"/>
              <a:t>WorkFlow</a:t>
            </a:r>
            <a:r>
              <a:rPr lang="en-GB" dirty="0"/>
              <a:t> to validate the Create of a </a:t>
            </a:r>
            <a:r>
              <a:rPr lang="en-GB" dirty="0" err="1"/>
              <a:t>Conact</a:t>
            </a:r>
            <a:r>
              <a:rPr lang="en-GB" dirty="0"/>
              <a:t> if the </a:t>
            </a:r>
            <a:r>
              <a:rPr lang="en-GB" dirty="0" err="1"/>
              <a:t>Lastname</a:t>
            </a:r>
            <a:r>
              <a:rPr lang="en-GB" dirty="0"/>
              <a:t> is Fred, use a condition to check the </a:t>
            </a:r>
            <a:r>
              <a:rPr lang="en-GB" dirty="0" err="1"/>
              <a:t>lastname</a:t>
            </a:r>
            <a:r>
              <a:rPr lang="en-GB" dirty="0"/>
              <a:t>, and a stop workflow step with an error message. Observe it prevents Save of the record.</a:t>
            </a:r>
          </a:p>
          <a:p>
            <a:endParaRPr lang="en-GB" dirty="0"/>
          </a:p>
          <a:p>
            <a:endParaRPr lang="en-GB" dirty="0"/>
          </a:p>
        </p:txBody>
      </p:sp>
      <p:pic>
        <p:nvPicPr>
          <p:cNvPr id="5" name="Picture 4"/>
          <p:cNvPicPr>
            <a:picLocks noChangeAspect="1"/>
          </p:cNvPicPr>
          <p:nvPr/>
        </p:nvPicPr>
        <p:blipFill>
          <a:blip r:embed="rId3"/>
          <a:stretch>
            <a:fillRect/>
          </a:stretch>
        </p:blipFill>
        <p:spPr>
          <a:xfrm>
            <a:off x="816769" y="6448425"/>
            <a:ext cx="5224462" cy="2927362"/>
          </a:xfrm>
          <a:prstGeom prst="rect">
            <a:avLst/>
          </a:prstGeom>
        </p:spPr>
      </p:pic>
    </p:spTree>
    <p:extLst>
      <p:ext uri="{BB962C8B-B14F-4D97-AF65-F5344CB8AC3E}">
        <p14:creationId xmlns:p14="http://schemas.microsoft.com/office/powerpoint/2010/main" val="165584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smtClean="0"/>
          </a:p>
          <a:p>
            <a:r>
              <a:rPr lang="en-GB" dirty="0" smtClean="0"/>
              <a:t>programmatically execute a workflow by using the </a:t>
            </a:r>
            <a:r>
              <a:rPr lang="en-GB" dirty="0" err="1" smtClean="0"/>
              <a:t>ExecuteWorkflowRequest</a:t>
            </a:r>
            <a:endParaRPr lang="en-GB" dirty="0"/>
          </a:p>
        </p:txBody>
      </p:sp>
    </p:spTree>
    <p:extLst>
      <p:ext uri="{BB962C8B-B14F-4D97-AF65-F5344CB8AC3E}">
        <p14:creationId xmlns:p14="http://schemas.microsoft.com/office/powerpoint/2010/main" val="2952615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Like the </a:t>
            </a:r>
            <a:r>
              <a:rPr lang="en-US" dirty="0" err="1">
                <a:latin typeface="Arial" charset="0"/>
                <a:cs typeface="Arial" charset="0"/>
              </a:rPr>
              <a:t>WorkFlow</a:t>
            </a:r>
            <a:r>
              <a:rPr lang="en-US" dirty="0">
                <a:latin typeface="Arial" charset="0"/>
                <a:cs typeface="Arial" charset="0"/>
              </a:rPr>
              <a:t> the dialog is a sequence of commands (steps) that are conditionally executed based on the input from a series of prompts and answers. The list of steps is:</a:t>
            </a:r>
          </a:p>
          <a:p>
            <a:endParaRPr lang="en-US" dirty="0">
              <a:latin typeface="Arial" charset="0"/>
              <a:cs typeface="Arial" charset="0"/>
            </a:endParaRPr>
          </a:p>
          <a:p>
            <a:endParaRPr lang="en-US" dirty="0">
              <a:latin typeface="Arial" charset="0"/>
              <a:cs typeface="Arial" charset="0"/>
            </a:endParaRPr>
          </a:p>
          <a:p>
            <a:r>
              <a:rPr lang="en-US" dirty="0">
                <a:latin typeface="Arial" charset="0"/>
                <a:cs typeface="Arial" charset="0"/>
              </a:rPr>
              <a:t>Demo</a:t>
            </a:r>
          </a:p>
        </p:txBody>
      </p:sp>
      <p:graphicFrame>
        <p:nvGraphicFramePr>
          <p:cNvPr id="2" name="Table 1"/>
          <p:cNvGraphicFramePr>
            <a:graphicFrameLocks noGrp="1"/>
          </p:cNvGraphicFramePr>
          <p:nvPr>
            <p:extLst/>
          </p:nvPr>
        </p:nvGraphicFramePr>
        <p:xfrm>
          <a:off x="353961" y="5427331"/>
          <a:ext cx="6223819" cy="4055882"/>
        </p:xfrm>
        <a:graphic>
          <a:graphicData uri="http://schemas.openxmlformats.org/drawingml/2006/table">
            <a:tbl>
              <a:tblPr firstRow="1" bandRow="1">
                <a:tableStyleId>{5C22544A-7EE6-4342-B048-85BDC9FD1C3A}</a:tableStyleId>
              </a:tblPr>
              <a:tblGrid>
                <a:gridCol w="1106129">
                  <a:extLst>
                    <a:ext uri="{9D8B030D-6E8A-4147-A177-3AD203B41FA5}">
                      <a16:colId xmlns:a16="http://schemas.microsoft.com/office/drawing/2014/main" val="20000"/>
                    </a:ext>
                  </a:extLst>
                </a:gridCol>
                <a:gridCol w="5117690">
                  <a:extLst>
                    <a:ext uri="{9D8B030D-6E8A-4147-A177-3AD203B41FA5}">
                      <a16:colId xmlns:a16="http://schemas.microsoft.com/office/drawing/2014/main" val="20001"/>
                    </a:ext>
                  </a:extLst>
                </a:gridCol>
              </a:tblGrid>
              <a:tr h="368736">
                <a:tc>
                  <a:txBody>
                    <a:bodyPr/>
                    <a:lstStyle/>
                    <a:p>
                      <a:r>
                        <a:rPr lang="en-GB" b="1" dirty="0">
                          <a:effectLst/>
                        </a:rPr>
                        <a:t>Step (Action)</a:t>
                      </a:r>
                      <a:endParaRPr lang="en-GB" dirty="0">
                        <a:effectLst/>
                      </a:endParaRPr>
                    </a:p>
                  </a:txBody>
                  <a:tcPr anchor="ctr"/>
                </a:tc>
                <a:tc>
                  <a:txBody>
                    <a:bodyPr/>
                    <a:lstStyle/>
                    <a:p>
                      <a:r>
                        <a:rPr lang="en-GB" b="1" dirty="0">
                          <a:effectLst/>
                        </a:rPr>
                        <a:t>Description</a:t>
                      </a:r>
                      <a:endParaRPr lang="en-GB" dirty="0">
                        <a:effectLst/>
                      </a:endParaRPr>
                    </a:p>
                  </a:txBody>
                  <a:tcPr anchor="ctr"/>
                </a:tc>
                <a:extLst>
                  <a:ext uri="{0D108BD9-81ED-4DB2-BD59-A6C34878D82A}">
                    <a16:rowId xmlns:a16="http://schemas.microsoft.com/office/drawing/2014/main" val="10000"/>
                  </a:ext>
                </a:extLst>
              </a:tr>
              <a:tr h="545527">
                <a:tc>
                  <a:txBody>
                    <a:bodyPr/>
                    <a:lstStyle/>
                    <a:p>
                      <a:r>
                        <a:rPr lang="en-GB">
                          <a:effectLst/>
                        </a:rPr>
                        <a:t>Query CRM Data </a:t>
                      </a:r>
                    </a:p>
                  </a:txBody>
                  <a:tcPr anchor="ctr"/>
                </a:tc>
                <a:tc>
                  <a:txBody>
                    <a:bodyPr/>
                    <a:lstStyle/>
                    <a:p>
                      <a:r>
                        <a:rPr lang="en-GB">
                          <a:effectLst/>
                        </a:rPr>
                        <a:t>With this action a designer can query a subset of Microsoft Dynamics CRM data by passing in variables to the query. The query results can then be used to populate an option set prompt on a dialog page. </a:t>
                      </a:r>
                    </a:p>
                  </a:txBody>
                  <a:tcPr anchor="ctr"/>
                </a:tc>
                <a:extLst>
                  <a:ext uri="{0D108BD9-81ED-4DB2-BD59-A6C34878D82A}">
                    <a16:rowId xmlns:a16="http://schemas.microsoft.com/office/drawing/2014/main" val="10001"/>
                  </a:ext>
                </a:extLst>
              </a:tr>
              <a:tr h="393992">
                <a:tc>
                  <a:txBody>
                    <a:bodyPr/>
                    <a:lstStyle/>
                    <a:p>
                      <a:r>
                        <a:rPr lang="en-GB">
                          <a:effectLst/>
                        </a:rPr>
                        <a:t>Assign Value</a:t>
                      </a:r>
                    </a:p>
                  </a:txBody>
                  <a:tcPr anchor="ctr"/>
                </a:tc>
                <a:tc>
                  <a:txBody>
                    <a:bodyPr/>
                    <a:lstStyle/>
                    <a:p>
                      <a:r>
                        <a:rPr lang="en-GB" dirty="0">
                          <a:effectLst/>
                        </a:rPr>
                        <a:t>Set the value of an input argument or a variable that is part of the dialog currently being designed with literal or dynamic values.</a:t>
                      </a:r>
                    </a:p>
                  </a:txBody>
                  <a:tcPr anchor="ctr"/>
                </a:tc>
                <a:extLst>
                  <a:ext uri="{0D108BD9-81ED-4DB2-BD59-A6C34878D82A}">
                    <a16:rowId xmlns:a16="http://schemas.microsoft.com/office/drawing/2014/main" val="10002"/>
                  </a:ext>
                </a:extLst>
              </a:tr>
              <a:tr h="338279">
                <a:tc>
                  <a:txBody>
                    <a:bodyPr/>
                    <a:lstStyle/>
                    <a:p>
                      <a:r>
                        <a:rPr lang="en-GB">
                          <a:effectLst/>
                        </a:rPr>
                        <a:t>Create Record</a:t>
                      </a:r>
                    </a:p>
                  </a:txBody>
                  <a:tcPr anchor="ctr"/>
                </a:tc>
                <a:tc>
                  <a:txBody>
                    <a:bodyPr/>
                    <a:lstStyle/>
                    <a:p>
                      <a:r>
                        <a:rPr lang="en-GB" dirty="0">
                          <a:effectLst/>
                        </a:rPr>
                        <a:t>Create a specified entity record and set the field values with literal or dynamic values</a:t>
                      </a:r>
                    </a:p>
                  </a:txBody>
                  <a:tcPr anchor="ctr"/>
                </a:tc>
                <a:extLst>
                  <a:ext uri="{0D108BD9-81ED-4DB2-BD59-A6C34878D82A}">
                    <a16:rowId xmlns:a16="http://schemas.microsoft.com/office/drawing/2014/main" val="10003"/>
                  </a:ext>
                </a:extLst>
              </a:tr>
              <a:tr h="327745">
                <a:tc>
                  <a:txBody>
                    <a:bodyPr/>
                    <a:lstStyle/>
                    <a:p>
                      <a:r>
                        <a:rPr lang="en-GB">
                          <a:effectLst/>
                        </a:rPr>
                        <a:t>Update Record</a:t>
                      </a:r>
                    </a:p>
                  </a:txBody>
                  <a:tcPr anchor="ctr"/>
                </a:tc>
                <a:tc>
                  <a:txBody>
                    <a:bodyPr/>
                    <a:lstStyle/>
                    <a:p>
                      <a:r>
                        <a:rPr lang="en-GB" dirty="0">
                          <a:effectLst/>
                        </a:rPr>
                        <a:t>Update a specified record and set the field values with literal or dynamic values. </a:t>
                      </a:r>
                    </a:p>
                  </a:txBody>
                  <a:tcPr anchor="ctr"/>
                </a:tc>
                <a:extLst>
                  <a:ext uri="{0D108BD9-81ED-4DB2-BD59-A6C34878D82A}">
                    <a16:rowId xmlns:a16="http://schemas.microsoft.com/office/drawing/2014/main" val="10004"/>
                  </a:ext>
                </a:extLst>
              </a:tr>
              <a:tr h="368736">
                <a:tc>
                  <a:txBody>
                    <a:bodyPr/>
                    <a:lstStyle/>
                    <a:p>
                      <a:r>
                        <a:rPr lang="en-GB">
                          <a:effectLst/>
                        </a:rPr>
                        <a:t>Assign Record</a:t>
                      </a:r>
                    </a:p>
                  </a:txBody>
                  <a:tcPr anchor="ctr"/>
                </a:tc>
                <a:tc>
                  <a:txBody>
                    <a:bodyPr/>
                    <a:lstStyle/>
                    <a:p>
                      <a:r>
                        <a:rPr lang="en-GB">
                          <a:effectLst/>
                        </a:rPr>
                        <a:t>This action changes the owner of the current or associated record.</a:t>
                      </a:r>
                    </a:p>
                  </a:txBody>
                  <a:tcPr anchor="ctr"/>
                </a:tc>
                <a:extLst>
                  <a:ext uri="{0D108BD9-81ED-4DB2-BD59-A6C34878D82A}">
                    <a16:rowId xmlns:a16="http://schemas.microsoft.com/office/drawing/2014/main" val="10005"/>
                  </a:ext>
                </a:extLst>
              </a:tr>
              <a:tr h="393992">
                <a:tc>
                  <a:txBody>
                    <a:bodyPr/>
                    <a:lstStyle/>
                    <a:p>
                      <a:r>
                        <a:rPr lang="en-GB">
                          <a:effectLst/>
                        </a:rPr>
                        <a:t>Send Email</a:t>
                      </a:r>
                    </a:p>
                  </a:txBody>
                  <a:tcPr anchor="ctr"/>
                </a:tc>
                <a:tc>
                  <a:txBody>
                    <a:bodyPr/>
                    <a:lstStyle/>
                    <a:p>
                      <a:r>
                        <a:rPr lang="en-GB" dirty="0">
                          <a:effectLst/>
                        </a:rPr>
                        <a:t>Send an email based on a selected email template in the organization or an email designed in the dialog design window. </a:t>
                      </a:r>
                    </a:p>
                  </a:txBody>
                  <a:tcPr anchor="ctr"/>
                </a:tc>
                <a:extLst>
                  <a:ext uri="{0D108BD9-81ED-4DB2-BD59-A6C34878D82A}">
                    <a16:rowId xmlns:a16="http://schemas.microsoft.com/office/drawing/2014/main" val="10006"/>
                  </a:ext>
                </a:extLst>
              </a:tr>
              <a:tr h="393992">
                <a:tc>
                  <a:txBody>
                    <a:bodyPr/>
                    <a:lstStyle/>
                    <a:p>
                      <a:r>
                        <a:rPr lang="en-GB">
                          <a:effectLst/>
                        </a:rPr>
                        <a:t>Start Child Workflow </a:t>
                      </a:r>
                    </a:p>
                  </a:txBody>
                  <a:tcPr anchor="ctr"/>
                </a:tc>
                <a:tc>
                  <a:txBody>
                    <a:bodyPr/>
                    <a:lstStyle/>
                    <a:p>
                      <a:r>
                        <a:rPr lang="en-GB" dirty="0">
                          <a:effectLst/>
                        </a:rPr>
                        <a:t>Start a specified workflow rule that was configured to run as a child process. </a:t>
                      </a:r>
                    </a:p>
                  </a:txBody>
                  <a:tcPr anchor="ctr"/>
                </a:tc>
                <a:extLst>
                  <a:ext uri="{0D108BD9-81ED-4DB2-BD59-A6C34878D82A}">
                    <a16:rowId xmlns:a16="http://schemas.microsoft.com/office/drawing/2014/main" val="10007"/>
                  </a:ext>
                </a:extLst>
              </a:tr>
              <a:tr h="242457">
                <a:tc>
                  <a:txBody>
                    <a:bodyPr/>
                    <a:lstStyle/>
                    <a:p>
                      <a:r>
                        <a:rPr lang="en-GB">
                          <a:effectLst/>
                        </a:rPr>
                        <a:t>Link Child Dialog </a:t>
                      </a:r>
                    </a:p>
                  </a:txBody>
                  <a:tcPr anchor="ctr"/>
                </a:tc>
                <a:tc>
                  <a:txBody>
                    <a:bodyPr/>
                    <a:lstStyle/>
                    <a:p>
                      <a:r>
                        <a:rPr lang="en-GB">
                          <a:effectLst/>
                        </a:rPr>
                        <a:t>This action calls a specified dialog rule that is configured to run as a child process. </a:t>
                      </a:r>
                    </a:p>
                  </a:txBody>
                  <a:tcPr anchor="ctr"/>
                </a:tc>
                <a:extLst>
                  <a:ext uri="{0D108BD9-81ED-4DB2-BD59-A6C34878D82A}">
                    <a16:rowId xmlns:a16="http://schemas.microsoft.com/office/drawing/2014/main" val="10008"/>
                  </a:ext>
                </a:extLst>
              </a:tr>
              <a:tr h="368736">
                <a:tc>
                  <a:txBody>
                    <a:bodyPr/>
                    <a:lstStyle/>
                    <a:p>
                      <a:r>
                        <a:rPr lang="en-GB">
                          <a:effectLst/>
                        </a:rPr>
                        <a:t>Change Status</a:t>
                      </a:r>
                    </a:p>
                  </a:txBody>
                  <a:tcPr anchor="ctr"/>
                </a:tc>
                <a:tc>
                  <a:txBody>
                    <a:bodyPr/>
                    <a:lstStyle/>
                    <a:p>
                      <a:r>
                        <a:rPr lang="en-GB" dirty="0">
                          <a:effectLst/>
                        </a:rPr>
                        <a:t>This action changes the status of the current or associated records.</a:t>
                      </a:r>
                    </a:p>
                  </a:txBody>
                  <a:tcPr anchor="ctr"/>
                </a:tc>
                <a:extLst>
                  <a:ext uri="{0D108BD9-81ED-4DB2-BD59-A6C34878D82A}">
                    <a16:rowId xmlns:a16="http://schemas.microsoft.com/office/drawing/2014/main" val="10009"/>
                  </a:ext>
                </a:extLst>
              </a:tr>
              <a:tr h="302450">
                <a:tc>
                  <a:txBody>
                    <a:bodyPr/>
                    <a:lstStyle/>
                    <a:p>
                      <a:r>
                        <a:rPr lang="en-GB">
                          <a:effectLst/>
                        </a:rPr>
                        <a:t>Stop Dialog</a:t>
                      </a:r>
                    </a:p>
                  </a:txBody>
                  <a:tcPr anchor="ctr"/>
                </a:tc>
                <a:tc>
                  <a:txBody>
                    <a:bodyPr/>
                    <a:lstStyle/>
                    <a:p>
                      <a:r>
                        <a:rPr lang="en-GB" dirty="0">
                          <a:effectLst/>
                        </a:rPr>
                        <a:t>Stop the dialog process from going any further in the sequence of designed steps</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5177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4" name="Notes Placeholder 3"/>
          <p:cNvSpPr txBox="1">
            <a:spLocks noGrp="1"/>
          </p:cNvSpPr>
          <p:nvPr>
            <p:ph type="body" idx="1"/>
          </p:nvPr>
        </p:nvSpPr>
        <p:spPr>
          <a:xfrm>
            <a:off x="728663" y="4679950"/>
            <a:ext cx="5400675" cy="4361450"/>
          </a:xfrm>
          <a:prstGeom prst="rect">
            <a:avLst/>
          </a:prstGeom>
          <a:solidFill>
            <a:schemeClr val="accent1">
              <a:lumMod val="60000"/>
              <a:lumOff val="40000"/>
            </a:schemeClr>
          </a:solidFill>
        </p:spPr>
        <p:txBody>
          <a:bodyPr wrap="square">
            <a:sp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b="1" dirty="0">
                <a:latin typeface="Arial" charset="0"/>
                <a:cs typeface="Arial" charset="0"/>
              </a:rPr>
              <a:t>A Custom</a:t>
            </a:r>
            <a:r>
              <a:rPr lang="en-US" b="1" baseline="0" dirty="0">
                <a:latin typeface="Arial" charset="0"/>
                <a:cs typeface="Arial" charset="0"/>
              </a:rPr>
              <a:t> Workflow Activity is a strongly named </a:t>
            </a:r>
            <a:r>
              <a:rPr lang="en-US" b="1" baseline="0" dirty="0" err="1">
                <a:latin typeface="Arial" charset="0"/>
                <a:cs typeface="Arial" charset="0"/>
              </a:rPr>
              <a:t>.Net</a:t>
            </a:r>
            <a:r>
              <a:rPr lang="en-US" b="1" baseline="0" dirty="0">
                <a:latin typeface="Arial" charset="0"/>
                <a:cs typeface="Arial" charset="0"/>
              </a:rPr>
              <a:t> Assembly, with a class that derives from the </a:t>
            </a:r>
            <a:r>
              <a:rPr lang="en-US" b="1" baseline="0" dirty="0" err="1">
                <a:latin typeface="Arial" charset="0"/>
                <a:cs typeface="Arial" charset="0"/>
              </a:rPr>
              <a:t>WorkFlow</a:t>
            </a:r>
            <a:r>
              <a:rPr lang="en-US" b="1" baseline="0" dirty="0">
                <a:latin typeface="Arial" charset="0"/>
                <a:cs typeface="Arial" charset="0"/>
              </a:rPr>
              <a:t> </a:t>
            </a:r>
            <a:r>
              <a:rPr lang="en-GB" sz="1200" b="1" dirty="0" err="1"/>
              <a:t>CodeActivity</a:t>
            </a:r>
            <a:r>
              <a:rPr lang="en-GB" b="1" dirty="0"/>
              <a:t> </a:t>
            </a:r>
            <a:r>
              <a:rPr lang="en-US" b="1" dirty="0">
                <a:latin typeface="Arial" charset="0"/>
                <a:cs typeface="Arial" charset="0"/>
              </a:rPr>
              <a:t>Class, and overrides the Execute method where the business logic is implemented.</a:t>
            </a:r>
            <a:r>
              <a:rPr lang="en-US" dirty="0">
                <a:latin typeface="Arial" charset="0"/>
                <a:cs typeface="Arial" charset="0"/>
              </a:rPr>
              <a:t>  </a:t>
            </a:r>
          </a:p>
          <a:p>
            <a:r>
              <a:rPr lang="en-GB" dirty="0"/>
              <a:t>Visual Studio has a </a:t>
            </a:r>
            <a:r>
              <a:rPr lang="en-GB" dirty="0" err="1"/>
              <a:t>Worflow</a:t>
            </a:r>
            <a:r>
              <a:rPr lang="en-GB" baseline="0" dirty="0"/>
              <a:t> Activity Library  template to create a Custom </a:t>
            </a:r>
            <a:r>
              <a:rPr lang="en-GB" baseline="0" dirty="0" err="1"/>
              <a:t>WorkFlow</a:t>
            </a:r>
            <a:r>
              <a:rPr lang="en-GB" baseline="0" dirty="0"/>
              <a:t> Activity.</a:t>
            </a:r>
            <a:endParaRPr lang="en-GB" dirty="0"/>
          </a:p>
          <a:p>
            <a:r>
              <a:rPr lang="en-GB" dirty="0"/>
              <a:t>To create</a:t>
            </a:r>
            <a:r>
              <a:rPr lang="en-GB" baseline="0" dirty="0"/>
              <a:t> a strongly named assembly use the project properties – signing tab to select a strong name key.</a:t>
            </a:r>
          </a:p>
          <a:p>
            <a:r>
              <a:rPr lang="en-GB" baseline="0" dirty="0"/>
              <a:t>Example Structure</a:t>
            </a:r>
            <a:endParaRPr lang="en-GB" dirty="0"/>
          </a:p>
          <a:p>
            <a:r>
              <a:rPr lang="en-GB" dirty="0"/>
              <a:t>using </a:t>
            </a:r>
            <a:r>
              <a:rPr lang="en-GB" dirty="0" err="1"/>
              <a:t>Microsoft.Xrm.Sdk</a:t>
            </a:r>
            <a:r>
              <a:rPr lang="en-GB" dirty="0"/>
              <a:t>;</a:t>
            </a:r>
          </a:p>
          <a:p>
            <a:r>
              <a:rPr lang="en-GB" dirty="0"/>
              <a:t>using </a:t>
            </a:r>
            <a:r>
              <a:rPr lang="en-GB" dirty="0" err="1"/>
              <a:t>Microsoft.Xrm.Sdk.Query</a:t>
            </a:r>
            <a:r>
              <a:rPr lang="en-GB" dirty="0"/>
              <a:t>;</a:t>
            </a:r>
          </a:p>
          <a:p>
            <a:r>
              <a:rPr lang="en-GB" dirty="0"/>
              <a:t>using </a:t>
            </a:r>
            <a:r>
              <a:rPr lang="en-GB" dirty="0" err="1"/>
              <a:t>Microsoft.Xrm.Sdk.Workflow</a:t>
            </a:r>
            <a:r>
              <a:rPr lang="en-GB" dirty="0"/>
              <a:t>;</a:t>
            </a:r>
          </a:p>
          <a:p>
            <a:r>
              <a:rPr lang="en-GB" dirty="0"/>
              <a:t>using </a:t>
            </a:r>
            <a:r>
              <a:rPr lang="en-GB" dirty="0" err="1"/>
              <a:t>Microsoft.Crm.Sdk.Messages</a:t>
            </a:r>
            <a:r>
              <a:rPr lang="en-GB" dirty="0"/>
              <a:t>;</a:t>
            </a:r>
          </a:p>
          <a:p>
            <a:r>
              <a:rPr lang="en-GB" dirty="0"/>
              <a:t>using </a:t>
            </a:r>
            <a:r>
              <a:rPr lang="en-GB" dirty="0" err="1"/>
              <a:t>Microsoft.Xrm.Sdk.Client</a:t>
            </a:r>
            <a:r>
              <a:rPr lang="en-GB" dirty="0"/>
              <a:t>;</a:t>
            </a:r>
          </a:p>
          <a:p>
            <a:r>
              <a:rPr lang="en-GB" dirty="0"/>
              <a:t>    public sealed class </a:t>
            </a:r>
            <a:r>
              <a:rPr lang="en-GB" dirty="0" err="1"/>
              <a:t>LeadRouting</a:t>
            </a:r>
            <a:r>
              <a:rPr lang="en-GB" dirty="0"/>
              <a:t> : </a:t>
            </a:r>
            <a:r>
              <a:rPr lang="en-GB" dirty="0" err="1"/>
              <a:t>CodeActivity</a:t>
            </a:r>
            <a:endParaRPr lang="en-GB" dirty="0"/>
          </a:p>
          <a:p>
            <a:r>
              <a:rPr lang="en-GB" dirty="0"/>
              <a:t>    {</a:t>
            </a:r>
          </a:p>
          <a:p>
            <a:r>
              <a:rPr lang="en-GB" dirty="0"/>
              <a:t> 	protected override void Execute(</a:t>
            </a:r>
            <a:r>
              <a:rPr lang="en-GB" dirty="0" err="1"/>
              <a:t>CodeActivityContext</a:t>
            </a:r>
            <a:r>
              <a:rPr lang="en-GB" dirty="0"/>
              <a:t> context)</a:t>
            </a:r>
          </a:p>
          <a:p>
            <a:r>
              <a:rPr lang="en-GB" dirty="0"/>
              <a:t>       	 {</a:t>
            </a:r>
          </a:p>
          <a:p>
            <a:r>
              <a:rPr lang="en-GB" dirty="0"/>
              <a:t>	}</a:t>
            </a:r>
          </a:p>
          <a:p>
            <a:r>
              <a:rPr lang="en-GB" dirty="0"/>
              <a:t>    }</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3481199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Custom </a:t>
            </a:r>
            <a:r>
              <a:rPr lang="en-US" dirty="0" err="1"/>
              <a:t>WorkFlow</a:t>
            </a:r>
            <a:r>
              <a:rPr lang="en-US" dirty="0"/>
              <a:t> Activities can specify inward and outward properties ( these properties are the properties associated with steps/commands in the process designer.  Inward</a:t>
            </a:r>
            <a:r>
              <a:rPr lang="en-US" baseline="0" dirty="0"/>
              <a:t> properties are entered in the designer with literal values or from the dynamic values assistant.  Outward parameters can be used from parent </a:t>
            </a:r>
            <a:r>
              <a:rPr lang="en-US" baseline="0" dirty="0" err="1"/>
              <a:t>WorkFlows</a:t>
            </a:r>
            <a:r>
              <a:rPr lang="en-US" baseline="0" dirty="0"/>
              <a:t> to capture the product of a </a:t>
            </a:r>
            <a:r>
              <a:rPr lang="en-US" baseline="0" dirty="0" err="1"/>
              <a:t>CustomWorkFlow</a:t>
            </a:r>
            <a:r>
              <a:rPr lang="en-US" baseline="0" dirty="0"/>
              <a:t> as data for another step (like updating a record value)</a:t>
            </a:r>
          </a:p>
          <a:p>
            <a:endParaRPr lang="en-US" baseline="0" dirty="0">
              <a:solidFill>
                <a:prstClr val="white"/>
              </a:solidFill>
            </a:endParaRPr>
          </a:p>
          <a:p>
            <a:r>
              <a:rPr lang="en-GB" b="1" dirty="0">
                <a:effectLst/>
              </a:rPr>
              <a:t>Specific Parameter Data Types:</a:t>
            </a:r>
          </a:p>
          <a:p>
            <a:r>
              <a:rPr lang="en-GB" b="0" dirty="0">
                <a:effectLst/>
              </a:rPr>
              <a:t>Bool, </a:t>
            </a:r>
            <a:r>
              <a:rPr lang="en-GB" b="0" dirty="0" err="1">
                <a:effectLst/>
              </a:rPr>
              <a:t>DateTime</a:t>
            </a:r>
            <a:r>
              <a:rPr lang="en-GB" b="0" dirty="0">
                <a:effectLst/>
              </a:rPr>
              <a:t>, Decimal, Double ,</a:t>
            </a:r>
            <a:r>
              <a:rPr lang="en-GB" b="0" baseline="0" dirty="0">
                <a:effectLst/>
              </a:rPr>
              <a:t> </a:t>
            </a:r>
            <a:r>
              <a:rPr lang="en-GB" b="0" baseline="0" dirty="0" err="1">
                <a:effectLst/>
              </a:rPr>
              <a:t>EntityReference</a:t>
            </a:r>
            <a:r>
              <a:rPr lang="en-GB" b="0" baseline="0" dirty="0">
                <a:effectLst/>
              </a:rPr>
              <a:t>, Money, </a:t>
            </a:r>
            <a:r>
              <a:rPr lang="en-GB" b="0" baseline="0" dirty="0" err="1">
                <a:effectLst/>
              </a:rPr>
              <a:t>OptionSetValue</a:t>
            </a:r>
            <a:r>
              <a:rPr lang="en-GB" b="0" baseline="0" dirty="0">
                <a:effectLst/>
              </a:rPr>
              <a:t>, String, </a:t>
            </a:r>
            <a:endParaRPr lang="en-GB" b="0" dirty="0">
              <a:effectLst/>
            </a:endParaRPr>
          </a:p>
          <a:p>
            <a:endParaRPr lang="en-GB" b="1" baseline="0" dirty="0">
              <a:effectLst/>
            </a:endParaRPr>
          </a:p>
          <a:p>
            <a:r>
              <a:rPr lang="en-GB" b="1" baseline="0" dirty="0" err="1">
                <a:effectLst/>
              </a:rPr>
              <a:t>ReferenceTargetAttribute</a:t>
            </a:r>
            <a:r>
              <a:rPr lang="en-GB" b="1" baseline="0" dirty="0">
                <a:effectLst/>
              </a:rPr>
              <a:t>:</a:t>
            </a:r>
          </a:p>
          <a:p>
            <a:r>
              <a:rPr lang="en-GB" dirty="0">
                <a:effectLst/>
              </a:rPr>
              <a:t>Specifies the entity type being referenced for an </a:t>
            </a:r>
            <a:r>
              <a:rPr lang="en-GB" dirty="0" err="1">
                <a:effectLst/>
              </a:rPr>
              <a:t>EntityReference</a:t>
            </a:r>
            <a:r>
              <a:rPr lang="en-GB" dirty="0">
                <a:effectLst/>
              </a:rPr>
              <a:t> attribute. The</a:t>
            </a:r>
            <a:r>
              <a:rPr lang="en-GB" baseline="0" dirty="0">
                <a:effectLst/>
              </a:rPr>
              <a:t> </a:t>
            </a:r>
            <a:r>
              <a:rPr lang="en-GB" baseline="0" dirty="0" err="1">
                <a:effectLst/>
              </a:rPr>
              <a:t>AccountReference</a:t>
            </a:r>
            <a:r>
              <a:rPr lang="en-GB" baseline="0" dirty="0">
                <a:effectLst/>
              </a:rPr>
              <a:t> property is a record pointer to an account.</a:t>
            </a:r>
            <a:endParaRPr lang="en-GB" dirty="0">
              <a:effectLst/>
            </a:endParaRPr>
          </a:p>
          <a:p>
            <a:r>
              <a:rPr lang="en-GB" dirty="0">
                <a:effectLst/>
              </a:rPr>
              <a:t>[Input("</a:t>
            </a:r>
            <a:r>
              <a:rPr lang="en-GB" dirty="0" err="1">
                <a:effectLst/>
              </a:rPr>
              <a:t>EntityReference</a:t>
            </a:r>
            <a:r>
              <a:rPr lang="en-GB" dirty="0">
                <a:effectLst/>
              </a:rPr>
              <a:t> input")]</a:t>
            </a:r>
          </a:p>
          <a:p>
            <a:r>
              <a:rPr lang="en-GB" dirty="0">
                <a:effectLst/>
              </a:rPr>
              <a:t>[Output("</a:t>
            </a:r>
            <a:r>
              <a:rPr lang="en-GB" dirty="0" err="1">
                <a:effectLst/>
              </a:rPr>
              <a:t>EntityReference</a:t>
            </a:r>
            <a:r>
              <a:rPr lang="en-GB" dirty="0">
                <a:effectLst/>
              </a:rPr>
              <a:t> output")]</a:t>
            </a:r>
          </a:p>
          <a:p>
            <a:r>
              <a:rPr lang="en-GB" dirty="0">
                <a:effectLst/>
              </a:rPr>
              <a:t>[</a:t>
            </a:r>
            <a:r>
              <a:rPr lang="en-GB" dirty="0" err="1">
                <a:effectLst/>
              </a:rPr>
              <a:t>ReferenceTarget</a:t>
            </a:r>
            <a:r>
              <a:rPr lang="en-GB" dirty="0">
                <a:effectLst/>
              </a:rPr>
              <a:t>("account")]</a:t>
            </a:r>
          </a:p>
          <a:p>
            <a:r>
              <a:rPr lang="en-GB" dirty="0">
                <a:effectLst/>
              </a:rPr>
              <a:t>[Default("3B036E3E-94F9-DE11-B508-00155DBA2902", "account")]</a:t>
            </a:r>
          </a:p>
          <a:p>
            <a:r>
              <a:rPr lang="en-GB" dirty="0">
                <a:effectLst/>
              </a:rPr>
              <a:t>public </a:t>
            </a:r>
            <a:r>
              <a:rPr lang="en-GB" dirty="0" err="1">
                <a:effectLst/>
              </a:rPr>
              <a:t>InOutArgument</a:t>
            </a:r>
            <a:r>
              <a:rPr lang="en-GB" dirty="0">
                <a:effectLst/>
              </a:rPr>
              <a:t>&lt;</a:t>
            </a:r>
            <a:r>
              <a:rPr lang="en-GB" dirty="0" err="1">
                <a:effectLst/>
              </a:rPr>
              <a:t>EntityReference</a:t>
            </a:r>
            <a:r>
              <a:rPr lang="en-GB" dirty="0">
                <a:effectLst/>
              </a:rPr>
              <a:t>&gt; </a:t>
            </a:r>
            <a:r>
              <a:rPr lang="en-GB" dirty="0" err="1">
                <a:effectLst/>
              </a:rPr>
              <a:t>AccountReference</a:t>
            </a:r>
            <a:r>
              <a:rPr lang="en-GB" dirty="0">
                <a:effectLst/>
              </a:rPr>
              <a:t> { get; set; }</a:t>
            </a:r>
          </a:p>
          <a:p>
            <a:endParaRPr lang="en-GB" dirty="0">
              <a:effectLst/>
            </a:endParaRPr>
          </a:p>
          <a:p>
            <a:endParaRPr lang="en-GB" dirty="0">
              <a:effectLst/>
            </a:endParaRPr>
          </a:p>
          <a:p>
            <a:r>
              <a:rPr lang="en-GB" dirty="0">
                <a:effectLst/>
              </a:rPr>
              <a:t>https://msdn.microsoft.com/en-us/library/gg327842.aspx</a:t>
            </a:r>
          </a:p>
          <a:p>
            <a:endParaRPr lang="en-GB" dirty="0">
              <a:effectLst/>
            </a:endParaRPr>
          </a:p>
          <a:p>
            <a:endParaRPr lang="en-US" dirty="0">
              <a:latin typeface="Arial" charset="0"/>
              <a:cs typeface="Arial" charset="0"/>
            </a:endParaRPr>
          </a:p>
        </p:txBody>
      </p:sp>
    </p:spTree>
    <p:extLst>
      <p:ext uri="{BB962C8B-B14F-4D97-AF65-F5344CB8AC3E}">
        <p14:creationId xmlns:p14="http://schemas.microsoft.com/office/powerpoint/2010/main" val="270164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34181"/>
            <a:ext cx="5400675" cy="8911457"/>
          </a:xfrm>
          <a:solidFill>
            <a:schemeClr val="bg1"/>
          </a:solidFill>
        </p:spPr>
        <p:txBody>
          <a:bodyPr/>
          <a:lstStyle/>
          <a:p>
            <a:r>
              <a:rPr lang="en-GB" b="1" dirty="0" err="1"/>
              <a:t>AttributeTargetAttribute</a:t>
            </a:r>
            <a:r>
              <a:rPr lang="en-GB" b="1" dirty="0"/>
              <a:t>:</a:t>
            </a:r>
            <a:endParaRPr lang="en-GB" dirty="0"/>
          </a:p>
          <a:p>
            <a:r>
              <a:rPr lang="en-GB" dirty="0"/>
              <a:t>Specifies the entity and the attribute being referenced by an </a:t>
            </a:r>
            <a:r>
              <a:rPr lang="en-GB" dirty="0" err="1"/>
              <a:t>OptionSetValue</a:t>
            </a:r>
            <a:r>
              <a:rPr lang="en-GB" dirty="0"/>
              <a:t> property. The following samples </a:t>
            </a:r>
            <a:r>
              <a:rPr lang="en-GB" dirty="0" err="1"/>
              <a:t>AttributeTarget</a:t>
            </a:r>
            <a:r>
              <a:rPr lang="en-GB" dirty="0"/>
              <a:t> points to the </a:t>
            </a:r>
            <a:r>
              <a:rPr lang="en-GB" dirty="0" err="1"/>
              <a:t>industrycode</a:t>
            </a:r>
            <a:r>
              <a:rPr lang="en-GB" dirty="0"/>
              <a:t> </a:t>
            </a:r>
            <a:r>
              <a:rPr lang="en-GB" dirty="0" err="1"/>
              <a:t>OptionSet</a:t>
            </a:r>
            <a:r>
              <a:rPr lang="en-GB" dirty="0"/>
              <a:t> of account</a:t>
            </a:r>
          </a:p>
          <a:p>
            <a:r>
              <a:rPr lang="en-GB" dirty="0"/>
              <a:t>[Input("</a:t>
            </a:r>
            <a:r>
              <a:rPr lang="en-GB" dirty="0" err="1"/>
              <a:t>OptionSetValue</a:t>
            </a:r>
            <a:r>
              <a:rPr lang="en-GB" dirty="0"/>
              <a:t> input")]</a:t>
            </a:r>
          </a:p>
          <a:p>
            <a:r>
              <a:rPr lang="en-GB" dirty="0"/>
              <a:t>[Output("</a:t>
            </a:r>
            <a:r>
              <a:rPr lang="en-GB" dirty="0" err="1"/>
              <a:t>OptionSetValue</a:t>
            </a:r>
            <a:r>
              <a:rPr lang="en-GB" dirty="0"/>
              <a:t> output")]</a:t>
            </a:r>
          </a:p>
          <a:p>
            <a:r>
              <a:rPr lang="en-GB" dirty="0"/>
              <a:t>[</a:t>
            </a:r>
            <a:r>
              <a:rPr lang="en-GB" dirty="0" err="1"/>
              <a:t>AttributeTarget</a:t>
            </a:r>
            <a:r>
              <a:rPr lang="en-GB" dirty="0"/>
              <a:t>("account", "</a:t>
            </a:r>
            <a:r>
              <a:rPr lang="en-GB" dirty="0" err="1"/>
              <a:t>industrycode</a:t>
            </a:r>
            <a:r>
              <a:rPr lang="en-GB" dirty="0"/>
              <a:t>")]</a:t>
            </a:r>
          </a:p>
          <a:p>
            <a:r>
              <a:rPr lang="en-GB" dirty="0"/>
              <a:t>[Default("3")]</a:t>
            </a:r>
          </a:p>
          <a:p>
            <a:r>
              <a:rPr lang="en-GB" dirty="0"/>
              <a:t>public </a:t>
            </a:r>
            <a:r>
              <a:rPr lang="en-GB" dirty="0" err="1"/>
              <a:t>InOutArgument</a:t>
            </a:r>
            <a:r>
              <a:rPr lang="en-GB" dirty="0"/>
              <a:t>&lt;</a:t>
            </a:r>
            <a:r>
              <a:rPr lang="en-GB" dirty="0" err="1"/>
              <a:t>OptionSetValue</a:t>
            </a:r>
            <a:r>
              <a:rPr lang="en-GB" dirty="0"/>
              <a:t>&gt; </a:t>
            </a:r>
            <a:r>
              <a:rPr lang="en-GB" dirty="0" err="1"/>
              <a:t>OptionSetValue</a:t>
            </a:r>
            <a:r>
              <a:rPr lang="en-GB" dirty="0"/>
              <a:t> { get; set; }</a:t>
            </a:r>
            <a:endParaRPr lang="en-US" b="1" dirty="0">
              <a:solidFill>
                <a:srgbClr val="FFFF00"/>
              </a:solidFill>
            </a:endParaRPr>
          </a:p>
          <a:p>
            <a:endParaRPr lang="en-US" dirty="0">
              <a:latin typeface="Arial" charset="0"/>
              <a:cs typeface="Arial" charset="0"/>
            </a:endParaRPr>
          </a:p>
          <a:p>
            <a:r>
              <a:rPr lang="en-GB" b="1" dirty="0" err="1">
                <a:latin typeface="Arial" charset="0"/>
                <a:cs typeface="Arial" charset="0"/>
              </a:rPr>
              <a:t>RequiredArgumentAttribute</a:t>
            </a:r>
            <a:r>
              <a:rPr lang="en-GB" b="1" dirty="0">
                <a:latin typeface="Arial" charset="0"/>
                <a:cs typeface="Arial" charset="0"/>
              </a:rPr>
              <a:t>:</a:t>
            </a:r>
          </a:p>
          <a:p>
            <a:r>
              <a:rPr lang="en-GB" dirty="0">
                <a:latin typeface="Arial" charset="0"/>
                <a:cs typeface="Arial" charset="0"/>
              </a:rPr>
              <a:t>Specify an input parameter is required. </a:t>
            </a:r>
          </a:p>
          <a:p>
            <a:endParaRPr lang="en-GB" dirty="0"/>
          </a:p>
          <a:p>
            <a:endParaRPr lang="en-GB" dirty="0"/>
          </a:p>
          <a:p>
            <a:r>
              <a:rPr lang="en-GB" b="1" dirty="0"/>
              <a:t>Reading the Property Values</a:t>
            </a:r>
          </a:p>
          <a:p>
            <a:endParaRPr lang="en-GB" b="1" dirty="0"/>
          </a:p>
          <a:p>
            <a:r>
              <a:rPr lang="en-GB" dirty="0"/>
              <a:t> [Input(“Label in process designer text")]</a:t>
            </a:r>
          </a:p>
          <a:p>
            <a:r>
              <a:rPr lang="en-GB" dirty="0"/>
              <a:t> public </a:t>
            </a:r>
            <a:r>
              <a:rPr lang="en-GB" dirty="0" err="1"/>
              <a:t>InArgument</a:t>
            </a:r>
            <a:r>
              <a:rPr lang="en-GB" dirty="0"/>
              <a:t>&lt;string&gt; Text { get; set; }</a:t>
            </a:r>
          </a:p>
          <a:p>
            <a:endParaRPr lang="en-GB" dirty="0"/>
          </a:p>
          <a:p>
            <a:endParaRPr lang="en-GB" dirty="0"/>
          </a:p>
          <a:p>
            <a:r>
              <a:rPr lang="en-GB" dirty="0"/>
              <a:t> [</a:t>
            </a:r>
            <a:r>
              <a:rPr lang="en-GB" dirty="0" err="1"/>
              <a:t>RequiredArgument</a:t>
            </a:r>
            <a:r>
              <a:rPr lang="en-GB" dirty="0"/>
              <a:t>]</a:t>
            </a:r>
          </a:p>
          <a:p>
            <a:r>
              <a:rPr lang="en-GB" dirty="0"/>
              <a:t>        [Input("Distribute Leads Evenly")]</a:t>
            </a:r>
          </a:p>
          <a:p>
            <a:r>
              <a:rPr lang="en-GB" dirty="0"/>
              <a:t>        [</a:t>
            </a:r>
            <a:r>
              <a:rPr lang="en-GB" dirty="0" err="1"/>
              <a:t>ReferenceTarget</a:t>
            </a:r>
            <a:r>
              <a:rPr lang="en-GB" dirty="0"/>
              <a:t>("lead")]</a:t>
            </a:r>
          </a:p>
          <a:p>
            <a:r>
              <a:rPr lang="en-GB" dirty="0"/>
              <a:t>        public </a:t>
            </a:r>
            <a:r>
              <a:rPr lang="en-GB" dirty="0" err="1"/>
              <a:t>InArgument</a:t>
            </a:r>
            <a:r>
              <a:rPr lang="en-GB" dirty="0"/>
              <a:t>&lt;</a:t>
            </a:r>
            <a:r>
              <a:rPr lang="en-GB" dirty="0" err="1"/>
              <a:t>EntityReference</a:t>
            </a:r>
            <a:r>
              <a:rPr lang="en-GB" dirty="0"/>
              <a:t>&gt; Lead { get; set; }</a:t>
            </a:r>
          </a:p>
          <a:p>
            <a:endParaRPr lang="en-GB" dirty="0"/>
          </a:p>
          <a:p>
            <a:r>
              <a:rPr lang="en-GB" dirty="0"/>
              <a:t> protected override void Execute(</a:t>
            </a:r>
            <a:r>
              <a:rPr lang="en-GB" dirty="0" err="1"/>
              <a:t>CodeActivityContext</a:t>
            </a:r>
            <a:r>
              <a:rPr lang="en-GB" dirty="0"/>
              <a:t> context)</a:t>
            </a:r>
          </a:p>
          <a:p>
            <a:r>
              <a:rPr lang="en-GB" dirty="0"/>
              <a:t>        {</a:t>
            </a:r>
          </a:p>
          <a:p>
            <a:r>
              <a:rPr lang="en-GB" dirty="0"/>
              <a:t>            // Obtain the runtime value of the Text input argument</a:t>
            </a:r>
          </a:p>
          <a:p>
            <a:r>
              <a:rPr lang="en-GB" dirty="0"/>
              <a:t>            string text = </a:t>
            </a:r>
            <a:r>
              <a:rPr lang="en-GB" dirty="0" err="1"/>
              <a:t>context.GetValue</a:t>
            </a:r>
            <a:r>
              <a:rPr lang="en-GB" dirty="0"/>
              <a:t>(</a:t>
            </a:r>
            <a:r>
              <a:rPr lang="en-GB" dirty="0" err="1"/>
              <a:t>this.Text</a:t>
            </a:r>
            <a:r>
              <a:rPr lang="en-GB" dirty="0"/>
              <a:t>);</a:t>
            </a:r>
          </a:p>
          <a:p>
            <a:r>
              <a:rPr lang="en-GB" dirty="0"/>
              <a:t>//or</a:t>
            </a:r>
          </a:p>
          <a:p>
            <a:r>
              <a:rPr lang="en-GB" dirty="0"/>
              <a:t>		// string text=</a:t>
            </a:r>
            <a:r>
              <a:rPr lang="en-GB" dirty="0" err="1"/>
              <a:t>this.Text.Get</a:t>
            </a:r>
            <a:r>
              <a:rPr lang="en-GB" dirty="0"/>
              <a:t>(context);</a:t>
            </a:r>
          </a:p>
          <a:p>
            <a:r>
              <a:rPr lang="en-GB" dirty="0"/>
              <a:t>		</a:t>
            </a:r>
            <a:r>
              <a:rPr lang="en-GB" dirty="0" err="1"/>
              <a:t>EntityReference</a:t>
            </a:r>
            <a:r>
              <a:rPr lang="en-GB" dirty="0"/>
              <a:t> </a:t>
            </a:r>
            <a:r>
              <a:rPr lang="en-GB" dirty="0" err="1"/>
              <a:t>er</a:t>
            </a:r>
            <a:r>
              <a:rPr lang="en-GB" dirty="0"/>
              <a:t> = </a:t>
            </a:r>
            <a:r>
              <a:rPr lang="en-GB" dirty="0" err="1"/>
              <a:t>context.GetValue</a:t>
            </a:r>
            <a:r>
              <a:rPr lang="en-GB" dirty="0"/>
              <a:t>&lt;</a:t>
            </a:r>
            <a:r>
              <a:rPr lang="en-GB" dirty="0" err="1"/>
              <a:t>EntityReference</a:t>
            </a:r>
            <a:r>
              <a:rPr lang="en-GB" dirty="0"/>
              <a:t>&gt;(</a:t>
            </a:r>
            <a:r>
              <a:rPr lang="en-GB" dirty="0" err="1"/>
              <a:t>this.Lead</a:t>
            </a:r>
            <a:r>
              <a:rPr lang="en-GB" dirty="0"/>
              <a:t>);   </a:t>
            </a:r>
          </a:p>
          <a:p>
            <a:r>
              <a:rPr lang="en-GB" dirty="0"/>
              <a:t>//also</a:t>
            </a:r>
          </a:p>
          <a:p>
            <a:r>
              <a:rPr lang="en-GB" dirty="0"/>
              <a:t>		//</a:t>
            </a:r>
            <a:r>
              <a:rPr lang="en-GB" dirty="0" err="1"/>
              <a:t>Context.SetValue</a:t>
            </a:r>
            <a:r>
              <a:rPr lang="en-GB" dirty="0"/>
              <a:t>(this.</a:t>
            </a:r>
            <a:r>
              <a:rPr lang="en-GB" dirty="0" err="1"/>
              <a:t>OutwardProperty</a:t>
            </a:r>
            <a:r>
              <a:rPr lang="en-GB" dirty="0"/>
              <a:t>,”new value for property”);</a:t>
            </a:r>
          </a:p>
          <a:p>
            <a:r>
              <a:rPr lang="en-GB" dirty="0"/>
              <a:t>     }</a:t>
            </a:r>
          </a:p>
        </p:txBody>
      </p:sp>
    </p:spTree>
    <p:extLst>
      <p:ext uri="{BB962C8B-B14F-4D97-AF65-F5344CB8AC3E}">
        <p14:creationId xmlns:p14="http://schemas.microsoft.com/office/powerpoint/2010/main" val="91695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095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To call Microsoft Dynamics 365 or Microsoft Dynamics 365 (online) organization web service methods from within a custom workflow activity, you must first obtain a reference to the web service.</a:t>
            </a:r>
          </a:p>
          <a:p>
            <a:endParaRPr lang="en-GB" dirty="0"/>
          </a:p>
          <a:p>
            <a:r>
              <a:rPr lang="en-GB" dirty="0"/>
              <a:t>Get a reference to </a:t>
            </a:r>
            <a:r>
              <a:rPr lang="en-GB" dirty="0" err="1">
                <a:hlinkClick r:id="rId3"/>
              </a:rPr>
              <a:t>IOrganizationServiceFactory</a:t>
            </a:r>
            <a:r>
              <a:rPr lang="en-GB" dirty="0"/>
              <a:t>.</a:t>
            </a:r>
          </a:p>
          <a:p>
            <a:r>
              <a:rPr lang="en-GB" dirty="0"/>
              <a:t>Use the </a:t>
            </a:r>
            <a:r>
              <a:rPr lang="en-GB" dirty="0" err="1">
                <a:hlinkClick r:id="rId3"/>
              </a:rPr>
              <a:t>IOrganizationServiceFactory</a:t>
            </a:r>
            <a:r>
              <a:rPr lang="en-GB" dirty="0" err="1"/>
              <a:t>.</a:t>
            </a:r>
            <a:r>
              <a:rPr lang="en-GB" dirty="0" err="1">
                <a:hlinkClick r:id="rId4"/>
              </a:rPr>
              <a:t>CreateOrganizationService</a:t>
            </a:r>
            <a:r>
              <a:rPr lang="en-GB" dirty="0"/>
              <a:t> method to create an instance of </a:t>
            </a:r>
            <a:r>
              <a:rPr lang="en-GB" dirty="0" err="1">
                <a:hlinkClick r:id="rId5"/>
              </a:rPr>
              <a:t>IOrganizationService</a:t>
            </a:r>
            <a:r>
              <a:rPr lang="en-GB" dirty="0"/>
              <a:t>.</a:t>
            </a:r>
          </a:p>
          <a:p>
            <a:r>
              <a:rPr lang="en-GB" dirty="0"/>
              <a:t>Use the </a:t>
            </a:r>
            <a:r>
              <a:rPr lang="en-GB" dirty="0" err="1">
                <a:hlinkClick r:id="rId5"/>
              </a:rPr>
              <a:t>IOrganizationService</a:t>
            </a:r>
            <a:r>
              <a:rPr lang="en-GB" dirty="0"/>
              <a:t> instance to call the supported methods.</a:t>
            </a:r>
          </a:p>
          <a:p>
            <a:endParaRPr lang="en-GB" dirty="0"/>
          </a:p>
          <a:p>
            <a:endParaRPr lang="fr-FR"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fr-FR" baseline="0" dirty="0"/>
          </a:p>
          <a:p>
            <a:r>
              <a:rPr lang="fr-FR" dirty="0"/>
              <a:t>The use of the </a:t>
            </a:r>
            <a:r>
              <a:rPr lang="fr-FR" dirty="0" err="1"/>
              <a:t>CodeActivityContext</a:t>
            </a:r>
            <a:r>
              <a:rPr lang="fr-FR" dirty="0"/>
              <a:t> </a:t>
            </a:r>
            <a:r>
              <a:rPr lang="fr-FR" dirty="0" err="1"/>
              <a:t>also</a:t>
            </a:r>
            <a:r>
              <a:rPr lang="fr-FR" dirty="0"/>
              <a:t> </a:t>
            </a:r>
            <a:r>
              <a:rPr lang="fr-FR" dirty="0" err="1"/>
              <a:t>provides</a:t>
            </a:r>
            <a:r>
              <a:rPr lang="fr-FR" dirty="0"/>
              <a:t> a </a:t>
            </a:r>
            <a:r>
              <a:rPr lang="fr-FR" dirty="0" err="1"/>
              <a:t>reference</a:t>
            </a:r>
            <a:r>
              <a:rPr lang="fr-FR" dirty="0"/>
              <a:t> to the </a:t>
            </a:r>
            <a:r>
              <a:rPr lang="fr-FR" dirty="0" err="1"/>
              <a:t>WorkFlow</a:t>
            </a:r>
            <a:r>
              <a:rPr lang="fr-FR" dirty="0"/>
              <a:t> </a:t>
            </a:r>
            <a:r>
              <a:rPr lang="fr-FR" dirty="0" err="1"/>
              <a:t>framework</a:t>
            </a:r>
            <a:r>
              <a:rPr lang="fr-FR" dirty="0"/>
              <a:t>. This </a:t>
            </a:r>
            <a:r>
              <a:rPr lang="fr-FR" dirty="0" err="1"/>
              <a:t>provides</a:t>
            </a:r>
            <a:r>
              <a:rPr lang="fr-FR" dirty="0"/>
              <a:t> </a:t>
            </a:r>
            <a:r>
              <a:rPr lang="fr-FR" dirty="0" err="1"/>
              <a:t>context</a:t>
            </a:r>
            <a:r>
              <a:rPr lang="fr-FR" dirty="0"/>
              <a:t> for the workflow </a:t>
            </a:r>
            <a:r>
              <a:rPr lang="fr-FR" dirty="0" err="1"/>
              <a:t>execution</a:t>
            </a:r>
            <a:r>
              <a:rPr lang="fr-FR" dirty="0"/>
              <a:t> </a:t>
            </a:r>
            <a:r>
              <a:rPr lang="fr-FR" dirty="0" err="1"/>
              <a:t>including</a:t>
            </a:r>
            <a:r>
              <a:rPr lang="fr-FR" dirty="0"/>
              <a:t> </a:t>
            </a:r>
          </a:p>
          <a:p>
            <a:endParaRPr lang="fr-FR" dirty="0">
              <a:hlinkClick r:id="rId6"/>
            </a:endParaRPr>
          </a:p>
          <a:p>
            <a:r>
              <a:rPr lang="en-GB" dirty="0" err="1">
                <a:hlinkClick r:id="rId6"/>
              </a:rPr>
              <a:t>PrimaryEntityId</a:t>
            </a:r>
            <a:r>
              <a:rPr lang="en-GB" dirty="0"/>
              <a:t> Gets the GUID of the primary entity for which the pipeline is processing events.(Inherited from </a:t>
            </a:r>
            <a:r>
              <a:rPr lang="en-GB" dirty="0" err="1">
                <a:hlinkClick r:id="rId7"/>
              </a:rPr>
              <a:t>IExecutionContext</a:t>
            </a:r>
            <a:r>
              <a:rPr lang="en-GB" dirty="0"/>
              <a:t>.)</a:t>
            </a:r>
          </a:p>
          <a:p>
            <a:r>
              <a:rPr lang="en-GB" dirty="0" err="1">
                <a:hlinkClick r:id="rId8"/>
              </a:rPr>
              <a:t>PrimaryEntityName</a:t>
            </a:r>
            <a:r>
              <a:rPr lang="en-GB" dirty="0"/>
              <a:t> Gets the name of the primary entity for which the pipeline is processing events.(Inherited from </a:t>
            </a:r>
            <a:r>
              <a:rPr lang="en-GB" dirty="0" err="1">
                <a:hlinkClick r:id="rId7"/>
              </a:rPr>
              <a:t>IExecutionContext</a:t>
            </a:r>
            <a:r>
              <a:rPr lang="en-GB" dirty="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fr-FR"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fr-FR"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fr-FR" baseline="0" dirty="0"/>
              <a:t>The </a:t>
            </a:r>
            <a:r>
              <a:rPr lang="fr-FR" baseline="0" dirty="0" err="1"/>
              <a:t>context.SharedVariables</a:t>
            </a:r>
            <a:r>
              <a:rPr lang="en-GB" baseline="0" dirty="0"/>
              <a:t>[“</a:t>
            </a:r>
            <a:r>
              <a:rPr lang="en-GB" baseline="0" dirty="0" err="1"/>
              <a:t>mysharekey</a:t>
            </a:r>
            <a:r>
              <a:rPr lang="en-GB" baseline="0" dirty="0"/>
              <a:t>”]=“value to share in pipeline”; allows another process in the pipeline to receive the shared data.</a:t>
            </a:r>
          </a:p>
          <a:p>
            <a:r>
              <a:rPr lang="en-GB" dirty="0" err="1"/>
              <a:t>var</a:t>
            </a:r>
            <a:r>
              <a:rPr lang="en-GB" dirty="0"/>
              <a:t> data= </a:t>
            </a:r>
            <a:r>
              <a:rPr lang="fr-FR" dirty="0" err="1"/>
              <a:t>context.SharedVariables</a:t>
            </a:r>
            <a:r>
              <a:rPr lang="en-GB" dirty="0"/>
              <a:t>[“</a:t>
            </a:r>
            <a:r>
              <a:rPr lang="en-GB" dirty="0" err="1"/>
              <a:t>mysharekey</a:t>
            </a:r>
            <a:r>
              <a:rPr lang="en-GB" dirty="0" smtClean="0"/>
              <a:t>”];</a:t>
            </a:r>
          </a:p>
          <a:p>
            <a:endParaRPr lang="en-GB" baseline="0" dirty="0" smtClean="0"/>
          </a:p>
          <a:p>
            <a:endParaRPr lang="en-GB" baseline="0" dirty="0" smtClean="0"/>
          </a:p>
          <a:p>
            <a:endParaRPr lang="en-GB" baseline="0" dirty="0" smtClean="0"/>
          </a:p>
          <a:p>
            <a:endParaRPr lang="en-GB" baseline="0" dirty="0" smtClean="0"/>
          </a:p>
          <a:p>
            <a:r>
              <a:rPr lang="en-GB" baseline="0" dirty="0" smtClean="0"/>
              <a:t>Impersonation https://msdn.microsoft.com/en-us/library/gg309629.aspx</a:t>
            </a:r>
          </a:p>
          <a:p>
            <a:endParaRPr lang="en-GB"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fr-FR" baseline="0" dirty="0"/>
          </a:p>
          <a:p>
            <a:endParaRPr lang="en-GB" dirty="0"/>
          </a:p>
        </p:txBody>
      </p:sp>
    </p:spTree>
    <p:extLst>
      <p:ext uri="{BB962C8B-B14F-4D97-AF65-F5344CB8AC3E}">
        <p14:creationId xmlns:p14="http://schemas.microsoft.com/office/powerpoint/2010/main" val="200466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Custom workflow activity assemblies are registered using the Plug-in Registration tool. The tool provides a graphical user interface and supports registering assemblies that contain plug-ins or custom workflow activities. When registering an assembly that contains custom workflow activities with Microsoft Dynamics 365 (online), you must register the assembly in the sandbox (partial trust). </a:t>
            </a:r>
          </a:p>
          <a:p>
            <a:endParaRPr lang="en-GB" dirty="0"/>
          </a:p>
          <a:p>
            <a:r>
              <a:rPr lang="en-GB" dirty="0"/>
              <a:t>After you have registered your custom workflow activity assembly, you can use it in the process designer in Microsoft Dynamics 365</a:t>
            </a:r>
          </a:p>
        </p:txBody>
      </p:sp>
    </p:spTree>
    <p:extLst>
      <p:ext uri="{BB962C8B-B14F-4D97-AF65-F5344CB8AC3E}">
        <p14:creationId xmlns:p14="http://schemas.microsoft.com/office/powerpoint/2010/main" val="146143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1786345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75486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115360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3919074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And</a:t>
            </a:r>
          </a:p>
        </p:txBody>
      </p:sp>
    </p:spTree>
    <p:extLst>
      <p:ext uri="{BB962C8B-B14F-4D97-AF65-F5344CB8AC3E}">
        <p14:creationId xmlns:p14="http://schemas.microsoft.com/office/powerpoint/2010/main" val="3019186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And</a:t>
            </a:r>
          </a:p>
        </p:txBody>
      </p:sp>
    </p:spTree>
    <p:extLst>
      <p:ext uri="{BB962C8B-B14F-4D97-AF65-F5344CB8AC3E}">
        <p14:creationId xmlns:p14="http://schemas.microsoft.com/office/powerpoint/2010/main" val="207962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latin typeface="Arial" charset="0"/>
                <a:cs typeface="Arial" charset="0"/>
              </a:rPr>
              <a:t>Enabling Declarative</a:t>
            </a:r>
            <a:r>
              <a:rPr lang="en-US" b="1" baseline="0" dirty="0">
                <a:latin typeface="Arial" charset="0"/>
                <a:cs typeface="Arial" charset="0"/>
              </a:rPr>
              <a:t> </a:t>
            </a:r>
            <a:r>
              <a:rPr lang="en-US" b="1" baseline="0" dirty="0" err="1">
                <a:latin typeface="Arial" charset="0"/>
                <a:cs typeface="Arial" charset="0"/>
              </a:rPr>
              <a:t>WorkFlows</a:t>
            </a:r>
            <a:r>
              <a:rPr lang="en-US" b="1" baseline="0" dirty="0">
                <a:latin typeface="Arial" charset="0"/>
                <a:cs typeface="Arial" charset="0"/>
              </a:rPr>
              <a:t> from a Power Shell Command Window</a:t>
            </a:r>
          </a:p>
          <a:p>
            <a:r>
              <a:rPr lang="en-US" dirty="0">
                <a:latin typeface="Arial" charset="0"/>
                <a:cs typeface="Arial" charset="0"/>
              </a:rPr>
              <a:t>1. Add the Microsoft Dynamics CRM PowerShell snap-in:</a:t>
            </a:r>
          </a:p>
          <a:p>
            <a:r>
              <a:rPr lang="en-US" b="1" dirty="0">
                <a:latin typeface="Arial" charset="0"/>
                <a:cs typeface="Arial" charset="0"/>
              </a:rPr>
              <a:t>Add-</a:t>
            </a:r>
            <a:r>
              <a:rPr lang="en-US" b="1" dirty="0" err="1">
                <a:latin typeface="Arial" charset="0"/>
                <a:cs typeface="Arial" charset="0"/>
              </a:rPr>
              <a:t>PSSnapin</a:t>
            </a:r>
            <a:r>
              <a:rPr lang="en-US" b="1" dirty="0">
                <a:latin typeface="Arial" charset="0"/>
                <a:cs typeface="Arial" charset="0"/>
              </a:rPr>
              <a:t> </a:t>
            </a:r>
            <a:r>
              <a:rPr lang="en-US" b="1" dirty="0" err="1">
                <a:latin typeface="Arial" charset="0"/>
                <a:cs typeface="Arial" charset="0"/>
              </a:rPr>
              <a:t>Microsoft.Crm.PowerShell</a:t>
            </a:r>
            <a:endParaRPr lang="en-US" b="1" dirty="0">
              <a:latin typeface="Arial" charset="0"/>
              <a:cs typeface="Arial" charset="0"/>
            </a:endParaRPr>
          </a:p>
          <a:p>
            <a:r>
              <a:rPr lang="en-US" dirty="0">
                <a:latin typeface="Arial" charset="0"/>
                <a:cs typeface="Arial" charset="0"/>
              </a:rPr>
              <a:t>2. Retrieve the current setting:</a:t>
            </a:r>
          </a:p>
          <a:p>
            <a:r>
              <a:rPr lang="en-US" b="1" dirty="0">
                <a:latin typeface="Arial" charset="0"/>
                <a:cs typeface="Arial" charset="0"/>
              </a:rPr>
              <a:t>$setting = get-</a:t>
            </a:r>
            <a:r>
              <a:rPr lang="en-US" b="1" dirty="0" err="1">
                <a:latin typeface="Arial" charset="0"/>
                <a:cs typeface="Arial" charset="0"/>
              </a:rPr>
              <a:t>crmsetting</a:t>
            </a:r>
            <a:r>
              <a:rPr lang="en-US" b="1" dirty="0">
                <a:latin typeface="Arial" charset="0"/>
                <a:cs typeface="Arial" charset="0"/>
              </a:rPr>
              <a:t> </a:t>
            </a:r>
            <a:r>
              <a:rPr lang="en-US" b="1" dirty="0" err="1">
                <a:latin typeface="Arial" charset="0"/>
                <a:cs typeface="Arial" charset="0"/>
              </a:rPr>
              <a:t>customcodesettings</a:t>
            </a:r>
            <a:endParaRPr lang="en-US" b="1" dirty="0">
              <a:latin typeface="Arial" charset="0"/>
              <a:cs typeface="Arial" charset="0"/>
            </a:endParaRPr>
          </a:p>
          <a:p>
            <a:r>
              <a:rPr lang="en-US" dirty="0">
                <a:latin typeface="Arial" charset="0"/>
                <a:cs typeface="Arial" charset="0"/>
              </a:rPr>
              <a:t>3. Modify the current setting:</a:t>
            </a:r>
          </a:p>
          <a:p>
            <a:r>
              <a:rPr lang="en-US" b="1" dirty="0">
                <a:latin typeface="Arial" charset="0"/>
                <a:cs typeface="Arial" charset="0"/>
              </a:rPr>
              <a:t>$</a:t>
            </a:r>
            <a:r>
              <a:rPr lang="en-US" b="1" dirty="0" err="1">
                <a:latin typeface="Arial" charset="0"/>
                <a:cs typeface="Arial" charset="0"/>
              </a:rPr>
              <a:t>setting.AllowDeclarativeWorkflows</a:t>
            </a:r>
            <a:r>
              <a:rPr lang="en-US" b="1" dirty="0">
                <a:latin typeface="Arial" charset="0"/>
                <a:cs typeface="Arial" charset="0"/>
              </a:rPr>
              <a:t>="True"</a:t>
            </a:r>
          </a:p>
          <a:p>
            <a:r>
              <a:rPr lang="en-US" b="1" dirty="0">
                <a:latin typeface="Arial" charset="0"/>
                <a:cs typeface="Arial" charset="0"/>
              </a:rPr>
              <a:t>set-</a:t>
            </a:r>
            <a:r>
              <a:rPr lang="en-US" b="1" dirty="0" err="1">
                <a:latin typeface="Arial" charset="0"/>
                <a:cs typeface="Arial" charset="0"/>
              </a:rPr>
              <a:t>crmsetting</a:t>
            </a:r>
            <a:r>
              <a:rPr lang="en-US" b="1" dirty="0">
                <a:latin typeface="Arial" charset="0"/>
                <a:cs typeface="Arial" charset="0"/>
              </a:rPr>
              <a:t> $setting</a:t>
            </a:r>
          </a:p>
          <a:p>
            <a:r>
              <a:rPr lang="en-US" dirty="0">
                <a:latin typeface="Arial" charset="0"/>
                <a:cs typeface="Arial" charset="0"/>
              </a:rPr>
              <a:t>4. Verify the setting: </a:t>
            </a:r>
            <a:r>
              <a:rPr lang="en-US" b="1" dirty="0">
                <a:latin typeface="Arial" charset="0"/>
                <a:cs typeface="Arial" charset="0"/>
              </a:rPr>
              <a:t>get-</a:t>
            </a:r>
            <a:r>
              <a:rPr lang="en-US" b="1" dirty="0" err="1">
                <a:latin typeface="Arial" charset="0"/>
                <a:cs typeface="Arial" charset="0"/>
              </a:rPr>
              <a:t>crmsetting</a:t>
            </a:r>
            <a:r>
              <a:rPr lang="en-US" b="1" dirty="0">
                <a:latin typeface="Arial" charset="0"/>
                <a:cs typeface="Arial" charset="0"/>
              </a:rPr>
              <a:t> </a:t>
            </a:r>
            <a:r>
              <a:rPr lang="en-US" b="1" dirty="0" err="1">
                <a:latin typeface="Arial" charset="0"/>
                <a:cs typeface="Arial" charset="0"/>
              </a:rPr>
              <a:t>customcodesettings</a:t>
            </a:r>
            <a:endParaRPr lang="en-US" b="1" dirty="0">
              <a:latin typeface="Arial" charset="0"/>
              <a:cs typeface="Arial" charset="0"/>
            </a:endParaRPr>
          </a:p>
          <a:p>
            <a:endParaRPr lang="en-US" b="1" dirty="0">
              <a:latin typeface="Arial" charset="0"/>
              <a:cs typeface="Arial" charset="0"/>
            </a:endParaRPr>
          </a:p>
          <a:p>
            <a:r>
              <a:rPr lang="en-US" dirty="0">
                <a:latin typeface="Arial" charset="0"/>
                <a:cs typeface="Arial" charset="0"/>
              </a:rPr>
              <a:t> </a:t>
            </a:r>
            <a:r>
              <a:rPr lang="en-US" b="1" dirty="0">
                <a:latin typeface="Arial" charset="0"/>
                <a:cs typeface="Arial" charset="0"/>
              </a:rPr>
              <a:t>Using Visual Studio to Create Declarative </a:t>
            </a:r>
            <a:r>
              <a:rPr lang="en-US" b="1" dirty="0" err="1">
                <a:latin typeface="Arial" charset="0"/>
                <a:cs typeface="Arial" charset="0"/>
              </a:rPr>
              <a:t>WorkFlows</a:t>
            </a:r>
            <a:endParaRPr lang="en-US" b="1" dirty="0">
              <a:latin typeface="Arial" charset="0"/>
              <a:cs typeface="Arial" charset="0"/>
            </a:endParaRPr>
          </a:p>
          <a:p>
            <a:r>
              <a:rPr lang="en-GB" dirty="0">
                <a:effectLst/>
              </a:rPr>
              <a:t>1.Visually create workflows without writing code. Use the Activity Library project template, with a Workflow activity as the root activity. </a:t>
            </a:r>
            <a:br>
              <a:rPr lang="en-GB" dirty="0">
                <a:effectLst/>
              </a:rPr>
            </a:br>
            <a:r>
              <a:rPr lang="en-GB" dirty="0">
                <a:effectLst/>
              </a:rPr>
              <a:t>2.Add the Microsoft Dynamics CRM workflow activities to the toolbox. </a:t>
            </a:r>
            <a:br>
              <a:rPr lang="en-GB" dirty="0">
                <a:effectLst/>
              </a:rPr>
            </a:br>
            <a:r>
              <a:rPr lang="en-GB" dirty="0">
                <a:effectLst/>
              </a:rPr>
              <a:t>3.Add activities to the root activity from the toolbox such as send email, create record and use the properties window to assign attributes. </a:t>
            </a:r>
            <a:br>
              <a:rPr lang="en-GB" dirty="0">
                <a:effectLst/>
              </a:rPr>
            </a:br>
            <a:r>
              <a:rPr lang="en-GB" dirty="0">
                <a:effectLst/>
              </a:rPr>
              <a:t>4.Change the process flow of activities in a workflow, for example, reorder the Sequence activities. Create variables to hold values and references that are important to your workflow by using the variables designer. </a:t>
            </a:r>
            <a:br>
              <a:rPr lang="en-GB" dirty="0">
                <a:effectLst/>
              </a:rPr>
            </a:br>
            <a:r>
              <a:rPr lang="en-GB" dirty="0">
                <a:effectLst/>
              </a:rPr>
              <a:t>5.Instead of starting from new, a pre-existing workflow</a:t>
            </a:r>
            <a:r>
              <a:rPr lang="en-GB" baseline="0" dirty="0">
                <a:effectLst/>
              </a:rPr>
              <a:t> can be exported from CRM and edited in Visual Studio, then </a:t>
            </a:r>
            <a:r>
              <a:rPr lang="en-GB" dirty="0">
                <a:effectLst/>
              </a:rPr>
              <a:t>re-imported back into Microsoft Dynamics CRM. </a:t>
            </a:r>
            <a:br>
              <a:rPr lang="en-GB" dirty="0">
                <a:effectLst/>
              </a:rPr>
            </a:br>
            <a:endParaRPr lang="en-GB" dirty="0">
              <a:effectLst/>
            </a:endParaRPr>
          </a:p>
          <a:p>
            <a:endParaRPr lang="en-US" dirty="0">
              <a:latin typeface="Arial" charset="0"/>
              <a:cs typeface="Arial" charset="0"/>
            </a:endParaRPr>
          </a:p>
        </p:txBody>
      </p:sp>
    </p:spTree>
    <p:extLst>
      <p:ext uri="{BB962C8B-B14F-4D97-AF65-F5344CB8AC3E}">
        <p14:creationId xmlns:p14="http://schemas.microsoft.com/office/powerpoint/2010/main" val="3156438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9677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78865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Reasons to Use Plugins</a:t>
            </a:r>
          </a:p>
          <a:p>
            <a:pPr marL="228600" indent="-228600">
              <a:buAutoNum type="arabicPeriod"/>
            </a:pPr>
            <a:r>
              <a:rPr lang="en-US" dirty="0">
                <a:latin typeface="Arial" charset="0"/>
                <a:cs typeface="Arial" charset="0"/>
              </a:rPr>
              <a:t>Complex business logic,</a:t>
            </a:r>
            <a:r>
              <a:rPr lang="en-US" baseline="0" dirty="0">
                <a:latin typeface="Arial" charset="0"/>
                <a:cs typeface="Arial" charset="0"/>
              </a:rPr>
              <a:t> that needs to refer to external systems</a:t>
            </a:r>
          </a:p>
          <a:p>
            <a:pPr marL="228600" indent="-228600">
              <a:buAutoNum type="arabicPeriod"/>
            </a:pPr>
            <a:r>
              <a:rPr lang="en-US" baseline="0" dirty="0">
                <a:latin typeface="Arial" charset="0"/>
                <a:cs typeface="Arial" charset="0"/>
              </a:rPr>
              <a:t>The logic needs to run immediately – although Real Time Workflows  run Synchronously, they can be resource intensive</a:t>
            </a:r>
          </a:p>
          <a:p>
            <a:pPr marL="228600" indent="-228600">
              <a:buAutoNum type="arabicPeriod"/>
            </a:pPr>
            <a:r>
              <a:rPr lang="en-US" baseline="0" dirty="0">
                <a:latin typeface="Arial" charset="0"/>
                <a:cs typeface="Arial" charset="0"/>
              </a:rPr>
              <a:t>They need to run online</a:t>
            </a:r>
          </a:p>
          <a:p>
            <a:pPr marL="228600" indent="-228600">
              <a:buAutoNum type="arabicPeriod"/>
            </a:pPr>
            <a:r>
              <a:rPr lang="en-US" baseline="0" dirty="0">
                <a:latin typeface="Arial" charset="0"/>
                <a:cs typeface="Arial" charset="0"/>
              </a:rPr>
              <a:t>They need to run by impersonating another user.</a:t>
            </a:r>
          </a:p>
          <a:p>
            <a:pPr marL="228600" indent="-228600">
              <a:buAutoNum type="arabicPeriod"/>
            </a:pPr>
            <a:endParaRPr lang="en-US" baseline="0" dirty="0">
              <a:latin typeface="Arial" charset="0"/>
              <a:cs typeface="Arial" charset="0"/>
            </a:endParaRPr>
          </a:p>
          <a:p>
            <a:r>
              <a:rPr lang="en-US" dirty="0">
                <a:latin typeface="Arial" charset="0"/>
                <a:cs typeface="Arial" charset="0"/>
              </a:rPr>
              <a:t>Reasons to Use Processes</a:t>
            </a:r>
          </a:p>
          <a:p>
            <a:pPr marL="228600" indent="-228600">
              <a:buAutoNum type="arabicPeriod"/>
            </a:pPr>
            <a:r>
              <a:rPr lang="en-US" dirty="0">
                <a:latin typeface="Arial" charset="0"/>
                <a:cs typeface="Arial" charset="0"/>
              </a:rPr>
              <a:t>Simple logic that can be defined graphically through the</a:t>
            </a:r>
            <a:r>
              <a:rPr lang="en-US" baseline="0" dirty="0">
                <a:latin typeface="Arial" charset="0"/>
                <a:cs typeface="Arial" charset="0"/>
              </a:rPr>
              <a:t> process designer by non programmer</a:t>
            </a:r>
          </a:p>
          <a:p>
            <a:pPr marL="228600" indent="-228600">
              <a:buAutoNum type="arabicPeriod"/>
            </a:pPr>
            <a:r>
              <a:rPr lang="en-US" baseline="0" dirty="0">
                <a:latin typeface="Arial" charset="0"/>
                <a:cs typeface="Arial" charset="0"/>
              </a:rPr>
              <a:t>The logic needs to run immediately (Real Time Workflows  run Synchronously) or as a background process</a:t>
            </a:r>
          </a:p>
          <a:p>
            <a:pPr marL="228600" indent="-228600">
              <a:buAutoNum type="arabicPeriod"/>
            </a:pPr>
            <a:r>
              <a:rPr lang="en-US" baseline="0" dirty="0">
                <a:latin typeface="Arial" charset="0"/>
                <a:cs typeface="Arial" charset="0"/>
              </a:rPr>
              <a:t>They need to be updated without having to recompile and update a registered component.</a:t>
            </a:r>
          </a:p>
        </p:txBody>
      </p:sp>
    </p:spTree>
    <p:extLst>
      <p:ext uri="{BB962C8B-B14F-4D97-AF65-F5344CB8AC3E}">
        <p14:creationId xmlns:p14="http://schemas.microsoft.com/office/powerpoint/2010/main" val="60034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err="1">
                <a:latin typeface="Arial" charset="0"/>
                <a:cs typeface="Arial" charset="0"/>
              </a:rPr>
              <a:t>WorkFlow</a:t>
            </a:r>
            <a:r>
              <a:rPr lang="en-US" dirty="0">
                <a:latin typeface="Arial" charset="0"/>
                <a:cs typeface="Arial" charset="0"/>
              </a:rPr>
              <a:t>, Dialog and Actions all</a:t>
            </a:r>
            <a:r>
              <a:rPr lang="en-US" baseline="0" dirty="0">
                <a:latin typeface="Arial" charset="0"/>
                <a:cs typeface="Arial" charset="0"/>
              </a:rPr>
              <a:t> define a sequence of steps (executing commands). The choice of steps available is process type dependent, run child dialog, and lookup </a:t>
            </a:r>
            <a:r>
              <a:rPr lang="en-US" baseline="0" dirty="0" err="1">
                <a:latin typeface="Arial" charset="0"/>
                <a:cs typeface="Arial" charset="0"/>
              </a:rPr>
              <a:t>crm</a:t>
            </a:r>
            <a:r>
              <a:rPr lang="en-US" baseline="0" dirty="0">
                <a:latin typeface="Arial" charset="0"/>
                <a:cs typeface="Arial" charset="0"/>
              </a:rPr>
              <a:t> data are only available from a dialog,  but many such as run workflow, check condition, assign value, stop workflow, create record, update record, change status are common to all process types.  The limitations of the steps available is bypassed by the ability to register Custom </a:t>
            </a:r>
            <a:r>
              <a:rPr lang="en-US" baseline="0" dirty="0" err="1">
                <a:latin typeface="Arial" charset="0"/>
                <a:cs typeface="Arial" charset="0"/>
              </a:rPr>
              <a:t>WorkFlow</a:t>
            </a:r>
            <a:r>
              <a:rPr lang="en-US" baseline="0" dirty="0">
                <a:latin typeface="Arial" charset="0"/>
                <a:cs typeface="Arial" charset="0"/>
              </a:rPr>
              <a:t> Activities, which are </a:t>
            </a:r>
            <a:r>
              <a:rPr lang="en-US" baseline="0" dirty="0" err="1">
                <a:latin typeface="Arial" charset="0"/>
                <a:cs typeface="Arial" charset="0"/>
              </a:rPr>
              <a:t>.Net</a:t>
            </a:r>
            <a:r>
              <a:rPr lang="en-US" baseline="0" dirty="0">
                <a:latin typeface="Arial" charset="0"/>
                <a:cs typeface="Arial" charset="0"/>
              </a:rPr>
              <a:t> assemblies with the rich programming capabilities of accessing the CRM and other external systems.  Custom </a:t>
            </a:r>
            <a:r>
              <a:rPr lang="en-US" baseline="0" dirty="0" err="1">
                <a:latin typeface="Arial" charset="0"/>
                <a:cs typeface="Arial" charset="0"/>
              </a:rPr>
              <a:t>WorkFlow</a:t>
            </a:r>
            <a:r>
              <a:rPr lang="en-US" baseline="0" dirty="0">
                <a:latin typeface="Arial" charset="0"/>
                <a:cs typeface="Arial" charset="0"/>
              </a:rPr>
              <a:t> Activities are available through the Process designer add – step.</a:t>
            </a:r>
          </a:p>
          <a:p>
            <a:endParaRPr lang="en-US" dirty="0">
              <a:latin typeface="Arial" charset="0"/>
              <a:cs typeface="Arial" charset="0"/>
            </a:endParaRPr>
          </a:p>
          <a:p>
            <a:r>
              <a:rPr lang="en-US" dirty="0">
                <a:latin typeface="Arial" charset="0"/>
                <a:cs typeface="Arial" charset="0"/>
              </a:rPr>
              <a:t>Workflows and Dialogs are considered in the CRM Customization Course</a:t>
            </a:r>
          </a:p>
          <a:p>
            <a:endParaRPr lang="en-US" dirty="0">
              <a:latin typeface="Arial" charset="0"/>
              <a:cs typeface="Arial" charset="0"/>
            </a:endParaRPr>
          </a:p>
          <a:p>
            <a:r>
              <a:rPr lang="en-GB" dirty="0"/>
              <a:t>Importing data for entities that have real-time workflows can have a severe impact on system resources.  Real-time workflows trigger whether resources are available or not. They also access the whole CRM record rather than just the updated values as with a Plugin triggered on an update. </a:t>
            </a:r>
          </a:p>
          <a:p>
            <a:endParaRPr lang="en-US" dirty="0"/>
          </a:p>
          <a:p>
            <a:r>
              <a:rPr lang="en-GB" dirty="0"/>
              <a:t>Use </a:t>
            </a:r>
            <a:r>
              <a:rPr lang="en-US" dirty="0"/>
              <a:t>the </a:t>
            </a:r>
            <a:r>
              <a:rPr lang="en-US" dirty="0" err="1"/>
              <a:t>RealTime</a:t>
            </a:r>
            <a:r>
              <a:rPr lang="en-US" dirty="0"/>
              <a:t> </a:t>
            </a:r>
            <a:r>
              <a:rPr lang="en-US" dirty="0" err="1"/>
              <a:t>WorkFlow</a:t>
            </a:r>
            <a:r>
              <a:rPr lang="en-US" dirty="0"/>
              <a:t> when </a:t>
            </a:r>
            <a:r>
              <a:rPr lang="en-GB" dirty="0"/>
              <a:t>results need to occur immediately without the use of JavaScript programming. And when development time / costs are at a premium</a:t>
            </a:r>
          </a:p>
          <a:p>
            <a:r>
              <a:rPr lang="en-GB" dirty="0"/>
              <a:t>Use Synchronous </a:t>
            </a:r>
            <a:r>
              <a:rPr lang="en-GB" dirty="0" err="1"/>
              <a:t>Pluguns</a:t>
            </a:r>
            <a:r>
              <a:rPr lang="en-GB" dirty="0"/>
              <a:t> when the need to reduce system  resources is high,( if a very high throughput for a particular function with a high degree of concurrency is needed)</a:t>
            </a:r>
            <a:endParaRPr lang="en-US" dirty="0"/>
          </a:p>
          <a:p>
            <a:endParaRPr lang="en-US" dirty="0">
              <a:latin typeface="Arial" charset="0"/>
              <a:cs typeface="Arial" charset="0"/>
            </a:endParaRPr>
          </a:p>
        </p:txBody>
      </p:sp>
    </p:spTree>
    <p:extLst>
      <p:ext uri="{BB962C8B-B14F-4D97-AF65-F5344CB8AC3E}">
        <p14:creationId xmlns:p14="http://schemas.microsoft.com/office/powerpoint/2010/main" val="351713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The great thing about business process flows is that you do not have to be a developer or an administrator to understand how to build a business process flow in Dynamics 365.</a:t>
            </a:r>
            <a:endParaRPr lang="en-US" dirty="0">
              <a:latin typeface="Arial" charset="0"/>
              <a:cs typeface="Arial" charset="0"/>
            </a:endParaRPr>
          </a:p>
          <a:p>
            <a:endParaRPr lang="en-US" dirty="0">
              <a:latin typeface="Arial" charset="0"/>
              <a:cs typeface="Arial" charset="0"/>
            </a:endParaRPr>
          </a:p>
          <a:p>
            <a:endParaRPr lang="en-US" dirty="0">
              <a:latin typeface="Arial" charset="0"/>
              <a:cs typeface="Arial" charset="0"/>
            </a:endParaRPr>
          </a:p>
          <a:p>
            <a:r>
              <a:rPr lang="en-US" dirty="0">
                <a:latin typeface="Arial" charset="0"/>
                <a:cs typeface="Arial" charset="0"/>
              </a:rPr>
              <a:t>One OOB Business Process Flow is the Lead to Opportunity flow that revolves around the process of qualifying a lead.</a:t>
            </a:r>
          </a:p>
          <a:p>
            <a:endParaRPr lang="en-US" dirty="0">
              <a:latin typeface="Arial" charset="0"/>
              <a:cs typeface="Arial" charset="0"/>
            </a:endParaRPr>
          </a:p>
          <a:p>
            <a:r>
              <a:rPr lang="en-GB" dirty="0"/>
              <a:t>After you create a business process flow, you need to enable the security roles of those who are going to use it. This allows people with the security role to assign the process to new and existing records.</a:t>
            </a:r>
          </a:p>
          <a:p>
            <a:endParaRPr lang="en-GB" dirty="0">
              <a:latin typeface="Arial" charset="0"/>
              <a:cs typeface="Arial" charset="0"/>
            </a:endParaRPr>
          </a:p>
          <a:p>
            <a:endParaRPr lang="en-GB" dirty="0">
              <a:latin typeface="Arial" charset="0"/>
              <a:cs typeface="Arial" charset="0"/>
            </a:endParaRPr>
          </a:p>
          <a:p>
            <a:endParaRPr lang="en-GB" dirty="0">
              <a:latin typeface="Arial" charset="0"/>
              <a:cs typeface="Arial" charset="0"/>
            </a:endParaRPr>
          </a:p>
          <a:p>
            <a:endParaRPr lang="en-GB" dirty="0">
              <a:latin typeface="Arial" charset="0"/>
              <a:cs typeface="Arial" charset="0"/>
            </a:endParaRPr>
          </a:p>
          <a:p>
            <a:r>
              <a:rPr lang="en-US" dirty="0">
                <a:latin typeface="Arial" charset="0"/>
                <a:cs typeface="Arial" charset="0"/>
              </a:rPr>
              <a:t>https://www.microsoft.com/en-us/dynamics/crm-customer-center/create-a-business-process-flow.aspx</a:t>
            </a:r>
          </a:p>
        </p:txBody>
      </p:sp>
      <p:pic>
        <p:nvPicPr>
          <p:cNvPr id="4" name="Picture 3"/>
          <p:cNvPicPr>
            <a:picLocks noChangeAspect="1"/>
          </p:cNvPicPr>
          <p:nvPr/>
        </p:nvPicPr>
        <p:blipFill>
          <a:blip r:embed="rId3"/>
          <a:stretch>
            <a:fillRect/>
          </a:stretch>
        </p:blipFill>
        <p:spPr>
          <a:xfrm>
            <a:off x="1234485" y="6683055"/>
            <a:ext cx="4389027" cy="1721801"/>
          </a:xfrm>
          <a:prstGeom prst="rect">
            <a:avLst/>
          </a:prstGeom>
        </p:spPr>
      </p:pic>
    </p:spTree>
    <p:extLst>
      <p:ext uri="{BB962C8B-B14F-4D97-AF65-F5344CB8AC3E}">
        <p14:creationId xmlns:p14="http://schemas.microsoft.com/office/powerpoint/2010/main" val="180353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 </a:t>
            </a:r>
          </a:p>
        </p:txBody>
      </p:sp>
    </p:spTree>
    <p:extLst>
      <p:ext uri="{BB962C8B-B14F-4D97-AF65-F5344CB8AC3E}">
        <p14:creationId xmlns:p14="http://schemas.microsoft.com/office/powerpoint/2010/main" val="198156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Actions provide a hybrid business</a:t>
            </a:r>
            <a:r>
              <a:rPr lang="en-US" baseline="0" dirty="0">
                <a:latin typeface="Arial" charset="0"/>
                <a:cs typeface="Arial" charset="0"/>
              </a:rPr>
              <a:t> logic, combining the simplicity of the process designer in </a:t>
            </a:r>
            <a:r>
              <a:rPr lang="en-US" baseline="0" dirty="0" err="1">
                <a:latin typeface="Arial" charset="0"/>
                <a:cs typeface="Arial" charset="0"/>
              </a:rPr>
              <a:t>organising</a:t>
            </a:r>
            <a:r>
              <a:rPr lang="en-US" baseline="0" dirty="0">
                <a:latin typeface="Arial" charset="0"/>
                <a:cs typeface="Arial" charset="0"/>
              </a:rPr>
              <a:t> a sequence of commands, with the superior logic capabilities of the managed code development environment to pass appropriate parameters and control when the action is triggered. </a:t>
            </a:r>
          </a:p>
          <a:p>
            <a:endParaRPr lang="en-US" dirty="0">
              <a:latin typeface="Arial" charset="0"/>
              <a:cs typeface="Arial" charset="0"/>
            </a:endParaRPr>
          </a:p>
          <a:p>
            <a:r>
              <a:rPr lang="en-US" baseline="0" dirty="0">
                <a:latin typeface="Arial" charset="0"/>
                <a:cs typeface="Arial" charset="0"/>
              </a:rPr>
              <a:t>From the developers perspective an Action is exposed as a single </a:t>
            </a:r>
            <a:r>
              <a:rPr lang="en-US" baseline="0" dirty="0" err="1">
                <a:latin typeface="Arial" charset="0"/>
                <a:cs typeface="Arial" charset="0"/>
              </a:rPr>
              <a:t>OrganizationRequest</a:t>
            </a:r>
            <a:r>
              <a:rPr lang="en-US" baseline="0" dirty="0">
                <a:latin typeface="Arial" charset="0"/>
                <a:cs typeface="Arial" charset="0"/>
              </a:rPr>
              <a:t> Message to be executed through the </a:t>
            </a:r>
            <a:r>
              <a:rPr lang="en-US" baseline="0" dirty="0" err="1">
                <a:latin typeface="Arial" charset="0"/>
                <a:cs typeface="Arial" charset="0"/>
              </a:rPr>
              <a:t>OrganizationService</a:t>
            </a:r>
            <a:r>
              <a:rPr lang="en-US" baseline="0" dirty="0">
                <a:latin typeface="Arial" charset="0"/>
                <a:cs typeface="Arial" charset="0"/>
              </a:rPr>
              <a:t>, thus abstracting all the process steps/commands included to just one method call.  </a:t>
            </a:r>
          </a:p>
          <a:p>
            <a:endParaRPr lang="en-US" dirty="0">
              <a:latin typeface="Arial" charset="0"/>
              <a:cs typeface="Arial" charset="0"/>
            </a:endParaRPr>
          </a:p>
          <a:p>
            <a:r>
              <a:rPr lang="en-US" baseline="0" dirty="0">
                <a:latin typeface="Arial" charset="0"/>
                <a:cs typeface="Arial" charset="0"/>
              </a:rPr>
              <a:t>From the CRM users perspective an Action is an editable sequence of commands, created by design,  that is explicitly exposed to be run by managed code, but can be deactivated, or modified outside of compilation.</a:t>
            </a:r>
          </a:p>
          <a:p>
            <a:endParaRPr lang="en-US" dirty="0">
              <a:latin typeface="Arial" charset="0"/>
              <a:cs typeface="Arial" charset="0"/>
            </a:endParaRPr>
          </a:p>
          <a:p>
            <a:r>
              <a:rPr lang="en-GB" dirty="0">
                <a:latin typeface="Arial" charset="0"/>
                <a:cs typeface="Arial" charset="0"/>
              </a:rPr>
              <a:t>Unlike workflow processes, you don’t need to set the following options:</a:t>
            </a:r>
          </a:p>
          <a:p>
            <a:pPr lvl="0"/>
            <a:r>
              <a:rPr lang="en-GB" b="1" dirty="0">
                <a:latin typeface="Arial" charset="0"/>
                <a:cs typeface="Arial" charset="0"/>
              </a:rPr>
              <a:t>Start When</a:t>
            </a:r>
            <a:r>
              <a:rPr lang="en-GB" dirty="0">
                <a:latin typeface="Arial" charset="0"/>
                <a:cs typeface="Arial" charset="0"/>
              </a:rPr>
              <a:t>: Actions start when code calls the message generated for them.</a:t>
            </a:r>
          </a:p>
          <a:p>
            <a:pPr lvl="0"/>
            <a:r>
              <a:rPr lang="en-GB" b="1" dirty="0">
                <a:latin typeface="Arial" charset="0"/>
                <a:cs typeface="Arial" charset="0"/>
              </a:rPr>
              <a:t>Scope</a:t>
            </a:r>
            <a:r>
              <a:rPr lang="en-GB" dirty="0">
                <a:latin typeface="Arial" charset="0"/>
                <a:cs typeface="Arial" charset="0"/>
              </a:rPr>
              <a:t>: Actions always run in the context of the calling user.</a:t>
            </a:r>
          </a:p>
          <a:p>
            <a:pPr lvl="0"/>
            <a:r>
              <a:rPr lang="en-GB" b="1" dirty="0">
                <a:latin typeface="Arial" charset="0"/>
                <a:cs typeface="Arial" charset="0"/>
              </a:rPr>
              <a:t>Run in the background</a:t>
            </a:r>
            <a:r>
              <a:rPr lang="en-GB" dirty="0">
                <a:latin typeface="Arial" charset="0"/>
                <a:cs typeface="Arial" charset="0"/>
              </a:rPr>
              <a:t>: Actions are always real-time workflows.</a:t>
            </a:r>
          </a:p>
          <a:p>
            <a:r>
              <a:rPr lang="en-GB" dirty="0">
                <a:latin typeface="Arial" charset="0"/>
                <a:cs typeface="Arial" charset="0"/>
              </a:rPr>
              <a:t>An action also has something that workflow processes don’t have – input and output arguments.</a:t>
            </a:r>
          </a:p>
          <a:p>
            <a:endParaRPr lang="en-US"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baseline="0"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a:p>
          <a:p>
            <a:endParaRPr lang="en-US" dirty="0"/>
          </a:p>
          <a:p>
            <a:endParaRPr lang="en-US" dirty="0">
              <a:latin typeface="Arial" charset="0"/>
              <a:cs typeface="Arial" charset="0"/>
            </a:endParaRPr>
          </a:p>
        </p:txBody>
      </p:sp>
    </p:spTree>
    <p:extLst>
      <p:ext uri="{BB962C8B-B14F-4D97-AF65-F5344CB8AC3E}">
        <p14:creationId xmlns:p14="http://schemas.microsoft.com/office/powerpoint/2010/main" val="102157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09600"/>
            <a:ext cx="5400675" cy="8936038"/>
          </a:xfrm>
          <a:solidFill>
            <a:schemeClr val="bg1"/>
          </a:solidFill>
        </p:spPr>
        <p:txBody>
          <a:bodyPr/>
          <a:lstStyle/>
          <a:p>
            <a:r>
              <a:rPr lang="en-US" dirty="0"/>
              <a:t>Process steps defined and managed in CRM designer using the standard action steps or even custom workflows . So can be edited by non developer, changing default parameter values, changing the values of record assignments, task and email messages, etc.</a:t>
            </a:r>
          </a:p>
          <a:p>
            <a:endParaRPr lang="en-US" dirty="0"/>
          </a:p>
          <a:p>
            <a:pPr>
              <a:defRPr/>
            </a:pPr>
            <a:r>
              <a:rPr lang="en-US" dirty="0"/>
              <a:t>Process run through code only, so only used by external applications, or indirectly in CRM through plugin or custom workflow activity. It can not be directly triggered by CRUD events or user “on demand”.</a:t>
            </a:r>
          </a:p>
          <a:p>
            <a:pPr>
              <a:defRPr/>
            </a:pPr>
            <a:endParaRPr lang="en-US" dirty="0"/>
          </a:p>
          <a:p>
            <a:r>
              <a:rPr lang="en-US" dirty="0"/>
              <a:t>Process can define input and output parameters to interact with calling code, for example an emailing process could be suggesting some product based on age and location of customer.</a:t>
            </a:r>
          </a:p>
          <a:p>
            <a:endParaRPr lang="en-US" dirty="0"/>
          </a:p>
          <a:p>
            <a:r>
              <a:rPr lang="en-US" dirty="0"/>
              <a:t>Exposed as an </a:t>
            </a:r>
            <a:r>
              <a:rPr lang="en-US" dirty="0" err="1"/>
              <a:t>OrganizationRequest</a:t>
            </a:r>
            <a:r>
              <a:rPr lang="en-US" dirty="0"/>
              <a:t> message to the developer, using the CrmSvcUtil.exe with the flag /</a:t>
            </a:r>
            <a:r>
              <a:rPr lang="en-US" dirty="0" err="1"/>
              <a:t>generateActions</a:t>
            </a:r>
            <a:r>
              <a:rPr lang="en-US" dirty="0"/>
              <a:t>, any activated Actions will be generated as a custom </a:t>
            </a:r>
            <a:r>
              <a:rPr lang="en-US" dirty="0" err="1"/>
              <a:t>OrganizationRequest</a:t>
            </a:r>
            <a:r>
              <a:rPr lang="en-US" dirty="0"/>
              <a:t> and corresponding </a:t>
            </a:r>
            <a:r>
              <a:rPr lang="en-US" dirty="0" err="1"/>
              <a:t>OrganizationResponse</a:t>
            </a:r>
            <a:r>
              <a:rPr lang="en-US" dirty="0"/>
              <a:t>, containing the input and out parameters as properties respectively.</a:t>
            </a:r>
          </a:p>
          <a:p>
            <a:endParaRPr lang="en-US" dirty="0"/>
          </a:p>
          <a:p>
            <a:pPr>
              <a:defRPr/>
            </a:pPr>
            <a:r>
              <a:rPr lang="en-US" dirty="0"/>
              <a:t>Can be generic and not fixed to an entity like workflow, dialog and business process flow, so could have an action that is invoked to run a series of commands (create audit record, create task) for any entity.</a:t>
            </a:r>
          </a:p>
          <a:p>
            <a:endParaRPr lang="en-GB" dirty="0"/>
          </a:p>
          <a:p>
            <a:endParaRPr lang="en-GB" dirty="0"/>
          </a:p>
          <a:p>
            <a:r>
              <a:rPr lang="en-GB" dirty="0"/>
              <a:t>https://msdn.microsoft.com/en-us/library/dn481600.aspx</a:t>
            </a:r>
          </a:p>
        </p:txBody>
      </p:sp>
    </p:spTree>
    <p:extLst>
      <p:ext uri="{BB962C8B-B14F-4D97-AF65-F5344CB8AC3E}">
        <p14:creationId xmlns:p14="http://schemas.microsoft.com/office/powerpoint/2010/main" val="299197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Processes</a:t>
            </a:r>
            <a:endParaRPr lang="en-US" dirty="0"/>
          </a:p>
        </p:txBody>
      </p:sp>
      <p:sp>
        <p:nvSpPr>
          <p:cNvPr id="4099" name="Subtitle 2"/>
          <p:cNvSpPr>
            <a:spLocks noGrp="1"/>
          </p:cNvSpPr>
          <p:nvPr>
            <p:ph type="subTitle" idx="1"/>
          </p:nvPr>
        </p:nvSpPr>
        <p:spPr/>
        <p:txBody>
          <a:bodyPr/>
          <a:lstStyle/>
          <a:p>
            <a:r>
              <a:rPr lang="en-US" smtClean="0"/>
              <a:t>Module 4</a:t>
            </a:r>
          </a:p>
          <a:p>
            <a:endParaRPr lang="en-US" dirty="0"/>
          </a:p>
        </p:txBody>
      </p:sp>
    </p:spTree>
    <p:extLst>
      <p:ext uri="{BB962C8B-B14F-4D97-AF65-F5344CB8AC3E}">
        <p14:creationId xmlns:p14="http://schemas.microsoft.com/office/powerpoint/2010/main" val="351093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810248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583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Rules</a:t>
            </a:r>
          </a:p>
          <a:p>
            <a:pPr lvl="1"/>
            <a:r>
              <a:rPr lang="en-US" smtClean="0"/>
              <a:t>The workflow process, binding the trigger event to execute the actions</a:t>
            </a:r>
          </a:p>
          <a:p>
            <a:r>
              <a:rPr lang="en-US" smtClean="0"/>
              <a:t>Events</a:t>
            </a:r>
          </a:p>
          <a:p>
            <a:pPr lvl="1"/>
            <a:r>
              <a:rPr lang="en-US" smtClean="0"/>
              <a:t>The triggers to invoke the process, record created, assigned, deleted, attributes changed</a:t>
            </a:r>
          </a:p>
          <a:p>
            <a:r>
              <a:rPr lang="en-US" smtClean="0"/>
              <a:t>Actions and Conditions</a:t>
            </a:r>
          </a:p>
          <a:p>
            <a:pPr lvl="1"/>
            <a:r>
              <a:rPr lang="en-US" smtClean="0"/>
              <a:t>Steps of process – assign, create, send email, trigger custom workflow action, start a child workflow</a:t>
            </a:r>
            <a:endParaRPr lang="en-US" dirty="0"/>
          </a:p>
        </p:txBody>
      </p:sp>
      <p:sp>
        <p:nvSpPr>
          <p:cNvPr id="10" name="Title 9"/>
          <p:cNvSpPr>
            <a:spLocks noGrp="1"/>
          </p:cNvSpPr>
          <p:nvPr>
            <p:ph type="title"/>
          </p:nvPr>
        </p:nvSpPr>
        <p:spPr/>
        <p:txBody>
          <a:bodyPr>
            <a:normAutofit fontScale="90000"/>
          </a:bodyPr>
          <a:lstStyle/>
          <a:p>
            <a:r>
              <a:rPr lang="en-GB" smtClean="0"/>
              <a:t>Workflow</a:t>
            </a:r>
            <a:endParaRPr lang="en-GB" dirty="0"/>
          </a:p>
        </p:txBody>
      </p:sp>
    </p:spTree>
    <p:extLst>
      <p:ext uri="{BB962C8B-B14F-4D97-AF65-F5344CB8AC3E}">
        <p14:creationId xmlns:p14="http://schemas.microsoft.com/office/powerpoint/2010/main" val="325351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Asynchronous </a:t>
            </a:r>
            <a:r>
              <a:rPr lang="en-GB" dirty="0" err="1" smtClean="0"/>
              <a:t>WorkFlows</a:t>
            </a:r>
            <a:r>
              <a:rPr lang="en-GB" dirty="0" smtClean="0"/>
              <a:t> run in background so system changes not displayed to user</a:t>
            </a:r>
          </a:p>
          <a:p>
            <a:r>
              <a:rPr lang="en-GB" dirty="0" smtClean="0"/>
              <a:t>Users see the results of </a:t>
            </a:r>
            <a:r>
              <a:rPr lang="en-GB" dirty="0" err="1" smtClean="0"/>
              <a:t>RealTime</a:t>
            </a:r>
            <a:r>
              <a:rPr lang="en-GB" dirty="0" smtClean="0"/>
              <a:t> </a:t>
            </a:r>
            <a:r>
              <a:rPr lang="en-GB" dirty="0" err="1" smtClean="0"/>
              <a:t>WorkFlow</a:t>
            </a:r>
            <a:r>
              <a:rPr lang="en-GB" dirty="0" smtClean="0"/>
              <a:t> without refresh</a:t>
            </a:r>
          </a:p>
          <a:p>
            <a:r>
              <a:rPr lang="en-GB" dirty="0" err="1" smtClean="0"/>
              <a:t>RealTime</a:t>
            </a:r>
            <a:r>
              <a:rPr lang="en-GB" dirty="0" smtClean="0"/>
              <a:t> </a:t>
            </a:r>
            <a:r>
              <a:rPr lang="en-GB" dirty="0" err="1" smtClean="0"/>
              <a:t>WorkFlow</a:t>
            </a:r>
            <a:r>
              <a:rPr lang="en-GB" dirty="0" smtClean="0"/>
              <a:t> could be used for validation like Business Rules</a:t>
            </a:r>
          </a:p>
          <a:p>
            <a:r>
              <a:rPr lang="en-GB" dirty="0" smtClean="0"/>
              <a:t>Triggers after record is created, but before or after; status changes, or record assigned, or field changes and before record deleted</a:t>
            </a:r>
          </a:p>
          <a:p>
            <a:r>
              <a:rPr lang="en-GB" dirty="0" smtClean="0"/>
              <a:t>Can execute with permissions of </a:t>
            </a:r>
            <a:r>
              <a:rPr lang="en-GB" dirty="0" err="1" smtClean="0"/>
              <a:t>WorkFlow</a:t>
            </a:r>
            <a:r>
              <a:rPr lang="en-GB" dirty="0" smtClean="0"/>
              <a:t> owner or as running user</a:t>
            </a:r>
          </a:p>
          <a:p>
            <a:r>
              <a:rPr lang="en-GB" dirty="0" smtClean="0"/>
              <a:t>Like plugins they can be ranked within pipeline phase</a:t>
            </a:r>
          </a:p>
          <a:p>
            <a:r>
              <a:rPr lang="en-GB" dirty="0" smtClean="0"/>
              <a:t>Unlike Asynchronous </a:t>
            </a:r>
            <a:r>
              <a:rPr lang="en-GB" dirty="0" err="1" smtClean="0"/>
              <a:t>WorkFlow</a:t>
            </a:r>
            <a:r>
              <a:rPr lang="en-GB" dirty="0" smtClean="0"/>
              <a:t> they cannot contain delays</a:t>
            </a:r>
            <a:endParaRPr lang="en-GB" dirty="0"/>
          </a:p>
        </p:txBody>
      </p:sp>
      <p:sp>
        <p:nvSpPr>
          <p:cNvPr id="3" name="Title 2"/>
          <p:cNvSpPr>
            <a:spLocks noGrp="1"/>
          </p:cNvSpPr>
          <p:nvPr>
            <p:ph type="title"/>
          </p:nvPr>
        </p:nvSpPr>
        <p:spPr/>
        <p:txBody>
          <a:bodyPr>
            <a:normAutofit fontScale="90000"/>
          </a:bodyPr>
          <a:lstStyle/>
          <a:p>
            <a:r>
              <a:rPr lang="en-GB" smtClean="0"/>
              <a:t>RealTime WorkFlow</a:t>
            </a:r>
            <a:endParaRPr lang="en-GB" dirty="0"/>
          </a:p>
        </p:txBody>
      </p:sp>
    </p:spTree>
    <p:extLst>
      <p:ext uri="{BB962C8B-B14F-4D97-AF65-F5344CB8AC3E}">
        <p14:creationId xmlns:p14="http://schemas.microsoft.com/office/powerpoint/2010/main" val="140664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72675" y="1845783"/>
            <a:ext cx="9199714" cy="4444351"/>
          </a:xfrm>
          <a:prstGeom prst="rect">
            <a:avLst/>
          </a:prstGeom>
        </p:spPr>
      </p:pic>
      <p:sp>
        <p:nvSpPr>
          <p:cNvPr id="3" name="Title 2"/>
          <p:cNvSpPr>
            <a:spLocks noGrp="1"/>
          </p:cNvSpPr>
          <p:nvPr>
            <p:ph type="title"/>
          </p:nvPr>
        </p:nvSpPr>
        <p:spPr/>
        <p:txBody>
          <a:bodyPr>
            <a:normAutofit fontScale="90000"/>
          </a:bodyPr>
          <a:lstStyle/>
          <a:p>
            <a:r>
              <a:rPr lang="en-GB" smtClean="0"/>
              <a:t>Creating RealTime WorkFlow</a:t>
            </a:r>
            <a:endParaRPr lang="en-GB" dirty="0"/>
          </a:p>
        </p:txBody>
      </p:sp>
    </p:spTree>
    <p:extLst>
      <p:ext uri="{BB962C8B-B14F-4D97-AF65-F5344CB8AC3E}">
        <p14:creationId xmlns:p14="http://schemas.microsoft.com/office/powerpoint/2010/main" val="404289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Executing Workflow programmatically</a:t>
            </a:r>
            <a:endParaRPr lang="en-GB" dirty="0"/>
          </a:p>
        </p:txBody>
      </p:sp>
      <p:sp>
        <p:nvSpPr>
          <p:cNvPr id="4" name="Rectangle 1"/>
          <p:cNvSpPr>
            <a:spLocks noGrp="1" noChangeArrowheads="1"/>
          </p:cNvSpPr>
          <p:nvPr>
            <p:ph type="body" sz="quarter" idx="15"/>
          </p:nvPr>
        </p:nvSpPr>
        <p:spPr bwMode="auto">
          <a:xfrm>
            <a:off x="414000" y="3095006"/>
            <a:ext cx="1032333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rPr>
              <a:t>ExecuteWorkflowRequest</a:t>
            </a:r>
            <a:r>
              <a:rPr kumimoji="0" lang="en-US" altLang="en-US" sz="1600" b="0" i="0" u="none" strike="noStrike" cap="none" normalizeH="0" baseline="0" dirty="0" smtClean="0">
                <a:ln>
                  <a:noFill/>
                </a:ln>
                <a:solidFill>
                  <a:srgbClr val="000000"/>
                </a:solidFill>
                <a:effectLst/>
                <a:latin typeface="Consolas" panose="020B0609020204030204" pitchFamily="49" charset="0"/>
              </a:rPr>
              <a:t> request = </a:t>
            </a:r>
            <a:r>
              <a:rPr kumimoji="0" lang="en-US" altLang="en-US" sz="1600" b="0" i="0" u="none" strike="noStrike" cap="none" normalizeH="0" baseline="0" dirty="0" smtClean="0">
                <a:ln>
                  <a:noFill/>
                </a:ln>
                <a:solidFill>
                  <a:srgbClr val="0000FF"/>
                </a:solidFill>
                <a:effectLst/>
                <a:latin typeface="Consolas" panose="020B0609020204030204" pitchFamily="49" charset="0"/>
              </a:rPr>
              <a:t>new</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ExecuteWorkflowRequest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WorkflowId</a:t>
            </a:r>
            <a:r>
              <a:rPr kumimoji="0" lang="en-US" altLang="en-US" sz="1600" b="0" i="0" u="none" strike="noStrike" cap="none" normalizeH="0" baseline="0" dirty="0" smtClean="0">
                <a:ln>
                  <a:noFill/>
                </a:ln>
                <a:solidFill>
                  <a:srgbClr val="000000"/>
                </a:solidFill>
                <a:effectLst/>
                <a:latin typeface="Consolas" panose="020B0609020204030204" pitchFamily="49" charset="0"/>
              </a:rPr>
              <a:t> = _</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workflowId</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EntityId</a:t>
            </a:r>
            <a:r>
              <a:rPr kumimoji="0" lang="en-US" altLang="en-US" sz="1600" b="0" i="0" u="none" strike="noStrike" cap="none" normalizeH="0" baseline="0" dirty="0" smtClean="0">
                <a:ln>
                  <a:noFill/>
                </a:ln>
                <a:solidFill>
                  <a:srgbClr val="000000"/>
                </a:solidFill>
                <a:effectLst/>
                <a:latin typeface="Consolas" panose="020B0609020204030204" pitchFamily="49" charset="0"/>
              </a:rPr>
              <a:t> = _</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leadId</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000"/>
                </a:solidFill>
                <a:effectLst/>
                <a:latin typeface="Consolas" panose="020B0609020204030204" pitchFamily="49" charset="0"/>
              </a:rPr>
              <a:t>// Execute the workflow.</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rPr>
              <a:t>ExecuteWorkflowResponse</a:t>
            </a:r>
            <a:r>
              <a:rPr kumimoji="0" lang="en-US" altLang="en-US" sz="1600" b="0" i="0" u="none" strike="noStrike" cap="none" normalizeH="0" baseline="0" dirty="0" smtClean="0">
                <a:ln>
                  <a:noFill/>
                </a:ln>
                <a:solidFill>
                  <a:srgbClr val="000000"/>
                </a:solidFill>
                <a:effectLst/>
                <a:latin typeface="Consolas" panose="020B0609020204030204" pitchFamily="49" charset="0"/>
              </a:rPr>
              <a:t> response =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ExecuteWorkflowResponse</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serviceProxy.Execute</a:t>
            </a:r>
            <a:r>
              <a:rPr kumimoji="0" lang="en-US" altLang="en-US" sz="1600" b="0" i="0" u="none" strike="noStrike" cap="none" normalizeH="0" baseline="0" dirty="0" smtClean="0">
                <a:ln>
                  <a:noFill/>
                </a:ln>
                <a:solidFill>
                  <a:srgbClr val="000000"/>
                </a:solidFill>
                <a:effectLst/>
                <a:latin typeface="Consolas" panose="020B0609020204030204" pitchFamily="49" charset="0"/>
              </a:rPr>
              <a:t>(request); </a:t>
            </a:r>
          </a:p>
        </p:txBody>
      </p:sp>
    </p:spTree>
    <p:extLst>
      <p:ext uri="{BB962C8B-B14F-4D97-AF65-F5344CB8AC3E}">
        <p14:creationId xmlns:p14="http://schemas.microsoft.com/office/powerpoint/2010/main" val="757362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Input Arguments</a:t>
            </a:r>
          </a:p>
          <a:p>
            <a:r>
              <a:rPr lang="en-US" dirty="0" smtClean="0"/>
              <a:t>Variables</a:t>
            </a:r>
          </a:p>
          <a:p>
            <a:r>
              <a:rPr lang="en-US" dirty="0" smtClean="0"/>
              <a:t>Pages</a:t>
            </a:r>
          </a:p>
          <a:p>
            <a:r>
              <a:rPr lang="en-US" dirty="0" smtClean="0"/>
              <a:t>Prompts and Responses</a:t>
            </a:r>
          </a:p>
          <a:p>
            <a:r>
              <a:rPr lang="en-US" dirty="0" smtClean="0"/>
              <a:t>Actions and Conditions</a:t>
            </a:r>
          </a:p>
          <a:p>
            <a:endParaRPr lang="en-US" dirty="0"/>
          </a:p>
        </p:txBody>
      </p:sp>
      <p:sp>
        <p:nvSpPr>
          <p:cNvPr id="10" name="Title 9"/>
          <p:cNvSpPr>
            <a:spLocks noGrp="1"/>
          </p:cNvSpPr>
          <p:nvPr>
            <p:ph type="title"/>
          </p:nvPr>
        </p:nvSpPr>
        <p:spPr/>
        <p:txBody>
          <a:bodyPr>
            <a:normAutofit fontScale="90000"/>
          </a:bodyPr>
          <a:lstStyle/>
          <a:p>
            <a:r>
              <a:rPr lang="en-GB" smtClean="0"/>
              <a:t>Dialogs</a:t>
            </a:r>
            <a:endParaRPr lang="en-GB" dirty="0"/>
          </a:p>
        </p:txBody>
      </p:sp>
    </p:spTree>
    <p:extLst>
      <p:ext uri="{BB962C8B-B14F-4D97-AF65-F5344CB8AC3E}">
        <p14:creationId xmlns:p14="http://schemas.microsoft.com/office/powerpoint/2010/main" val="368722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Custom </a:t>
            </a:r>
            <a:r>
              <a:rPr lang="en-US" dirty="0" err="1" smtClean="0"/>
              <a:t>WorkFlow</a:t>
            </a:r>
            <a:r>
              <a:rPr lang="en-US" dirty="0" smtClean="0"/>
              <a:t> Activities are supported online with CRM 2015</a:t>
            </a:r>
          </a:p>
          <a:p>
            <a:r>
              <a:rPr lang="en-US" dirty="0" smtClean="0"/>
              <a:t>Create a Workflow Activity Library in Visual Studio</a:t>
            </a:r>
          </a:p>
          <a:p>
            <a:r>
              <a:rPr lang="en-US" dirty="0" smtClean="0"/>
              <a:t>Use the directives:</a:t>
            </a:r>
          </a:p>
          <a:p>
            <a:pPr lvl="1"/>
            <a:r>
              <a:rPr lang="en-US" dirty="0" err="1" smtClean="0"/>
              <a:t>System.Activities</a:t>
            </a:r>
            <a:r>
              <a:rPr lang="en-US" dirty="0" smtClean="0"/>
              <a:t>;</a:t>
            </a:r>
          </a:p>
          <a:p>
            <a:pPr lvl="1"/>
            <a:r>
              <a:rPr lang="en-US" dirty="0" err="1" smtClean="0"/>
              <a:t>Microsoft.Xrm.Sdk</a:t>
            </a:r>
            <a:r>
              <a:rPr lang="en-US" dirty="0" smtClean="0"/>
              <a:t>; </a:t>
            </a:r>
          </a:p>
          <a:p>
            <a:pPr lvl="1"/>
            <a:r>
              <a:rPr lang="en-US" dirty="0" err="1" smtClean="0"/>
              <a:t>Microsoft.Xrm.Sdk.Workflow</a:t>
            </a:r>
            <a:r>
              <a:rPr lang="en-US" dirty="0" smtClean="0"/>
              <a:t>;</a:t>
            </a:r>
          </a:p>
          <a:p>
            <a:r>
              <a:rPr lang="en-US" dirty="0" smtClean="0"/>
              <a:t>Make the class inherit from the </a:t>
            </a:r>
            <a:r>
              <a:rPr lang="en-US" dirty="0" err="1" smtClean="0"/>
              <a:t>CodeActivity</a:t>
            </a:r>
            <a:r>
              <a:rPr lang="en-US" dirty="0" smtClean="0"/>
              <a:t> Class</a:t>
            </a:r>
          </a:p>
          <a:p>
            <a:pPr lvl="1"/>
            <a:r>
              <a:rPr lang="en-US" i="1" dirty="0" smtClean="0"/>
              <a:t>public class </a:t>
            </a:r>
            <a:r>
              <a:rPr lang="en-US" i="1" dirty="0" err="1" smtClean="0"/>
              <a:t>RetrieveCreditScore</a:t>
            </a:r>
            <a:r>
              <a:rPr lang="en-US" i="1" dirty="0" smtClean="0"/>
              <a:t> : </a:t>
            </a:r>
            <a:r>
              <a:rPr lang="en-US" i="1" dirty="0" err="1" smtClean="0"/>
              <a:t>CodeActivity</a:t>
            </a:r>
            <a:endParaRPr lang="en-US" i="1" dirty="0" smtClean="0"/>
          </a:p>
          <a:p>
            <a:r>
              <a:rPr lang="en-US" dirty="0" smtClean="0"/>
              <a:t>Add functionality to the class by adding an Execute method</a:t>
            </a:r>
          </a:p>
          <a:p>
            <a:pPr lvl="1"/>
            <a:r>
              <a:rPr lang="en-US" i="1" dirty="0" smtClean="0"/>
              <a:t>protected override void Execute(</a:t>
            </a:r>
            <a:r>
              <a:rPr lang="en-US" i="1" dirty="0" err="1" smtClean="0"/>
              <a:t>CodeActivityContext</a:t>
            </a:r>
            <a:r>
              <a:rPr lang="en-US" i="1" dirty="0" smtClean="0"/>
              <a:t> context) { //Activity code} </a:t>
            </a:r>
          </a:p>
          <a:p>
            <a:endParaRPr lang="en-US" dirty="0"/>
          </a:p>
        </p:txBody>
      </p:sp>
      <p:sp>
        <p:nvSpPr>
          <p:cNvPr id="10" name="Title 9"/>
          <p:cNvSpPr>
            <a:spLocks noGrp="1"/>
          </p:cNvSpPr>
          <p:nvPr>
            <p:ph type="title"/>
          </p:nvPr>
        </p:nvSpPr>
        <p:spPr/>
        <p:txBody>
          <a:bodyPr>
            <a:normAutofit fontScale="90000"/>
          </a:bodyPr>
          <a:lstStyle/>
          <a:p>
            <a:r>
              <a:rPr lang="en-GB" smtClean="0"/>
              <a:t>Creating Custom Workflow Activities</a:t>
            </a:r>
            <a:endParaRPr lang="en-GB" dirty="0"/>
          </a:p>
        </p:txBody>
      </p:sp>
    </p:spTree>
    <p:extLst>
      <p:ext uri="{BB962C8B-B14F-4D97-AF65-F5344CB8AC3E}">
        <p14:creationId xmlns:p14="http://schemas.microsoft.com/office/powerpoint/2010/main" val="362807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10" name="Title 9"/>
          <p:cNvSpPr>
            <a:spLocks noGrp="1"/>
          </p:cNvSpPr>
          <p:nvPr>
            <p:ph type="title"/>
          </p:nvPr>
        </p:nvSpPr>
        <p:spPr/>
        <p:txBody>
          <a:bodyPr>
            <a:normAutofit fontScale="90000"/>
          </a:bodyPr>
          <a:lstStyle/>
          <a:p>
            <a:r>
              <a:rPr lang="en-GB" smtClean="0"/>
              <a:t>Specifying Parameters </a:t>
            </a:r>
            <a:endParaRPr lang="en-GB" dirty="0"/>
          </a:p>
        </p:txBody>
      </p:sp>
      <p:sp>
        <p:nvSpPr>
          <p:cNvPr id="10244" name="TextBox 6"/>
          <p:cNvSpPr txBox="1">
            <a:spLocks noChangeArrowheads="1"/>
          </p:cNvSpPr>
          <p:nvPr/>
        </p:nvSpPr>
        <p:spPr bwMode="auto">
          <a:xfrm>
            <a:off x="1797503" y="2139083"/>
            <a:ext cx="7500938" cy="400050"/>
          </a:xfrm>
          <a:prstGeom prst="rect">
            <a:avLst/>
          </a:prstGeom>
          <a:noFill/>
          <a:ln w="9525">
            <a:noFill/>
            <a:miter lim="800000"/>
            <a:headEnd/>
            <a:tailEnd/>
          </a:ln>
        </p:spPr>
        <p:txBody>
          <a:bodyPr>
            <a:spAutoFit/>
          </a:bodyPr>
          <a:lstStyle/>
          <a:p>
            <a:pPr eaLnBrk="0" hangingPunct="0">
              <a:spcBef>
                <a:spcPct val="50000"/>
              </a:spcBef>
            </a:pPr>
            <a:r>
              <a:rPr lang="en-GB" sz="2000" dirty="0">
                <a:cs typeface="Arial" charset="0"/>
              </a:rPr>
              <a:t>Input / Output</a:t>
            </a:r>
          </a:p>
        </p:txBody>
      </p:sp>
      <p:pic>
        <p:nvPicPr>
          <p:cNvPr id="2" name="Picture 1">
            <a:extLst>
              <a:ext uri="{FF2B5EF4-FFF2-40B4-BE49-F238E27FC236}">
                <a16:creationId xmlns:a16="http://schemas.microsoft.com/office/drawing/2014/main" id="{A4224ED9-0FE2-41D5-8A12-3A40F9F2CD32}"/>
              </a:ext>
            </a:extLst>
          </p:cNvPr>
          <p:cNvPicPr>
            <a:picLocks noChangeAspect="1"/>
          </p:cNvPicPr>
          <p:nvPr/>
        </p:nvPicPr>
        <p:blipFill>
          <a:blip r:embed="rId3"/>
          <a:stretch>
            <a:fillRect/>
          </a:stretch>
        </p:blipFill>
        <p:spPr>
          <a:xfrm>
            <a:off x="1025443" y="2687783"/>
            <a:ext cx="9045058" cy="3344080"/>
          </a:xfrm>
          <a:prstGeom prst="rect">
            <a:avLst/>
          </a:prstGeom>
        </p:spPr>
      </p:pic>
    </p:spTree>
    <p:extLst>
      <p:ext uri="{BB962C8B-B14F-4D97-AF65-F5344CB8AC3E}">
        <p14:creationId xmlns:p14="http://schemas.microsoft.com/office/powerpoint/2010/main" val="212392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Reading and writing to the </a:t>
            </a:r>
            <a:endParaRPr lang="en-GB" dirty="0"/>
          </a:p>
        </p:txBody>
      </p:sp>
      <p:pic>
        <p:nvPicPr>
          <p:cNvPr id="5" name="Picture 4">
            <a:extLst>
              <a:ext uri="{FF2B5EF4-FFF2-40B4-BE49-F238E27FC236}">
                <a16:creationId xmlns:a16="http://schemas.microsoft.com/office/drawing/2014/main" id="{C4CCE858-B069-4A74-A210-4E25B7D06DB3}"/>
              </a:ext>
            </a:extLst>
          </p:cNvPr>
          <p:cNvPicPr>
            <a:picLocks noChangeAspect="1"/>
          </p:cNvPicPr>
          <p:nvPr/>
        </p:nvPicPr>
        <p:blipFill>
          <a:blip r:embed="rId3"/>
          <a:stretch>
            <a:fillRect/>
          </a:stretch>
        </p:blipFill>
        <p:spPr>
          <a:xfrm>
            <a:off x="1166232" y="3918012"/>
            <a:ext cx="10669541" cy="1775980"/>
          </a:xfrm>
          <a:prstGeom prst="rect">
            <a:avLst/>
          </a:prstGeom>
        </p:spPr>
      </p:pic>
      <p:pic>
        <p:nvPicPr>
          <p:cNvPr id="7" name="Picture 6">
            <a:extLst>
              <a:ext uri="{FF2B5EF4-FFF2-40B4-BE49-F238E27FC236}">
                <a16:creationId xmlns:a16="http://schemas.microsoft.com/office/drawing/2014/main" id="{5747E5AC-7BE0-464F-9926-89C25182BFFC}"/>
              </a:ext>
            </a:extLst>
          </p:cNvPr>
          <p:cNvPicPr>
            <a:picLocks noChangeAspect="1"/>
          </p:cNvPicPr>
          <p:nvPr/>
        </p:nvPicPr>
        <p:blipFill>
          <a:blip r:embed="rId4"/>
          <a:stretch>
            <a:fillRect/>
          </a:stretch>
        </p:blipFill>
        <p:spPr>
          <a:xfrm>
            <a:off x="921802" y="2272146"/>
            <a:ext cx="8952160" cy="851189"/>
          </a:xfrm>
          <a:prstGeom prst="rect">
            <a:avLst/>
          </a:prstGeom>
        </p:spPr>
      </p:pic>
    </p:spTree>
    <p:extLst>
      <p:ext uri="{BB962C8B-B14F-4D97-AF65-F5344CB8AC3E}">
        <p14:creationId xmlns:p14="http://schemas.microsoft.com/office/powerpoint/2010/main" val="9823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lvl="0"/>
            <a:r>
              <a:rPr lang="en-US" dirty="0" smtClean="0"/>
              <a:t>Identify the types of Processes (</a:t>
            </a:r>
            <a:r>
              <a:rPr lang="en-US" dirty="0" err="1" smtClean="0"/>
              <a:t>WorkFlow</a:t>
            </a:r>
            <a:r>
              <a:rPr lang="en-US" dirty="0" smtClean="0"/>
              <a:t>, Action, Dialog, Business Process Flow)</a:t>
            </a:r>
          </a:p>
          <a:p>
            <a:pPr lvl="0"/>
            <a:r>
              <a:rPr lang="en-US" dirty="0" smtClean="0"/>
              <a:t>Compare the scope, flexibility and maintenance of the different types</a:t>
            </a:r>
          </a:p>
          <a:p>
            <a:pPr lvl="0"/>
            <a:r>
              <a:rPr lang="en-US" dirty="0" smtClean="0"/>
              <a:t>Understand core Process designer features</a:t>
            </a:r>
          </a:p>
          <a:p>
            <a:pPr lvl="0"/>
            <a:r>
              <a:rPr lang="en-US" dirty="0" smtClean="0"/>
              <a:t>Examine the steps involved in developing and deploying custom workflow activities</a:t>
            </a:r>
          </a:p>
          <a:p>
            <a:pPr lvl="0"/>
            <a:r>
              <a:rPr lang="en-US" dirty="0" smtClean="0"/>
              <a:t>Create custom workflow activities</a:t>
            </a:r>
          </a:p>
          <a:p>
            <a:pPr lvl="0"/>
            <a:endParaRPr lang="en-US" dirty="0" smtClean="0"/>
          </a:p>
          <a:p>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3880416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Using the </a:t>
            </a:r>
            <a:r>
              <a:rPr lang="fr-FR" smtClean="0"/>
              <a:t>CodeActivityContext</a:t>
            </a:r>
            <a:endParaRPr lang="en-GB" dirty="0"/>
          </a:p>
        </p:txBody>
      </p:sp>
      <p:pic>
        <p:nvPicPr>
          <p:cNvPr id="5" name="Picture 4">
            <a:extLst>
              <a:ext uri="{FF2B5EF4-FFF2-40B4-BE49-F238E27FC236}">
                <a16:creationId xmlns:a16="http://schemas.microsoft.com/office/drawing/2014/main" id="{88228B34-9BAF-4D4A-9294-B16C7BCA756E}"/>
              </a:ext>
            </a:extLst>
          </p:cNvPr>
          <p:cNvPicPr>
            <a:picLocks noChangeAspect="1"/>
          </p:cNvPicPr>
          <p:nvPr/>
        </p:nvPicPr>
        <p:blipFill>
          <a:blip r:embed="rId3"/>
          <a:stretch>
            <a:fillRect/>
          </a:stretch>
        </p:blipFill>
        <p:spPr>
          <a:xfrm>
            <a:off x="1989332" y="1862666"/>
            <a:ext cx="7550668" cy="4901141"/>
          </a:xfrm>
          <a:prstGeom prst="rect">
            <a:avLst/>
          </a:prstGeom>
        </p:spPr>
      </p:pic>
    </p:spTree>
    <p:extLst>
      <p:ext uri="{BB962C8B-B14F-4D97-AF65-F5344CB8AC3E}">
        <p14:creationId xmlns:p14="http://schemas.microsoft.com/office/powerpoint/2010/main" val="84508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Build the signed assembly</a:t>
            </a:r>
          </a:p>
          <a:p>
            <a:r>
              <a:rPr lang="en-GB" smtClean="0"/>
              <a:t>Use the Plugin Registration Tool to register the assembly</a:t>
            </a:r>
            <a:endParaRPr lang="en-GB" dirty="0"/>
          </a:p>
        </p:txBody>
      </p:sp>
      <p:sp>
        <p:nvSpPr>
          <p:cNvPr id="3" name="Title 2"/>
          <p:cNvSpPr>
            <a:spLocks noGrp="1"/>
          </p:cNvSpPr>
          <p:nvPr>
            <p:ph type="title"/>
          </p:nvPr>
        </p:nvSpPr>
        <p:spPr/>
        <p:txBody>
          <a:bodyPr>
            <a:normAutofit fontScale="90000"/>
          </a:bodyPr>
          <a:lstStyle/>
          <a:p>
            <a:r>
              <a:rPr lang="en-GB" dirty="0" smtClean="0"/>
              <a:t>Installing and using a Custom </a:t>
            </a:r>
            <a:r>
              <a:rPr lang="en-GB" dirty="0" err="1" smtClean="0"/>
              <a:t>WorkFlow</a:t>
            </a:r>
            <a:r>
              <a:rPr lang="en-GB" dirty="0" smtClean="0"/>
              <a:t> Activity</a:t>
            </a:r>
            <a:endParaRPr lang="en-GB" dirty="0"/>
          </a:p>
        </p:txBody>
      </p:sp>
      <p:pic>
        <p:nvPicPr>
          <p:cNvPr id="6" name="Picture 5">
            <a:extLst>
              <a:ext uri="{FF2B5EF4-FFF2-40B4-BE49-F238E27FC236}">
                <a16:creationId xmlns:a16="http://schemas.microsoft.com/office/drawing/2014/main" id="{E4D7BE07-F83D-488B-AC2D-A5BA87B9BD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29747" y="2778920"/>
            <a:ext cx="5449453" cy="3952772"/>
          </a:xfrm>
          <a:prstGeom prst="rect">
            <a:avLst/>
          </a:prstGeom>
          <a:noFill/>
          <a:ln>
            <a:noFill/>
          </a:ln>
        </p:spPr>
      </p:pic>
      <p:pic>
        <p:nvPicPr>
          <p:cNvPr id="7" name="Picture 6">
            <a:extLst>
              <a:ext uri="{FF2B5EF4-FFF2-40B4-BE49-F238E27FC236}">
                <a16:creationId xmlns:a16="http://schemas.microsoft.com/office/drawing/2014/main" id="{DEF0E89D-96E3-41A0-9A5C-D7723962F1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9374" y="2840105"/>
            <a:ext cx="5152390" cy="2329815"/>
          </a:xfrm>
          <a:prstGeom prst="rect">
            <a:avLst/>
          </a:prstGeom>
          <a:noFill/>
          <a:ln>
            <a:noFill/>
          </a:ln>
        </p:spPr>
      </p:pic>
    </p:spTree>
    <p:extLst>
      <p:ext uri="{BB962C8B-B14F-4D97-AF65-F5344CB8AC3E}">
        <p14:creationId xmlns:p14="http://schemas.microsoft.com/office/powerpoint/2010/main" val="222415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lvl="0"/>
            <a:r>
              <a:rPr lang="en-GB" dirty="0" smtClean="0"/>
              <a:t>copy  .</a:t>
            </a:r>
            <a:r>
              <a:rPr lang="en-GB" dirty="0" err="1" smtClean="0"/>
              <a:t>snk</a:t>
            </a:r>
            <a:r>
              <a:rPr lang="en-GB" dirty="0" smtClean="0"/>
              <a:t> file used to sign the Custom Activity assembly to the Dynamics 365 </a:t>
            </a:r>
            <a:r>
              <a:rPr lang="en-GB" dirty="0" err="1" smtClean="0"/>
              <a:t>sdk</a:t>
            </a:r>
            <a:r>
              <a:rPr lang="en-GB" dirty="0" smtClean="0"/>
              <a:t> \tools\</a:t>
            </a:r>
            <a:r>
              <a:rPr lang="en-GB" dirty="0" err="1" smtClean="0"/>
              <a:t>PluginRegistration</a:t>
            </a:r>
            <a:r>
              <a:rPr lang="en-GB" dirty="0" smtClean="0"/>
              <a:t> </a:t>
            </a:r>
          </a:p>
          <a:p>
            <a:pPr lvl="0"/>
            <a:r>
              <a:rPr lang="en-GB" dirty="0" smtClean="0"/>
              <a:t>rename the copy </a:t>
            </a:r>
            <a:r>
              <a:rPr lang="en-GB" dirty="0" err="1" smtClean="0"/>
              <a:t>PluginProfiler.DefaultWorkflowAssembly.snk</a:t>
            </a:r>
            <a:r>
              <a:rPr lang="en-GB" dirty="0" smtClean="0"/>
              <a:t>. </a:t>
            </a:r>
          </a:p>
          <a:p>
            <a:pPr lvl="0"/>
            <a:r>
              <a:rPr lang="en-GB" dirty="0" smtClean="0"/>
              <a:t>Install the Plugin Profiler (if not already installed by the Plugin Registration Tool)</a:t>
            </a:r>
          </a:p>
          <a:p>
            <a:pPr lvl="0"/>
            <a:r>
              <a:rPr lang="en-GB" dirty="0" smtClean="0"/>
              <a:t>Open the Plugin Registration tool and right click on the Plugin Profiler node and select “Start Profiling Workflow</a:t>
            </a:r>
            <a:endParaRPr lang="en-GB" dirty="0"/>
          </a:p>
        </p:txBody>
      </p:sp>
      <p:sp>
        <p:nvSpPr>
          <p:cNvPr id="10" name="Title 9"/>
          <p:cNvSpPr>
            <a:spLocks noGrp="1"/>
          </p:cNvSpPr>
          <p:nvPr>
            <p:ph type="title"/>
          </p:nvPr>
        </p:nvSpPr>
        <p:spPr/>
        <p:txBody>
          <a:bodyPr>
            <a:normAutofit fontScale="90000"/>
          </a:bodyPr>
          <a:lstStyle/>
          <a:p>
            <a:r>
              <a:rPr lang="en-GB" smtClean="0"/>
              <a:t>Debugging Custom Workflow Activities</a:t>
            </a:r>
            <a:endParaRPr lang="en-GB" dirty="0"/>
          </a:p>
        </p:txBody>
      </p:sp>
    </p:spTree>
    <p:extLst>
      <p:ext uri="{BB962C8B-B14F-4D97-AF65-F5344CB8AC3E}">
        <p14:creationId xmlns:p14="http://schemas.microsoft.com/office/powerpoint/2010/main" val="174080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lvl="0"/>
            <a:r>
              <a:rPr lang="en-GB" smtClean="0"/>
              <a:t>copy  .snk file used to sign the Custom Activity assembly to the Dynamics 365 sdk \tools\PluginRegistration </a:t>
            </a:r>
          </a:p>
          <a:p>
            <a:pPr lvl="0"/>
            <a:r>
              <a:rPr lang="en-GB" smtClean="0"/>
              <a:t>Rename the copy PluginProfiler.DefaultWorkflowAssembly.snk. </a:t>
            </a:r>
          </a:p>
          <a:p>
            <a:pPr lvl="0"/>
            <a:r>
              <a:rPr lang="en-GB" smtClean="0"/>
              <a:t>Install the Plugin Profiler</a:t>
            </a:r>
          </a:p>
          <a:p>
            <a:pPr lvl="0"/>
            <a:r>
              <a:rPr lang="en-GB" smtClean="0"/>
              <a:t>Right click to start Profiling</a:t>
            </a:r>
          </a:p>
          <a:p>
            <a:pPr lvl="0"/>
            <a:endParaRPr lang="en-GB" dirty="0"/>
          </a:p>
        </p:txBody>
      </p:sp>
      <p:sp>
        <p:nvSpPr>
          <p:cNvPr id="10" name="Title 9"/>
          <p:cNvSpPr>
            <a:spLocks noGrp="1"/>
          </p:cNvSpPr>
          <p:nvPr>
            <p:ph type="title"/>
          </p:nvPr>
        </p:nvSpPr>
        <p:spPr/>
        <p:txBody>
          <a:bodyPr>
            <a:normAutofit fontScale="90000"/>
          </a:bodyPr>
          <a:lstStyle/>
          <a:p>
            <a:r>
              <a:rPr lang="en-GB" smtClean="0"/>
              <a:t>Debugging Custom Workflow Activities</a:t>
            </a:r>
            <a:endParaRPr lang="en-GB" dirty="0"/>
          </a:p>
        </p:txBody>
      </p:sp>
      <p:pic>
        <p:nvPicPr>
          <p:cNvPr id="4" name="Picture 3">
            <a:extLst>
              <a:ext uri="{FF2B5EF4-FFF2-40B4-BE49-F238E27FC236}">
                <a16:creationId xmlns:a16="http://schemas.microsoft.com/office/drawing/2014/main" id="{A415C62C-EAAB-4C1D-A789-9F199A80C7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6436" y="3089564"/>
            <a:ext cx="4613564" cy="3611672"/>
          </a:xfrm>
          <a:prstGeom prst="rect">
            <a:avLst/>
          </a:prstGeom>
          <a:noFill/>
          <a:ln>
            <a:noFill/>
          </a:ln>
        </p:spPr>
      </p:pic>
    </p:spTree>
    <p:extLst>
      <p:ext uri="{BB962C8B-B14F-4D97-AF65-F5344CB8AC3E}">
        <p14:creationId xmlns:p14="http://schemas.microsoft.com/office/powerpoint/2010/main" val="176933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10" name="Title 9"/>
          <p:cNvSpPr>
            <a:spLocks noGrp="1"/>
          </p:cNvSpPr>
          <p:nvPr>
            <p:ph type="title"/>
          </p:nvPr>
        </p:nvSpPr>
        <p:spPr/>
        <p:txBody>
          <a:bodyPr>
            <a:normAutofit fontScale="90000"/>
          </a:bodyPr>
          <a:lstStyle/>
          <a:p>
            <a:r>
              <a:rPr lang="en-GB" smtClean="0"/>
              <a:t>Debugging Custom Workflow Activities</a:t>
            </a:r>
            <a:endParaRPr lang="en-GB" dirty="0"/>
          </a:p>
        </p:txBody>
      </p:sp>
      <p:pic>
        <p:nvPicPr>
          <p:cNvPr id="6" name="Picture 5">
            <a:extLst>
              <a:ext uri="{FF2B5EF4-FFF2-40B4-BE49-F238E27FC236}">
                <a16:creationId xmlns:a16="http://schemas.microsoft.com/office/drawing/2014/main" id="{EC076D3B-3B24-439B-9155-9801A9AEC0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45815" y="1715269"/>
            <a:ext cx="5741169" cy="4975462"/>
          </a:xfrm>
          <a:prstGeom prst="rect">
            <a:avLst/>
          </a:prstGeom>
          <a:noFill/>
          <a:ln>
            <a:noFill/>
          </a:ln>
        </p:spPr>
      </p:pic>
    </p:spTree>
    <p:extLst>
      <p:ext uri="{BB962C8B-B14F-4D97-AF65-F5344CB8AC3E}">
        <p14:creationId xmlns:p14="http://schemas.microsoft.com/office/powerpoint/2010/main" val="341537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a:defRPr/>
            </a:pPr>
            <a:r>
              <a:rPr lang="en-GB" sz="1800" dirty="0">
                <a:solidFill>
                  <a:schemeClr val="tx1"/>
                </a:solidFill>
              </a:rPr>
              <a:t>Back in the plugin Registration tool click on the debug button</a:t>
            </a:r>
          </a:p>
          <a:p>
            <a:pPr>
              <a:defRPr/>
            </a:pPr>
            <a:r>
              <a:rPr lang="en-GB" sz="1800" dirty="0">
                <a:solidFill>
                  <a:schemeClr val="tx1"/>
                </a:solidFill>
              </a:rPr>
              <a:t>Load the file created by the profiler </a:t>
            </a:r>
          </a:p>
          <a:p>
            <a:pPr>
              <a:defRPr/>
            </a:pPr>
            <a:r>
              <a:rPr lang="en-GB" sz="1800" dirty="0">
                <a:solidFill>
                  <a:schemeClr val="tx1"/>
                </a:solidFill>
              </a:rPr>
              <a:t>Select the assembly located in the bin debug folder of the visual studio project</a:t>
            </a:r>
          </a:p>
          <a:p>
            <a:endParaRPr lang="en-GB" dirty="0"/>
          </a:p>
        </p:txBody>
      </p:sp>
      <p:sp>
        <p:nvSpPr>
          <p:cNvPr id="10" name="Title 9"/>
          <p:cNvSpPr>
            <a:spLocks noGrp="1"/>
          </p:cNvSpPr>
          <p:nvPr>
            <p:ph type="title"/>
          </p:nvPr>
        </p:nvSpPr>
        <p:spPr/>
        <p:txBody>
          <a:bodyPr>
            <a:normAutofit fontScale="90000"/>
          </a:bodyPr>
          <a:lstStyle/>
          <a:p>
            <a:r>
              <a:rPr lang="en-GB" dirty="0" smtClean="0"/>
              <a:t>Debugging Custom Workflow Activities</a:t>
            </a:r>
            <a:endParaRPr lang="en-GB" dirty="0"/>
          </a:p>
        </p:txBody>
      </p:sp>
      <p:pic>
        <p:nvPicPr>
          <p:cNvPr id="8" name="Picture 7">
            <a:extLst>
              <a:ext uri="{FF2B5EF4-FFF2-40B4-BE49-F238E27FC236}">
                <a16:creationId xmlns:a16="http://schemas.microsoft.com/office/drawing/2014/main" id="{D8B6B7F1-4999-4064-92CC-D51DFF717B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51530" y="3352107"/>
            <a:ext cx="5725160" cy="2727325"/>
          </a:xfrm>
          <a:prstGeom prst="rect">
            <a:avLst/>
          </a:prstGeom>
          <a:noFill/>
          <a:ln>
            <a:noFill/>
          </a:ln>
        </p:spPr>
      </p:pic>
    </p:spTree>
    <p:extLst>
      <p:ext uri="{BB962C8B-B14F-4D97-AF65-F5344CB8AC3E}">
        <p14:creationId xmlns:p14="http://schemas.microsoft.com/office/powerpoint/2010/main" val="321174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lvl="0"/>
            <a:r>
              <a:rPr lang="en-GB" sz="1800" dirty="0">
                <a:solidFill>
                  <a:schemeClr val="tx1"/>
                </a:solidFill>
              </a:rPr>
              <a:t>On the debug menu in Visual Studio select to attach to the Plugin Registration Tool</a:t>
            </a:r>
          </a:p>
          <a:p>
            <a:endParaRPr lang="en-GB" dirty="0"/>
          </a:p>
        </p:txBody>
      </p:sp>
      <p:sp>
        <p:nvSpPr>
          <p:cNvPr id="10" name="Title 9"/>
          <p:cNvSpPr>
            <a:spLocks noGrp="1"/>
          </p:cNvSpPr>
          <p:nvPr>
            <p:ph type="title"/>
          </p:nvPr>
        </p:nvSpPr>
        <p:spPr/>
        <p:txBody>
          <a:bodyPr>
            <a:normAutofit fontScale="90000"/>
          </a:bodyPr>
          <a:lstStyle/>
          <a:p>
            <a:r>
              <a:rPr lang="en-GB" smtClean="0"/>
              <a:t>Debugging Custom Workflow Activities</a:t>
            </a:r>
            <a:endParaRPr lang="en-GB" dirty="0"/>
          </a:p>
        </p:txBody>
      </p:sp>
      <p:pic>
        <p:nvPicPr>
          <p:cNvPr id="5" name="Picture 4">
            <a:extLst>
              <a:ext uri="{FF2B5EF4-FFF2-40B4-BE49-F238E27FC236}">
                <a16:creationId xmlns:a16="http://schemas.microsoft.com/office/drawing/2014/main" id="{96BDCAB0-D3E1-4AB2-A7B6-C5C7084549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33809" y="2469304"/>
            <a:ext cx="7820651" cy="4126538"/>
          </a:xfrm>
          <a:prstGeom prst="rect">
            <a:avLst/>
          </a:prstGeom>
          <a:noFill/>
          <a:ln>
            <a:noFill/>
          </a:ln>
        </p:spPr>
      </p:pic>
    </p:spTree>
    <p:extLst>
      <p:ext uri="{BB962C8B-B14F-4D97-AF65-F5344CB8AC3E}">
        <p14:creationId xmlns:p14="http://schemas.microsoft.com/office/powerpoint/2010/main" val="420997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lvl="0"/>
            <a:r>
              <a:rPr lang="en-GB" sz="1800" dirty="0">
                <a:solidFill>
                  <a:schemeClr val="tx1"/>
                </a:solidFill>
              </a:rPr>
              <a:t>On the debug menu in Visual Studio select to attach to the Plugin Registration Tool</a:t>
            </a:r>
          </a:p>
          <a:p>
            <a:r>
              <a:rPr lang="en-GB" sz="1800" dirty="0" smtClean="0">
                <a:solidFill>
                  <a:schemeClr val="tx1"/>
                </a:solidFill>
              </a:rPr>
              <a:t>Go </a:t>
            </a:r>
            <a:r>
              <a:rPr lang="en-GB" sz="1800" dirty="0">
                <a:solidFill>
                  <a:schemeClr val="tx1"/>
                </a:solidFill>
              </a:rPr>
              <a:t>back to the Plugin Registration Tool and click on the start execution </a:t>
            </a:r>
            <a:r>
              <a:rPr lang="en-GB" sz="1800" dirty="0" smtClean="0">
                <a:solidFill>
                  <a:schemeClr val="tx1"/>
                </a:solidFill>
              </a:rPr>
              <a:t>button</a:t>
            </a:r>
            <a:endParaRPr lang="en-GB" sz="1800" dirty="0">
              <a:solidFill>
                <a:schemeClr val="tx1"/>
              </a:solidFill>
            </a:endParaRPr>
          </a:p>
          <a:p>
            <a:pPr lvl="0"/>
            <a:r>
              <a:rPr lang="en-GB" sz="1800" dirty="0" smtClean="0">
                <a:solidFill>
                  <a:schemeClr val="tx1"/>
                </a:solidFill>
              </a:rPr>
              <a:t>Any </a:t>
            </a:r>
            <a:r>
              <a:rPr lang="en-GB" sz="1800" dirty="0">
                <a:solidFill>
                  <a:schemeClr val="tx1"/>
                </a:solidFill>
              </a:rPr>
              <a:t>break points that have been added to your project will cause the debugger to break on that line and allow you to step though your code</a:t>
            </a:r>
          </a:p>
          <a:p>
            <a:endParaRPr lang="en-GB" dirty="0"/>
          </a:p>
        </p:txBody>
      </p:sp>
      <p:sp>
        <p:nvSpPr>
          <p:cNvPr id="10" name="Title 9"/>
          <p:cNvSpPr>
            <a:spLocks noGrp="1"/>
          </p:cNvSpPr>
          <p:nvPr>
            <p:ph type="title"/>
          </p:nvPr>
        </p:nvSpPr>
        <p:spPr/>
        <p:txBody>
          <a:bodyPr>
            <a:normAutofit fontScale="90000"/>
          </a:bodyPr>
          <a:lstStyle/>
          <a:p>
            <a:r>
              <a:rPr lang="en-GB" smtClean="0"/>
              <a:t>Debugging Custom Workflow Activities</a:t>
            </a:r>
            <a:endParaRPr lang="en-GB" dirty="0"/>
          </a:p>
        </p:txBody>
      </p:sp>
    </p:spTree>
    <p:extLst>
      <p:ext uri="{BB962C8B-B14F-4D97-AF65-F5344CB8AC3E}">
        <p14:creationId xmlns:p14="http://schemas.microsoft.com/office/powerpoint/2010/main" val="212834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What are they good for?</a:t>
            </a:r>
          </a:p>
          <a:p>
            <a:pPr lvl="1"/>
            <a:r>
              <a:rPr lang="en-US" dirty="0" smtClean="0"/>
              <a:t>Design generated Workflow logic in a XAML format. The wider functionality of the Visual Studio Workflow designer compared to the Dynamics 365 designer gives them greater scope with more command options. The process can be modified through the designer without writing code and the XAML imported into Dynamics 365 without compilation</a:t>
            </a:r>
          </a:p>
          <a:p>
            <a:r>
              <a:rPr lang="en-US" dirty="0" smtClean="0"/>
              <a:t>Limitations</a:t>
            </a:r>
          </a:p>
          <a:p>
            <a:pPr lvl="1"/>
            <a:r>
              <a:rPr lang="en-US" dirty="0" smtClean="0"/>
              <a:t>Can only be used </a:t>
            </a:r>
            <a:r>
              <a:rPr lang="en-US" dirty="0" err="1" smtClean="0"/>
              <a:t>on-premise</a:t>
            </a:r>
            <a:r>
              <a:rPr lang="en-US" dirty="0" smtClean="0"/>
              <a:t> as do not run in Sandbox. Cannot be debugged like Custom </a:t>
            </a:r>
            <a:r>
              <a:rPr lang="en-US" dirty="0" err="1" smtClean="0"/>
              <a:t>WorkFlow</a:t>
            </a:r>
            <a:r>
              <a:rPr lang="en-US" dirty="0" smtClean="0"/>
              <a:t> Activities</a:t>
            </a:r>
          </a:p>
          <a:p>
            <a:r>
              <a:rPr lang="en-US" dirty="0" smtClean="0"/>
              <a:t>Pre-requisites</a:t>
            </a:r>
          </a:p>
          <a:p>
            <a:pPr lvl="1"/>
            <a:r>
              <a:rPr lang="en-US" dirty="0" smtClean="0"/>
              <a:t>Declarative </a:t>
            </a:r>
            <a:r>
              <a:rPr lang="en-US" dirty="0" err="1" smtClean="0"/>
              <a:t>WorkFlows</a:t>
            </a:r>
            <a:r>
              <a:rPr lang="en-US" dirty="0" smtClean="0"/>
              <a:t> are disabled by default – so must be enabled on a Dynamics 365 system before they can be imported. They can only be used </a:t>
            </a:r>
            <a:r>
              <a:rPr lang="en-US" dirty="0" err="1" smtClean="0"/>
              <a:t>on-premise</a:t>
            </a:r>
            <a:r>
              <a:rPr lang="en-US" dirty="0" smtClean="0"/>
              <a:t/>
            </a:r>
            <a:br>
              <a:rPr lang="en-US" dirty="0" smtClean="0"/>
            </a:br>
            <a:endParaRPr lang="en-US" dirty="0" smtClean="0"/>
          </a:p>
          <a:p>
            <a:endParaRPr lang="en-US" dirty="0" smtClean="0"/>
          </a:p>
          <a:p>
            <a:endParaRPr lang="en-US" dirty="0"/>
          </a:p>
        </p:txBody>
      </p:sp>
      <p:sp>
        <p:nvSpPr>
          <p:cNvPr id="10" name="Title 9"/>
          <p:cNvSpPr>
            <a:spLocks noGrp="1"/>
          </p:cNvSpPr>
          <p:nvPr>
            <p:ph type="title"/>
          </p:nvPr>
        </p:nvSpPr>
        <p:spPr/>
        <p:txBody>
          <a:bodyPr>
            <a:normAutofit fontScale="90000"/>
          </a:bodyPr>
          <a:lstStyle/>
          <a:p>
            <a:r>
              <a:rPr lang="en-GB" smtClean="0"/>
              <a:t>Declarative Workflows</a:t>
            </a:r>
            <a:endParaRPr lang="en-GB" dirty="0"/>
          </a:p>
        </p:txBody>
      </p:sp>
    </p:spTree>
    <p:extLst>
      <p:ext uri="{BB962C8B-B14F-4D97-AF65-F5344CB8AC3E}">
        <p14:creationId xmlns:p14="http://schemas.microsoft.com/office/powerpoint/2010/main" val="3491723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Creating a Custom Workflow Action and a Custom Workflow Process</a:t>
            </a:r>
          </a:p>
          <a:p>
            <a:endParaRPr lang="en-GB" dirty="0"/>
          </a:p>
          <a:p>
            <a:r>
              <a:rPr lang="en-GB" dirty="0" smtClean="0"/>
              <a:t>May have problems profiling a debugging </a:t>
            </a:r>
            <a:r>
              <a:rPr lang="en-GB" dirty="0" err="1" smtClean="0"/>
              <a:t>cf</a:t>
            </a:r>
            <a:r>
              <a:rPr lang="en-GB" dirty="0"/>
              <a:t> https://community.dynamics.com/crm/f/117/t/254671</a:t>
            </a:r>
          </a:p>
        </p:txBody>
      </p:sp>
      <p:sp>
        <p:nvSpPr>
          <p:cNvPr id="3" name="Title 2"/>
          <p:cNvSpPr>
            <a:spLocks noGrp="1"/>
          </p:cNvSpPr>
          <p:nvPr>
            <p:ph type="title"/>
          </p:nvPr>
        </p:nvSpPr>
        <p:spPr/>
        <p:txBody>
          <a:bodyPr>
            <a:normAutofit fontScale="90000"/>
          </a:bodyPr>
          <a:lstStyle/>
          <a:p>
            <a:r>
              <a:rPr lang="en-GB" smtClean="0"/>
              <a:t>Module 4 Lab A</a:t>
            </a:r>
            <a:endParaRPr lang="en-GB" dirty="0"/>
          </a:p>
        </p:txBody>
      </p:sp>
    </p:spTree>
    <p:extLst>
      <p:ext uri="{BB962C8B-B14F-4D97-AF65-F5344CB8AC3E}">
        <p14:creationId xmlns:p14="http://schemas.microsoft.com/office/powerpoint/2010/main" val="348180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lvl="0"/>
            <a:r>
              <a:rPr lang="en-US" dirty="0" smtClean="0"/>
              <a:t>Debug custom workflow activities</a:t>
            </a:r>
          </a:p>
          <a:p>
            <a:pPr lvl="0"/>
            <a:r>
              <a:rPr lang="en-US" dirty="0" smtClean="0"/>
              <a:t>Understand declarative workflows and their limitations</a:t>
            </a:r>
          </a:p>
          <a:p>
            <a:pPr lvl="0"/>
            <a:r>
              <a:rPr lang="en-US" dirty="0" smtClean="0"/>
              <a:t>Create an Action and invoke it through code</a:t>
            </a:r>
          </a:p>
          <a:p>
            <a:pPr lvl="0"/>
            <a:r>
              <a:rPr lang="en-US" dirty="0" smtClean="0"/>
              <a:t>Create a Business Process Flow and modify the process in code</a:t>
            </a:r>
          </a:p>
          <a:p>
            <a:pPr lvl="0"/>
            <a:endParaRPr lang="en-US" dirty="0" smtClean="0"/>
          </a:p>
          <a:p>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17414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9" name="Title 8"/>
          <p:cNvSpPr>
            <a:spLocks noGrp="1"/>
          </p:cNvSpPr>
          <p:nvPr>
            <p:ph type="title"/>
          </p:nvPr>
        </p:nvSpPr>
        <p:spPr/>
        <p:txBody>
          <a:bodyPr>
            <a:normAutofit fontScale="90000"/>
          </a:bodyPr>
          <a:lstStyle/>
          <a:p>
            <a:r>
              <a:rPr lang="en-GB" dirty="0" smtClean="0"/>
              <a:t>Processes vs Plugins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1455518"/>
              </p:ext>
            </p:extLst>
          </p:nvPr>
        </p:nvGraphicFramePr>
        <p:xfrm>
          <a:off x="1197184" y="1734120"/>
          <a:ext cx="8710237" cy="4937760"/>
        </p:xfrm>
        <a:graphic>
          <a:graphicData uri="http://schemas.openxmlformats.org/drawingml/2006/table">
            <a:tbl>
              <a:tblPr firstRow="1" bandRow="1">
                <a:tableStyleId>{5C22544A-7EE6-4342-B048-85BDC9FD1C3A}</a:tableStyleId>
              </a:tblPr>
              <a:tblGrid>
                <a:gridCol w="3600481">
                  <a:extLst>
                    <a:ext uri="{9D8B030D-6E8A-4147-A177-3AD203B41FA5}">
                      <a16:colId xmlns:a16="http://schemas.microsoft.com/office/drawing/2014/main" val="20000"/>
                    </a:ext>
                  </a:extLst>
                </a:gridCol>
                <a:gridCol w="5109756">
                  <a:extLst>
                    <a:ext uri="{9D8B030D-6E8A-4147-A177-3AD203B41FA5}">
                      <a16:colId xmlns:a16="http://schemas.microsoft.com/office/drawing/2014/main" val="20001"/>
                    </a:ext>
                  </a:extLst>
                </a:gridCol>
              </a:tblGrid>
              <a:tr h="315023">
                <a:tc>
                  <a:txBody>
                    <a:bodyPr/>
                    <a:lstStyle/>
                    <a:p>
                      <a:r>
                        <a:rPr lang="en-GB" dirty="0"/>
                        <a:t>Restriction</a:t>
                      </a:r>
                      <a:endParaRPr lang="en-GB" dirty="0">
                        <a:latin typeface="Arial" pitchFamily="34" charset="0"/>
                        <a:cs typeface="Arial" pitchFamily="34" charset="0"/>
                      </a:endParaRPr>
                    </a:p>
                  </a:txBody>
                  <a:tcPr/>
                </a:tc>
                <a:tc>
                  <a:txBody>
                    <a:bodyPr/>
                    <a:lstStyle/>
                    <a:p>
                      <a:r>
                        <a:rPr lang="en-GB" dirty="0"/>
                        <a:t>Solution</a:t>
                      </a:r>
                      <a:endParaRPr lang="en-GB" dirty="0">
                        <a:latin typeface="Arial" pitchFamily="34" charset="0"/>
                        <a:cs typeface="Arial" pitchFamily="34" charset="0"/>
                      </a:endParaRPr>
                    </a:p>
                  </a:txBody>
                  <a:tcPr/>
                </a:tc>
                <a:extLst>
                  <a:ext uri="{0D108BD9-81ED-4DB2-BD59-A6C34878D82A}">
                    <a16:rowId xmlns:a16="http://schemas.microsoft.com/office/drawing/2014/main" val="10000"/>
                  </a:ext>
                </a:extLst>
              </a:tr>
              <a:tr h="543739">
                <a:tc>
                  <a:txBody>
                    <a:bodyPr/>
                    <a:lstStyle/>
                    <a:p>
                      <a:r>
                        <a:rPr lang="en-GB" dirty="0"/>
                        <a:t>Changes to</a:t>
                      </a:r>
                      <a:r>
                        <a:rPr lang="en-GB" baseline="0" dirty="0"/>
                        <a:t> business logic need to be made by non developers</a:t>
                      </a:r>
                      <a:endParaRPr lang="en-GB" dirty="0">
                        <a:latin typeface="Arial" pitchFamily="34" charset="0"/>
                        <a:cs typeface="Arial" pitchFamily="34" charset="0"/>
                      </a:endParaRPr>
                    </a:p>
                  </a:txBody>
                  <a:tcPr/>
                </a:tc>
                <a:tc>
                  <a:txBody>
                    <a:bodyPr/>
                    <a:lstStyle/>
                    <a:p>
                      <a:r>
                        <a:rPr lang="en-GB" dirty="0" err="1"/>
                        <a:t>Crm</a:t>
                      </a:r>
                      <a:r>
                        <a:rPr lang="en-GB" dirty="0"/>
                        <a:t> users can create, edit, reorder the steps of a process</a:t>
                      </a:r>
                      <a:endParaRPr lang="en-GB" dirty="0">
                        <a:latin typeface="Arial" pitchFamily="34" charset="0"/>
                        <a:cs typeface="Arial" pitchFamily="34" charset="0"/>
                      </a:endParaRPr>
                    </a:p>
                  </a:txBody>
                  <a:tcPr/>
                </a:tc>
                <a:extLst>
                  <a:ext uri="{0D108BD9-81ED-4DB2-BD59-A6C34878D82A}">
                    <a16:rowId xmlns:a16="http://schemas.microsoft.com/office/drawing/2014/main" val="10001"/>
                  </a:ext>
                </a:extLst>
              </a:tr>
              <a:tr h="543739">
                <a:tc>
                  <a:txBody>
                    <a:bodyPr/>
                    <a:lstStyle/>
                    <a:p>
                      <a:r>
                        <a:rPr lang="en-GB" dirty="0"/>
                        <a:t>Need to run when user decides</a:t>
                      </a:r>
                      <a:endParaRPr lang="en-GB" dirty="0">
                        <a:latin typeface="Arial" pitchFamily="34" charset="0"/>
                        <a:cs typeface="Arial" pitchFamily="34" charset="0"/>
                      </a:endParaRPr>
                    </a:p>
                  </a:txBody>
                  <a:tcPr/>
                </a:tc>
                <a:tc>
                  <a:txBody>
                    <a:bodyPr/>
                    <a:lstStyle/>
                    <a:p>
                      <a:r>
                        <a:rPr lang="en-GB" dirty="0" err="1"/>
                        <a:t>Crm</a:t>
                      </a:r>
                      <a:r>
                        <a:rPr lang="en-GB" dirty="0"/>
                        <a:t> users can select to run an</a:t>
                      </a:r>
                      <a:r>
                        <a:rPr lang="en-GB" baseline="0" dirty="0"/>
                        <a:t> on demand </a:t>
                      </a:r>
                      <a:r>
                        <a:rPr lang="en-GB" dirty="0"/>
                        <a:t>workflow</a:t>
                      </a:r>
                      <a:endParaRPr lang="en-GB" dirty="0">
                        <a:latin typeface="Arial" pitchFamily="34" charset="0"/>
                        <a:cs typeface="Arial" pitchFamily="34" charset="0"/>
                      </a:endParaRPr>
                    </a:p>
                  </a:txBody>
                  <a:tcPr/>
                </a:tc>
                <a:extLst>
                  <a:ext uri="{0D108BD9-81ED-4DB2-BD59-A6C34878D82A}">
                    <a16:rowId xmlns:a16="http://schemas.microsoft.com/office/drawing/2014/main" val="10002"/>
                  </a:ext>
                </a:extLst>
              </a:tr>
              <a:tr h="543739">
                <a:tc>
                  <a:txBody>
                    <a:bodyPr/>
                    <a:lstStyle/>
                    <a:p>
                      <a:r>
                        <a:rPr lang="en-GB" dirty="0"/>
                        <a:t>Running CRM online</a:t>
                      </a:r>
                      <a:endParaRPr lang="en-GB" dirty="0">
                        <a:latin typeface="Arial" pitchFamily="34" charset="0"/>
                        <a:cs typeface="Arial" pitchFamily="34" charset="0"/>
                      </a:endParaRPr>
                    </a:p>
                  </a:txBody>
                  <a:tcPr/>
                </a:tc>
                <a:tc>
                  <a:txBody>
                    <a:bodyPr/>
                    <a:lstStyle/>
                    <a:p>
                      <a:r>
                        <a:rPr lang="en-GB" dirty="0"/>
                        <a:t>Declarative workflows, can not be registered for CRM online, so need to use plugins</a:t>
                      </a:r>
                      <a:endParaRPr lang="en-GB" dirty="0">
                        <a:latin typeface="Arial" pitchFamily="34" charset="0"/>
                        <a:cs typeface="Arial" pitchFamily="34" charset="0"/>
                      </a:endParaRPr>
                    </a:p>
                  </a:txBody>
                  <a:tcPr/>
                </a:tc>
                <a:extLst>
                  <a:ext uri="{0D108BD9-81ED-4DB2-BD59-A6C34878D82A}">
                    <a16:rowId xmlns:a16="http://schemas.microsoft.com/office/drawing/2014/main" val="10003"/>
                  </a:ext>
                </a:extLst>
              </a:tr>
              <a:tr h="1708893">
                <a:tc>
                  <a:txBody>
                    <a:bodyPr/>
                    <a:lstStyle/>
                    <a:p>
                      <a:r>
                        <a:rPr lang="en-GB" dirty="0"/>
                        <a:t>Complex logic that needs multiple conditions, loops, read external data sources</a:t>
                      </a:r>
                      <a:endParaRPr lang="en-GB"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Process</a:t>
                      </a:r>
                      <a:r>
                        <a:rPr lang="en-GB" baseline="0" dirty="0"/>
                        <a:t> steps and conditional options supplied through the designer are limited compared to writing a plugin in </a:t>
                      </a:r>
                      <a:r>
                        <a:rPr lang="en-GB" baseline="0" dirty="0" err="1"/>
                        <a:t>.Net</a:t>
                      </a:r>
                      <a:r>
                        <a:rPr lang="en-GB" baseline="0" dirty="0"/>
                        <a:t>. </a:t>
                      </a:r>
                      <a:r>
                        <a:rPr lang="en-GB" baseline="0" dirty="0" smtClean="0"/>
                        <a:t>However</a:t>
                      </a:r>
                      <a:r>
                        <a:rPr lang="en-GB" baseline="0" dirty="0"/>
                        <a:t>, </a:t>
                      </a:r>
                      <a:r>
                        <a:rPr lang="en-GB" dirty="0"/>
                        <a:t>Complex logic can be performed by </a:t>
                      </a:r>
                      <a:r>
                        <a:rPr lang="en-GB" dirty="0" err="1"/>
                        <a:t>.Net</a:t>
                      </a:r>
                      <a:r>
                        <a:rPr lang="en-GB" dirty="0"/>
                        <a:t> components used inside processes (Custom</a:t>
                      </a:r>
                      <a:r>
                        <a:rPr lang="en-GB" baseline="0" dirty="0"/>
                        <a:t> Workflow Activities) or used to invoke processes (Actions)</a:t>
                      </a:r>
                      <a:endParaRPr lang="en-GB" dirty="0"/>
                    </a:p>
                    <a:p>
                      <a:endParaRPr lang="en-GB" dirty="0">
                        <a:latin typeface="Arial" pitchFamily="34" charset="0"/>
                        <a:cs typeface="Arial" pitchFamily="34" charset="0"/>
                      </a:endParaRPr>
                    </a:p>
                  </a:txBody>
                  <a:tcPr/>
                </a:tc>
                <a:extLst>
                  <a:ext uri="{0D108BD9-81ED-4DB2-BD59-A6C34878D82A}">
                    <a16:rowId xmlns:a16="http://schemas.microsoft.com/office/drawing/2014/main" val="10004"/>
                  </a:ext>
                </a:extLst>
              </a:tr>
              <a:tr h="543739">
                <a:tc>
                  <a:txBody>
                    <a:bodyPr/>
                    <a:lstStyle/>
                    <a:p>
                      <a:r>
                        <a:rPr lang="en-GB" dirty="0"/>
                        <a:t>Running the logic real time</a:t>
                      </a:r>
                      <a:endParaRPr lang="en-GB" dirty="0">
                        <a:latin typeface="Arial" pitchFamily="34" charset="0"/>
                        <a:cs typeface="Arial" pitchFamily="34" charset="0"/>
                      </a:endParaRPr>
                    </a:p>
                  </a:txBody>
                  <a:tcPr/>
                </a:tc>
                <a:tc>
                  <a:txBody>
                    <a:bodyPr/>
                    <a:lstStyle/>
                    <a:p>
                      <a:r>
                        <a:rPr lang="en-GB" dirty="0"/>
                        <a:t>CRM</a:t>
                      </a:r>
                      <a:r>
                        <a:rPr lang="en-GB" baseline="0" dirty="0"/>
                        <a:t> workflows can now run synchronously as well as asynchronously just like plugins</a:t>
                      </a:r>
                      <a:endParaRPr lang="en-GB"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8216" name="TextBox 5"/>
          <p:cNvSpPr txBox="1">
            <a:spLocks noChangeArrowheads="1"/>
          </p:cNvSpPr>
          <p:nvPr/>
        </p:nvSpPr>
        <p:spPr bwMode="auto">
          <a:xfrm>
            <a:off x="5186452" y="422678"/>
            <a:ext cx="5893152" cy="400110"/>
          </a:xfrm>
          <a:prstGeom prst="rect">
            <a:avLst/>
          </a:prstGeom>
          <a:noFill/>
          <a:ln w="9525">
            <a:noFill/>
            <a:miter lim="800000"/>
            <a:headEnd/>
            <a:tailEnd/>
          </a:ln>
        </p:spPr>
        <p:txBody>
          <a:bodyPr wrap="none">
            <a:spAutoFit/>
          </a:bodyPr>
          <a:lstStyle/>
          <a:p>
            <a:pPr eaLnBrk="0" hangingPunct="0">
              <a:spcBef>
                <a:spcPct val="50000"/>
              </a:spcBef>
            </a:pPr>
            <a:r>
              <a:rPr lang="en-GB" sz="2000" dirty="0">
                <a:cs typeface="Arial" charset="0"/>
              </a:rPr>
              <a:t>Reasons to use </a:t>
            </a:r>
            <a:r>
              <a:rPr lang="en-GB" sz="2000" dirty="0" err="1">
                <a:cs typeface="Arial" charset="0"/>
              </a:rPr>
              <a:t>WorkFlows</a:t>
            </a:r>
            <a:r>
              <a:rPr lang="en-GB" sz="2000" dirty="0">
                <a:cs typeface="Arial" charset="0"/>
              </a:rPr>
              <a:t> to host business logic </a:t>
            </a:r>
          </a:p>
        </p:txBody>
      </p:sp>
    </p:spTree>
    <p:extLst>
      <p:ext uri="{BB962C8B-B14F-4D97-AF65-F5344CB8AC3E}">
        <p14:creationId xmlns:p14="http://schemas.microsoft.com/office/powerpoint/2010/main" val="371075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0" indent="0">
              <a:buNone/>
            </a:pPr>
            <a:r>
              <a:rPr lang="en-GB" sz="1800" dirty="0">
                <a:cs typeface="Arial" charset="0"/>
              </a:rPr>
              <a:t>Available to create through the processes editor dialog</a:t>
            </a:r>
          </a:p>
          <a:p>
            <a:endParaRPr lang="en-GB" dirty="0"/>
          </a:p>
        </p:txBody>
      </p:sp>
      <p:sp>
        <p:nvSpPr>
          <p:cNvPr id="9" name="Title 8"/>
          <p:cNvSpPr>
            <a:spLocks noGrp="1"/>
          </p:cNvSpPr>
          <p:nvPr>
            <p:ph type="title"/>
          </p:nvPr>
        </p:nvSpPr>
        <p:spPr/>
        <p:txBody>
          <a:bodyPr>
            <a:normAutofit fontScale="90000"/>
          </a:bodyPr>
          <a:lstStyle/>
          <a:p>
            <a:r>
              <a:rPr lang="en-GB" smtClean="0"/>
              <a:t>Process options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266150368"/>
              </p:ext>
            </p:extLst>
          </p:nvPr>
        </p:nvGraphicFramePr>
        <p:xfrm>
          <a:off x="621882" y="2407368"/>
          <a:ext cx="10399044" cy="3474720"/>
        </p:xfrm>
        <a:graphic>
          <a:graphicData uri="http://schemas.openxmlformats.org/drawingml/2006/table">
            <a:tbl>
              <a:tblPr firstRow="1" bandRow="1">
                <a:tableStyleId>{5C22544A-7EE6-4342-B048-85BDC9FD1C3A}</a:tableStyleId>
              </a:tblPr>
              <a:tblGrid>
                <a:gridCol w="3724262">
                  <a:extLst>
                    <a:ext uri="{9D8B030D-6E8A-4147-A177-3AD203B41FA5}">
                      <a16:colId xmlns:a16="http://schemas.microsoft.com/office/drawing/2014/main" val="20000"/>
                    </a:ext>
                  </a:extLst>
                </a:gridCol>
                <a:gridCol w="6674782">
                  <a:extLst>
                    <a:ext uri="{9D8B030D-6E8A-4147-A177-3AD203B41FA5}">
                      <a16:colId xmlns:a16="http://schemas.microsoft.com/office/drawing/2014/main" val="20001"/>
                    </a:ext>
                  </a:extLst>
                </a:gridCol>
              </a:tblGrid>
              <a:tr h="0">
                <a:tc>
                  <a:txBody>
                    <a:bodyPr/>
                    <a:lstStyle/>
                    <a:p>
                      <a:r>
                        <a:rPr lang="en-GB" dirty="0"/>
                        <a:t>Process</a:t>
                      </a:r>
                      <a:endParaRPr lang="en-GB" dirty="0">
                        <a:latin typeface="Arial" pitchFamily="34" charset="0"/>
                        <a:cs typeface="Arial" pitchFamily="34" charset="0"/>
                      </a:endParaRPr>
                    </a:p>
                  </a:txBody>
                  <a:tcPr/>
                </a:tc>
                <a:tc>
                  <a:txBody>
                    <a:bodyPr/>
                    <a:lstStyle/>
                    <a:p>
                      <a:r>
                        <a:rPr lang="en-GB" dirty="0"/>
                        <a:t>Description</a:t>
                      </a:r>
                      <a:endParaRPr lang="en-GB"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GB" dirty="0"/>
                        <a:t>Workflow</a:t>
                      </a:r>
                      <a:endParaRPr lang="en-GB" dirty="0">
                        <a:latin typeface="Arial" pitchFamily="34" charset="0"/>
                        <a:cs typeface="Arial" pitchFamily="34" charset="0"/>
                      </a:endParaRPr>
                    </a:p>
                  </a:txBody>
                  <a:tcPr/>
                </a:tc>
                <a:tc>
                  <a:txBody>
                    <a:bodyPr/>
                    <a:lstStyle/>
                    <a:p>
                      <a:r>
                        <a:rPr lang="en-GB" dirty="0"/>
                        <a:t>Created as a series of steps in CRM designer or externally as XAML.</a:t>
                      </a:r>
                      <a:r>
                        <a:rPr lang="en-GB" baseline="0" dirty="0"/>
                        <a:t> Auto-started or run on demand by user.</a:t>
                      </a:r>
                      <a:endParaRPr lang="en-GB"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GB" dirty="0"/>
                        <a:t>Dialog</a:t>
                      </a:r>
                      <a:endParaRPr lang="en-GB" dirty="0">
                        <a:latin typeface="Arial" pitchFamily="34" charset="0"/>
                        <a:cs typeface="Arial" pitchFamily="34" charset="0"/>
                      </a:endParaRPr>
                    </a:p>
                  </a:txBody>
                  <a:tcPr/>
                </a:tc>
                <a:tc>
                  <a:txBody>
                    <a:bodyPr/>
                    <a:lstStyle/>
                    <a:p>
                      <a:r>
                        <a:rPr lang="en-GB" dirty="0"/>
                        <a:t>Created only through CRM designer, and can only be user</a:t>
                      </a:r>
                      <a:r>
                        <a:rPr lang="en-GB" baseline="0" dirty="0"/>
                        <a:t> started</a:t>
                      </a:r>
                      <a:r>
                        <a:rPr lang="en-GB" dirty="0"/>
                        <a:t> </a:t>
                      </a:r>
                      <a:endParaRPr lang="en-GB"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GB" dirty="0"/>
                        <a:t>Action</a:t>
                      </a:r>
                      <a:endParaRPr lang="en-GB"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Business logic unit created from process</a:t>
                      </a:r>
                      <a:r>
                        <a:rPr lang="en-GB" baseline="0" dirty="0"/>
                        <a:t> steps, can be assigned to an entity or all. Can have input and output parameters. Invoked through an </a:t>
                      </a:r>
                      <a:r>
                        <a:rPr lang="en-GB" baseline="0" dirty="0" err="1"/>
                        <a:t>OrganizationRequest</a:t>
                      </a:r>
                      <a:r>
                        <a:rPr lang="en-GB" baseline="0" dirty="0"/>
                        <a:t> message in code</a:t>
                      </a:r>
                      <a:endParaRPr lang="en-GB" dirty="0"/>
                    </a:p>
                    <a:p>
                      <a:endParaRPr lang="en-GB"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GB" dirty="0"/>
                        <a:t>Business Process Flow</a:t>
                      </a:r>
                      <a:endParaRPr lang="en-GB" dirty="0">
                        <a:latin typeface="Arial" pitchFamily="34" charset="0"/>
                        <a:cs typeface="Arial" pitchFamily="34" charset="0"/>
                      </a:endParaRPr>
                    </a:p>
                  </a:txBody>
                  <a:tcPr/>
                </a:tc>
                <a:tc>
                  <a:txBody>
                    <a:bodyPr/>
                    <a:lstStyle/>
                    <a:p>
                      <a:r>
                        <a:rPr lang="en-GB" dirty="0"/>
                        <a:t>A</a:t>
                      </a:r>
                      <a:r>
                        <a:rPr lang="en-GB" baseline="0" dirty="0"/>
                        <a:t> visualisation of the progress of an entity through a defined business process</a:t>
                      </a:r>
                      <a:endParaRPr lang="en-GB" dirty="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268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Available to be enabled on many system entities and custom entities</a:t>
            </a:r>
          </a:p>
          <a:p>
            <a:pPr lvl="1"/>
            <a:r>
              <a:rPr lang="en-US" dirty="0" smtClean="0"/>
              <a:t>Span Multiple Entities</a:t>
            </a:r>
          </a:p>
          <a:p>
            <a:pPr lvl="1"/>
            <a:r>
              <a:rPr lang="en-US" dirty="0" smtClean="0"/>
              <a:t>Role Tailored</a:t>
            </a:r>
          </a:p>
          <a:p>
            <a:pPr lvl="1"/>
            <a:r>
              <a:rPr lang="en-US" dirty="0" smtClean="0"/>
              <a:t>Switch on the fly</a:t>
            </a:r>
          </a:p>
          <a:p>
            <a:pPr lvl="1"/>
            <a:r>
              <a:rPr lang="en-US" dirty="0" smtClean="0"/>
              <a:t>Can contain Process Branching based on condition</a:t>
            </a:r>
          </a:p>
          <a:p>
            <a:r>
              <a:rPr lang="en-US" dirty="0" smtClean="0"/>
              <a:t>Process definition included in Solutions</a:t>
            </a:r>
            <a:br>
              <a:rPr lang="en-US" dirty="0" smtClean="0"/>
            </a:br>
            <a:r>
              <a:rPr lang="en-US" dirty="0" smtClean="0"/>
              <a:t/>
            </a:r>
            <a:br>
              <a:rPr lang="en-US" dirty="0" smtClean="0"/>
            </a:br>
            <a:endParaRPr lang="en-US" dirty="0"/>
          </a:p>
        </p:txBody>
      </p:sp>
      <p:sp>
        <p:nvSpPr>
          <p:cNvPr id="10" name="Title 9"/>
          <p:cNvSpPr>
            <a:spLocks noGrp="1"/>
          </p:cNvSpPr>
          <p:nvPr>
            <p:ph type="title"/>
          </p:nvPr>
        </p:nvSpPr>
        <p:spPr/>
        <p:txBody>
          <a:bodyPr>
            <a:normAutofit fontScale="90000"/>
          </a:bodyPr>
          <a:lstStyle/>
          <a:p>
            <a:r>
              <a:rPr lang="en-GB" smtClean="0"/>
              <a:t>Business Process Flows</a:t>
            </a:r>
            <a:endParaRPr lang="en-GB" dirty="0"/>
          </a:p>
        </p:txBody>
      </p:sp>
    </p:spTree>
    <p:extLst>
      <p:ext uri="{BB962C8B-B14F-4D97-AF65-F5344CB8AC3E}">
        <p14:creationId xmlns:p14="http://schemas.microsoft.com/office/powerpoint/2010/main" val="189839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GB" dirty="0" smtClean="0"/>
              <a:t>Each process can contain up to 30 stages</a:t>
            </a:r>
          </a:p>
          <a:p>
            <a:r>
              <a:rPr lang="en-GB" dirty="0" smtClean="0"/>
              <a:t>Multi-entity processes can contain up to 5 entities</a:t>
            </a:r>
          </a:p>
          <a:p>
            <a:r>
              <a:rPr lang="en-GB" dirty="0" smtClean="0"/>
              <a:t>There can be up to 10 activated business process flow processes per entity</a:t>
            </a:r>
          </a:p>
          <a:p>
            <a:r>
              <a:rPr lang="en-GB" dirty="0" smtClean="0"/>
              <a:t>Users can switch processes if they need to</a:t>
            </a:r>
          </a:p>
          <a:p>
            <a:r>
              <a:rPr lang="en-GB" dirty="0" smtClean="0"/>
              <a:t>Business process flows can be restricted by Security Roles; order determines default used</a:t>
            </a:r>
            <a:r>
              <a:rPr lang="en-US" dirty="0" smtClean="0"/>
              <a:t/>
            </a:r>
            <a:br>
              <a:rPr lang="en-US" dirty="0" smtClean="0"/>
            </a:br>
            <a:endParaRPr lang="en-US" dirty="0"/>
          </a:p>
        </p:txBody>
      </p:sp>
      <p:sp>
        <p:nvSpPr>
          <p:cNvPr id="10" name="Title 9"/>
          <p:cNvSpPr>
            <a:spLocks noGrp="1"/>
          </p:cNvSpPr>
          <p:nvPr>
            <p:ph type="title"/>
          </p:nvPr>
        </p:nvSpPr>
        <p:spPr/>
        <p:txBody>
          <a:bodyPr>
            <a:normAutofit fontScale="90000"/>
          </a:bodyPr>
          <a:lstStyle/>
          <a:p>
            <a:r>
              <a:rPr lang="en-GB" smtClean="0"/>
              <a:t>Capabilities of Business Process Flows</a:t>
            </a:r>
            <a:endParaRPr lang="en-GB" dirty="0"/>
          </a:p>
        </p:txBody>
      </p:sp>
    </p:spTree>
    <p:extLst>
      <p:ext uri="{BB962C8B-B14F-4D97-AF65-F5344CB8AC3E}">
        <p14:creationId xmlns:p14="http://schemas.microsoft.com/office/powerpoint/2010/main" val="281121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Created using the process editor with Process steps defined and managed in CRM designer. So can be edited by non developer</a:t>
            </a:r>
          </a:p>
          <a:p>
            <a:r>
              <a:rPr lang="en-US" dirty="0" smtClean="0"/>
              <a:t>Process can define input and output parameters to receive from and pass back to calling code</a:t>
            </a:r>
          </a:p>
          <a:p>
            <a:r>
              <a:rPr lang="en-US" dirty="0" smtClean="0"/>
              <a:t>Exposed as a custom </a:t>
            </a:r>
            <a:r>
              <a:rPr lang="en-US" dirty="0" err="1" smtClean="0"/>
              <a:t>OrganizationRequest</a:t>
            </a:r>
            <a:r>
              <a:rPr lang="en-US" dirty="0" smtClean="0"/>
              <a:t>, CRM Messages that work with the typical CRM Request/Response pattern</a:t>
            </a:r>
          </a:p>
          <a:p>
            <a:r>
              <a:rPr lang="en-US" dirty="0" smtClean="0"/>
              <a:t>Built on top of the process infrastructure, but execute real time </a:t>
            </a:r>
          </a:p>
          <a:p>
            <a:r>
              <a:rPr lang="en-GB" dirty="0" smtClean="0"/>
              <a:t>Cannot call from another declarative process except indirectly through a custom workflow activity, plug-in, or an application that uses the organization service.</a:t>
            </a:r>
            <a:r>
              <a:rPr lang="en-US" dirty="0" smtClean="0"/>
              <a:t> Can be invoked only from managed code, client script or external client applications </a:t>
            </a:r>
          </a:p>
          <a:p>
            <a:r>
              <a:rPr lang="en-US" dirty="0" smtClean="0"/>
              <a:t>Can be generic and not fixed to a single entity like workflow, dialog and business process flow</a:t>
            </a:r>
          </a:p>
          <a:p>
            <a:endParaRPr lang="en-US" dirty="0"/>
          </a:p>
        </p:txBody>
      </p:sp>
      <p:sp>
        <p:nvSpPr>
          <p:cNvPr id="10" name="Title 9"/>
          <p:cNvSpPr>
            <a:spLocks noGrp="1"/>
          </p:cNvSpPr>
          <p:nvPr>
            <p:ph type="title"/>
          </p:nvPr>
        </p:nvSpPr>
        <p:spPr/>
        <p:txBody>
          <a:bodyPr>
            <a:normAutofit fontScale="90000"/>
          </a:bodyPr>
          <a:lstStyle/>
          <a:p>
            <a:r>
              <a:rPr lang="en-GB" smtClean="0"/>
              <a:t>Actions</a:t>
            </a:r>
            <a:endParaRPr lang="en-GB" dirty="0"/>
          </a:p>
        </p:txBody>
      </p:sp>
    </p:spTree>
    <p:extLst>
      <p:ext uri="{BB962C8B-B14F-4D97-AF65-F5344CB8AC3E}">
        <p14:creationId xmlns:p14="http://schemas.microsoft.com/office/powerpoint/2010/main" val="393743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12241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91B78A9-CB0B-4A6B-986C-C3FD7F78ECCA">5</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544FD2-2BB1-4095-B5D9-F1AF7BC2C2F5}">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AB8F815-F728-4738-BF73-13419CED4F35}">
  <ds:schemaRefs>
    <ds:schemaRef ds:uri="http://schemas.microsoft.com/sharepoint/v3/contenttype/forms"/>
  </ds:schemaRefs>
</ds:datastoreItem>
</file>

<file path=customXml/itemProps3.xml><?xml version="1.0" encoding="utf-8"?>
<ds:datastoreItem xmlns:ds="http://schemas.openxmlformats.org/officeDocument/2006/customXml" ds:itemID="{369DDECA-A3D8-4371-8966-45E18A809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1237</TotalTime>
  <Words>3313</Words>
  <Application>Microsoft Office PowerPoint</Application>
  <PresentationFormat>Widescreen</PresentationFormat>
  <Paragraphs>371</Paragraphs>
  <Slides>29</Slides>
  <Notes>29</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Consolas</vt:lpstr>
      <vt:lpstr>Courier New</vt:lpstr>
      <vt:lpstr>Segoe UI</vt:lpstr>
      <vt:lpstr>Segoe UI Light</vt:lpstr>
      <vt:lpstr>Times New Roman</vt:lpstr>
      <vt:lpstr>PPM Courseware Slides</vt:lpstr>
      <vt:lpstr>Processes</vt:lpstr>
      <vt:lpstr>Objectives</vt:lpstr>
      <vt:lpstr>Objectives</vt:lpstr>
      <vt:lpstr>Processes vs Plugins</vt:lpstr>
      <vt:lpstr>Process options</vt:lpstr>
      <vt:lpstr>Business Process Flows</vt:lpstr>
      <vt:lpstr>Capabilities of Business Process Flows</vt:lpstr>
      <vt:lpstr>Actions</vt:lpstr>
      <vt:lpstr>PowerPoint Presentation</vt:lpstr>
      <vt:lpstr>PowerPoint Presentation</vt:lpstr>
      <vt:lpstr>PowerPoint Presentation</vt:lpstr>
      <vt:lpstr>Workflow</vt:lpstr>
      <vt:lpstr>RealTime WorkFlow</vt:lpstr>
      <vt:lpstr>Creating RealTime WorkFlow</vt:lpstr>
      <vt:lpstr>Executing Workflow programmatically</vt:lpstr>
      <vt:lpstr>Dialogs</vt:lpstr>
      <vt:lpstr>Creating Custom Workflow Activities</vt:lpstr>
      <vt:lpstr>Specifying Parameters </vt:lpstr>
      <vt:lpstr>Reading and writing to the </vt:lpstr>
      <vt:lpstr>Using the CodeActivityContext</vt:lpstr>
      <vt:lpstr>Installing and using a Custom WorkFlow Activity</vt:lpstr>
      <vt:lpstr>Debugging Custom Workflow Activities</vt:lpstr>
      <vt:lpstr>Debugging Custom Workflow Activities</vt:lpstr>
      <vt:lpstr>Debugging Custom Workflow Activities</vt:lpstr>
      <vt:lpstr>Debugging Custom Workflow Activities</vt:lpstr>
      <vt:lpstr>Debugging Custom Workflow Activities</vt:lpstr>
      <vt:lpstr>Debugging Custom Workflow Activities</vt:lpstr>
      <vt:lpstr>Declarative Workflows</vt:lpstr>
      <vt:lpstr>Module 4 Lab A</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49</cp:revision>
  <dcterms:created xsi:type="dcterms:W3CDTF">2016-09-15T10:26:31Z</dcterms:created>
  <dcterms:modified xsi:type="dcterms:W3CDTF">2018-12-10T15:07:07Z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