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Lst>
  <p:notesMasterIdLst>
    <p:notesMasterId r:id="rId59"/>
  </p:notesMasterIdLst>
  <p:handoutMasterIdLst>
    <p:handoutMasterId r:id="rId6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309" r:id="rId25"/>
    <p:sldId id="308"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049"/>
    <a:srgbClr val="AC0037"/>
    <a:srgbClr val="555454"/>
    <a:srgbClr val="000000"/>
    <a:srgbClr val="B9CDE5"/>
    <a:srgbClr val="00519C"/>
    <a:srgbClr val="004F9F"/>
    <a:srgbClr val="0070C0"/>
    <a:srgbClr val="0070AB"/>
    <a:srgbClr val="FF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987" autoAdjust="0"/>
    <p:restoredTop sz="50620" autoAdjust="0"/>
  </p:normalViewPr>
  <p:slideViewPr>
    <p:cSldViewPr snapToGrid="0">
      <p:cViewPr varScale="1">
        <p:scale>
          <a:sx n="54" d="100"/>
          <a:sy n="54" d="100"/>
        </p:scale>
        <p:origin x="2652" y="78"/>
      </p:cViewPr>
      <p:guideLst>
        <p:guide orient="horz" pos="2160"/>
        <p:guide pos="3840"/>
      </p:guideLst>
    </p:cSldViewPr>
  </p:slideViewPr>
  <p:outlineViewPr>
    <p:cViewPr>
      <p:scale>
        <a:sx n="33" d="100"/>
        <a:sy n="33" d="100"/>
      </p:scale>
      <p:origin x="0" y="-15918"/>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8" d="100"/>
          <a:sy n="78" d="100"/>
        </p:scale>
        <p:origin x="3978" y="108"/>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400110"/>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smtClean="0">
                <a:solidFill>
                  <a:schemeClr val="accent4"/>
                </a:solidFill>
                <a:latin typeface="Segoe UI" panose="020B0502040204020203" pitchFamily="34" charset="0"/>
                <a:cs typeface="Segoe UI" panose="020B0502040204020203" pitchFamily="34" charset="0"/>
              </a:rPr>
              <a:t>Microsoft Dynamics CRM &amp; Dynamics 365 Fast Track for Developers</a:t>
            </a:r>
            <a:endParaRPr lang="en-GB" sz="1000" cap="all" spc="300" baseline="0" dirty="0">
              <a:solidFill>
                <a:schemeClr val="accent1"/>
              </a:solidFill>
              <a:latin typeface="Segoe UI" panose="020B0502040204020203" pitchFamily="34" charset="0"/>
              <a:cs typeface="Segoe UI" panose="020B0502040204020203" pitchFamily="34" charset="0"/>
            </a:endParaRP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smtClean="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image" Target="../media/image10.png"/></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135781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GB" dirty="0"/>
              <a:t>Synchronous Plugins should execute in a short time to prevent blocking</a:t>
            </a:r>
            <a:r>
              <a:rPr lang="en-GB" baseline="0" dirty="0"/>
              <a:t> the UI.  But BOTH Synchronous and Asynchronous plugins will timeout after 2 minutes, which can effect debugging, Asynchronous good for calls to external systems, or anywhere where the operation is not imperative before execution returns to the user.</a:t>
            </a:r>
          </a:p>
          <a:p>
            <a:endParaRPr lang="en-GB" dirty="0"/>
          </a:p>
        </p:txBody>
      </p:sp>
    </p:spTree>
    <p:extLst>
      <p:ext uri="{BB962C8B-B14F-4D97-AF65-F5344CB8AC3E}">
        <p14:creationId xmlns:p14="http://schemas.microsoft.com/office/powerpoint/2010/main" val="848766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5350"/>
          </a:xfrm>
        </p:spPr>
      </p:sp>
      <p:sp>
        <p:nvSpPr>
          <p:cNvPr id="3" name="Notes Placeholder 2"/>
          <p:cNvSpPr>
            <a:spLocks noGrp="1"/>
          </p:cNvSpPr>
          <p:nvPr>
            <p:ph type="body" idx="1"/>
          </p:nvPr>
        </p:nvSpPr>
        <p:spPr>
          <a:xfrm>
            <a:off x="728663" y="3903785"/>
            <a:ext cx="5400675" cy="5641853"/>
          </a:xfrm>
        </p:spPr>
        <p:txBody>
          <a:bodyPr/>
          <a:lstStyle/>
          <a:p>
            <a:r>
              <a:rPr lang="en-GB" dirty="0"/>
              <a:t>The Plugin Execution</a:t>
            </a:r>
            <a:r>
              <a:rPr lang="en-GB" baseline="0" dirty="0"/>
              <a:t> Context only receives data that has been entered or modified at that stage. Executing a request to read the original data values from the database would be timely, so a Pre-Image Alias will pass requested field values to the plugin execution context on an update or delete message request.</a:t>
            </a:r>
          </a:p>
          <a:p>
            <a:endParaRPr lang="en-GB" baseline="0" dirty="0"/>
          </a:p>
          <a:p>
            <a:r>
              <a:rPr lang="en-GB" baseline="0" dirty="0"/>
              <a:t>Likewise calculated columns</a:t>
            </a:r>
            <a:r>
              <a:rPr lang="en-GB" dirty="0"/>
              <a:t> or</a:t>
            </a:r>
            <a:r>
              <a:rPr lang="en-GB" baseline="0" dirty="0"/>
              <a:t> new record </a:t>
            </a:r>
            <a:r>
              <a:rPr lang="en-GB" baseline="0" dirty="0" err="1"/>
              <a:t>guids</a:t>
            </a:r>
            <a:r>
              <a:rPr lang="en-GB" baseline="0" dirty="0"/>
              <a:t> generated at the database would not be available to the Plugin Context except as part of a Post-Image Alias. Again it would be wasteful to request changes through </a:t>
            </a:r>
            <a:r>
              <a:rPr lang="en-GB" dirty="0"/>
              <a:t>a database query.</a:t>
            </a:r>
            <a:endParaRPr lang="en-GB" baseline="0" dirty="0"/>
          </a:p>
          <a:p>
            <a:endParaRPr lang="en-GB" dirty="0"/>
          </a:p>
          <a:p>
            <a:r>
              <a:rPr lang="en-GB" dirty="0"/>
              <a:t>Pre-Image and Post-Image aliases can be created either through the Plugin Registration tool – Register New Image option, or if using the Developer Toolkit Visual Studio project template, Create a plugin on the entity and select the pre/post image alias in the dialog.  Pre-Images can only be created on non create messages, and Post-Images can only be created on plugins registered to execute after the core database operation.</a:t>
            </a:r>
          </a:p>
          <a:p>
            <a:endParaRPr lang="en-GB" dirty="0"/>
          </a:p>
          <a:p>
            <a:endParaRPr lang="en-GB" dirty="0"/>
          </a:p>
          <a:p>
            <a:endParaRPr lang="en-GB" dirty="0"/>
          </a:p>
          <a:p>
            <a:endParaRPr lang="en-GB" dirty="0"/>
          </a:p>
          <a:p>
            <a:endParaRPr lang="en-GB" dirty="0"/>
          </a:p>
        </p:txBody>
      </p:sp>
      <p:graphicFrame>
        <p:nvGraphicFramePr>
          <p:cNvPr id="4" name="Table 3"/>
          <p:cNvGraphicFramePr>
            <a:graphicFrameLocks noGrp="1"/>
          </p:cNvGraphicFramePr>
          <p:nvPr>
            <p:extLst/>
          </p:nvPr>
        </p:nvGraphicFramePr>
        <p:xfrm>
          <a:off x="728663" y="7434956"/>
          <a:ext cx="4536668" cy="731520"/>
        </p:xfrm>
        <a:graphic>
          <a:graphicData uri="http://schemas.openxmlformats.org/drawingml/2006/table">
            <a:tbl>
              <a:tblPr firstRow="1" bandRow="1">
                <a:tableStyleId>{5C22544A-7EE6-4342-B048-85BDC9FD1C3A}</a:tableStyleId>
              </a:tblPr>
              <a:tblGrid>
                <a:gridCol w="1134167">
                  <a:extLst>
                    <a:ext uri="{9D8B030D-6E8A-4147-A177-3AD203B41FA5}">
                      <a16:colId xmlns:a16="http://schemas.microsoft.com/office/drawing/2014/main" val="20000"/>
                    </a:ext>
                  </a:extLst>
                </a:gridCol>
                <a:gridCol w="1134167">
                  <a:extLst>
                    <a:ext uri="{9D8B030D-6E8A-4147-A177-3AD203B41FA5}">
                      <a16:colId xmlns:a16="http://schemas.microsoft.com/office/drawing/2014/main" val="20001"/>
                    </a:ext>
                  </a:extLst>
                </a:gridCol>
                <a:gridCol w="1134167">
                  <a:extLst>
                    <a:ext uri="{9D8B030D-6E8A-4147-A177-3AD203B41FA5}">
                      <a16:colId xmlns:a16="http://schemas.microsoft.com/office/drawing/2014/main" val="20002"/>
                    </a:ext>
                  </a:extLst>
                </a:gridCol>
                <a:gridCol w="1134167">
                  <a:extLst>
                    <a:ext uri="{9D8B030D-6E8A-4147-A177-3AD203B41FA5}">
                      <a16:colId xmlns:a16="http://schemas.microsoft.com/office/drawing/2014/main" val="20003"/>
                    </a:ext>
                  </a:extLst>
                </a:gridCol>
              </a:tblGrid>
              <a:tr h="206265">
                <a:tc>
                  <a:txBody>
                    <a:bodyPr/>
                    <a:lstStyle/>
                    <a:p>
                      <a:r>
                        <a:rPr lang="en-GB" dirty="0"/>
                        <a:t>Stage</a:t>
                      </a:r>
                    </a:p>
                  </a:txBody>
                  <a:tcPr/>
                </a:tc>
                <a:tc>
                  <a:txBody>
                    <a:bodyPr/>
                    <a:lstStyle/>
                    <a:p>
                      <a:r>
                        <a:rPr lang="en-GB" dirty="0"/>
                        <a:t>Create</a:t>
                      </a:r>
                    </a:p>
                  </a:txBody>
                  <a:tcPr/>
                </a:tc>
                <a:tc>
                  <a:txBody>
                    <a:bodyPr/>
                    <a:lstStyle/>
                    <a:p>
                      <a:r>
                        <a:rPr lang="en-GB" dirty="0"/>
                        <a:t>Update</a:t>
                      </a:r>
                    </a:p>
                  </a:txBody>
                  <a:tcPr/>
                </a:tc>
                <a:tc>
                  <a:txBody>
                    <a:bodyPr/>
                    <a:lstStyle/>
                    <a:p>
                      <a:r>
                        <a:rPr lang="en-GB" dirty="0"/>
                        <a:t>Delete</a:t>
                      </a:r>
                    </a:p>
                  </a:txBody>
                  <a:tcPr/>
                </a:tc>
                <a:extLst>
                  <a:ext uri="{0D108BD9-81ED-4DB2-BD59-A6C34878D82A}">
                    <a16:rowId xmlns:a16="http://schemas.microsoft.com/office/drawing/2014/main" val="10000"/>
                  </a:ext>
                </a:extLst>
              </a:tr>
              <a:tr h="206265">
                <a:tc>
                  <a:txBody>
                    <a:bodyPr/>
                    <a:lstStyle/>
                    <a:p>
                      <a:r>
                        <a:rPr lang="en-GB" dirty="0"/>
                        <a:t>PRE-EVENT</a:t>
                      </a:r>
                    </a:p>
                  </a:txBody>
                  <a:tcPr/>
                </a:tc>
                <a:tc>
                  <a:txBody>
                    <a:bodyPr/>
                    <a:lstStyle/>
                    <a:p>
                      <a:r>
                        <a:rPr lang="en-GB" dirty="0"/>
                        <a:t>No</a:t>
                      </a:r>
                    </a:p>
                  </a:txBody>
                  <a:tcPr/>
                </a:tc>
                <a:tc>
                  <a:txBody>
                    <a:bodyPr/>
                    <a:lstStyle/>
                    <a:p>
                      <a:r>
                        <a:rPr lang="en-GB" dirty="0"/>
                        <a:t>Yes</a:t>
                      </a:r>
                    </a:p>
                  </a:txBody>
                  <a:tcPr/>
                </a:tc>
                <a:tc>
                  <a:txBody>
                    <a:bodyPr/>
                    <a:lstStyle/>
                    <a:p>
                      <a:r>
                        <a:rPr lang="en-GB" dirty="0"/>
                        <a:t>Yes</a:t>
                      </a:r>
                    </a:p>
                  </a:txBody>
                  <a:tcPr/>
                </a:tc>
                <a:extLst>
                  <a:ext uri="{0D108BD9-81ED-4DB2-BD59-A6C34878D82A}">
                    <a16:rowId xmlns:a16="http://schemas.microsoft.com/office/drawing/2014/main" val="10001"/>
                  </a:ext>
                </a:extLst>
              </a:tr>
              <a:tr h="206265">
                <a:tc>
                  <a:txBody>
                    <a:bodyPr/>
                    <a:lstStyle/>
                    <a:p>
                      <a:r>
                        <a:rPr lang="en-GB" dirty="0"/>
                        <a:t>POST-EVENT</a:t>
                      </a:r>
                    </a:p>
                  </a:txBody>
                  <a:tcPr/>
                </a:tc>
                <a:tc>
                  <a:txBody>
                    <a:bodyPr/>
                    <a:lstStyle/>
                    <a:p>
                      <a:r>
                        <a:rPr lang="en-GB" dirty="0"/>
                        <a:t>Yes</a:t>
                      </a:r>
                    </a:p>
                  </a:txBody>
                  <a:tcPr/>
                </a:tc>
                <a:tc>
                  <a:txBody>
                    <a:bodyPr/>
                    <a:lstStyle/>
                    <a:p>
                      <a:r>
                        <a:rPr lang="en-GB" dirty="0"/>
                        <a:t>Yes</a:t>
                      </a:r>
                    </a:p>
                  </a:txBody>
                  <a:tcPr/>
                </a:tc>
                <a:tc>
                  <a:txBody>
                    <a:bodyPr/>
                    <a:lstStyle/>
                    <a:p>
                      <a:r>
                        <a:rPr lang="en-GB" dirty="0"/>
                        <a:t>Yes</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nvPr>
        </p:nvGraphicFramePr>
        <p:xfrm>
          <a:off x="728663" y="8701050"/>
          <a:ext cx="4536668" cy="731520"/>
        </p:xfrm>
        <a:graphic>
          <a:graphicData uri="http://schemas.openxmlformats.org/drawingml/2006/table">
            <a:tbl>
              <a:tblPr firstRow="1" bandRow="1">
                <a:tableStyleId>{5C22544A-7EE6-4342-B048-85BDC9FD1C3A}</a:tableStyleId>
              </a:tblPr>
              <a:tblGrid>
                <a:gridCol w="1134167">
                  <a:extLst>
                    <a:ext uri="{9D8B030D-6E8A-4147-A177-3AD203B41FA5}">
                      <a16:colId xmlns:a16="http://schemas.microsoft.com/office/drawing/2014/main" val="20000"/>
                    </a:ext>
                  </a:extLst>
                </a:gridCol>
                <a:gridCol w="1134167">
                  <a:extLst>
                    <a:ext uri="{9D8B030D-6E8A-4147-A177-3AD203B41FA5}">
                      <a16:colId xmlns:a16="http://schemas.microsoft.com/office/drawing/2014/main" val="20001"/>
                    </a:ext>
                  </a:extLst>
                </a:gridCol>
                <a:gridCol w="1134167">
                  <a:extLst>
                    <a:ext uri="{9D8B030D-6E8A-4147-A177-3AD203B41FA5}">
                      <a16:colId xmlns:a16="http://schemas.microsoft.com/office/drawing/2014/main" val="20002"/>
                    </a:ext>
                  </a:extLst>
                </a:gridCol>
                <a:gridCol w="1134167">
                  <a:extLst>
                    <a:ext uri="{9D8B030D-6E8A-4147-A177-3AD203B41FA5}">
                      <a16:colId xmlns:a16="http://schemas.microsoft.com/office/drawing/2014/main" val="20003"/>
                    </a:ext>
                  </a:extLst>
                </a:gridCol>
              </a:tblGrid>
              <a:tr h="206265">
                <a:tc>
                  <a:txBody>
                    <a:bodyPr/>
                    <a:lstStyle/>
                    <a:p>
                      <a:r>
                        <a:rPr lang="en-GB" dirty="0"/>
                        <a:t>Stage</a:t>
                      </a:r>
                    </a:p>
                  </a:txBody>
                  <a:tcPr/>
                </a:tc>
                <a:tc>
                  <a:txBody>
                    <a:bodyPr/>
                    <a:lstStyle/>
                    <a:p>
                      <a:r>
                        <a:rPr lang="en-GB" dirty="0"/>
                        <a:t>Create</a:t>
                      </a:r>
                    </a:p>
                  </a:txBody>
                  <a:tcPr/>
                </a:tc>
                <a:tc>
                  <a:txBody>
                    <a:bodyPr/>
                    <a:lstStyle/>
                    <a:p>
                      <a:r>
                        <a:rPr lang="en-GB" dirty="0"/>
                        <a:t>Update</a:t>
                      </a:r>
                    </a:p>
                  </a:txBody>
                  <a:tcPr/>
                </a:tc>
                <a:tc>
                  <a:txBody>
                    <a:bodyPr/>
                    <a:lstStyle/>
                    <a:p>
                      <a:r>
                        <a:rPr lang="en-GB" dirty="0"/>
                        <a:t>Delete</a:t>
                      </a:r>
                    </a:p>
                  </a:txBody>
                  <a:tcPr/>
                </a:tc>
                <a:extLst>
                  <a:ext uri="{0D108BD9-81ED-4DB2-BD59-A6C34878D82A}">
                    <a16:rowId xmlns:a16="http://schemas.microsoft.com/office/drawing/2014/main" val="10000"/>
                  </a:ext>
                </a:extLst>
              </a:tr>
              <a:tr h="206265">
                <a:tc>
                  <a:txBody>
                    <a:bodyPr/>
                    <a:lstStyle/>
                    <a:p>
                      <a:r>
                        <a:rPr lang="en-GB" dirty="0"/>
                        <a:t>PRE-EVENT</a:t>
                      </a:r>
                    </a:p>
                  </a:txBody>
                  <a:tcPr/>
                </a:tc>
                <a:tc>
                  <a:txBody>
                    <a:bodyPr/>
                    <a:lstStyle/>
                    <a:p>
                      <a:r>
                        <a:rPr lang="en-GB" dirty="0"/>
                        <a:t>No</a:t>
                      </a:r>
                    </a:p>
                  </a:txBody>
                  <a:tcPr/>
                </a:tc>
                <a:tc>
                  <a:txBody>
                    <a:bodyPr/>
                    <a:lstStyle/>
                    <a:p>
                      <a:r>
                        <a:rPr lang="en-GB" dirty="0"/>
                        <a:t>No</a:t>
                      </a:r>
                    </a:p>
                  </a:txBody>
                  <a:tcPr/>
                </a:tc>
                <a:tc>
                  <a:txBody>
                    <a:bodyPr/>
                    <a:lstStyle/>
                    <a:p>
                      <a:r>
                        <a:rPr lang="en-GB" dirty="0"/>
                        <a:t>No</a:t>
                      </a:r>
                    </a:p>
                  </a:txBody>
                  <a:tcPr/>
                </a:tc>
                <a:extLst>
                  <a:ext uri="{0D108BD9-81ED-4DB2-BD59-A6C34878D82A}">
                    <a16:rowId xmlns:a16="http://schemas.microsoft.com/office/drawing/2014/main" val="10001"/>
                  </a:ext>
                </a:extLst>
              </a:tr>
              <a:tr h="206265">
                <a:tc>
                  <a:txBody>
                    <a:bodyPr/>
                    <a:lstStyle/>
                    <a:p>
                      <a:r>
                        <a:rPr lang="en-GB" dirty="0"/>
                        <a:t>POST-EVENT</a:t>
                      </a:r>
                    </a:p>
                  </a:txBody>
                  <a:tcPr/>
                </a:tc>
                <a:tc>
                  <a:txBody>
                    <a:bodyPr/>
                    <a:lstStyle/>
                    <a:p>
                      <a:r>
                        <a:rPr lang="en-GB" dirty="0"/>
                        <a:t>Yes</a:t>
                      </a:r>
                    </a:p>
                  </a:txBody>
                  <a:tcPr/>
                </a:tc>
                <a:tc>
                  <a:txBody>
                    <a:bodyPr/>
                    <a:lstStyle/>
                    <a:p>
                      <a:r>
                        <a:rPr lang="en-GB" dirty="0"/>
                        <a:t>Yes</a:t>
                      </a:r>
                    </a:p>
                  </a:txBody>
                  <a:tcPr/>
                </a:tc>
                <a:tc>
                  <a:txBody>
                    <a:bodyPr/>
                    <a:lstStyle/>
                    <a:p>
                      <a:r>
                        <a:rPr lang="en-GB" dirty="0"/>
                        <a:t>No</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51159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28663" y="976184"/>
            <a:ext cx="5400675" cy="8569454"/>
          </a:xfrm>
          <a:solidFill>
            <a:schemeClr val="bg1"/>
          </a:solidFill>
        </p:spPr>
        <p:txBody>
          <a:bodyPr/>
          <a:lstStyle/>
          <a:p>
            <a:r>
              <a:rPr lang="en-GB" dirty="0"/>
              <a:t>The following code demonstrates the extraction of the pre-image alias from the plugin context, and casting the entity passed to an early bound type</a:t>
            </a:r>
          </a:p>
          <a:p>
            <a:endParaRPr lang="en-GB" dirty="0"/>
          </a:p>
          <a:p>
            <a:r>
              <a:rPr lang="en-GB" dirty="0"/>
              <a:t>//plugin class</a:t>
            </a:r>
          </a:p>
          <a:p>
            <a:r>
              <a:rPr lang="en-GB" dirty="0"/>
              <a:t>private </a:t>
            </a:r>
            <a:r>
              <a:rPr lang="en-GB" dirty="0" err="1"/>
              <a:t>readonly</a:t>
            </a:r>
            <a:r>
              <a:rPr lang="en-GB" dirty="0"/>
              <a:t> string </a:t>
            </a:r>
            <a:r>
              <a:rPr lang="en-GB" dirty="0" err="1"/>
              <a:t>preImageAlias</a:t>
            </a:r>
            <a:r>
              <a:rPr lang="en-GB" dirty="0"/>
              <a:t> = "</a:t>
            </a:r>
            <a:r>
              <a:rPr lang="en-GB" dirty="0" err="1"/>
              <a:t>OldValues</a:t>
            </a:r>
            <a:r>
              <a:rPr lang="en-GB" dirty="0"/>
              <a:t>";</a:t>
            </a:r>
          </a:p>
          <a:p>
            <a:endParaRPr lang="en-GB" dirty="0"/>
          </a:p>
          <a:p>
            <a:r>
              <a:rPr lang="en-GB" dirty="0"/>
              <a:t>//Constructor of plugin class</a:t>
            </a:r>
          </a:p>
          <a:p>
            <a:r>
              <a:rPr lang="en-GB" dirty="0" err="1"/>
              <a:t>IPluginExecutionContext</a:t>
            </a:r>
            <a:r>
              <a:rPr lang="en-GB" dirty="0"/>
              <a:t> context = </a:t>
            </a:r>
            <a:r>
              <a:rPr lang="en-GB" dirty="0" err="1"/>
              <a:t>localContext.PluginExecutionContext</a:t>
            </a:r>
            <a:r>
              <a:rPr lang="en-GB" dirty="0"/>
              <a:t>;</a:t>
            </a:r>
          </a:p>
          <a:p>
            <a:endParaRPr lang="en-GB" dirty="0"/>
          </a:p>
          <a:p>
            <a:r>
              <a:rPr lang="en-GB" dirty="0"/>
              <a:t>Entity </a:t>
            </a:r>
            <a:r>
              <a:rPr lang="en-GB" dirty="0" err="1"/>
              <a:t>preImageEntity</a:t>
            </a:r>
            <a:r>
              <a:rPr lang="en-GB" dirty="0"/>
              <a:t> = (</a:t>
            </a:r>
            <a:r>
              <a:rPr lang="en-GB" dirty="0" err="1"/>
              <a:t>context.PreEntityImages</a:t>
            </a:r>
            <a:r>
              <a:rPr lang="en-GB" dirty="0"/>
              <a:t> != null &amp;&amp; </a:t>
            </a:r>
            <a:r>
              <a:rPr lang="en-GB" dirty="0" err="1"/>
              <a:t>context.PreEntityImages.Contains</a:t>
            </a:r>
            <a:r>
              <a:rPr lang="en-GB" dirty="0"/>
              <a:t>(</a:t>
            </a:r>
            <a:r>
              <a:rPr lang="en-GB" dirty="0" err="1"/>
              <a:t>this.preImageAlias</a:t>
            </a:r>
            <a:r>
              <a:rPr lang="en-GB" dirty="0"/>
              <a:t>)) ? </a:t>
            </a:r>
            <a:r>
              <a:rPr lang="en-GB" dirty="0" err="1"/>
              <a:t>context.PreEntityImages</a:t>
            </a:r>
            <a:r>
              <a:rPr lang="en-GB" dirty="0"/>
              <a:t>[</a:t>
            </a:r>
            <a:r>
              <a:rPr lang="en-GB" dirty="0" err="1"/>
              <a:t>this.preImageAlias</a:t>
            </a:r>
            <a:r>
              <a:rPr lang="en-GB" dirty="0"/>
              <a:t>] : null;</a:t>
            </a:r>
          </a:p>
          <a:p>
            <a:r>
              <a:rPr lang="en-GB" dirty="0"/>
              <a:t>Contact </a:t>
            </a:r>
            <a:r>
              <a:rPr lang="en-GB" dirty="0" err="1"/>
              <a:t>previousContact</a:t>
            </a:r>
            <a:r>
              <a:rPr lang="en-GB" dirty="0"/>
              <a:t> = </a:t>
            </a:r>
            <a:r>
              <a:rPr lang="en-GB" dirty="0" err="1"/>
              <a:t>preImageEntity.ToEntity</a:t>
            </a:r>
            <a:r>
              <a:rPr lang="en-GB" dirty="0"/>
              <a:t>&lt;Contact&gt;();</a:t>
            </a:r>
          </a:p>
          <a:p>
            <a:endParaRPr lang="en-GB" dirty="0"/>
          </a:p>
          <a:p>
            <a:r>
              <a:rPr lang="en-GB" dirty="0"/>
              <a:t>Entity e =(Entity)</a:t>
            </a:r>
            <a:r>
              <a:rPr lang="en-GB" dirty="0" err="1"/>
              <a:t>localContext.PluginExecutionContext.InputParameters</a:t>
            </a:r>
            <a:r>
              <a:rPr lang="en-GB" dirty="0"/>
              <a:t>["Target"];</a:t>
            </a:r>
          </a:p>
          <a:p>
            <a:r>
              <a:rPr lang="en-GB" dirty="0"/>
              <a:t>Contact </a:t>
            </a:r>
            <a:r>
              <a:rPr lang="en-GB" dirty="0" err="1"/>
              <a:t>currentContact</a:t>
            </a:r>
            <a:r>
              <a:rPr lang="en-GB" dirty="0"/>
              <a:t>=</a:t>
            </a:r>
            <a:r>
              <a:rPr lang="en-GB" dirty="0" err="1"/>
              <a:t>e.ToEntity</a:t>
            </a:r>
            <a:r>
              <a:rPr lang="en-GB" dirty="0"/>
              <a:t>&lt;Contact&gt;();</a:t>
            </a:r>
          </a:p>
          <a:p>
            <a:endParaRPr lang="en-GB" dirty="0"/>
          </a:p>
          <a:p>
            <a:endParaRPr lang="en-GB" dirty="0"/>
          </a:p>
          <a:p>
            <a:endParaRPr lang="en-GB" dirty="0"/>
          </a:p>
          <a:p>
            <a:r>
              <a:rPr lang="en-GB" dirty="0"/>
              <a:t>The secure and unsecure configuration boxes in the create plugin dialog allow for uncompiled data to be associated with the plugin execution context, like parameter values for algorithms, or messages.  This data can be seen by Dynamics 365 admin or any user depending if secure or unsecure.</a:t>
            </a:r>
          </a:p>
          <a:p>
            <a:endParaRPr lang="en-GB" dirty="0"/>
          </a:p>
          <a:p>
            <a:r>
              <a:rPr lang="en-GB" dirty="0"/>
              <a:t>The data is available to the executing plugin by the data being passed to the plugins overloaded constructor.  The following code shows the use of the unsecure configuration to pass in a string used for an Exception message.</a:t>
            </a:r>
          </a:p>
          <a:p>
            <a:r>
              <a:rPr lang="en-GB" dirty="0"/>
              <a:t>public </a:t>
            </a:r>
            <a:r>
              <a:rPr lang="en-GB" dirty="0" err="1"/>
              <a:t>PluginAcceptingUseUncompiledConfiguration</a:t>
            </a:r>
            <a:r>
              <a:rPr lang="en-GB" dirty="0"/>
              <a:t>(string unsecure, string secure)</a:t>
            </a:r>
          </a:p>
          <a:p>
            <a:r>
              <a:rPr lang="en-GB" dirty="0"/>
              <a:t>{</a:t>
            </a:r>
          </a:p>
          <a:p>
            <a:r>
              <a:rPr lang="en-GB" dirty="0" err="1"/>
              <a:t>somePrivateVariable</a:t>
            </a:r>
            <a:r>
              <a:rPr lang="en-GB" dirty="0"/>
              <a:t>=unsecure;</a:t>
            </a:r>
          </a:p>
          <a:p>
            <a:r>
              <a:rPr lang="fr-FR" dirty="0"/>
              <a:t>If(!</a:t>
            </a:r>
            <a:r>
              <a:rPr lang="fr-FR" dirty="0" err="1"/>
              <a:t>validateSomeAttribute</a:t>
            </a:r>
            <a:r>
              <a:rPr lang="fr-FR" dirty="0"/>
              <a:t>())</a:t>
            </a:r>
          </a:p>
          <a:p>
            <a:r>
              <a:rPr lang="fr-FR" dirty="0"/>
              <a:t>{</a:t>
            </a:r>
          </a:p>
          <a:p>
            <a:r>
              <a:rPr lang="fr-FR" dirty="0" err="1"/>
              <a:t>throw</a:t>
            </a:r>
            <a:r>
              <a:rPr lang="fr-FR" dirty="0"/>
              <a:t> new </a:t>
            </a:r>
            <a:r>
              <a:rPr lang="fr-FR" dirty="0" err="1"/>
              <a:t>InvalidPluginExecutionException</a:t>
            </a:r>
            <a:r>
              <a:rPr lang="fr-FR" dirty="0"/>
              <a:t>(</a:t>
            </a:r>
            <a:r>
              <a:rPr lang="en-GB" dirty="0" err="1"/>
              <a:t>somePrivateVariable</a:t>
            </a:r>
            <a:r>
              <a:rPr lang="fr-FR" dirty="0"/>
              <a:t>);</a:t>
            </a:r>
          </a:p>
          <a:p>
            <a:r>
              <a:rPr lang="fr-FR" dirty="0"/>
              <a:t>}</a:t>
            </a:r>
            <a:endParaRPr lang="en-GB" dirty="0"/>
          </a:p>
          <a:p>
            <a:r>
              <a:rPr lang="en-GB" dirty="0"/>
              <a:t>}</a:t>
            </a:r>
          </a:p>
        </p:txBody>
      </p:sp>
    </p:spTree>
    <p:extLst>
      <p:ext uri="{BB962C8B-B14F-4D97-AF65-F5344CB8AC3E}">
        <p14:creationId xmlns:p14="http://schemas.microsoft.com/office/powerpoint/2010/main" val="1793487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CRM online plugins must run in sandbox</a:t>
            </a:r>
          </a:p>
          <a:p>
            <a:r>
              <a:rPr lang="en-US" dirty="0"/>
              <a:t>Restricted Web Access from Sandbox</a:t>
            </a:r>
          </a:p>
          <a:p>
            <a:r>
              <a:rPr lang="en-US" dirty="0"/>
              <a:t>Only HTTP and HTTPS protocols are allowed</a:t>
            </a:r>
          </a:p>
          <a:p>
            <a:r>
              <a:rPr lang="en-US" dirty="0"/>
              <a:t>No localhost /127.0.0.1 access</a:t>
            </a:r>
          </a:p>
          <a:p>
            <a:r>
              <a:rPr lang="en-US" dirty="0"/>
              <a:t>Domain names must be fully qualified – IP Addresses not supported</a:t>
            </a:r>
          </a:p>
          <a:p>
            <a:r>
              <a:rPr lang="en-US" dirty="0" err="1"/>
              <a:t>Onpremise</a:t>
            </a:r>
            <a:r>
              <a:rPr lang="en-US" dirty="0"/>
              <a:t> can modify restrictions via registry key</a:t>
            </a:r>
          </a:p>
          <a:p>
            <a:r>
              <a:rPr lang="en-US" dirty="0"/>
              <a:t>HKEY_LOCAL_MACHINE\SOFTWARE\Microsoft\MSCRM\</a:t>
            </a:r>
          </a:p>
          <a:p>
            <a:r>
              <a:rPr lang="en-US" dirty="0"/>
              <a:t>	</a:t>
            </a:r>
            <a:r>
              <a:rPr lang="en-US" dirty="0" err="1"/>
              <a:t>SandboxWorkerOutboundUriPattern</a:t>
            </a:r>
            <a:endParaRPr lang="en-US" dirty="0"/>
          </a:p>
          <a:p>
            <a:pPr lvl="1"/>
            <a:endParaRPr lang="en-US" dirty="0"/>
          </a:p>
          <a:p>
            <a:r>
              <a:rPr lang="en-US" dirty="0"/>
              <a:t>Outbound calls can be also disabled using 	</a:t>
            </a:r>
            <a:r>
              <a:rPr lang="en-US" dirty="0" err="1"/>
              <a:t>SandboxWorkerDisableOutboundCalls</a:t>
            </a:r>
            <a:r>
              <a:rPr lang="en-US" dirty="0"/>
              <a:t> key</a:t>
            </a:r>
          </a:p>
          <a:p>
            <a:endParaRPr lang="en-US" b="1" dirty="0"/>
          </a:p>
          <a:p>
            <a:r>
              <a:rPr lang="en-US" b="0" dirty="0"/>
              <a:t>Plugins can be registered to run under</a:t>
            </a:r>
            <a:r>
              <a:rPr lang="en-US" b="0" baseline="0" dirty="0"/>
              <a:t> another users credentials (useful to access an audit table with restrictive access).  The </a:t>
            </a:r>
            <a:r>
              <a:rPr lang="en-GB" b="0" dirty="0" err="1">
                <a:effectLst/>
              </a:rPr>
              <a:t>ImpersonatingUserId</a:t>
            </a:r>
            <a:r>
              <a:rPr lang="en-GB" b="0" dirty="0">
                <a:effectLst/>
              </a:rPr>
              <a:t> is the id of the assigned person, if this is not set then the </a:t>
            </a:r>
            <a:r>
              <a:rPr lang="en-GB" b="0" dirty="0" err="1">
                <a:effectLst/>
              </a:rPr>
              <a:t>ImpersonatingUserId</a:t>
            </a:r>
            <a:r>
              <a:rPr lang="en-GB" b="0" dirty="0">
                <a:effectLst/>
              </a:rPr>
              <a:t> is the same as the </a:t>
            </a:r>
            <a:r>
              <a:rPr lang="en-GB" b="0" dirty="0" err="1">
                <a:effectLst/>
              </a:rPr>
              <a:t>InitiatingUserId</a:t>
            </a:r>
            <a:r>
              <a:rPr lang="en-GB" b="0" dirty="0">
                <a:effectLst/>
              </a:rPr>
              <a:t> ( the account triggering</a:t>
            </a:r>
            <a:r>
              <a:rPr lang="en-GB" b="0" baseline="0" dirty="0">
                <a:effectLst/>
              </a:rPr>
              <a:t> the plugin)</a:t>
            </a:r>
            <a:endParaRPr lang="en-US" b="0" dirty="0"/>
          </a:p>
          <a:p>
            <a:endParaRPr lang="en-US" dirty="0">
              <a:latin typeface="Arial" charset="0"/>
              <a:cs typeface="Arial" charset="0"/>
            </a:endParaRPr>
          </a:p>
          <a:p>
            <a:endParaRPr lang="en-US" dirty="0">
              <a:latin typeface="Arial" charset="0"/>
              <a:cs typeface="Arial" charset="0"/>
            </a:endParaRPr>
          </a:p>
          <a:p>
            <a:r>
              <a:rPr lang="en-US" dirty="0">
                <a:latin typeface="Arial" charset="0"/>
                <a:cs typeface="Arial" charset="0"/>
              </a:rPr>
              <a:t>Dynamics 365 plugins must run in the Sandbox Isolation mode.</a:t>
            </a:r>
          </a:p>
          <a:p>
            <a:endParaRPr lang="en-US" dirty="0">
              <a:latin typeface="Arial" charset="0"/>
              <a:cs typeface="Arial" charset="0"/>
            </a:endParaRPr>
          </a:p>
          <a:p>
            <a:r>
              <a:rPr lang="en-US" dirty="0">
                <a:latin typeface="Arial" charset="0"/>
                <a:cs typeface="Arial" charset="0"/>
              </a:rPr>
              <a:t>https://community.dynamics.com/crm/b/crmbusiness/archive/2015/02/05/understanding-plugin-sandbox-mode</a:t>
            </a:r>
          </a:p>
        </p:txBody>
      </p:sp>
    </p:spTree>
    <p:extLst>
      <p:ext uri="{BB962C8B-B14F-4D97-AF65-F5344CB8AC3E}">
        <p14:creationId xmlns:p14="http://schemas.microsoft.com/office/powerpoint/2010/main" val="3071607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GB" baseline="0" dirty="0"/>
              <a:t>The Dynamics 365 Developer toolkit provides project templates for plugins, workflows and a package installer. On opening a new </a:t>
            </a:r>
            <a:r>
              <a:rPr lang="en-GB" baseline="0" dirty="0" err="1"/>
              <a:t>Dymanics</a:t>
            </a:r>
            <a:r>
              <a:rPr lang="en-GB" baseline="0" dirty="0"/>
              <a:t> Toolkit project, a wizard connects to the Dynamics 365 Server, through a Discovery Service call, then the selection of an Organization, and lastly the selection of a Dynamics 365 solution.  The Dynamics 365 explorer window lets you drill down into the entities, </a:t>
            </a:r>
            <a:r>
              <a:rPr lang="en-GB" baseline="0" dirty="0" err="1"/>
              <a:t>optionsets</a:t>
            </a:r>
            <a:r>
              <a:rPr lang="en-GB" baseline="0" dirty="0"/>
              <a:t>, web resources, processes, plugins and security roles.  Clicking on the items in the explorer opens the corresponding Dynamics 365 web pages, but in the tabbed windows of </a:t>
            </a:r>
            <a:r>
              <a:rPr lang="en-GB" baseline="0" dirty="0" err="1"/>
              <a:t>.Net</a:t>
            </a:r>
            <a:r>
              <a:rPr lang="en-GB" baseline="0" dirty="0"/>
              <a:t> rather than separate windows.  Items can be edited and created through the explorer. Right clicking entities allows the creation of plugins, and an accompanying dialogue to set the entity, message, event stage, asynchronous or synchronous execution, execution order, security context,  and pre/post Image aliases</a:t>
            </a:r>
          </a:p>
          <a:p>
            <a:endParaRPr lang="en-GB" baseline="0" dirty="0"/>
          </a:p>
          <a:p>
            <a:endParaRPr lang="en-GB" baseline="0" dirty="0"/>
          </a:p>
          <a:p>
            <a:endParaRPr lang="en-GB" baseline="0" dirty="0"/>
          </a:p>
          <a:p>
            <a:endParaRPr lang="en-GB" baseline="0" dirty="0"/>
          </a:p>
          <a:p>
            <a:endParaRPr lang="en-GB" dirty="0"/>
          </a:p>
        </p:txBody>
      </p:sp>
      <p:pic>
        <p:nvPicPr>
          <p:cNvPr id="6" name="Picture 5"/>
          <p:cNvPicPr>
            <a:picLocks noChangeAspect="1"/>
          </p:cNvPicPr>
          <p:nvPr/>
        </p:nvPicPr>
        <p:blipFill>
          <a:blip r:embed="rId3"/>
          <a:stretch>
            <a:fillRect/>
          </a:stretch>
        </p:blipFill>
        <p:spPr>
          <a:xfrm>
            <a:off x="1043602" y="7433341"/>
            <a:ext cx="1866900" cy="1933575"/>
          </a:xfrm>
          <a:prstGeom prst="rect">
            <a:avLst/>
          </a:prstGeom>
        </p:spPr>
      </p:pic>
    </p:spTree>
    <p:extLst>
      <p:ext uri="{BB962C8B-B14F-4D97-AF65-F5344CB8AC3E}">
        <p14:creationId xmlns:p14="http://schemas.microsoft.com/office/powerpoint/2010/main" val="778179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charset="0"/>
                <a:cs typeface="Arial" charset="0"/>
              </a:rPr>
              <a:t>If using the Developer Toolkit, a new plugin class is created that inherits from the project Plugin class (which implements </a:t>
            </a:r>
            <a:r>
              <a:rPr lang="en-US" dirty="0" err="1">
                <a:latin typeface="Arial" charset="0"/>
                <a:cs typeface="Arial" charset="0"/>
              </a:rPr>
              <a:t>Iplugin</a:t>
            </a:r>
            <a:r>
              <a:rPr lang="en-US" dirty="0">
                <a:latin typeface="Arial" charset="0"/>
                <a:cs typeface="Arial" charset="0"/>
              </a:rPr>
              <a:t>).  The benefit of this is that the base class Plugin, provides a </a:t>
            </a:r>
            <a:r>
              <a:rPr lang="en-US" dirty="0" err="1">
                <a:latin typeface="Arial" charset="0"/>
                <a:cs typeface="Arial" charset="0"/>
              </a:rPr>
              <a:t>LocalPluginContext</a:t>
            </a:r>
            <a:r>
              <a:rPr lang="en-US" dirty="0">
                <a:latin typeface="Arial" charset="0"/>
                <a:cs typeface="Arial" charset="0"/>
              </a:rPr>
              <a:t> from which to extract pre an post images, the execution context (</a:t>
            </a:r>
            <a:r>
              <a:rPr lang="en-GB" kern="1200" dirty="0" err="1">
                <a:solidFill>
                  <a:schemeClr val="tx1"/>
                </a:solidFill>
                <a:latin typeface="Arial" pitchFamily="34" charset="0"/>
                <a:cs typeface="Arial" pitchFamily="34" charset="0"/>
              </a:rPr>
              <a:t>localContext.PluginExecutionContext</a:t>
            </a:r>
            <a:r>
              <a:rPr lang="en-US" dirty="0">
                <a:latin typeface="Arial" charset="0"/>
                <a:cs typeface="Arial" charset="0"/>
              </a:rPr>
              <a:t>) the initiating user </a:t>
            </a:r>
            <a:r>
              <a:rPr lang="en-US" dirty="0" err="1">
                <a:latin typeface="Arial" charset="0"/>
                <a:cs typeface="Arial" charset="0"/>
              </a:rPr>
              <a:t>etc</a:t>
            </a:r>
            <a:r>
              <a:rPr lang="en-US" dirty="0">
                <a:latin typeface="Arial" charset="0"/>
                <a:cs typeface="Arial" charset="0"/>
              </a:rPr>
              <a:t>, as well as an encapsulation of a Tracing service and </a:t>
            </a:r>
            <a:r>
              <a:rPr lang="en-US" dirty="0" err="1">
                <a:latin typeface="Arial" charset="0"/>
                <a:cs typeface="Arial" charset="0"/>
              </a:rPr>
              <a:t>OrganizationService</a:t>
            </a:r>
            <a:endParaRPr lang="en-US" dirty="0">
              <a:latin typeface="Arial" charset="0"/>
              <a:cs typeface="Arial" charset="0"/>
            </a:endParaRPr>
          </a:p>
          <a:p>
            <a:endParaRPr lang="en-US" dirty="0">
              <a:latin typeface="Arial" charset="0"/>
              <a:cs typeface="Arial" charset="0"/>
            </a:endParaRPr>
          </a:p>
          <a:p>
            <a:endParaRPr lang="en-US" dirty="0">
              <a:latin typeface="Arial" charset="0"/>
              <a:cs typeface="Arial" charset="0"/>
            </a:endParaRPr>
          </a:p>
          <a:p>
            <a:r>
              <a:rPr lang="en-US" dirty="0">
                <a:latin typeface="Arial" charset="0"/>
                <a:cs typeface="Arial" charset="0"/>
              </a:rPr>
              <a:t>Without</a:t>
            </a:r>
            <a:r>
              <a:rPr lang="en-US" baseline="0" dirty="0">
                <a:latin typeface="Arial" charset="0"/>
                <a:cs typeface="Arial" charset="0"/>
              </a:rPr>
              <a:t> deriving from Developer Toolkit Plugin class to gain access to the </a:t>
            </a:r>
            <a:r>
              <a:rPr lang="en-US" baseline="0" dirty="0" err="1">
                <a:latin typeface="Arial" charset="0"/>
                <a:cs typeface="Arial" charset="0"/>
              </a:rPr>
              <a:t>OrganizationService</a:t>
            </a:r>
            <a:r>
              <a:rPr lang="en-US" baseline="0" dirty="0">
                <a:latin typeface="Arial" charset="0"/>
                <a:cs typeface="Arial" charset="0"/>
              </a:rPr>
              <a:t> would need to :</a:t>
            </a:r>
            <a:endParaRPr lang="en-US" dirty="0">
              <a:latin typeface="Arial" charset="0"/>
              <a:cs typeface="Arial" charset="0"/>
            </a:endParaRPr>
          </a:p>
          <a:p>
            <a:r>
              <a:rPr lang="en-US" b="1" dirty="0">
                <a:latin typeface="Arial" charset="0"/>
                <a:cs typeface="Arial" charset="0"/>
              </a:rPr>
              <a:t> </a:t>
            </a:r>
            <a:r>
              <a:rPr lang="en-US" b="1" dirty="0" err="1">
                <a:latin typeface="Arial" charset="0"/>
                <a:cs typeface="Arial" charset="0"/>
              </a:rPr>
              <a:t>IOrganizationServiceFactory</a:t>
            </a:r>
            <a:r>
              <a:rPr lang="en-US" b="1" dirty="0">
                <a:latin typeface="Arial" charset="0"/>
                <a:cs typeface="Arial" charset="0"/>
              </a:rPr>
              <a:t> </a:t>
            </a:r>
            <a:r>
              <a:rPr lang="en-US" b="1" dirty="0" err="1">
                <a:latin typeface="Arial" charset="0"/>
                <a:cs typeface="Arial" charset="0"/>
              </a:rPr>
              <a:t>serviceFactory</a:t>
            </a:r>
            <a:r>
              <a:rPr lang="en-US" b="1" dirty="0">
                <a:latin typeface="Arial" charset="0"/>
                <a:cs typeface="Arial" charset="0"/>
              </a:rPr>
              <a:t> = (</a:t>
            </a:r>
            <a:r>
              <a:rPr lang="en-US" b="1" dirty="0" err="1">
                <a:latin typeface="Arial" charset="0"/>
                <a:cs typeface="Arial" charset="0"/>
              </a:rPr>
              <a:t>IOrganizationServiceFactory</a:t>
            </a:r>
            <a:r>
              <a:rPr lang="en-US" b="1" dirty="0">
                <a:latin typeface="Arial" charset="0"/>
                <a:cs typeface="Arial" charset="0"/>
              </a:rPr>
              <a:t>)</a:t>
            </a:r>
            <a:r>
              <a:rPr lang="en-US" b="1" dirty="0" err="1">
                <a:latin typeface="Arial" charset="0"/>
                <a:cs typeface="Arial" charset="0"/>
              </a:rPr>
              <a:t>serviceProvider.GetService</a:t>
            </a:r>
            <a:r>
              <a:rPr lang="en-US" b="1" dirty="0">
                <a:latin typeface="Arial" charset="0"/>
                <a:cs typeface="Arial" charset="0"/>
              </a:rPr>
              <a:t>(</a:t>
            </a:r>
            <a:r>
              <a:rPr lang="en-US" b="1" dirty="0" err="1">
                <a:latin typeface="Arial" charset="0"/>
                <a:cs typeface="Arial" charset="0"/>
              </a:rPr>
              <a:t>typeof</a:t>
            </a:r>
            <a:r>
              <a:rPr lang="en-US" b="1" dirty="0">
                <a:latin typeface="Arial" charset="0"/>
                <a:cs typeface="Arial" charset="0"/>
              </a:rPr>
              <a:t>(</a:t>
            </a:r>
            <a:r>
              <a:rPr lang="en-US" b="1" dirty="0" err="1">
                <a:latin typeface="Arial" charset="0"/>
                <a:cs typeface="Arial" charset="0"/>
              </a:rPr>
              <a:t>IOrganizationServiceFactory</a:t>
            </a:r>
            <a:r>
              <a:rPr lang="en-US" b="1" dirty="0">
                <a:latin typeface="Arial" charset="0"/>
                <a:cs typeface="Arial" charset="0"/>
              </a:rPr>
              <a:t>));</a:t>
            </a:r>
          </a:p>
          <a:p>
            <a:r>
              <a:rPr lang="en-US" b="1" dirty="0">
                <a:latin typeface="Arial" charset="0"/>
                <a:cs typeface="Arial" charset="0"/>
              </a:rPr>
              <a:t>                </a:t>
            </a:r>
            <a:r>
              <a:rPr lang="en-US" b="1" dirty="0" err="1">
                <a:latin typeface="Arial" charset="0"/>
                <a:cs typeface="Arial" charset="0"/>
              </a:rPr>
              <a:t>IOrganizationService</a:t>
            </a:r>
            <a:r>
              <a:rPr lang="en-US" b="1" dirty="0">
                <a:latin typeface="Arial" charset="0"/>
                <a:cs typeface="Arial" charset="0"/>
              </a:rPr>
              <a:t> service = </a:t>
            </a:r>
            <a:r>
              <a:rPr lang="en-US" b="1" dirty="0" err="1">
                <a:latin typeface="Arial" charset="0"/>
                <a:cs typeface="Arial" charset="0"/>
              </a:rPr>
              <a:t>serviceFactory.CreateOrganizationService</a:t>
            </a:r>
            <a:r>
              <a:rPr lang="en-US" b="1" dirty="0">
                <a:latin typeface="Arial" charset="0"/>
                <a:cs typeface="Arial" charset="0"/>
              </a:rPr>
              <a:t>(</a:t>
            </a:r>
            <a:r>
              <a:rPr lang="en-US" b="1" dirty="0" err="1">
                <a:latin typeface="Arial" charset="0"/>
                <a:cs typeface="Arial" charset="0"/>
              </a:rPr>
              <a:t>context.UserId</a:t>
            </a:r>
            <a:r>
              <a:rPr lang="en-US" b="1" dirty="0">
                <a:latin typeface="Arial" charset="0"/>
                <a:cs typeface="Arial" charset="0"/>
              </a:rPr>
              <a:t>);</a:t>
            </a:r>
          </a:p>
          <a:p>
            <a:endParaRPr lang="en-US" dirty="0">
              <a:latin typeface="Arial" charset="0"/>
              <a:cs typeface="Arial" charset="0"/>
            </a:endParaRPr>
          </a:p>
          <a:p>
            <a:r>
              <a:rPr lang="en-US" dirty="0">
                <a:latin typeface="Arial" charset="0"/>
                <a:cs typeface="Arial" charset="0"/>
              </a:rPr>
              <a:t>Using the Toolkits class simply access the </a:t>
            </a:r>
            <a:r>
              <a:rPr lang="en-US" dirty="0" err="1">
                <a:latin typeface="Arial" charset="0"/>
                <a:cs typeface="Arial" charset="0"/>
              </a:rPr>
              <a:t>OrganizationService</a:t>
            </a:r>
            <a:r>
              <a:rPr lang="en-US" dirty="0">
                <a:latin typeface="Arial" charset="0"/>
                <a:cs typeface="Arial" charset="0"/>
              </a:rPr>
              <a:t> with:</a:t>
            </a:r>
          </a:p>
          <a:p>
            <a:r>
              <a:rPr lang="en-GB" b="1" kern="1200" dirty="0" err="1">
                <a:solidFill>
                  <a:schemeClr val="tx1"/>
                </a:solidFill>
              </a:rPr>
              <a:t>localContext.OrganizationService</a:t>
            </a:r>
            <a:endParaRPr lang="en-US" b="1" dirty="0">
              <a:latin typeface="Arial" charset="0"/>
              <a:cs typeface="Arial" charset="0"/>
            </a:endParaRPr>
          </a:p>
        </p:txBody>
      </p:sp>
    </p:spTree>
    <p:extLst>
      <p:ext uri="{BB962C8B-B14F-4D97-AF65-F5344CB8AC3E}">
        <p14:creationId xmlns:p14="http://schemas.microsoft.com/office/powerpoint/2010/main" val="892162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28663" y="685800"/>
            <a:ext cx="5400675" cy="8859838"/>
          </a:xfrm>
          <a:solidFill>
            <a:schemeClr val="bg1"/>
          </a:solidFill>
        </p:spPr>
        <p:txBody>
          <a:bodyPr/>
          <a:lstStyle/>
          <a:p>
            <a:r>
              <a:rPr lang="en-GB" dirty="0"/>
              <a:t>It is good practice to keep plugin execution short, don’t update the entity that is the target entity, (infinite loop), don’t create a separate instance of the </a:t>
            </a:r>
            <a:r>
              <a:rPr lang="en-GB" dirty="0" err="1"/>
              <a:t>OrganizationService</a:t>
            </a:r>
            <a:r>
              <a:rPr lang="en-GB" dirty="0"/>
              <a:t> from the SDK API ,use the local plugin context, when using the developer toolkit. Note that recursion can not be accurately checked by </a:t>
            </a:r>
          </a:p>
          <a:p>
            <a:endParaRPr lang="en-GB" dirty="0"/>
          </a:p>
          <a:p>
            <a:r>
              <a:rPr lang="en-GB" dirty="0"/>
              <a:t>if (</a:t>
            </a:r>
            <a:r>
              <a:rPr lang="en-GB" dirty="0" err="1"/>
              <a:t>localContext.PluginExecutionContext.Depth</a:t>
            </a:r>
            <a:r>
              <a:rPr lang="en-GB" dirty="0"/>
              <a:t>&gt;1)</a:t>
            </a:r>
          </a:p>
          <a:p>
            <a:r>
              <a:rPr lang="en-GB" dirty="0"/>
              <a:t>{</a:t>
            </a:r>
          </a:p>
          <a:p>
            <a:r>
              <a:rPr lang="en-GB" dirty="0"/>
              <a:t> return;</a:t>
            </a:r>
          </a:p>
          <a:p>
            <a:r>
              <a:rPr lang="en-GB" dirty="0"/>
              <a:t>}</a:t>
            </a:r>
          </a:p>
          <a:p>
            <a:endParaRPr lang="en-GB" dirty="0"/>
          </a:p>
          <a:p>
            <a:r>
              <a:rPr lang="en-GB" dirty="0"/>
              <a:t>This is because the plugin may be being called through the execution of a previously running plugin. Instead to avoid unwanted recursion ( CRM will exception when it detects 8 </a:t>
            </a:r>
            <a:r>
              <a:rPr lang="en-GB" dirty="0" err="1"/>
              <a:t>callbacks</a:t>
            </a:r>
            <a:r>
              <a:rPr lang="en-GB" dirty="0"/>
              <a:t>), is to use </a:t>
            </a:r>
            <a:r>
              <a:rPr lang="en-GB" dirty="0" err="1"/>
              <a:t>SharedVariables</a:t>
            </a:r>
            <a:r>
              <a:rPr lang="en-GB" dirty="0"/>
              <a:t>. This a key/value dictionary that is shared between all the plugins executed within the pipeline from the same initial trigger. </a:t>
            </a:r>
          </a:p>
          <a:p>
            <a:endParaRPr lang="en-GB" dirty="0"/>
          </a:p>
          <a:p>
            <a:endParaRPr lang="en-GB" dirty="0"/>
          </a:p>
          <a:p>
            <a:r>
              <a:rPr lang="en-GB" dirty="0"/>
              <a:t>You could then create a Boolean check to see if the plugin had previously been called and in </a:t>
            </a:r>
          </a:p>
          <a:p>
            <a:endParaRPr lang="en-GB" dirty="0"/>
          </a:p>
          <a:p>
            <a:r>
              <a:rPr lang="en-GB" dirty="0"/>
              <a:t>public static </a:t>
            </a:r>
            <a:r>
              <a:rPr lang="en-GB" dirty="0" err="1"/>
              <a:t>readonly</a:t>
            </a:r>
            <a:r>
              <a:rPr lang="en-GB" dirty="0"/>
              <a:t> </a:t>
            </a:r>
            <a:r>
              <a:rPr lang="en-GB" dirty="0" err="1"/>
              <a:t>Guid</a:t>
            </a:r>
            <a:r>
              <a:rPr lang="en-GB" dirty="0"/>
              <a:t> </a:t>
            </a:r>
            <a:r>
              <a:rPr lang="en-GB" dirty="0" err="1"/>
              <a:t>HasRunKey</a:t>
            </a:r>
            <a:r>
              <a:rPr lang="en-GB" dirty="0"/>
              <a:t> = new </a:t>
            </a:r>
            <a:r>
              <a:rPr lang="en-GB" dirty="0" err="1"/>
              <a:t>Guid</a:t>
            </a:r>
            <a:r>
              <a:rPr lang="en-GB" dirty="0"/>
              <a:t>("{6339dc20-01ce-4f2f-b4a1-0a1285b65bff}");  //or some value to show how plugin executed</a:t>
            </a:r>
          </a:p>
          <a:p>
            <a:r>
              <a:rPr lang="en-GB" dirty="0"/>
              <a:t>And add this as the first step of the plugin:</a:t>
            </a:r>
          </a:p>
          <a:p>
            <a:r>
              <a:rPr lang="en-GB" dirty="0"/>
              <a:t>if(</a:t>
            </a:r>
            <a:r>
              <a:rPr lang="en-GB" dirty="0" err="1"/>
              <a:t>context.SharedVariables.ContainsKey</a:t>
            </a:r>
            <a:r>
              <a:rPr lang="en-GB" dirty="0"/>
              <a:t>[</a:t>
            </a:r>
            <a:r>
              <a:rPr lang="en-GB" dirty="0" err="1"/>
              <a:t>HasRunKey</a:t>
            </a:r>
            <a:r>
              <a:rPr lang="en-GB" dirty="0"/>
              <a:t>])</a:t>
            </a:r>
          </a:p>
          <a:p>
            <a:r>
              <a:rPr lang="en-GB" dirty="0"/>
              <a:t>{</a:t>
            </a:r>
          </a:p>
          <a:p>
            <a:r>
              <a:rPr lang="en-GB" dirty="0"/>
              <a:t> return;</a:t>
            </a:r>
          </a:p>
          <a:p>
            <a:r>
              <a:rPr lang="en-GB" dirty="0"/>
              <a:t>}</a:t>
            </a:r>
          </a:p>
          <a:p>
            <a:r>
              <a:rPr lang="en-GB" dirty="0"/>
              <a:t>Else</a:t>
            </a:r>
          </a:p>
          <a:p>
            <a:r>
              <a:rPr lang="en-GB" dirty="0"/>
              <a:t>{ </a:t>
            </a:r>
          </a:p>
          <a:p>
            <a:r>
              <a:rPr lang="en-GB" dirty="0" err="1"/>
              <a:t>context.SharedVariables.Add</a:t>
            </a:r>
            <a:r>
              <a:rPr lang="en-GB" dirty="0"/>
              <a:t>(</a:t>
            </a:r>
            <a:r>
              <a:rPr lang="en-GB" dirty="0" err="1"/>
              <a:t>HasRunKey</a:t>
            </a:r>
            <a:r>
              <a:rPr lang="en-GB" dirty="0"/>
              <a:t>); </a:t>
            </a:r>
          </a:p>
          <a:p>
            <a:r>
              <a:rPr lang="en-GB" dirty="0"/>
              <a:t>// Proceed with plugin execution</a:t>
            </a:r>
          </a:p>
          <a:p>
            <a:r>
              <a:rPr lang="en-GB" dirty="0"/>
              <a:t> } </a:t>
            </a:r>
          </a:p>
          <a:p>
            <a:endParaRPr lang="en-GB" dirty="0"/>
          </a:p>
        </p:txBody>
      </p:sp>
    </p:spTree>
    <p:extLst>
      <p:ext uri="{BB962C8B-B14F-4D97-AF65-F5344CB8AC3E}">
        <p14:creationId xmlns:p14="http://schemas.microsoft.com/office/powerpoint/2010/main" val="2223572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a:xfrm>
            <a:off x="728663" y="4679950"/>
            <a:ext cx="4706937" cy="4865688"/>
          </a:xfrm>
        </p:spPr>
        <p:txBody>
          <a:bodyPr/>
          <a:lstStyle/>
          <a:p>
            <a:r>
              <a:rPr lang="en-GB" dirty="0"/>
              <a:t>With SDK</a:t>
            </a:r>
          </a:p>
          <a:p>
            <a:r>
              <a:rPr lang="en-GB" dirty="0"/>
              <a:t>…SDK\Tools\</a:t>
            </a:r>
            <a:r>
              <a:rPr lang="en-GB" dirty="0" err="1"/>
              <a:t>PluginRegistration</a:t>
            </a:r>
            <a:r>
              <a:rPr lang="en-GB" dirty="0"/>
              <a:t>\PluginRegistration.exe</a:t>
            </a:r>
          </a:p>
          <a:p>
            <a:r>
              <a:rPr lang="en-GB" dirty="0"/>
              <a:t>Create</a:t>
            </a:r>
            <a:r>
              <a:rPr lang="en-GB" baseline="0" dirty="0"/>
              <a:t> a new connection, and enter your credentials.  This uses </a:t>
            </a:r>
            <a:r>
              <a:rPr lang="en-GB" baseline="0" dirty="0" err="1"/>
              <a:t>DiscoveryServices</a:t>
            </a:r>
            <a:r>
              <a:rPr lang="en-GB" baseline="0" dirty="0"/>
              <a:t> to find your </a:t>
            </a:r>
            <a:r>
              <a:rPr lang="en-GB" baseline="0" dirty="0" err="1"/>
              <a:t>OrganizationService</a:t>
            </a:r>
            <a:r>
              <a:rPr lang="en-GB" baseline="0" dirty="0"/>
              <a:t>., once connected Register assembly</a:t>
            </a:r>
          </a:p>
          <a:p>
            <a:endParaRPr lang="en-GB" baseline="0" dirty="0"/>
          </a:p>
          <a:p>
            <a:endParaRPr lang="en-GB" dirty="0"/>
          </a:p>
        </p:txBody>
      </p:sp>
      <p:pic>
        <p:nvPicPr>
          <p:cNvPr id="4" name="Picture 3"/>
          <p:cNvPicPr>
            <a:picLocks noChangeAspect="1"/>
          </p:cNvPicPr>
          <p:nvPr/>
        </p:nvPicPr>
        <p:blipFill>
          <a:blip r:embed="rId3"/>
          <a:stretch>
            <a:fillRect/>
          </a:stretch>
        </p:blipFill>
        <p:spPr>
          <a:xfrm>
            <a:off x="623888" y="6168573"/>
            <a:ext cx="5072062" cy="3377065"/>
          </a:xfrm>
          <a:prstGeom prst="rect">
            <a:avLst/>
          </a:prstGeom>
        </p:spPr>
      </p:pic>
    </p:spTree>
    <p:extLst>
      <p:ext uri="{BB962C8B-B14F-4D97-AF65-F5344CB8AC3E}">
        <p14:creationId xmlns:p14="http://schemas.microsoft.com/office/powerpoint/2010/main" val="984475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28663" y="667657"/>
            <a:ext cx="5400675" cy="8877981"/>
          </a:xfrm>
          <a:solidFill>
            <a:schemeClr val="bg1"/>
          </a:solidFill>
        </p:spPr>
        <p:txBody>
          <a:bodyPr/>
          <a:lstStyle/>
          <a:p>
            <a:endParaRPr lang="en-GB" dirty="0"/>
          </a:p>
          <a:p>
            <a:endParaRPr lang="en-GB" dirty="0"/>
          </a:p>
          <a:p>
            <a:endParaRPr lang="en-GB" dirty="0"/>
          </a:p>
          <a:p>
            <a:endParaRPr lang="en-GB" dirty="0"/>
          </a:p>
          <a:p>
            <a:endParaRPr lang="en-GB" dirty="0"/>
          </a:p>
          <a:p>
            <a:endParaRPr lang="en-GB" dirty="0"/>
          </a:p>
          <a:p>
            <a:endParaRPr lang="en-GB" dirty="0"/>
          </a:p>
          <a:p>
            <a:r>
              <a:rPr lang="en-GB" dirty="0"/>
              <a:t>The Register New Step prompts the details of the message being processed; entity, message type(Create, Update </a:t>
            </a:r>
            <a:r>
              <a:rPr lang="en-GB" dirty="0" err="1"/>
              <a:t>etc</a:t>
            </a:r>
            <a:r>
              <a:rPr lang="en-GB" dirty="0"/>
              <a:t>), pipeline phase, Asynchronous, Rank, offline (outlook client)</a:t>
            </a:r>
          </a:p>
          <a:p>
            <a:r>
              <a:rPr lang="en-GB" dirty="0"/>
              <a:t>If using the SDK – Developer Toolkit Project Template – the generation of a plugin by right clicking on an entity in the Dynamics 365 explorer defines the same properties as the Plugin Registration Tool Add Step</a:t>
            </a:r>
          </a:p>
          <a:p>
            <a:r>
              <a:rPr lang="en-GB" dirty="0"/>
              <a:t>Once the plugin is created, strong named (signed) and built it can be registered and deployed using the Dynamics 365 Package  project.  This contains a </a:t>
            </a:r>
            <a:r>
              <a:rPr lang="en-GB" dirty="0" err="1"/>
              <a:t>RegisterFile.crmregister</a:t>
            </a:r>
            <a:r>
              <a:rPr lang="en-GB" dirty="0"/>
              <a:t> file with references to any assemblies and constituent classes that need to be registered.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The registration file defines the assembly names, id (once registered, names of the classes, stage, isolation level (must be sandbox for CRM online), Synchronous or </a:t>
            </a:r>
            <a:r>
              <a:rPr lang="en-GB" dirty="0" err="1"/>
              <a:t>Asynchonous</a:t>
            </a:r>
            <a:r>
              <a:rPr lang="en-GB" dirty="0"/>
              <a:t> mode (must be Asynchronous for plugins that run with Azure Services).</a:t>
            </a:r>
          </a:p>
          <a:p>
            <a:r>
              <a:rPr lang="en-GB" dirty="0"/>
              <a:t>Simply build the </a:t>
            </a:r>
            <a:r>
              <a:rPr lang="en-GB" dirty="0" err="1"/>
              <a:t>CrmPackage</a:t>
            </a:r>
            <a:r>
              <a:rPr lang="en-GB" dirty="0"/>
              <a:t> </a:t>
            </a:r>
            <a:r>
              <a:rPr lang="en-GB" dirty="0" err="1"/>
              <a:t>projet</a:t>
            </a:r>
            <a:r>
              <a:rPr lang="en-GB" dirty="0"/>
              <a:t> and right click and deploy.</a:t>
            </a:r>
          </a:p>
        </p:txBody>
      </p:sp>
      <p:pic>
        <p:nvPicPr>
          <p:cNvPr id="4" name="Picture 3"/>
          <p:cNvPicPr>
            <a:picLocks noChangeAspect="1"/>
          </p:cNvPicPr>
          <p:nvPr/>
        </p:nvPicPr>
        <p:blipFill>
          <a:blip r:embed="rId3"/>
          <a:stretch>
            <a:fillRect/>
          </a:stretch>
        </p:blipFill>
        <p:spPr>
          <a:xfrm>
            <a:off x="728663" y="6383594"/>
            <a:ext cx="5220318" cy="1963057"/>
          </a:xfrm>
          <a:prstGeom prst="rect">
            <a:avLst/>
          </a:prstGeom>
        </p:spPr>
      </p:pic>
      <p:pic>
        <p:nvPicPr>
          <p:cNvPr id="5" name="Picture 4"/>
          <p:cNvPicPr>
            <a:picLocks noChangeAspect="1"/>
          </p:cNvPicPr>
          <p:nvPr/>
        </p:nvPicPr>
        <p:blipFill>
          <a:blip r:embed="rId4"/>
          <a:stretch>
            <a:fillRect/>
          </a:stretch>
        </p:blipFill>
        <p:spPr>
          <a:xfrm>
            <a:off x="1479550" y="667657"/>
            <a:ext cx="3219450" cy="3489833"/>
          </a:xfrm>
          <a:prstGeom prst="rect">
            <a:avLst/>
          </a:prstGeom>
        </p:spPr>
      </p:pic>
    </p:spTree>
    <p:extLst>
      <p:ext uri="{BB962C8B-B14F-4D97-AF65-F5344CB8AC3E}">
        <p14:creationId xmlns:p14="http://schemas.microsoft.com/office/powerpoint/2010/main" val="1697674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GB" dirty="0">
                <a:effectLst/>
              </a:rPr>
              <a:t>To sign an assembly with a strong name, it must have a public/private key pair. In Microsoft Visual Studio 2015, sign the assembly by following these steps: </a:t>
            </a:r>
          </a:p>
          <a:p>
            <a:r>
              <a:rPr lang="en-GB" dirty="0">
                <a:effectLst/>
              </a:rPr>
              <a:t>1.Right-click the project and select </a:t>
            </a:r>
            <a:r>
              <a:rPr lang="en-GB" b="1" dirty="0">
                <a:effectLst/>
              </a:rPr>
              <a:t>Properties</a:t>
            </a:r>
            <a:r>
              <a:rPr lang="en-GB" dirty="0">
                <a:effectLst/>
              </a:rPr>
              <a:t>. </a:t>
            </a:r>
          </a:p>
          <a:p>
            <a:r>
              <a:rPr lang="en-GB" dirty="0">
                <a:effectLst/>
              </a:rPr>
              <a:t>2.Select </a:t>
            </a:r>
            <a:r>
              <a:rPr lang="en-GB" b="1" dirty="0">
                <a:effectLst/>
              </a:rPr>
              <a:t>Signing</a:t>
            </a:r>
            <a:r>
              <a:rPr lang="en-GB" dirty="0">
                <a:effectLst/>
              </a:rPr>
              <a:t>. </a:t>
            </a:r>
          </a:p>
          <a:p>
            <a:r>
              <a:rPr lang="en-GB" dirty="0">
                <a:effectLst/>
              </a:rPr>
              <a:t>3.Check </a:t>
            </a:r>
            <a:r>
              <a:rPr lang="en-GB" b="1" dirty="0">
                <a:effectLst/>
              </a:rPr>
              <a:t>Sign the assembly</a:t>
            </a:r>
            <a:r>
              <a:rPr lang="en-GB" dirty="0">
                <a:effectLst/>
              </a:rPr>
              <a:t>. </a:t>
            </a:r>
          </a:p>
          <a:p>
            <a:r>
              <a:rPr lang="en-GB" dirty="0">
                <a:effectLst/>
              </a:rPr>
              <a:t>4.Select an existing key or create a new one.</a:t>
            </a:r>
          </a:p>
          <a:p>
            <a:r>
              <a:rPr lang="en-GB" dirty="0">
                <a:effectLst/>
              </a:rPr>
              <a:t>5.</a:t>
            </a:r>
            <a:r>
              <a:rPr lang="en-GB" b="1" dirty="0">
                <a:effectLst/>
              </a:rPr>
              <a:t>Save</a:t>
            </a:r>
            <a:r>
              <a:rPr lang="en-GB" dirty="0">
                <a:effectLst/>
              </a:rPr>
              <a:t> the properties page. </a:t>
            </a:r>
          </a:p>
          <a:p>
            <a:r>
              <a:rPr lang="en-GB" dirty="0">
                <a:effectLst/>
              </a:rPr>
              <a:t>6.Rebuild the DLL</a:t>
            </a:r>
          </a:p>
          <a:p>
            <a:endParaRPr lang="en-GB" dirty="0">
              <a:effectLst/>
            </a:endParaRPr>
          </a:p>
          <a:p>
            <a:r>
              <a:rPr lang="en-GB" dirty="0">
                <a:effectLst/>
              </a:rPr>
              <a:t>Alternatively</a:t>
            </a:r>
            <a:r>
              <a:rPr lang="en-GB" baseline="0" dirty="0">
                <a:effectLst/>
              </a:rPr>
              <a:t> create a strong name key at the command line </a:t>
            </a:r>
            <a:r>
              <a:rPr lang="en-GB" baseline="0" dirty="0" err="1">
                <a:effectLst/>
              </a:rPr>
              <a:t>sn</a:t>
            </a:r>
            <a:r>
              <a:rPr lang="en-GB" baseline="0" dirty="0">
                <a:effectLst/>
              </a:rPr>
              <a:t> –k &lt;your key file name&gt;, reference this in the </a:t>
            </a:r>
            <a:r>
              <a:rPr lang="en-GB" baseline="0" dirty="0" err="1">
                <a:effectLst/>
              </a:rPr>
              <a:t>.Net</a:t>
            </a:r>
            <a:r>
              <a:rPr lang="en-GB" baseline="0" dirty="0">
                <a:effectLst/>
              </a:rPr>
              <a:t> Assembly and rebuild</a:t>
            </a:r>
          </a:p>
          <a:p>
            <a:endParaRPr lang="en-GB" baseline="0" dirty="0">
              <a:effectLst/>
            </a:endParaRPr>
          </a:p>
          <a:p>
            <a:endParaRPr lang="en-GB" dirty="0">
              <a:effectLst/>
            </a:endParaRPr>
          </a:p>
          <a:p>
            <a:endParaRPr lang="en-GB" dirty="0"/>
          </a:p>
        </p:txBody>
      </p:sp>
    </p:spTree>
    <p:extLst>
      <p:ext uri="{BB962C8B-B14F-4D97-AF65-F5344CB8AC3E}">
        <p14:creationId xmlns:p14="http://schemas.microsoft.com/office/powerpoint/2010/main" val="2703896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2797628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140597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GB" dirty="0" smtClean="0"/>
              <a:t>Organizational</a:t>
            </a:r>
            <a:r>
              <a:rPr lang="en-GB" baseline="0" dirty="0" smtClean="0"/>
              <a:t> Insights.</a:t>
            </a:r>
          </a:p>
          <a:p>
            <a:endParaRPr lang="en-GB" baseline="0" dirty="0" smtClean="0"/>
          </a:p>
          <a:p>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Organization Insights for Dynamics 365 (online) provides important adoption and usage metrics for your Dynamics 365 organization, and tools to help you stay ahead of performance and support issues.</a:t>
            </a:r>
          </a:p>
          <a:p>
            <a:r>
              <a:rPr lang="en-GB" sz="1000" b="1" i="0" kern="1200" spc="-20" baseline="0" dirty="0" smtClean="0">
                <a:solidFill>
                  <a:srgbClr val="555454"/>
                </a:solidFill>
                <a:effectLst/>
                <a:latin typeface="Segoe UI" panose="020B0502040204020203" pitchFamily="34" charset="0"/>
                <a:ea typeface="+mn-ea"/>
                <a:cs typeface="Segoe UI" panose="020B0502040204020203" pitchFamily="34" charset="0"/>
              </a:rPr>
              <a:t>Customize dashboards:</a:t>
            </a: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 Set up your organization’s dashboard to provide a rich user experience and snapshots of your organization’s most important data.</a:t>
            </a:r>
          </a:p>
          <a:p>
            <a:r>
              <a:rPr lang="en-GB" sz="1000" b="1" i="0" kern="1200" spc="-20" baseline="0" dirty="0" smtClean="0">
                <a:solidFill>
                  <a:srgbClr val="555454"/>
                </a:solidFill>
                <a:effectLst/>
                <a:latin typeface="Segoe UI" panose="020B0502040204020203" pitchFamily="34" charset="0"/>
                <a:ea typeface="+mn-ea"/>
                <a:cs typeface="Segoe UI" panose="020B0502040204020203" pitchFamily="34" charset="0"/>
              </a:rPr>
              <a:t>Monitor adoption and use:</a:t>
            </a: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 Identify your most active users, the number and types of operations they’re performing, number of page requests, most-used entities, workflows, plug-ins, and more, over a period of time as you work toward your adoption goals.</a:t>
            </a:r>
          </a:p>
          <a:p>
            <a:r>
              <a:rPr lang="en-GB" sz="1000" b="1" i="0" kern="1200" spc="-20" baseline="0" dirty="0" smtClean="0">
                <a:solidFill>
                  <a:srgbClr val="555454"/>
                </a:solidFill>
                <a:effectLst/>
                <a:latin typeface="Segoe UI" panose="020B0502040204020203" pitchFamily="34" charset="0"/>
                <a:ea typeface="+mn-ea"/>
                <a:cs typeface="Segoe UI" panose="020B0502040204020203" pitchFamily="34" charset="0"/>
              </a:rPr>
              <a:t>Manage storage and performance:</a:t>
            </a: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 Monitor storage quotas, storage use, and common tables by size to optimize performance.</a:t>
            </a:r>
          </a:p>
          <a:p>
            <a:r>
              <a:rPr lang="en-GB" sz="1000" b="1" i="0" kern="1200" spc="-20" baseline="0" dirty="0" smtClean="0">
                <a:solidFill>
                  <a:srgbClr val="555454"/>
                </a:solidFill>
                <a:effectLst/>
                <a:latin typeface="Segoe UI" panose="020B0502040204020203" pitchFamily="34" charset="0"/>
                <a:ea typeface="+mn-ea"/>
                <a:cs typeface="Segoe UI" panose="020B0502040204020203" pitchFamily="34" charset="0"/>
              </a:rPr>
              <a:t>Troubleshoot effectively:</a:t>
            </a: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 Drill down into the details of your top failing workflows and API calls to quickly diagnose and troubleshoot errors.</a:t>
            </a:r>
          </a:p>
          <a:p>
            <a:r>
              <a:rPr lang="en-GB" sz="1000" b="1" i="0" kern="1200" spc="-20" baseline="0" dirty="0" smtClean="0">
                <a:solidFill>
                  <a:srgbClr val="555454"/>
                </a:solidFill>
                <a:effectLst/>
                <a:latin typeface="Segoe UI" panose="020B0502040204020203" pitchFamily="34" charset="0"/>
                <a:ea typeface="+mn-ea"/>
                <a:cs typeface="Segoe UI" panose="020B0502040204020203" pitchFamily="34" charset="0"/>
              </a:rPr>
              <a:t>OData support:</a:t>
            </a: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 Organization Insights entities are exposed through OData for independent software vendors to build capabilities for any custom requirement</a:t>
            </a:r>
          </a:p>
          <a:p>
            <a:endParaRPr lang="en-GB" dirty="0"/>
          </a:p>
        </p:txBody>
      </p:sp>
    </p:spTree>
    <p:extLst>
      <p:ext uri="{BB962C8B-B14F-4D97-AF65-F5344CB8AC3E}">
        <p14:creationId xmlns:p14="http://schemas.microsoft.com/office/powerpoint/2010/main" val="3811665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GB" dirty="0" smtClean="0"/>
              <a:t>A plugin can be configured via an optional</a:t>
            </a:r>
            <a:r>
              <a:rPr lang="en-GB" baseline="0" dirty="0" smtClean="0"/>
              <a:t> constructor accepting two string parameters. </a:t>
            </a:r>
            <a:endParaRPr lang="en-GB" dirty="0"/>
          </a:p>
        </p:txBody>
      </p:sp>
    </p:spTree>
    <p:extLst>
      <p:ext uri="{BB962C8B-B14F-4D97-AF65-F5344CB8AC3E}">
        <p14:creationId xmlns:p14="http://schemas.microsoft.com/office/powerpoint/2010/main" val="728762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smtClean="0"/>
          </a:p>
          <a:p>
            <a:endParaRPr lang="en-GB" dirty="0"/>
          </a:p>
          <a:p>
            <a:r>
              <a:rPr lang="en-GB" dirty="0" smtClean="0"/>
              <a:t>First </a:t>
            </a:r>
            <a:r>
              <a:rPr lang="en-GB" dirty="0"/>
              <a:t>select the assembly to be profiled, then install profiler. Once installed select the step to be debugged, and select “start profiling”</a:t>
            </a:r>
          </a:p>
        </p:txBody>
      </p:sp>
      <p:pic>
        <p:nvPicPr>
          <p:cNvPr id="4" name="Picture 3"/>
          <p:cNvPicPr/>
          <p:nvPr/>
        </p:nvPicPr>
        <p:blipFill>
          <a:blip r:embed="rId3"/>
          <a:stretch>
            <a:fillRect/>
          </a:stretch>
        </p:blipFill>
        <p:spPr>
          <a:xfrm>
            <a:off x="926372" y="3952480"/>
            <a:ext cx="5041991" cy="3185704"/>
          </a:xfrm>
          <a:prstGeom prst="rect">
            <a:avLst/>
          </a:prstGeom>
        </p:spPr>
      </p:pic>
      <p:sp>
        <p:nvSpPr>
          <p:cNvPr id="5" name="Rectangle 4"/>
          <p:cNvSpPr/>
          <p:nvPr/>
        </p:nvSpPr>
        <p:spPr>
          <a:xfrm>
            <a:off x="2621595" y="4815897"/>
            <a:ext cx="1005114" cy="2612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33333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79919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764174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738845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039"/>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152589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IN" b="1" dirty="0">
                <a:effectLst/>
              </a:rPr>
              <a:t>Service Bus Benefits</a:t>
            </a:r>
          </a:p>
          <a:p>
            <a:pPr marL="228600" indent="-228600">
              <a:buFont typeface="+mj-lt"/>
              <a:buAutoNum type="arabicPeriod"/>
            </a:pPr>
            <a:r>
              <a:rPr lang="en-IN" dirty="0">
                <a:effectLst/>
              </a:rPr>
              <a:t>Expose apps and services through firewalls, NAT gateways, and other problematic network boundaries</a:t>
            </a:r>
          </a:p>
          <a:p>
            <a:pPr marL="228600" indent="-228600">
              <a:buFont typeface="+mj-lt"/>
              <a:buAutoNum type="arabicPeriod"/>
            </a:pPr>
            <a:r>
              <a:rPr lang="en-IN" dirty="0">
                <a:effectLst/>
              </a:rPr>
              <a:t>Lower barriers to building composite applications by exposing endpoints easily, supporting multiple connection options and publish and subscribe for multicasting. </a:t>
            </a:r>
          </a:p>
          <a:p>
            <a:pPr marL="228600" indent="-228600">
              <a:buFont typeface="+mj-lt"/>
              <a:buAutoNum type="arabicPeriod"/>
            </a:pPr>
            <a:r>
              <a:rPr lang="en-IN" dirty="0">
                <a:effectLst/>
              </a:rPr>
              <a:t>Lightweight developer friendly programming model that supports standard protocols and extends similar standard bindings for WCF</a:t>
            </a:r>
          </a:p>
          <a:p>
            <a:pPr marL="228600" indent="-228600">
              <a:buFont typeface="+mj-lt"/>
              <a:buAutoNum type="arabicPeriod"/>
            </a:pPr>
            <a:r>
              <a:rPr lang="en-IN" dirty="0">
                <a:effectLst/>
              </a:rPr>
              <a:t>Helps block malicious traffic and shields your services from intrusions and denial-of-service attacks</a:t>
            </a:r>
          </a:p>
          <a:p>
            <a:endParaRPr lang="en-IN" b="1" dirty="0">
              <a:effectLst/>
            </a:endParaRPr>
          </a:p>
        </p:txBody>
      </p:sp>
      <p:sp>
        <p:nvSpPr>
          <p:cNvPr id="4" name="Slide Number Placeholder 3"/>
          <p:cNvSpPr>
            <a:spLocks noGrp="1"/>
          </p:cNvSpPr>
          <p:nvPr>
            <p:ph type="sldNum" sz="quarter" idx="10"/>
          </p:nvPr>
        </p:nvSpPr>
        <p:spPr/>
        <p:txBody>
          <a:bodyPr/>
          <a:lstStyle/>
          <a:p>
            <a:fld id="{7AE0A83D-8843-47CF-91CB-03D84BEB3F8D}" type="slidenum">
              <a:rPr lang="en-AU" smtClean="0"/>
              <a:t>28</a:t>
            </a:fld>
            <a:endParaRPr lang="en-AU" dirty="0"/>
          </a:p>
        </p:txBody>
      </p:sp>
    </p:spTree>
    <p:extLst>
      <p:ext uri="{BB962C8B-B14F-4D97-AF65-F5344CB8AC3E}">
        <p14:creationId xmlns:p14="http://schemas.microsoft.com/office/powerpoint/2010/main" val="1367929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IN" b="1" dirty="0">
                <a:effectLst/>
              </a:rPr>
              <a:t>Service Bus Features</a:t>
            </a:r>
          </a:p>
          <a:p>
            <a:endParaRPr lang="en-IN" b="1" dirty="0">
              <a:effectLst/>
            </a:endParaRPr>
          </a:p>
          <a:p>
            <a:pPr marL="228600" indent="-228600">
              <a:buFont typeface="+mj-lt"/>
              <a:buAutoNum type="arabicPeriod"/>
            </a:pPr>
            <a:r>
              <a:rPr lang="en-IN" dirty="0">
                <a:effectLst/>
              </a:rPr>
              <a:t>Services discovered through a stable, internet-accessible URL, irrespective of location</a:t>
            </a:r>
          </a:p>
          <a:p>
            <a:pPr marL="228600" indent="-228600">
              <a:buFont typeface="+mj-lt"/>
              <a:buAutoNum type="arabicPeriod"/>
            </a:pPr>
            <a:r>
              <a:rPr lang="en-IN" dirty="0">
                <a:effectLst/>
              </a:rPr>
              <a:t>One-way messaging between sender and listener supports unicast and multicast datagram distribution</a:t>
            </a:r>
          </a:p>
          <a:p>
            <a:pPr marL="228600" indent="-228600">
              <a:buFont typeface="+mj-lt"/>
              <a:buAutoNum type="arabicPeriod"/>
            </a:pPr>
            <a:r>
              <a:rPr lang="en-IN" dirty="0">
                <a:effectLst/>
              </a:rPr>
              <a:t>Services discovered through a stable, internet-accessible URL, irrespective of location</a:t>
            </a:r>
          </a:p>
          <a:p>
            <a:pPr marL="228600" indent="-228600">
              <a:buFont typeface="+mj-lt"/>
              <a:buAutoNum type="arabicPeriod"/>
            </a:pPr>
            <a:r>
              <a:rPr lang="en-IN" dirty="0">
                <a:effectLst/>
              </a:rPr>
              <a:t>Full-duplex connection-oriented sessions between sender and listener support bi-directional communication </a:t>
            </a:r>
          </a:p>
          <a:p>
            <a:pPr marL="228600" indent="-228600">
              <a:buFont typeface="+mj-lt"/>
              <a:buAutoNum type="arabicPeriod"/>
            </a:pPr>
            <a:r>
              <a:rPr lang="en-IN" dirty="0">
                <a:effectLst/>
              </a:rPr>
              <a:t>Full-duplex, connection-oriented peer-to-peer sessions with network-boundary traversal create direct end-to-end connectivity through NAT</a:t>
            </a:r>
          </a:p>
          <a:p>
            <a:pPr marL="228600" indent="-228600">
              <a:buFont typeface="+mj-lt"/>
              <a:buAutoNum type="arabicPeriod"/>
            </a:pPr>
            <a:r>
              <a:rPr lang="en-IN" dirty="0">
                <a:effectLst/>
              </a:rPr>
              <a:t>Multiple publishers and multiple subscribers can simultaneously use the service’s topic management and event distribution system</a:t>
            </a:r>
          </a:p>
          <a:p>
            <a:pPr marL="228600" indent="-228600">
              <a:buFont typeface="+mj-lt"/>
              <a:buAutoNum type="arabicPeriod"/>
            </a:pPr>
            <a:r>
              <a:rPr lang="en-IN" dirty="0">
                <a:effectLst/>
              </a:rPr>
              <a:t>Support of REST and HTTP Access from non-.NET platforms</a:t>
            </a:r>
          </a:p>
          <a:p>
            <a:pPr marL="228600" indent="-228600">
              <a:buFont typeface="+mj-lt"/>
              <a:buAutoNum type="arabicPeriod"/>
            </a:pPr>
            <a:r>
              <a:rPr lang="en-IN" dirty="0">
                <a:effectLst/>
              </a:rPr>
              <a:t>Global hierarchical namespaces that are DNS- and transport-independent</a:t>
            </a:r>
          </a:p>
          <a:p>
            <a:pPr marL="228600" indent="-228600">
              <a:buFont typeface="+mj-lt"/>
              <a:buAutoNum type="arabicPeriod"/>
            </a:pPr>
            <a:r>
              <a:rPr lang="en-IN" dirty="0">
                <a:effectLst/>
              </a:rPr>
              <a:t>Anonymous access to services is supported only if you permit it</a:t>
            </a:r>
          </a:p>
        </p:txBody>
      </p:sp>
      <p:sp>
        <p:nvSpPr>
          <p:cNvPr id="4" name="Slide Number Placeholder 3"/>
          <p:cNvSpPr>
            <a:spLocks noGrp="1"/>
          </p:cNvSpPr>
          <p:nvPr>
            <p:ph type="sldNum" sz="quarter" idx="10"/>
          </p:nvPr>
        </p:nvSpPr>
        <p:spPr/>
        <p:txBody>
          <a:bodyPr/>
          <a:lstStyle/>
          <a:p>
            <a:fld id="{7AE0A83D-8843-47CF-91CB-03D84BEB3F8D}" type="slidenum">
              <a:rPr lang="en-AU" smtClean="0"/>
              <a:t>29</a:t>
            </a:fld>
            <a:endParaRPr lang="en-AU" dirty="0"/>
          </a:p>
        </p:txBody>
      </p:sp>
    </p:spTree>
    <p:extLst>
      <p:ext uri="{BB962C8B-B14F-4D97-AF65-F5344CB8AC3E}">
        <p14:creationId xmlns:p14="http://schemas.microsoft.com/office/powerpoint/2010/main" val="594842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GB" b="0" dirty="0"/>
              <a:t>Plugins</a:t>
            </a:r>
            <a:r>
              <a:rPr lang="en-GB" b="0" baseline="0" dirty="0"/>
              <a:t> subscribe to Dynamics events on entities and run when the events occur (independent of the user interface, </a:t>
            </a:r>
            <a:r>
              <a:rPr lang="en-GB" b="0" baseline="0" dirty="0" err="1"/>
              <a:t>ie</a:t>
            </a:r>
            <a:r>
              <a:rPr lang="en-GB" b="0" baseline="0" dirty="0"/>
              <a:t>. not on demand)</a:t>
            </a:r>
          </a:p>
          <a:p>
            <a:r>
              <a:rPr lang="en-GB" b="0" baseline="0" dirty="0"/>
              <a:t>Multiple plug-ins can be registered to the same entity and event and are invoked by order of RANK.</a:t>
            </a:r>
            <a:endParaRPr lang="en-US" dirty="0"/>
          </a:p>
          <a:p>
            <a:r>
              <a:rPr lang="en-US" dirty="0"/>
              <a:t>Plugins can also be registered to fire for all entities, so the entity types logical name</a:t>
            </a:r>
            <a:r>
              <a:rPr lang="en-US" baseline="0" dirty="0"/>
              <a:t> can be interrogated to perform entity specific actions.</a:t>
            </a:r>
            <a:endParaRPr lang="en-US" dirty="0"/>
          </a:p>
          <a:p>
            <a:endParaRPr lang="en-US" dirty="0"/>
          </a:p>
          <a:p>
            <a:r>
              <a:rPr lang="en-US" dirty="0"/>
              <a:t>Plugins are triggered by CRUD</a:t>
            </a:r>
            <a:r>
              <a:rPr lang="en-US" baseline="0" dirty="0"/>
              <a:t> messages from the application layer, such as Create or Update.  Messages contain data about the fields being created or modified. Note, that to read previous field values that have not been updated from a record, the pre-image alias is used.</a:t>
            </a:r>
            <a:endParaRPr lang="en-US" dirty="0"/>
          </a:p>
          <a:p>
            <a:endParaRPr lang="en-US" dirty="0"/>
          </a:p>
          <a:p>
            <a:r>
              <a:rPr lang="en-US" dirty="0"/>
              <a:t>Plugins can extract the entity record from the Target property of the message.  This can remain a</a:t>
            </a:r>
            <a:r>
              <a:rPr lang="en-US" baseline="0" dirty="0"/>
              <a:t> late bound entity object or cast to an early bound type.</a:t>
            </a:r>
          </a:p>
          <a:p>
            <a:endParaRPr lang="en-US" baseline="0" dirty="0"/>
          </a:p>
          <a:p>
            <a:endParaRPr lang="en-US" dirty="0"/>
          </a:p>
          <a:p>
            <a:endParaRPr lang="en-GB" dirty="0"/>
          </a:p>
        </p:txBody>
      </p:sp>
    </p:spTree>
    <p:extLst>
      <p:ext uri="{BB962C8B-B14F-4D97-AF65-F5344CB8AC3E}">
        <p14:creationId xmlns:p14="http://schemas.microsoft.com/office/powerpoint/2010/main" val="30580099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AU" dirty="0"/>
              <a:t>The various services supported by the Service Bus, including relayed and brokered messaging, are hosted at service paths under the service registry root:</a:t>
            </a:r>
          </a:p>
          <a:p>
            <a:endParaRPr lang="en-AU" dirty="0"/>
          </a:p>
          <a:p>
            <a:pPr marL="171450" indent="-171450">
              <a:buFont typeface="Arial" panose="020B0604020202020204" pitchFamily="34" charset="0"/>
              <a:buChar char="•"/>
            </a:pPr>
            <a:r>
              <a:rPr lang="en-AU" dirty="0"/>
              <a:t>https://{namespace}.servicebus.windows.net/{path}</a:t>
            </a:r>
          </a:p>
          <a:p>
            <a:endParaRPr lang="en-AU" dirty="0"/>
          </a:p>
          <a:p>
            <a:r>
              <a:rPr lang="en-AU" dirty="0"/>
              <a:t>For example, the following are valid service paths:</a:t>
            </a:r>
          </a:p>
          <a:p>
            <a:endParaRPr lang="en-AU" dirty="0"/>
          </a:p>
          <a:p>
            <a:pPr marL="171450" indent="-171450">
              <a:buFont typeface="Arial" panose="020B0604020202020204" pitchFamily="34" charset="0"/>
              <a:buChar char="•"/>
            </a:pPr>
            <a:r>
              <a:rPr lang="en-AU" dirty="0"/>
              <a:t>https://</a:t>
            </a:r>
            <a:r>
              <a:rPr lang="en-AU" i="0" dirty="0"/>
              <a:t>MyNS</a:t>
            </a:r>
            <a:r>
              <a:rPr lang="en-AU" dirty="0"/>
              <a:t>.servicebus.windows.net/topics/interestingtopic</a:t>
            </a:r>
          </a:p>
          <a:p>
            <a:pPr marL="171450" indent="-171450">
              <a:buFont typeface="Arial" panose="020B0604020202020204" pitchFamily="34" charset="0"/>
              <a:buChar char="•"/>
            </a:pPr>
            <a:r>
              <a:rPr lang="en-AU" dirty="0"/>
              <a:t>https://</a:t>
            </a:r>
            <a:r>
              <a:rPr lang="en-AU" i="0" dirty="0"/>
              <a:t>MyNS</a:t>
            </a:r>
            <a:r>
              <a:rPr lang="en-AU" dirty="0"/>
              <a:t>.servicebus.windows.net/topic2/subscriptions/somesubscription</a:t>
            </a:r>
          </a:p>
          <a:p>
            <a:pPr marL="171450" indent="-171450">
              <a:buFont typeface="Arial" panose="020B0604020202020204" pitchFamily="34" charset="0"/>
              <a:buChar char="•"/>
            </a:pPr>
            <a:r>
              <a:rPr lang="en-AU" dirty="0"/>
              <a:t>https://</a:t>
            </a:r>
            <a:r>
              <a:rPr lang="en-AU" i="0" dirty="0"/>
              <a:t>MyNS</a:t>
            </a:r>
            <a:r>
              <a:rPr lang="en-AU" dirty="0"/>
              <a:t>.servicebus.windows.net/EchoService/</a:t>
            </a:r>
          </a:p>
          <a:p>
            <a:endParaRPr lang="en-AU" dirty="0"/>
          </a:p>
        </p:txBody>
      </p:sp>
      <p:sp>
        <p:nvSpPr>
          <p:cNvPr id="4" name="Slide Number Placeholder 3"/>
          <p:cNvSpPr>
            <a:spLocks noGrp="1"/>
          </p:cNvSpPr>
          <p:nvPr>
            <p:ph type="sldNum" sz="quarter" idx="10"/>
          </p:nvPr>
        </p:nvSpPr>
        <p:spPr/>
        <p:txBody>
          <a:bodyPr/>
          <a:lstStyle/>
          <a:p>
            <a:fld id="{7AE0A83D-8843-47CF-91CB-03D84BEB3F8D}" type="slidenum">
              <a:rPr lang="en-AU" smtClean="0"/>
              <a:t>30</a:t>
            </a:fld>
            <a:endParaRPr lang="en-AU" dirty="0"/>
          </a:p>
        </p:txBody>
      </p:sp>
    </p:spTree>
    <p:extLst>
      <p:ext uri="{BB962C8B-B14F-4D97-AF65-F5344CB8AC3E}">
        <p14:creationId xmlns:p14="http://schemas.microsoft.com/office/powerpoint/2010/main" val="24338509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GB" dirty="0"/>
              <a:t>Service Bus Namespaces can be created using the Azure Management Portal http://portal.azure.com</a:t>
            </a:r>
          </a:p>
          <a:p>
            <a:endParaRPr lang="en-GB" dirty="0"/>
          </a:p>
          <a:p>
            <a:r>
              <a:rPr lang="en-GB" dirty="0"/>
              <a:t>The namespace must be globally unique</a:t>
            </a:r>
          </a:p>
        </p:txBody>
      </p:sp>
    </p:spTree>
    <p:extLst>
      <p:ext uri="{BB962C8B-B14F-4D97-AF65-F5344CB8AC3E}">
        <p14:creationId xmlns:p14="http://schemas.microsoft.com/office/powerpoint/2010/main" val="684528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AU" dirty="0"/>
              <a:t>Queues offer First In, First Out (FIFO) message delivery to one or more competing consumers. That is, messages are typically expected to be received and processed by the receivers in the temporal order in which they were added to the queue, and each message is received and processed by only one message consumer. A key benefit of using queues is to achieve “temporal decoupling” of application components. In other words, the producers (senders) and consumers (receivers) do not have to be sending and receiving messages at the same time, because messages are stored durably in the queue. Furthermore, the producer does not have to wait for a reply from the consumer in order to continue to process and send messages. </a:t>
            </a:r>
          </a:p>
        </p:txBody>
      </p:sp>
      <p:sp>
        <p:nvSpPr>
          <p:cNvPr id="4" name="Slide Number Placeholder 3"/>
          <p:cNvSpPr>
            <a:spLocks noGrp="1"/>
          </p:cNvSpPr>
          <p:nvPr>
            <p:ph type="sldNum" sz="quarter" idx="10"/>
          </p:nvPr>
        </p:nvSpPr>
        <p:spPr/>
        <p:txBody>
          <a:bodyPr/>
          <a:lstStyle/>
          <a:p>
            <a:fld id="{7AE0A83D-8843-47CF-91CB-03D84BEB3F8D}" type="slidenum">
              <a:rPr lang="en-AU" smtClean="0"/>
              <a:t>32</a:t>
            </a:fld>
            <a:endParaRPr lang="en-AU" dirty="0"/>
          </a:p>
        </p:txBody>
      </p:sp>
    </p:spTree>
    <p:extLst>
      <p:ext uri="{BB962C8B-B14F-4D97-AF65-F5344CB8AC3E}">
        <p14:creationId xmlns:p14="http://schemas.microsoft.com/office/powerpoint/2010/main" val="22862447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GB" dirty="0"/>
              <a:t>Queues can be created within a service bus namespace</a:t>
            </a:r>
          </a:p>
        </p:txBody>
      </p:sp>
    </p:spTree>
    <p:extLst>
      <p:ext uri="{BB962C8B-B14F-4D97-AF65-F5344CB8AC3E}">
        <p14:creationId xmlns:p14="http://schemas.microsoft.com/office/powerpoint/2010/main" val="7004423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AU" dirty="0"/>
              <a:t>In contrast to queues, in which each message is processed by a single consumer, topics and subscriptions provide a one-to-many form of communication, in a “publish/subscribe” pattern. Useful for scaling to very large numbers of recipients, each published message is made available to each subscription registered with the topic. Messages are sent to a topic and delivered to one or more associated subscriptions, depending on filter rules that can be set on a per-subscription basis. The subscriptions can use additional filters to restrict the messages that they want to receive. Messages are sent to a topic in the same way they are sent to a queue, but messages are not received from the topic directly. Instead, they are received from subscriptions. A topic subscription resembles a virtual queue that receives copies of the messages that are sent to the topic. Messages are received from a subscription identically to the way they are received from a queue.</a:t>
            </a:r>
          </a:p>
        </p:txBody>
      </p:sp>
      <p:sp>
        <p:nvSpPr>
          <p:cNvPr id="4" name="Slide Number Placeholder 3"/>
          <p:cNvSpPr>
            <a:spLocks noGrp="1"/>
          </p:cNvSpPr>
          <p:nvPr>
            <p:ph type="sldNum" sz="quarter" idx="10"/>
          </p:nvPr>
        </p:nvSpPr>
        <p:spPr/>
        <p:txBody>
          <a:bodyPr/>
          <a:lstStyle/>
          <a:p>
            <a:fld id="{7AE0A83D-8843-47CF-91CB-03D84BEB3F8D}" type="slidenum">
              <a:rPr lang="en-AU" smtClean="0"/>
              <a:t>34</a:t>
            </a:fld>
            <a:endParaRPr lang="en-AU" dirty="0"/>
          </a:p>
        </p:txBody>
      </p:sp>
    </p:spTree>
    <p:extLst>
      <p:ext uri="{BB962C8B-B14F-4D97-AF65-F5344CB8AC3E}">
        <p14:creationId xmlns:p14="http://schemas.microsoft.com/office/powerpoint/2010/main" val="36433024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AU" dirty="0"/>
              <a:t>Service Bus topics and subscriptions support a publish/subscribe messaging communication model. When using topics and subscriptions, components of a distributed application do not communicate directly with each other, they instead exchange messages via a topic, which acts as the intermediary.</a:t>
            </a:r>
          </a:p>
        </p:txBody>
      </p:sp>
      <p:sp>
        <p:nvSpPr>
          <p:cNvPr id="4" name="Slide Number Placeholder 3"/>
          <p:cNvSpPr>
            <a:spLocks noGrp="1"/>
          </p:cNvSpPr>
          <p:nvPr>
            <p:ph type="sldNum" sz="quarter" idx="10"/>
          </p:nvPr>
        </p:nvSpPr>
        <p:spPr/>
        <p:txBody>
          <a:bodyPr/>
          <a:lstStyle/>
          <a:p>
            <a:fld id="{7AE0A83D-8843-47CF-91CB-03D84BEB3F8D}" type="slidenum">
              <a:rPr lang="en-AU" smtClean="0"/>
              <a:t>35</a:t>
            </a:fld>
            <a:endParaRPr lang="en-AU" dirty="0"/>
          </a:p>
        </p:txBody>
      </p:sp>
    </p:spTree>
    <p:extLst>
      <p:ext uri="{BB962C8B-B14F-4D97-AF65-F5344CB8AC3E}">
        <p14:creationId xmlns:p14="http://schemas.microsoft.com/office/powerpoint/2010/main" val="12103087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AU" b="1" dirty="0">
                <a:effectLst/>
              </a:rPr>
              <a:t>Receiving Messages </a:t>
            </a:r>
          </a:p>
          <a:p>
            <a:r>
              <a:rPr lang="en-AU" dirty="0">
                <a:effectLst/>
              </a:rPr>
              <a:t>Messages can be received from queues or subscriptions and the same techniques are used for both scenarios. The </a:t>
            </a:r>
            <a:r>
              <a:rPr lang="en-AU" dirty="0" err="1">
                <a:effectLst/>
              </a:rPr>
              <a:t>MessageReceiver</a:t>
            </a:r>
            <a:r>
              <a:rPr lang="en-AU" dirty="0">
                <a:effectLst/>
              </a:rPr>
              <a:t> class is used internally by the </a:t>
            </a:r>
            <a:r>
              <a:rPr lang="en-AU" dirty="0" err="1">
                <a:effectLst/>
              </a:rPr>
              <a:t>QueueClient</a:t>
            </a:r>
            <a:r>
              <a:rPr lang="en-AU" dirty="0">
                <a:effectLst/>
              </a:rPr>
              <a:t> and </a:t>
            </a:r>
            <a:r>
              <a:rPr lang="en-AU" dirty="0" err="1">
                <a:effectLst/>
              </a:rPr>
              <a:t>SubscriptionClient</a:t>
            </a:r>
            <a:r>
              <a:rPr lang="en-AU" dirty="0">
                <a:effectLst/>
              </a:rPr>
              <a:t> classes for receiving messages. Messages can also be received as sessions using the </a:t>
            </a:r>
            <a:r>
              <a:rPr lang="en-AU" dirty="0" err="1">
                <a:effectLst/>
              </a:rPr>
              <a:t>MessageSession</a:t>
            </a:r>
            <a:r>
              <a:rPr lang="en-AU" dirty="0">
                <a:effectLst/>
              </a:rPr>
              <a:t> class, which derives from </a:t>
            </a:r>
            <a:r>
              <a:rPr lang="en-AU" dirty="0" err="1">
                <a:effectLst/>
              </a:rPr>
              <a:t>MessageReceiver</a:t>
            </a:r>
            <a:r>
              <a:rPr lang="en-AU" dirty="0">
                <a:effectLst/>
              </a:rPr>
              <a:t>. </a:t>
            </a:r>
          </a:p>
          <a:p>
            <a:endParaRPr lang="en-AU" dirty="0">
              <a:effectLst/>
            </a:endParaRPr>
          </a:p>
          <a:p>
            <a:r>
              <a:rPr lang="en-AU" dirty="0">
                <a:effectLst/>
              </a:rPr>
              <a:t>There are several</a:t>
            </a:r>
            <a:r>
              <a:rPr lang="en-AU" baseline="0" dirty="0">
                <a:effectLst/>
              </a:rPr>
              <a:t> </a:t>
            </a:r>
            <a:r>
              <a:rPr lang="en-AU" dirty="0">
                <a:effectLst/>
              </a:rPr>
              <a:t>techniques that can be used for receiving messages:</a:t>
            </a:r>
          </a:p>
          <a:p>
            <a:endParaRPr lang="en-AU" dirty="0">
              <a:effectLst/>
            </a:endParaRPr>
          </a:p>
          <a:p>
            <a:pPr marL="171450" indent="-171450">
              <a:buFont typeface="Arial" panose="020B0604020202020204" pitchFamily="34" charset="0"/>
              <a:buChar char="•"/>
            </a:pPr>
            <a:r>
              <a:rPr lang="en-AU" dirty="0">
                <a:effectLst/>
              </a:rPr>
              <a:t>Receive and Delete Receive Mode</a:t>
            </a:r>
          </a:p>
          <a:p>
            <a:pPr marL="171450" indent="-171450">
              <a:buFont typeface="Arial" panose="020B0604020202020204" pitchFamily="34" charset="0"/>
              <a:buChar char="•"/>
            </a:pPr>
            <a:r>
              <a:rPr lang="en-AU" dirty="0">
                <a:effectLst/>
              </a:rPr>
              <a:t>Peek Lock Receive Mode</a:t>
            </a:r>
          </a:p>
          <a:p>
            <a:pPr marL="171450" indent="-171450">
              <a:buFont typeface="Arial" panose="020B0604020202020204" pitchFamily="34" charset="0"/>
              <a:buChar char="•"/>
            </a:pPr>
            <a:r>
              <a:rPr lang="en-AU" dirty="0">
                <a:effectLst/>
              </a:rPr>
              <a:t>Session + Peek Lock</a:t>
            </a:r>
          </a:p>
          <a:p>
            <a:endParaRPr lang="en-AU" dirty="0"/>
          </a:p>
        </p:txBody>
      </p:sp>
      <p:sp>
        <p:nvSpPr>
          <p:cNvPr id="4" name="Slide Number Placeholder 3"/>
          <p:cNvSpPr>
            <a:spLocks noGrp="1"/>
          </p:cNvSpPr>
          <p:nvPr>
            <p:ph type="sldNum" sz="quarter" idx="10"/>
          </p:nvPr>
        </p:nvSpPr>
        <p:spPr/>
        <p:txBody>
          <a:bodyPr/>
          <a:lstStyle/>
          <a:p>
            <a:fld id="{7AE0A83D-8843-47CF-91CB-03D84BEB3F8D}" type="slidenum">
              <a:rPr lang="en-AU" smtClean="0"/>
              <a:t>36</a:t>
            </a:fld>
            <a:endParaRPr lang="en-AU" dirty="0"/>
          </a:p>
        </p:txBody>
      </p:sp>
    </p:spTree>
    <p:extLst>
      <p:ext uri="{BB962C8B-B14F-4D97-AF65-F5344CB8AC3E}">
        <p14:creationId xmlns:p14="http://schemas.microsoft.com/office/powerpoint/2010/main" val="27334670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GB" dirty="0"/>
              <a:t>The Access to service bus resources is secured via keys and any request to read or write to a Queue, Topic, or Relay must  use a valid connection request that includes a valid key. The connection strings for a service bus can be accessed from the portal.</a:t>
            </a:r>
          </a:p>
        </p:txBody>
      </p:sp>
    </p:spTree>
    <p:extLst>
      <p:ext uri="{BB962C8B-B14F-4D97-AF65-F5344CB8AC3E}">
        <p14:creationId xmlns:p14="http://schemas.microsoft.com/office/powerpoint/2010/main" val="4753243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9467913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AU" dirty="0"/>
              <a:t>The easiest way to receive messages from a queue is to use a </a:t>
            </a:r>
            <a:r>
              <a:rPr lang="en-AU" dirty="0" err="1"/>
              <a:t>QueueClient</a:t>
            </a:r>
            <a:r>
              <a:rPr lang="en-AU" dirty="0"/>
              <a:t> object. This objects can work in two different modes: </a:t>
            </a:r>
            <a:r>
              <a:rPr lang="en-AU" dirty="0" err="1"/>
              <a:t>ReceiveAndDelete</a:t>
            </a:r>
            <a:r>
              <a:rPr lang="en-AU" dirty="0"/>
              <a:t> and </a:t>
            </a:r>
            <a:r>
              <a:rPr lang="en-AU" dirty="0" err="1"/>
              <a:t>PeekLock</a:t>
            </a:r>
            <a:r>
              <a:rPr lang="en-AU" dirty="0"/>
              <a:t>. </a:t>
            </a:r>
          </a:p>
          <a:p>
            <a:endParaRPr lang="en-AU" dirty="0"/>
          </a:p>
          <a:p>
            <a:r>
              <a:rPr lang="en-AU" dirty="0"/>
              <a:t>When using the </a:t>
            </a:r>
            <a:r>
              <a:rPr lang="en-AU" dirty="0" err="1"/>
              <a:t>ReceiveAndDelete</a:t>
            </a:r>
            <a:r>
              <a:rPr lang="en-AU" dirty="0"/>
              <a:t> mode, the receive is a single-shot operation - that is, when the Service Bus receives a read request for a message in a queue, it marks the message as consumed, and returns it to the application. </a:t>
            </a:r>
            <a:r>
              <a:rPr lang="en-AU" dirty="0" err="1"/>
              <a:t>ReceiveAndDelete</a:t>
            </a:r>
            <a:r>
              <a:rPr lang="en-AU" dirty="0"/>
              <a:t> mode is the simplest model and works best for scenarios in which an application can tolerate not processing a message in the event of a failure.</a:t>
            </a:r>
          </a:p>
          <a:p>
            <a:endParaRPr lang="en-AU" dirty="0"/>
          </a:p>
          <a:p>
            <a:r>
              <a:rPr lang="en-AU" dirty="0"/>
              <a:t>In </a:t>
            </a:r>
            <a:r>
              <a:rPr lang="en-AU" dirty="0" err="1"/>
              <a:t>PeekLock</a:t>
            </a:r>
            <a:r>
              <a:rPr lang="en-AU" dirty="0"/>
              <a:t> mode (which is the default mode), the receive becomes a two-stage operation, which makes it possible to support applications that cannot tolerate missing messages. When the Service Bus receives a request, it finds the next message to be consumed, locks it to prevent other consumers receiving it, and then returns it to the application. After the application finishes processing the message (or stores it reliably for future processing), it completes the second stage of the receive process by calling Complete on the received message. When the Service Bus sees the Complete call, it marks the message as being consumed and removes it from the queue.</a:t>
            </a:r>
          </a:p>
          <a:p>
            <a:endParaRPr lang="en-AU" dirty="0"/>
          </a:p>
          <a:p>
            <a:endParaRPr lang="en-AU" dirty="0"/>
          </a:p>
        </p:txBody>
      </p:sp>
      <p:sp>
        <p:nvSpPr>
          <p:cNvPr id="4" name="Slide Number Placeholder 3"/>
          <p:cNvSpPr>
            <a:spLocks noGrp="1"/>
          </p:cNvSpPr>
          <p:nvPr>
            <p:ph type="sldNum" sz="quarter" idx="10"/>
          </p:nvPr>
        </p:nvSpPr>
        <p:spPr/>
        <p:txBody>
          <a:bodyPr/>
          <a:lstStyle/>
          <a:p>
            <a:fld id="{7AE0A83D-8843-47CF-91CB-03D84BEB3F8D}" type="slidenum">
              <a:rPr lang="en-AU" smtClean="0"/>
              <a:t>39</a:t>
            </a:fld>
            <a:endParaRPr lang="en-AU" dirty="0"/>
          </a:p>
        </p:txBody>
      </p:sp>
    </p:spTree>
    <p:extLst>
      <p:ext uri="{BB962C8B-B14F-4D97-AF65-F5344CB8AC3E}">
        <p14:creationId xmlns:p14="http://schemas.microsoft.com/office/powerpoint/2010/main" val="962046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endParaRPr lang="en-US" baseline="0" dirty="0"/>
          </a:p>
          <a:p>
            <a:r>
              <a:rPr lang="en-US" baseline="0" dirty="0"/>
              <a:t>Plugins can not participate in a distributed transaction, only within the </a:t>
            </a:r>
            <a:r>
              <a:rPr lang="en-US" baseline="0" dirty="0" err="1"/>
              <a:t>Dyanmics</a:t>
            </a:r>
            <a:r>
              <a:rPr lang="en-US" baseline="0" dirty="0"/>
              <a:t> 365 database, although both pre and post the database event.</a:t>
            </a:r>
          </a:p>
          <a:p>
            <a:endParaRPr lang="en-US" baseline="0" dirty="0"/>
          </a:p>
          <a:p>
            <a:r>
              <a:rPr lang="en-US" baseline="0" dirty="0"/>
              <a:t>Plugins can run as the active user or impersonate a user, the </a:t>
            </a:r>
            <a:r>
              <a:rPr lang="en-US" baseline="0" dirty="0" err="1"/>
              <a:t>context.InitiatingUserId</a:t>
            </a:r>
            <a:r>
              <a:rPr lang="en-US" dirty="0"/>
              <a:t> is the user running the plugin, whilst the </a:t>
            </a:r>
            <a:r>
              <a:rPr lang="en-US" dirty="0" err="1"/>
              <a:t>context.UserId</a:t>
            </a:r>
            <a:r>
              <a:rPr lang="en-US" dirty="0"/>
              <a:t> is the impersonated user if set or the initiating user if </a:t>
            </a:r>
            <a:r>
              <a:rPr lang="en-GB" dirty="0"/>
              <a:t>"Run in User's Context”</a:t>
            </a:r>
            <a:endParaRPr lang="en-US" dirty="0"/>
          </a:p>
          <a:p>
            <a:endParaRPr lang="en-US" dirty="0"/>
          </a:p>
          <a:p>
            <a:endParaRPr lang="en-GB" dirty="0"/>
          </a:p>
        </p:txBody>
      </p:sp>
    </p:spTree>
    <p:extLst>
      <p:ext uri="{BB962C8B-B14F-4D97-AF65-F5344CB8AC3E}">
        <p14:creationId xmlns:p14="http://schemas.microsoft.com/office/powerpoint/2010/main" val="42722234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AU" dirty="0"/>
              <a:t>In contrast to Service Bus queues, where each message is processed by a single consumer, topics and subscriptions provide a one-to-many form of communication, using a publish/subscribe pattern. It is possible to register multiple subscriptions to a topic. When a message is sent to a topic, it is then made available to each subscription to handle/process independently.</a:t>
            </a:r>
          </a:p>
          <a:p>
            <a:endParaRPr lang="en-AU" dirty="0"/>
          </a:p>
          <a:p>
            <a:r>
              <a:rPr lang="en-AU" dirty="0"/>
              <a:t>You can perform management operations for Service Bus topics and subscriptions via the </a:t>
            </a:r>
            <a:r>
              <a:rPr lang="en-AU" dirty="0" err="1"/>
              <a:t>NamespaceManager</a:t>
            </a:r>
            <a:r>
              <a:rPr lang="en-AU" dirty="0"/>
              <a:t> class</a:t>
            </a:r>
            <a:r>
              <a:rPr lang="en-AU" baseline="0" dirty="0"/>
              <a:t> in very much the same way as working with queues. You can use the </a:t>
            </a:r>
            <a:r>
              <a:rPr lang="en-AU" baseline="0" dirty="0" err="1"/>
              <a:t>TopicExists</a:t>
            </a:r>
            <a:r>
              <a:rPr lang="en-AU" baseline="0" dirty="0"/>
              <a:t> method on </a:t>
            </a:r>
            <a:r>
              <a:rPr lang="en-AU" baseline="0" dirty="0" err="1"/>
              <a:t>NamespaceManager</a:t>
            </a:r>
            <a:r>
              <a:rPr lang="en-AU" baseline="0" dirty="0"/>
              <a:t> objects to check if a topic with a specified name already exists within a service namespace.</a:t>
            </a:r>
            <a:endParaRPr lang="en-AU" dirty="0"/>
          </a:p>
        </p:txBody>
      </p:sp>
      <p:sp>
        <p:nvSpPr>
          <p:cNvPr id="4" name="Slide Number Placeholder 3"/>
          <p:cNvSpPr>
            <a:spLocks noGrp="1"/>
          </p:cNvSpPr>
          <p:nvPr>
            <p:ph type="sldNum" sz="quarter" idx="10"/>
          </p:nvPr>
        </p:nvSpPr>
        <p:spPr/>
        <p:txBody>
          <a:bodyPr/>
          <a:lstStyle/>
          <a:p>
            <a:fld id="{7AE0A83D-8843-47CF-91CB-03D84BEB3F8D}" type="slidenum">
              <a:rPr lang="en-AU" smtClean="0"/>
              <a:t>40</a:t>
            </a:fld>
            <a:endParaRPr lang="en-AU" dirty="0"/>
          </a:p>
        </p:txBody>
      </p:sp>
    </p:spTree>
    <p:extLst>
      <p:ext uri="{BB962C8B-B14F-4D97-AF65-F5344CB8AC3E}">
        <p14:creationId xmlns:p14="http://schemas.microsoft.com/office/powerpoint/2010/main" val="3524422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AU" dirty="0"/>
              <a:t>The Service Bus Relay service enables you to build hybrid applications that run in both an Azure </a:t>
            </a:r>
            <a:r>
              <a:rPr lang="en-AU" dirty="0" err="1"/>
              <a:t>datacenter</a:t>
            </a:r>
            <a:r>
              <a:rPr lang="en-AU" dirty="0"/>
              <a:t> and your own on-premises enterprise environment. The Service Bus relay facilitates this by enabling you to securely expose Windows Communication Foundation (WCF) services that reside within a corporate enterprise network to the public cloud, without having to open up a firewall connection or requiring intrusive changes to a corporate network infrastructure.</a:t>
            </a:r>
          </a:p>
        </p:txBody>
      </p:sp>
      <p:sp>
        <p:nvSpPr>
          <p:cNvPr id="4" name="Slide Number Placeholder 3"/>
          <p:cNvSpPr>
            <a:spLocks noGrp="1"/>
          </p:cNvSpPr>
          <p:nvPr>
            <p:ph type="sldNum" sz="quarter" idx="10"/>
          </p:nvPr>
        </p:nvSpPr>
        <p:spPr/>
        <p:txBody>
          <a:bodyPr/>
          <a:lstStyle/>
          <a:p>
            <a:fld id="{7AE0A83D-8843-47CF-91CB-03D84BEB3F8D}" type="slidenum">
              <a:rPr lang="en-AU" smtClean="0"/>
              <a:t>41</a:t>
            </a:fld>
            <a:endParaRPr lang="en-AU" dirty="0"/>
          </a:p>
        </p:txBody>
      </p:sp>
    </p:spTree>
    <p:extLst>
      <p:ext uri="{BB962C8B-B14F-4D97-AF65-F5344CB8AC3E}">
        <p14:creationId xmlns:p14="http://schemas.microsoft.com/office/powerpoint/2010/main" val="23923718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AU" dirty="0"/>
              <a:t>The Service Bus relay allows you to host WCF services within your existing enterprise environment. You can then delegate listening for incoming sessions and requests to these WCF services to the Service Bus running within Azure. This enables you to expose these services to application code running in Azure, or to mobile workers or extranet partner environments. The Service Bus allows you to securely control who can access these services at a fine-grain level. It provides a powerful and secure way to expose application functionality and data from your existing enterprise solutions and take advantage of it from the cloud.</a:t>
            </a:r>
          </a:p>
        </p:txBody>
      </p:sp>
      <p:sp>
        <p:nvSpPr>
          <p:cNvPr id="4" name="Slide Number Placeholder 3"/>
          <p:cNvSpPr>
            <a:spLocks noGrp="1"/>
          </p:cNvSpPr>
          <p:nvPr>
            <p:ph type="sldNum" sz="quarter" idx="10"/>
          </p:nvPr>
        </p:nvSpPr>
        <p:spPr/>
        <p:txBody>
          <a:bodyPr/>
          <a:lstStyle/>
          <a:p>
            <a:fld id="{7AE0A83D-8843-47CF-91CB-03D84BEB3F8D}" type="slidenum">
              <a:rPr lang="en-AU" smtClean="0"/>
              <a:t>42</a:t>
            </a:fld>
            <a:endParaRPr lang="en-AU" dirty="0"/>
          </a:p>
        </p:txBody>
      </p:sp>
    </p:spTree>
    <p:extLst>
      <p:ext uri="{BB962C8B-B14F-4D97-AF65-F5344CB8AC3E}">
        <p14:creationId xmlns:p14="http://schemas.microsoft.com/office/powerpoint/2010/main" val="42180489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AU" dirty="0"/>
              <a:t>To expose an existing WCF SOAP web service for external consumption, you must make changes to the service bindings and addresses. This may require changes to your configuration file or it could require code changes, depending on how you have set up and configured your WCF services. Note that WCF allows you to have multiple network endpoints over the same service, so you can retain the existing internal endpoints while adding Service Bus endpoints for external access at the same time.</a:t>
            </a:r>
          </a:p>
          <a:p>
            <a:endParaRPr lang="en-AU" dirty="0"/>
          </a:p>
          <a:p>
            <a:r>
              <a:rPr lang="en-AU" dirty="0"/>
              <a:t>The Service Bus endpoint has an endpoint address beginning with the string "</a:t>
            </a:r>
            <a:r>
              <a:rPr lang="en-AU" dirty="0" err="1"/>
              <a:t>sb</a:t>
            </a:r>
            <a:r>
              <a:rPr lang="en-AU" dirty="0"/>
              <a:t>", then your namespace name, and the path "solver". This results in the URI "</a:t>
            </a:r>
            <a:r>
              <a:rPr lang="en-AU" dirty="0" err="1"/>
              <a:t>sb</a:t>
            </a:r>
            <a:r>
              <a:rPr lang="en-AU" dirty="0"/>
              <a:t>://[</a:t>
            </a:r>
            <a:r>
              <a:rPr lang="en-AU" dirty="0" err="1"/>
              <a:t>serviceNamespace</a:t>
            </a:r>
            <a:r>
              <a:rPr lang="en-AU" dirty="0"/>
              <a:t>].servicebus.windows.net/solver", identifying the service endpoint as a Service Bus TCP endpoint with a fully qualified external DNS name. </a:t>
            </a:r>
          </a:p>
          <a:p>
            <a:endParaRPr lang="en-AU" dirty="0"/>
          </a:p>
          <a:p>
            <a:endParaRPr lang="en-AU" dirty="0"/>
          </a:p>
        </p:txBody>
      </p:sp>
      <p:sp>
        <p:nvSpPr>
          <p:cNvPr id="4" name="Slide Number Placeholder 3"/>
          <p:cNvSpPr>
            <a:spLocks noGrp="1"/>
          </p:cNvSpPr>
          <p:nvPr>
            <p:ph type="sldNum" sz="quarter" idx="10"/>
          </p:nvPr>
        </p:nvSpPr>
        <p:spPr/>
        <p:txBody>
          <a:bodyPr/>
          <a:lstStyle/>
          <a:p>
            <a:fld id="{7AE0A83D-8843-47CF-91CB-03D84BEB3F8D}" type="slidenum">
              <a:rPr lang="en-AU" smtClean="0"/>
              <a:t>43</a:t>
            </a:fld>
            <a:endParaRPr lang="en-AU" dirty="0"/>
          </a:p>
        </p:txBody>
      </p:sp>
    </p:spTree>
    <p:extLst>
      <p:ext uri="{BB962C8B-B14F-4D97-AF65-F5344CB8AC3E}">
        <p14:creationId xmlns:p14="http://schemas.microsoft.com/office/powerpoint/2010/main" val="23088307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AU" dirty="0"/>
              <a:t>In order to perform management operations, such as creating a relay connection, you must obtain the management credentials for the namespace.</a:t>
            </a:r>
            <a:r>
              <a:rPr lang="en-AU" baseline="0" dirty="0"/>
              <a:t> </a:t>
            </a:r>
            <a:r>
              <a:rPr lang="en-AU" dirty="0"/>
              <a:t>In the Namespace you</a:t>
            </a:r>
            <a:r>
              <a:rPr lang="en-AU" baseline="0" dirty="0"/>
              <a:t> can create and view access tokens that control access to the relay. C</a:t>
            </a:r>
            <a:r>
              <a:rPr lang="en-AU" dirty="0"/>
              <a:t>opy the Key tokens</a:t>
            </a:r>
            <a:r>
              <a:rPr lang="en-AU" baseline="0" dirty="0"/>
              <a:t> </a:t>
            </a:r>
            <a:r>
              <a:rPr lang="en-AU" dirty="0"/>
              <a:t>as you will use this information to configure WCF behaviours to validate with the namespace.</a:t>
            </a:r>
          </a:p>
        </p:txBody>
      </p:sp>
      <p:sp>
        <p:nvSpPr>
          <p:cNvPr id="4" name="Slide Number Placeholder 3"/>
          <p:cNvSpPr>
            <a:spLocks noGrp="1"/>
          </p:cNvSpPr>
          <p:nvPr>
            <p:ph type="sldNum" sz="quarter" idx="10"/>
          </p:nvPr>
        </p:nvSpPr>
        <p:spPr/>
        <p:txBody>
          <a:bodyPr/>
          <a:lstStyle/>
          <a:p>
            <a:fld id="{7AE0A83D-8843-47CF-91CB-03D84BEB3F8D}" type="slidenum">
              <a:rPr lang="en-AU" smtClean="0"/>
              <a:t>44</a:t>
            </a:fld>
            <a:endParaRPr lang="en-AU" dirty="0"/>
          </a:p>
        </p:txBody>
      </p:sp>
    </p:spTree>
    <p:extLst>
      <p:ext uri="{BB962C8B-B14F-4D97-AF65-F5344CB8AC3E}">
        <p14:creationId xmlns:p14="http://schemas.microsoft.com/office/powerpoint/2010/main" val="6086521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AU" dirty="0"/>
              <a:t>Applications that use the Windows Azure Service Bus are required to produce an authorisation token to gain access</a:t>
            </a:r>
            <a:r>
              <a:rPr lang="en-AU" baseline="0" dirty="0"/>
              <a:t> to the service</a:t>
            </a:r>
            <a:r>
              <a:rPr lang="en-AU" dirty="0"/>
              <a:t>. These</a:t>
            </a:r>
            <a:r>
              <a:rPr lang="en-AU" baseline="0" dirty="0"/>
              <a:t> can be configured programmatically or within the WCF configuration using the behaviour associated with the endpoint as in the slide.</a:t>
            </a:r>
            <a:endParaRPr lang="en-AU" dirty="0"/>
          </a:p>
        </p:txBody>
      </p:sp>
      <p:sp>
        <p:nvSpPr>
          <p:cNvPr id="4" name="Slide Number Placeholder 3"/>
          <p:cNvSpPr>
            <a:spLocks noGrp="1"/>
          </p:cNvSpPr>
          <p:nvPr>
            <p:ph type="sldNum" sz="quarter" idx="10"/>
          </p:nvPr>
        </p:nvSpPr>
        <p:spPr/>
        <p:txBody>
          <a:bodyPr/>
          <a:lstStyle/>
          <a:p>
            <a:fld id="{7AE0A83D-8843-47CF-91CB-03D84BEB3F8D}" type="slidenum">
              <a:rPr lang="en-AU" smtClean="0"/>
              <a:t>45</a:t>
            </a:fld>
            <a:endParaRPr lang="en-AU" dirty="0"/>
          </a:p>
        </p:txBody>
      </p:sp>
    </p:spTree>
    <p:extLst>
      <p:ext uri="{BB962C8B-B14F-4D97-AF65-F5344CB8AC3E}">
        <p14:creationId xmlns:p14="http://schemas.microsoft.com/office/powerpoint/2010/main" val="2333427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AU" dirty="0"/>
              <a:t>The messaging pattern associated with the initial releases of Microsoft Azure Service Bus is referred to as relayed messaging, but Service Bus also supports brokered messaging. The brokered messaging scheme can also be thought of as asynchronous messaging. </a:t>
            </a:r>
          </a:p>
          <a:p>
            <a:endParaRPr lang="en-AU" dirty="0"/>
          </a:p>
          <a:p>
            <a:r>
              <a:rPr lang="en-AU" dirty="0"/>
              <a:t>Relayed messaging provides many benefits, but requires the server and client to both be online at the same time in order to send and receive messages. This is not optimal for HTTP-style communication, in which the requests may not be typically long lived, nor for clients that connect only occasionally, such as browsers, mobile applications, and so on. Brokered messaging supports decoupled communication, and has its own advantages; clients and servers can connect when needed and perform their operations in an asynchronous manner.</a:t>
            </a:r>
          </a:p>
          <a:p>
            <a:endParaRPr lang="en-AU" dirty="0"/>
          </a:p>
          <a:p>
            <a:endParaRPr lang="en-AU" dirty="0"/>
          </a:p>
        </p:txBody>
      </p:sp>
      <p:sp>
        <p:nvSpPr>
          <p:cNvPr id="4" name="Slide Number Placeholder 3"/>
          <p:cNvSpPr>
            <a:spLocks noGrp="1"/>
          </p:cNvSpPr>
          <p:nvPr>
            <p:ph type="sldNum" sz="quarter" idx="10"/>
          </p:nvPr>
        </p:nvSpPr>
        <p:spPr/>
        <p:txBody>
          <a:bodyPr/>
          <a:lstStyle/>
          <a:p>
            <a:fld id="{7AE0A83D-8843-47CF-91CB-03D84BEB3F8D}" type="slidenum">
              <a:rPr lang="en-AU" smtClean="0"/>
              <a:t>46</a:t>
            </a:fld>
            <a:endParaRPr lang="en-AU" dirty="0"/>
          </a:p>
        </p:txBody>
      </p:sp>
    </p:spTree>
    <p:extLst>
      <p:ext uri="{BB962C8B-B14F-4D97-AF65-F5344CB8AC3E}">
        <p14:creationId xmlns:p14="http://schemas.microsoft.com/office/powerpoint/2010/main" val="18483358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7126903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GB" dirty="0"/>
              <a:t>An Azure-aware OOB plug-in is provided with Dynamics 365 and can be registered using the Plug-in Registration Tool in the SDK download. This plug-in executes in full trust with the Microsoft Dynamics 365 platform. You must register a plug-in 'step' in the event execution pipeline that identifies the message and entity combination that triggers the plug-in to execute and perform the posting notification. When executed, the plug-in notifies the asynchronous service, through a service endpoint notification service </a:t>
            </a:r>
            <a:r>
              <a:rPr lang="en-GB" dirty="0" err="1"/>
              <a:t>IServiceEndpointNotificationService</a:t>
            </a:r>
            <a:r>
              <a:rPr lang="en-GB" dirty="0"/>
              <a:t>, to post the current request data context to the Microsoft Azure Service Bus. </a:t>
            </a:r>
          </a:p>
          <a:p>
            <a:endParaRPr lang="en-GB" dirty="0"/>
          </a:p>
          <a:p>
            <a:r>
              <a:rPr lang="en-GB" dirty="0"/>
              <a:t>https://nishantrana.me/2017/03/22/configure-dynamics-365-and-azure-service-bus-integration-through-queue-and-queueclient/</a:t>
            </a:r>
          </a:p>
        </p:txBody>
      </p:sp>
    </p:spTree>
    <p:extLst>
      <p:ext uri="{BB962C8B-B14F-4D97-AF65-F5344CB8AC3E}">
        <p14:creationId xmlns:p14="http://schemas.microsoft.com/office/powerpoint/2010/main" val="26549352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b="1" dirty="0"/>
              <a:t>Key Integration Elements</a:t>
            </a:r>
          </a:p>
          <a:p>
            <a:r>
              <a:rPr lang="en-GB" dirty="0"/>
              <a:t>The key elements that implement the integration between Microsoft Dynamics 365 and the Windows Azure platform AppFabric Service Bus include the following: </a:t>
            </a:r>
          </a:p>
          <a:p>
            <a:r>
              <a:rPr lang="en-GB" b="1" i="1" dirty="0"/>
              <a:t>Asynchronous Service</a:t>
            </a:r>
            <a:endParaRPr lang="en-GB" b="1" dirty="0"/>
          </a:p>
          <a:p>
            <a:r>
              <a:rPr lang="en-GB" dirty="0"/>
              <a:t>The asynchronous service is responsible for posting the Microsoft Dynamics 365 remote execution context to the AppFabric Service Bus. Each post is performed by a system job of the asynchronous service. The status of each system job can be viewed by using the Microsoft Dynamics 365 web application. </a:t>
            </a:r>
          </a:p>
          <a:p>
            <a:r>
              <a:rPr lang="en-GB" b="1" i="1" dirty="0"/>
              <a:t>Asynchronous Plug-ins</a:t>
            </a:r>
            <a:endParaRPr lang="en-GB" b="1" dirty="0"/>
          </a:p>
          <a:p>
            <a:r>
              <a:rPr lang="en-GB" dirty="0"/>
              <a:t>There are two kinds of asynchronous plug-ins supported by the integration feature: out-of-box (OOB) and custom. Synchronous plug-ins are not supported. </a:t>
            </a:r>
          </a:p>
          <a:p>
            <a:r>
              <a:rPr lang="en-GB" dirty="0"/>
              <a:t> </a:t>
            </a:r>
          </a:p>
          <a:p>
            <a:endParaRPr lang="en-US" dirty="0">
              <a:latin typeface="Arial" charset="0"/>
              <a:cs typeface="Arial" charset="0"/>
            </a:endParaRPr>
          </a:p>
          <a:p>
            <a:r>
              <a:rPr lang="en-US" dirty="0">
                <a:latin typeface="Arial" charset="0"/>
                <a:cs typeface="Arial" charset="0"/>
              </a:rPr>
              <a:t>https://msdn.microsoft.com/en-us/library/gg334766.aspx</a:t>
            </a:r>
          </a:p>
        </p:txBody>
      </p:sp>
    </p:spTree>
    <p:extLst>
      <p:ext uri="{BB962C8B-B14F-4D97-AF65-F5344CB8AC3E}">
        <p14:creationId xmlns:p14="http://schemas.microsoft.com/office/powerpoint/2010/main" val="506065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8659453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GB" dirty="0"/>
              <a:t>The Service Bus endpoint must be added as one of possibly many endpoints. Each service endpoint has a unique Identifier that will be passed to the plugin</a:t>
            </a:r>
          </a:p>
        </p:txBody>
      </p:sp>
    </p:spTree>
    <p:extLst>
      <p:ext uri="{BB962C8B-B14F-4D97-AF65-F5344CB8AC3E}">
        <p14:creationId xmlns:p14="http://schemas.microsoft.com/office/powerpoint/2010/main" val="17224939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GB" dirty="0"/>
              <a:t>The message passed to the service has a head and body. The head contains property value parings that will include the id for the organisation ,the id of the User that the plugin impersonated while executing etc. The body will contain the entity information that was processed by the plugin. The format of the message body can be XML, JSON or Binary format.</a:t>
            </a:r>
          </a:p>
          <a:p>
            <a:endParaRPr lang="en-GB" dirty="0"/>
          </a:p>
        </p:txBody>
      </p:sp>
    </p:spTree>
    <p:extLst>
      <p:ext uri="{BB962C8B-B14F-4D97-AF65-F5344CB8AC3E}">
        <p14:creationId xmlns:p14="http://schemas.microsoft.com/office/powerpoint/2010/main" val="14960071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GB" dirty="0"/>
              <a:t>The plugin </a:t>
            </a:r>
            <a:r>
              <a:rPr lang="en-GB" b="1" dirty="0"/>
              <a:t>MUST </a:t>
            </a:r>
            <a:r>
              <a:rPr lang="en-GB" b="0" dirty="0"/>
              <a:t>execute asynchronously , server side and configured with the id of the service endpoint, via it’s id.</a:t>
            </a:r>
          </a:p>
        </p:txBody>
      </p:sp>
    </p:spTree>
    <p:extLst>
      <p:ext uri="{BB962C8B-B14F-4D97-AF65-F5344CB8AC3E}">
        <p14:creationId xmlns:p14="http://schemas.microsoft.com/office/powerpoint/2010/main" val="11423537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039"/>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9456186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123265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GB" dirty="0"/>
              <a:t>Regardless of whether a plug-in executes synchronously or asynchronously, there’s a two-minute time limit imposed on the execution of a (message) request. If the execution of your plug-in logic exceeds the time limit, a </a:t>
            </a:r>
            <a:r>
              <a:rPr lang="en-GB" dirty="0" err="1"/>
              <a:t>System.TimeOutException</a:t>
            </a:r>
            <a:r>
              <a:rPr lang="en-GB" dirty="0"/>
              <a:t> is thrown. If a plug-in needs more processing time than two minutes, consider using a workflow.</a:t>
            </a:r>
          </a:p>
        </p:txBody>
      </p:sp>
    </p:spTree>
    <p:extLst>
      <p:ext uri="{BB962C8B-B14F-4D97-AF65-F5344CB8AC3E}">
        <p14:creationId xmlns:p14="http://schemas.microsoft.com/office/powerpoint/2010/main" val="2167991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b="1" u="sng" baseline="0" dirty="0"/>
              <a:t>Uses</a:t>
            </a:r>
            <a:endParaRPr lang="en-GB" b="0" u="sng" baseline="0" dirty="0"/>
          </a:p>
          <a:p>
            <a:r>
              <a:rPr lang="en-GB" b="0" baseline="0" dirty="0"/>
              <a:t>Complex data validation where server side resources are used or complex computations</a:t>
            </a:r>
          </a:p>
          <a:p>
            <a:r>
              <a:rPr lang="en-GB" b="0" baseline="0" dirty="0"/>
              <a:t>Business specific order numbers</a:t>
            </a:r>
          </a:p>
          <a:p>
            <a:r>
              <a:rPr lang="en-GB" b="0" baseline="0" dirty="0"/>
              <a:t>Synchronising Dynamics 365 data with legacy systems</a:t>
            </a:r>
          </a:p>
          <a:p>
            <a:endParaRPr lang="en-GB" b="0" baseline="0" dirty="0"/>
          </a:p>
          <a:p>
            <a:r>
              <a:rPr lang="en-GB" b="1" u="sng" baseline="0" dirty="0"/>
              <a:t>When to use</a:t>
            </a:r>
            <a:endParaRPr lang="en-GB" b="0" u="sng" baseline="0" dirty="0"/>
          </a:p>
          <a:p>
            <a:r>
              <a:rPr lang="en-GB" b="0" baseline="0" dirty="0"/>
              <a:t>Generally more powerful than workflow</a:t>
            </a:r>
          </a:p>
          <a:p>
            <a:r>
              <a:rPr lang="en-GB" b="1" baseline="0" dirty="0"/>
              <a:t>Ease of development:</a:t>
            </a:r>
            <a:r>
              <a:rPr lang="en-GB" b="0" baseline="0" dirty="0"/>
              <a:t> Simple operations = Process, Advanced = Plug-ins</a:t>
            </a:r>
          </a:p>
          <a:p>
            <a:r>
              <a:rPr lang="en-GB" b="1" baseline="0" dirty="0"/>
              <a:t>Modifications by non-developer:</a:t>
            </a:r>
            <a:r>
              <a:rPr lang="en-GB" b="0" baseline="0" dirty="0"/>
              <a:t> Processes</a:t>
            </a:r>
          </a:p>
          <a:p>
            <a:r>
              <a:rPr lang="en-GB" b="1" baseline="0" dirty="0"/>
              <a:t>If On Demand is desired: </a:t>
            </a:r>
            <a:r>
              <a:rPr lang="en-GB" b="0" baseline="0" dirty="0"/>
              <a:t>Processes (‘Run Workflow’)</a:t>
            </a:r>
          </a:p>
          <a:p>
            <a:r>
              <a:rPr lang="en-GB" b="1" baseline="0" dirty="0"/>
              <a:t>Logic Support: </a:t>
            </a:r>
            <a:r>
              <a:rPr lang="en-GB" b="0" baseline="0" dirty="0"/>
              <a:t>Plug-ins (Process limited to editor unless using custom activities)</a:t>
            </a:r>
          </a:p>
          <a:p>
            <a:r>
              <a:rPr lang="en-GB" b="1" baseline="0" dirty="0"/>
              <a:t>Immediacy:</a:t>
            </a:r>
            <a:r>
              <a:rPr lang="en-GB" b="0" baseline="0" dirty="0"/>
              <a:t> Plug-ins (or client side code)</a:t>
            </a:r>
          </a:p>
          <a:p>
            <a:endParaRPr lang="en-GB" b="0" baseline="0" dirty="0"/>
          </a:p>
          <a:p>
            <a:r>
              <a:rPr lang="en-GB" b="1" u="sng" baseline="0" dirty="0"/>
              <a:t>Note</a:t>
            </a:r>
          </a:p>
          <a:p>
            <a:r>
              <a:rPr lang="en-GB" b="0" u="none" baseline="0" dirty="0"/>
              <a:t>Plug-ins can be registered to execute in Offline mode for Outlook – check for </a:t>
            </a:r>
            <a:r>
              <a:rPr lang="en-GB" b="0" i="1" u="none" baseline="0" dirty="0" err="1"/>
              <a:t>IsExecutingOffline</a:t>
            </a:r>
            <a:r>
              <a:rPr lang="en-GB" b="0" i="0" u="none" baseline="0" dirty="0"/>
              <a:t> property</a:t>
            </a:r>
          </a:p>
          <a:p>
            <a:r>
              <a:rPr lang="en-GB" b="0" i="0" u="none" baseline="0" dirty="0"/>
              <a:t>BE CAREFUL – plug-in could execute offline and then again when synchronised – check </a:t>
            </a:r>
            <a:r>
              <a:rPr lang="en-GB" b="0" i="1" u="none" baseline="0" dirty="0" err="1"/>
              <a:t>IsOfflinePlayback</a:t>
            </a:r>
            <a:r>
              <a:rPr lang="en-GB" b="0" i="0" u="none" baseline="0" dirty="0"/>
              <a:t> property</a:t>
            </a:r>
            <a:endParaRPr lang="en-GB" b="0" u="none" baseline="0" dirty="0"/>
          </a:p>
          <a:p>
            <a:r>
              <a:rPr lang="en-GB" b="1" baseline="0" dirty="0"/>
              <a:t>Platform Layer Validation: </a:t>
            </a:r>
            <a:r>
              <a:rPr lang="en-GB" b="0" baseline="0" dirty="0"/>
              <a:t>Plug-ins (pre-event can validate and cancel event)</a:t>
            </a:r>
            <a:endParaRPr lang="en-GB" b="1" baseline="0" dirty="0"/>
          </a:p>
          <a:p>
            <a:endParaRPr lang="en-GB" b="1" dirty="0"/>
          </a:p>
          <a:p>
            <a:endParaRPr lang="en-US" dirty="0">
              <a:latin typeface="Arial" charset="0"/>
              <a:cs typeface="Arial" charset="0"/>
            </a:endParaRPr>
          </a:p>
        </p:txBody>
      </p:sp>
    </p:spTree>
    <p:extLst>
      <p:ext uri="{BB962C8B-B14F-4D97-AF65-F5344CB8AC3E}">
        <p14:creationId xmlns:p14="http://schemas.microsoft.com/office/powerpoint/2010/main" val="2532953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b="1" u="sng" dirty="0"/>
              <a:t>Features</a:t>
            </a:r>
            <a:endParaRPr lang="en-GB" b="0" u="none" dirty="0"/>
          </a:p>
          <a:p>
            <a:r>
              <a:rPr lang="en-GB" b="0" u="none" dirty="0"/>
              <a:t>Improved</a:t>
            </a:r>
            <a:r>
              <a:rPr lang="en-GB" b="0" u="none" baseline="0" dirty="0"/>
              <a:t> event processing subsystem – both plug-ins and workflow activities executed with same methods</a:t>
            </a:r>
          </a:p>
          <a:p>
            <a:r>
              <a:rPr lang="en-GB" b="0" u="none" baseline="0" dirty="0"/>
              <a:t>Synchronous execution of plug-ins can</a:t>
            </a:r>
            <a:r>
              <a:rPr lang="en-GB" b="0" u="none" dirty="0"/>
              <a:t> be </a:t>
            </a:r>
            <a:r>
              <a:rPr lang="en-GB" b="0" u="none" baseline="0" dirty="0"/>
              <a:t>inside the database transaction whilst asynchronous plugins always run outside of the transaction.</a:t>
            </a:r>
          </a:p>
          <a:p>
            <a:endParaRPr lang="en-GB" b="0" u="none" baseline="0" dirty="0"/>
          </a:p>
          <a:p>
            <a:r>
              <a:rPr lang="en-GB" b="1" u="sng" baseline="0" dirty="0"/>
              <a:t>Execution Pipeline</a:t>
            </a:r>
          </a:p>
          <a:p>
            <a:pPr marL="228600" indent="-228600">
              <a:buAutoNum type="arabicPeriod"/>
            </a:pPr>
            <a:r>
              <a:rPr lang="en-GB" b="0" u="none" baseline="0" dirty="0"/>
              <a:t>A request is made to the </a:t>
            </a:r>
            <a:r>
              <a:rPr lang="en-GB" b="0" u="none" baseline="0" dirty="0" err="1"/>
              <a:t>Dynmics</a:t>
            </a:r>
            <a:r>
              <a:rPr lang="en-GB" b="0" u="none" baseline="0" dirty="0"/>
              <a:t> 365 Organisation Web Service (a message is sent from custom code or application)</a:t>
            </a:r>
          </a:p>
          <a:p>
            <a:pPr marL="228600" indent="-228600">
              <a:buAutoNum type="arabicPeriod"/>
            </a:pPr>
            <a:r>
              <a:rPr lang="en-GB" b="0" u="none" baseline="0" dirty="0"/>
              <a:t>The information form the message (i.e. entity information </a:t>
            </a:r>
            <a:r>
              <a:rPr lang="en-GB" b="0" u="none" baseline="0" dirty="0" err="1"/>
              <a:t>etc</a:t>
            </a:r>
            <a:r>
              <a:rPr lang="en-GB" b="0" u="none" baseline="0" dirty="0"/>
              <a:t>) is passed to the </a:t>
            </a:r>
            <a:r>
              <a:rPr lang="en-GB" b="1" u="none" baseline="0" dirty="0"/>
              <a:t>event execution pipeline</a:t>
            </a:r>
            <a:r>
              <a:rPr lang="en-GB" b="0" u="none" baseline="0" dirty="0"/>
              <a:t> where platform operations and registered plug-ins read and modify the message</a:t>
            </a:r>
          </a:p>
          <a:p>
            <a:pPr marL="228600" indent="-228600">
              <a:buAutoNum type="arabicPeriod"/>
            </a:pPr>
            <a:r>
              <a:rPr lang="en-GB" b="0" u="none" baseline="0" dirty="0"/>
              <a:t>Synchronous plug-ins are called first (pre-event, post-event)</a:t>
            </a:r>
          </a:p>
          <a:p>
            <a:pPr marL="228600" indent="-228600">
              <a:buAutoNum type="arabicPeriod"/>
            </a:pPr>
            <a:r>
              <a:rPr lang="en-GB" b="0" u="none" baseline="0" dirty="0" err="1"/>
              <a:t>Async</a:t>
            </a:r>
            <a:r>
              <a:rPr lang="en-GB" b="0" u="none" baseline="0" dirty="0"/>
              <a:t> plug-ins are queued (added to the </a:t>
            </a:r>
            <a:r>
              <a:rPr lang="en-GB" b="0" u="none" baseline="0" dirty="0" err="1"/>
              <a:t>Async</a:t>
            </a:r>
            <a:r>
              <a:rPr lang="en-GB" b="0" u="none" baseline="0" dirty="0"/>
              <a:t> queue) using the Asynchronous Service Queue Manager</a:t>
            </a:r>
          </a:p>
          <a:p>
            <a:pPr marL="228600" indent="-228600">
              <a:buAutoNum type="arabicPeriod"/>
            </a:pPr>
            <a:endParaRPr lang="en-GB" b="0" u="none" baseline="0" dirty="0"/>
          </a:p>
          <a:p>
            <a:pPr marL="228600" indent="-228600">
              <a:buAutoNum type="arabicPeriod"/>
            </a:pPr>
            <a:endParaRPr lang="en-GB" b="0" u="none" baseline="0" dirty="0"/>
          </a:p>
          <a:p>
            <a:pPr marL="228600" indent="-228600">
              <a:buAutoNum type="arabicPeriod"/>
            </a:pPr>
            <a:r>
              <a:rPr lang="en-GB" b="0" u="none" dirty="0"/>
              <a:t>https://msdn.microsoft.com/en-us/library/gg327941.aspx</a:t>
            </a:r>
          </a:p>
          <a:p>
            <a:endParaRPr lang="en-US" dirty="0">
              <a:latin typeface="Arial" charset="0"/>
              <a:cs typeface="Arial" charset="0"/>
            </a:endParaRPr>
          </a:p>
        </p:txBody>
      </p:sp>
    </p:spTree>
    <p:extLst>
      <p:ext uri="{BB962C8B-B14F-4D97-AF65-F5344CB8AC3E}">
        <p14:creationId xmlns:p14="http://schemas.microsoft.com/office/powerpoint/2010/main" val="1766069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latin typeface="Arial" charset="0"/>
                <a:cs typeface="Arial" charset="0"/>
              </a:rPr>
              <a:t>https://community.dynamics.com/crm/b/nunoscrmblog/archive/2017/06/29/real-time-workflow-vs-plugin-execution-order</a:t>
            </a:r>
          </a:p>
          <a:p>
            <a:endParaRPr lang="en-US" dirty="0" smtClean="0">
              <a:latin typeface="Arial" charset="0"/>
              <a:cs typeface="Arial" charset="0"/>
            </a:endParaRPr>
          </a:p>
          <a:p>
            <a:pPr marL="0" marR="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Plugin steps are executed before than real-time workflows when both have set the same rank.</a:t>
            </a:r>
          </a:p>
          <a:p>
            <a:endParaRPr lang="en-US" dirty="0" smtClean="0">
              <a:latin typeface="Arial" charset="0"/>
              <a:cs typeface="Arial" charset="0"/>
            </a:endParaRPr>
          </a:p>
          <a:p>
            <a:pPr marL="0" marR="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sz="1000" b="0" i="0" kern="1200" spc="-20" baseline="0" dirty="0" smtClean="0">
                <a:solidFill>
                  <a:srgbClr val="555454"/>
                </a:solidFill>
                <a:effectLst/>
                <a:latin typeface="Segoe UI" panose="020B0502040204020203" pitchFamily="34" charset="0"/>
                <a:ea typeface="+mn-ea"/>
                <a:cs typeface="Segoe UI" panose="020B0502040204020203" pitchFamily="34" charset="0"/>
              </a:rPr>
              <a:t>By default real-time workflows are executed before than plugins steps;</a:t>
            </a:r>
          </a:p>
          <a:p>
            <a:endParaRPr lang="en-US" dirty="0">
              <a:latin typeface="Arial" charset="0"/>
              <a:cs typeface="Arial" charset="0"/>
            </a:endParaRPr>
          </a:p>
        </p:txBody>
      </p:sp>
    </p:spTree>
    <p:extLst>
      <p:ext uri="{BB962C8B-B14F-4D97-AF65-F5344CB8AC3E}">
        <p14:creationId xmlns:p14="http://schemas.microsoft.com/office/powerpoint/2010/main" val="2565181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30391926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64319"/>
            <a:ext cx="10515600" cy="981075"/>
          </a:xfrm>
        </p:spPr>
        <p:txBody>
          <a:bodyPr/>
          <a:lstStyle/>
          <a:p>
            <a:r>
              <a:rPr lang="en-US" dirty="0"/>
              <a:t>Click to edit Master title style</a:t>
            </a:r>
            <a:endParaRPr lang="en-AU" dirty="0"/>
          </a:p>
        </p:txBody>
      </p:sp>
      <p:sp>
        <p:nvSpPr>
          <p:cNvPr id="3" name="Content Placeholder 2"/>
          <p:cNvSpPr>
            <a:spLocks noGrp="1"/>
          </p:cNvSpPr>
          <p:nvPr>
            <p:ph idx="1"/>
          </p:nvPr>
        </p:nvSpPr>
        <p:spPr>
          <a:xfrm>
            <a:off x="838200" y="1535836"/>
            <a:ext cx="10515600" cy="4649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09E2FBAC-1C1B-4BAF-856C-150F14B6EADC}" type="slidenum">
              <a:rPr lang="en-AU" smtClean="0"/>
              <a:t>‹#›</a:t>
            </a:fld>
            <a:endParaRPr lang="en-AU" dirty="0"/>
          </a:p>
        </p:txBody>
      </p:sp>
    </p:spTree>
    <p:extLst>
      <p:ext uri="{BB962C8B-B14F-4D97-AF65-F5344CB8AC3E}">
        <p14:creationId xmlns:p14="http://schemas.microsoft.com/office/powerpoint/2010/main" val="3493845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Lst>
  <p:timing>
    <p:tnLst>
      <p:par>
        <p:cTn id="1" dur="indefinite" restart="never" nodeType="tmRoot"/>
      </p:par>
    </p:tnLst>
  </p:timing>
  <p:hf sldNum="0"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smtClean="0"/>
              <a:t>Plugins</a:t>
            </a:r>
            <a:endParaRPr lang="en-US" dirty="0"/>
          </a:p>
        </p:txBody>
      </p:sp>
      <p:sp>
        <p:nvSpPr>
          <p:cNvPr id="4099" name="Subtitle 2"/>
          <p:cNvSpPr>
            <a:spLocks noGrp="1"/>
          </p:cNvSpPr>
          <p:nvPr>
            <p:ph type="subTitle" idx="1"/>
          </p:nvPr>
        </p:nvSpPr>
        <p:spPr/>
        <p:txBody>
          <a:bodyPr/>
          <a:lstStyle/>
          <a:p>
            <a:r>
              <a:rPr lang="en-US" smtClean="0"/>
              <a:t>Module 5  </a:t>
            </a:r>
            <a:endParaRPr lang="en-US" dirty="0"/>
          </a:p>
        </p:txBody>
      </p:sp>
    </p:spTree>
    <p:extLst>
      <p:ext uri="{BB962C8B-B14F-4D97-AF65-F5344CB8AC3E}">
        <p14:creationId xmlns:p14="http://schemas.microsoft.com/office/powerpoint/2010/main" val="25479161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smtClean="0"/>
              <a:t>Plugin  -  Execution Pattern</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929291922"/>
              </p:ext>
            </p:extLst>
          </p:nvPr>
        </p:nvGraphicFramePr>
        <p:xfrm>
          <a:off x="1592984" y="2176080"/>
          <a:ext cx="9046832" cy="4053840"/>
        </p:xfrm>
        <a:graphic>
          <a:graphicData uri="http://schemas.openxmlformats.org/drawingml/2006/table">
            <a:tbl>
              <a:tblPr firstRow="1" bandRow="1">
                <a:tableStyleId>{5C22544A-7EE6-4342-B048-85BDC9FD1C3A}</a:tableStyleId>
              </a:tblPr>
              <a:tblGrid>
                <a:gridCol w="4523416">
                  <a:extLst>
                    <a:ext uri="{9D8B030D-6E8A-4147-A177-3AD203B41FA5}">
                      <a16:colId xmlns:a16="http://schemas.microsoft.com/office/drawing/2014/main" val="20000"/>
                    </a:ext>
                  </a:extLst>
                </a:gridCol>
                <a:gridCol w="4523416">
                  <a:extLst>
                    <a:ext uri="{9D8B030D-6E8A-4147-A177-3AD203B41FA5}">
                      <a16:colId xmlns:a16="http://schemas.microsoft.com/office/drawing/2014/main" val="20001"/>
                    </a:ext>
                  </a:extLst>
                </a:gridCol>
              </a:tblGrid>
              <a:tr h="0">
                <a:tc>
                  <a:txBody>
                    <a:bodyPr/>
                    <a:lstStyle/>
                    <a:p>
                      <a:r>
                        <a:rPr lang="en-GB" dirty="0"/>
                        <a:t>Asynchronous</a:t>
                      </a:r>
                    </a:p>
                  </a:txBody>
                  <a:tcPr/>
                </a:tc>
                <a:tc>
                  <a:txBody>
                    <a:bodyPr/>
                    <a:lstStyle/>
                    <a:p>
                      <a:r>
                        <a:rPr lang="en-GB" dirty="0"/>
                        <a:t>Synchronous</a:t>
                      </a:r>
                    </a:p>
                  </a:txBody>
                  <a:tcPr/>
                </a:tc>
                <a:extLst>
                  <a:ext uri="{0D108BD9-81ED-4DB2-BD59-A6C34878D82A}">
                    <a16:rowId xmlns:a16="http://schemas.microsoft.com/office/drawing/2014/main" val="10000"/>
                  </a:ext>
                </a:extLst>
              </a:tr>
              <a:tr h="370840">
                <a:tc>
                  <a:txBody>
                    <a:bodyPr/>
                    <a:lstStyle/>
                    <a:p>
                      <a:r>
                        <a:rPr lang="en-US" sz="2000" dirty="0">
                          <a:solidFill>
                            <a:schemeClr val="tx1"/>
                          </a:solidFill>
                          <a:latin typeface="Segoe UI" pitchFamily="34" charset="0"/>
                          <a:cs typeface="Segoe UI" pitchFamily="34" charset="0"/>
                        </a:rPr>
                        <a:t>Does not block the user from seeing the </a:t>
                      </a:r>
                      <a:r>
                        <a:rPr lang="en-US" sz="2000" dirty="0" smtClean="0">
                          <a:solidFill>
                            <a:schemeClr val="tx1"/>
                          </a:solidFill>
                          <a:latin typeface="Segoe UI" pitchFamily="34" charset="0"/>
                          <a:cs typeface="Segoe UI" pitchFamily="34" charset="0"/>
                        </a:rPr>
                        <a:t>result </a:t>
                      </a:r>
                      <a:r>
                        <a:rPr lang="en-US" sz="2000" dirty="0">
                          <a:solidFill>
                            <a:schemeClr val="tx1"/>
                          </a:solidFill>
                          <a:latin typeface="Segoe UI" pitchFamily="34" charset="0"/>
                          <a:cs typeface="Segoe UI" pitchFamily="34" charset="0"/>
                        </a:rPr>
                        <a:t>of the operation</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Segoe UI" pitchFamily="34" charset="0"/>
                          <a:cs typeface="Segoe UI" pitchFamily="34" charset="0"/>
                        </a:rPr>
                        <a:t>Blocks the user until completed</a:t>
                      </a:r>
                    </a:p>
                  </a:txBody>
                  <a:tcPr anchor="ctr"/>
                </a:tc>
                <a:extLst>
                  <a:ext uri="{0D108BD9-81ED-4DB2-BD59-A6C34878D82A}">
                    <a16:rowId xmlns:a16="http://schemas.microsoft.com/office/drawing/2014/main" val="10001"/>
                  </a:ext>
                </a:extLst>
              </a:tr>
              <a:tr h="370840">
                <a:tc>
                  <a:txBody>
                    <a:bodyPr/>
                    <a:lstStyle/>
                    <a:p>
                      <a:r>
                        <a:rPr lang="en-US" sz="2000" dirty="0">
                          <a:solidFill>
                            <a:schemeClr val="tx1"/>
                          </a:solidFill>
                          <a:latin typeface="Segoe UI" pitchFamily="34" charset="0"/>
                          <a:cs typeface="Segoe UI" pitchFamily="34" charset="0"/>
                        </a:rPr>
                        <a:t>Modifications happen</a:t>
                      </a:r>
                      <a:r>
                        <a:rPr lang="en-US" sz="2000" baseline="0" dirty="0">
                          <a:solidFill>
                            <a:schemeClr val="tx1"/>
                          </a:solidFill>
                          <a:latin typeface="Segoe UI" pitchFamily="34" charset="0"/>
                          <a:cs typeface="Segoe UI" pitchFamily="34" charset="0"/>
                        </a:rPr>
                        <a:t> after operation so Update </a:t>
                      </a:r>
                      <a:r>
                        <a:rPr lang="en-US" sz="2000" baseline="0" dirty="0" smtClean="0">
                          <a:solidFill>
                            <a:schemeClr val="tx1"/>
                          </a:solidFill>
                          <a:latin typeface="Segoe UI" pitchFamily="34" charset="0"/>
                          <a:cs typeface="Segoe UI" pitchFamily="34" charset="0"/>
                        </a:rPr>
                        <a:t>call </a:t>
                      </a:r>
                      <a:r>
                        <a:rPr lang="en-US" sz="2000" baseline="0" dirty="0">
                          <a:solidFill>
                            <a:schemeClr val="tx1"/>
                          </a:solidFill>
                          <a:latin typeface="Segoe UI" pitchFamily="34" charset="0"/>
                          <a:cs typeface="Segoe UI" pitchFamily="34" charset="0"/>
                        </a:rPr>
                        <a:t>is required</a:t>
                      </a:r>
                      <a:endParaRPr lang="en-US" sz="2000" dirty="0">
                        <a:solidFill>
                          <a:schemeClr val="tx1"/>
                        </a:solidFill>
                        <a:latin typeface="Segoe UI" pitchFamily="34" charset="0"/>
                        <a:cs typeface="Segoe UI" pitchFamily="34" charset="0"/>
                      </a:endParaRPr>
                    </a:p>
                  </a:txBody>
                  <a:tcPr anchor="ctr"/>
                </a:tc>
                <a:tc>
                  <a:txBody>
                    <a:bodyPr/>
                    <a:lstStyle/>
                    <a:p>
                      <a:r>
                        <a:rPr lang="en-US" sz="2000" dirty="0">
                          <a:solidFill>
                            <a:schemeClr val="tx1"/>
                          </a:solidFill>
                          <a:latin typeface="Segoe UI" pitchFamily="34" charset="0"/>
                          <a:cs typeface="Segoe UI" pitchFamily="34" charset="0"/>
                        </a:rPr>
                        <a:t>Can modify data</a:t>
                      </a:r>
                      <a:r>
                        <a:rPr lang="en-US" sz="2000" baseline="0" dirty="0">
                          <a:solidFill>
                            <a:schemeClr val="tx1"/>
                          </a:solidFill>
                          <a:latin typeface="Segoe UI" pitchFamily="34" charset="0"/>
                          <a:cs typeface="Segoe UI" pitchFamily="34" charset="0"/>
                        </a:rPr>
                        <a:t> before CRM persists </a:t>
                      </a:r>
                      <a:endParaRPr lang="en-US" sz="2000" dirty="0">
                        <a:solidFill>
                          <a:schemeClr val="tx1"/>
                        </a:solidFill>
                        <a:latin typeface="Segoe UI" pitchFamily="34" charset="0"/>
                        <a:cs typeface="Segoe UI" pitchFamily="34" charset="0"/>
                      </a:endParaRPr>
                    </a:p>
                  </a:txBody>
                  <a:tcPr anchor="ctr"/>
                </a:tc>
                <a:extLst>
                  <a:ext uri="{0D108BD9-81ED-4DB2-BD59-A6C34878D82A}">
                    <a16:rowId xmlns:a16="http://schemas.microsoft.com/office/drawing/2014/main" val="10002"/>
                  </a:ext>
                </a:extLst>
              </a:tr>
              <a:tr h="370840">
                <a:tc>
                  <a:txBody>
                    <a:bodyPr/>
                    <a:lstStyle/>
                    <a:p>
                      <a:r>
                        <a:rPr lang="en-US" sz="2000" dirty="0">
                          <a:solidFill>
                            <a:schemeClr val="tx1"/>
                          </a:solidFill>
                          <a:latin typeface="Segoe UI" pitchFamily="34" charset="0"/>
                          <a:cs typeface="Segoe UI" pitchFamily="34" charset="0"/>
                        </a:rPr>
                        <a:t>Has extra overhead to track</a:t>
                      </a:r>
                      <a:r>
                        <a:rPr lang="en-US" sz="2000" baseline="0" dirty="0">
                          <a:solidFill>
                            <a:schemeClr val="tx1"/>
                          </a:solidFill>
                          <a:latin typeface="Segoe UI" pitchFamily="34" charset="0"/>
                          <a:cs typeface="Segoe UI" pitchFamily="34" charset="0"/>
                        </a:rPr>
                        <a:t> queued asynchronous op</a:t>
                      </a:r>
                      <a:endParaRPr lang="en-US" sz="2000" dirty="0">
                        <a:solidFill>
                          <a:schemeClr val="tx1"/>
                        </a:solidFill>
                        <a:latin typeface="Segoe UI" pitchFamily="34" charset="0"/>
                        <a:cs typeface="Segoe UI" pitchFamily="34" charset="0"/>
                      </a:endParaRPr>
                    </a:p>
                  </a:txBody>
                  <a:tcPr anchor="ctr"/>
                </a:tc>
                <a:tc>
                  <a:txBody>
                    <a:bodyPr/>
                    <a:lstStyle/>
                    <a:p>
                      <a:r>
                        <a:rPr lang="en-US" sz="2000" dirty="0">
                          <a:solidFill>
                            <a:schemeClr val="tx1"/>
                          </a:solidFill>
                          <a:latin typeface="Segoe UI" pitchFamily="34" charset="0"/>
                          <a:cs typeface="Segoe UI" pitchFamily="34" charset="0"/>
                        </a:rPr>
                        <a:t>Has minimal overhead to manage call</a:t>
                      </a:r>
                    </a:p>
                  </a:txBody>
                  <a:tcPr anchor="ctr"/>
                </a:tc>
                <a:extLst>
                  <a:ext uri="{0D108BD9-81ED-4DB2-BD59-A6C34878D82A}">
                    <a16:rowId xmlns:a16="http://schemas.microsoft.com/office/drawing/2014/main" val="10003"/>
                  </a:ext>
                </a:extLst>
              </a:tr>
              <a:tr h="370840">
                <a:tc>
                  <a:txBody>
                    <a:bodyPr/>
                    <a:lstStyle/>
                    <a:p>
                      <a:r>
                        <a:rPr lang="en-US" sz="2000" dirty="0">
                          <a:solidFill>
                            <a:schemeClr val="tx1"/>
                          </a:solidFill>
                          <a:latin typeface="Segoe UI" pitchFamily="34" charset="0"/>
                          <a:cs typeface="Segoe UI" pitchFamily="34" charset="0"/>
                        </a:rPr>
                        <a:t>Limited</a:t>
                      </a:r>
                      <a:r>
                        <a:rPr lang="en-US" sz="2000" baseline="0" dirty="0">
                          <a:solidFill>
                            <a:schemeClr val="tx1"/>
                          </a:solidFill>
                          <a:latin typeface="Segoe UI" pitchFamily="34" charset="0"/>
                          <a:cs typeface="Segoe UI" pitchFamily="34" charset="0"/>
                        </a:rPr>
                        <a:t> to 2 minutes execution</a:t>
                      </a:r>
                      <a:endParaRPr lang="en-US" sz="2000" dirty="0">
                        <a:solidFill>
                          <a:schemeClr val="tx1"/>
                        </a:solidFill>
                        <a:latin typeface="Segoe UI" pitchFamily="34" charset="0"/>
                        <a:cs typeface="Segoe UI" pitchFamily="34" charset="0"/>
                      </a:endParaRPr>
                    </a:p>
                  </a:txBody>
                  <a:tcPr anchor="ctr"/>
                </a:tc>
                <a:tc>
                  <a:txBody>
                    <a:bodyPr/>
                    <a:lstStyle/>
                    <a:p>
                      <a:r>
                        <a:rPr lang="en-US" sz="2000" dirty="0">
                          <a:solidFill>
                            <a:schemeClr val="tx1"/>
                          </a:solidFill>
                          <a:latin typeface="Segoe UI" pitchFamily="34" charset="0"/>
                          <a:cs typeface="Segoe UI" pitchFamily="34" charset="0"/>
                        </a:rPr>
                        <a:t>Limited to 2 minutes execution</a:t>
                      </a:r>
                    </a:p>
                  </a:txBody>
                  <a:tcPr anchor="ctr"/>
                </a:tc>
                <a:extLst>
                  <a:ext uri="{0D108BD9-81ED-4DB2-BD59-A6C34878D82A}">
                    <a16:rowId xmlns:a16="http://schemas.microsoft.com/office/drawing/2014/main" val="10004"/>
                  </a:ext>
                </a:extLst>
              </a:tr>
              <a:tr h="370840">
                <a:tc>
                  <a:txBody>
                    <a:bodyPr/>
                    <a:lstStyle/>
                    <a:p>
                      <a:r>
                        <a:rPr lang="en-US" sz="2000" dirty="0">
                          <a:solidFill>
                            <a:schemeClr val="tx1"/>
                          </a:solidFill>
                          <a:latin typeface="Segoe UI" pitchFamily="34" charset="0"/>
                          <a:cs typeface="Segoe UI" pitchFamily="34" charset="0"/>
                        </a:rPr>
                        <a:t>Can only run post operation</a:t>
                      </a:r>
                    </a:p>
                  </a:txBody>
                  <a:tcPr anchor="ctr"/>
                </a:tc>
                <a:tc>
                  <a:txBody>
                    <a:bodyPr/>
                    <a:lstStyle/>
                    <a:p>
                      <a:r>
                        <a:rPr lang="en-US" sz="2000" dirty="0">
                          <a:solidFill>
                            <a:schemeClr val="tx1"/>
                          </a:solidFill>
                          <a:latin typeface="Segoe UI" pitchFamily="34" charset="0"/>
                          <a:cs typeface="Segoe UI" pitchFamily="34" charset="0"/>
                        </a:rPr>
                        <a:t>Can run post op or pre-operation</a:t>
                      </a:r>
                    </a:p>
                  </a:txBody>
                  <a:tcPr anchor="ctr"/>
                </a:tc>
                <a:extLst>
                  <a:ext uri="{0D108BD9-81ED-4DB2-BD59-A6C34878D82A}">
                    <a16:rowId xmlns:a16="http://schemas.microsoft.com/office/drawing/2014/main" val="10005"/>
                  </a:ext>
                </a:extLst>
              </a:tr>
              <a:tr h="370840">
                <a:tc>
                  <a:txBody>
                    <a:bodyPr/>
                    <a:lstStyle/>
                    <a:p>
                      <a:r>
                        <a:rPr lang="en-US" sz="2000" dirty="0">
                          <a:solidFill>
                            <a:schemeClr val="tx1"/>
                          </a:solidFill>
                          <a:latin typeface="Segoe UI" pitchFamily="34" charset="0"/>
                          <a:cs typeface="Segoe UI" pitchFamily="34" charset="0"/>
                        </a:rPr>
                        <a:t>Not part of transaction</a:t>
                      </a:r>
                    </a:p>
                  </a:txBody>
                  <a:tcPr anchor="ctr"/>
                </a:tc>
                <a:tc>
                  <a:txBody>
                    <a:bodyPr/>
                    <a:lstStyle/>
                    <a:p>
                      <a:r>
                        <a:rPr lang="en-US" sz="2000" dirty="0">
                          <a:solidFill>
                            <a:schemeClr val="tx1"/>
                          </a:solidFill>
                          <a:latin typeface="Segoe UI" pitchFamily="34" charset="0"/>
                          <a:cs typeface="Segoe UI" pitchFamily="34" charset="0"/>
                        </a:rPr>
                        <a:t>Included</a:t>
                      </a:r>
                      <a:r>
                        <a:rPr lang="en-US" sz="2000" baseline="0" dirty="0">
                          <a:solidFill>
                            <a:schemeClr val="tx1"/>
                          </a:solidFill>
                          <a:latin typeface="Segoe UI" pitchFamily="34" charset="0"/>
                          <a:cs typeface="Segoe UI" pitchFamily="34" charset="0"/>
                        </a:rPr>
                        <a:t> in transaction</a:t>
                      </a:r>
                      <a:endParaRPr lang="en-US" sz="2000" dirty="0">
                        <a:solidFill>
                          <a:schemeClr val="tx1"/>
                        </a:solidFill>
                        <a:latin typeface="Segoe UI" pitchFamily="34" charset="0"/>
                        <a:cs typeface="Segoe UI" pitchFamily="34" charset="0"/>
                      </a:endParaRPr>
                    </a:p>
                  </a:txBody>
                  <a:tcPr anchor="ctr"/>
                </a:tc>
                <a:extLst>
                  <a:ext uri="{0D108BD9-81ED-4DB2-BD59-A6C34878D82A}">
                    <a16:rowId xmlns:a16="http://schemas.microsoft.com/office/drawing/2014/main" val="10006"/>
                  </a:ext>
                </a:extLst>
              </a:tr>
              <a:tr h="370840">
                <a:tc>
                  <a:txBody>
                    <a:bodyPr/>
                    <a:lstStyle/>
                    <a:p>
                      <a:endParaRPr lang="en-US" sz="2000" dirty="0">
                        <a:solidFill>
                          <a:schemeClr val="tx1"/>
                        </a:solidFill>
                        <a:latin typeface="Segoe UI" pitchFamily="34" charset="0"/>
                        <a:cs typeface="Segoe UI"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Segoe UI" pitchFamily="34" charset="0"/>
                        <a:cs typeface="Segoe UI" pitchFamily="34" charset="0"/>
                      </a:endParaRPr>
                    </a:p>
                  </a:txBody>
                  <a:tcPr anchor="ctr"/>
                </a:tc>
                <a:extLst>
                  <a:ext uri="{0D108BD9-81ED-4DB2-BD59-A6C34878D82A}">
                    <a16:rowId xmlns:a16="http://schemas.microsoft.com/office/drawing/2014/main" val="10007"/>
                  </a:ext>
                </a:extLst>
              </a:tr>
            </a:tbl>
          </a:graphicData>
        </a:graphic>
      </p:graphicFrame>
      <p:sp>
        <p:nvSpPr>
          <p:cNvPr id="7" name="Text Placeholder 6"/>
          <p:cNvSpPr>
            <a:spLocks noGrp="1"/>
          </p:cNvSpPr>
          <p:nvPr>
            <p:ph type="body" sz="quarter" idx="15"/>
          </p:nvPr>
        </p:nvSpPr>
        <p:spPr/>
        <p:txBody>
          <a:bodyPr/>
          <a:lstStyle/>
          <a:p>
            <a:endParaRPr lang="en-GB"/>
          </a:p>
        </p:txBody>
      </p:sp>
    </p:spTree>
    <p:extLst>
      <p:ext uri="{BB962C8B-B14F-4D97-AF65-F5344CB8AC3E}">
        <p14:creationId xmlns:p14="http://schemas.microsoft.com/office/powerpoint/2010/main" val="3303583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Snapshot of Entity state from database before or after </a:t>
            </a:r>
          </a:p>
          <a:p>
            <a:r>
              <a:rPr lang="en-US" dirty="0" smtClean="0"/>
              <a:t>Removes need to call Retrieve Request to get entity state during execution</a:t>
            </a:r>
          </a:p>
          <a:p>
            <a:r>
              <a:rPr lang="en-US" dirty="0" smtClean="0"/>
              <a:t>Attributes to be imaged must be specified in registration</a:t>
            </a:r>
          </a:p>
          <a:p>
            <a:pPr lvl="1"/>
            <a:r>
              <a:rPr lang="en-US" i="1" dirty="0" err="1" smtClean="0"/>
              <a:t>Sdk</a:t>
            </a:r>
            <a:r>
              <a:rPr lang="en-US" i="1" dirty="0" smtClean="0"/>
              <a:t> Message Processing Step Registration Images</a:t>
            </a:r>
          </a:p>
          <a:p>
            <a:r>
              <a:rPr lang="en-US" dirty="0" smtClean="0"/>
              <a:t>Available via properties at runtime</a:t>
            </a:r>
          </a:p>
          <a:p>
            <a:pPr lvl="1"/>
            <a:r>
              <a:rPr lang="en-US" dirty="0" smtClean="0"/>
              <a:t>Pre: </a:t>
            </a:r>
            <a:r>
              <a:rPr lang="en-US" i="1" dirty="0" err="1" smtClean="0"/>
              <a:t>Iplugin</a:t>
            </a:r>
            <a:r>
              <a:rPr lang="en-US" i="1" dirty="0" smtClean="0"/>
              <a:t> Execution Context Pre Entity Images</a:t>
            </a:r>
          </a:p>
          <a:p>
            <a:pPr lvl="1"/>
            <a:r>
              <a:rPr lang="en-US" dirty="0" smtClean="0"/>
              <a:t>Post: </a:t>
            </a:r>
            <a:r>
              <a:rPr lang="en-US" i="1" dirty="0" err="1" smtClean="0"/>
              <a:t>Iplugin</a:t>
            </a:r>
            <a:r>
              <a:rPr lang="en-US" i="1" dirty="0" smtClean="0"/>
              <a:t> Execution Context Post Entity Images</a:t>
            </a:r>
          </a:p>
          <a:p>
            <a:r>
              <a:rPr lang="en-GB" dirty="0" smtClean="0"/>
              <a:t>Pre-Image and Post-Image aliases can be created through the Plugin Registration tool </a:t>
            </a:r>
            <a:endParaRPr lang="en-GB" dirty="0"/>
          </a:p>
        </p:txBody>
      </p:sp>
      <p:sp>
        <p:nvSpPr>
          <p:cNvPr id="3" name="Title 2"/>
          <p:cNvSpPr>
            <a:spLocks noGrp="1"/>
          </p:cNvSpPr>
          <p:nvPr>
            <p:ph type="title"/>
          </p:nvPr>
        </p:nvSpPr>
        <p:spPr/>
        <p:txBody>
          <a:bodyPr>
            <a:normAutofit fontScale="90000"/>
          </a:bodyPr>
          <a:lstStyle/>
          <a:p>
            <a:r>
              <a:rPr lang="en-GB" smtClean="0"/>
              <a:t>Pre/Post Event Images</a:t>
            </a:r>
            <a:endParaRPr lang="en-GB" dirty="0"/>
          </a:p>
        </p:txBody>
      </p:sp>
    </p:spTree>
    <p:extLst>
      <p:ext uri="{BB962C8B-B14F-4D97-AF65-F5344CB8AC3E}">
        <p14:creationId xmlns:p14="http://schemas.microsoft.com/office/powerpoint/2010/main" val="3713514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GB"/>
          </a:p>
        </p:txBody>
      </p:sp>
      <p:sp>
        <p:nvSpPr>
          <p:cNvPr id="4" name="Title 3"/>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2782877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smtClean="0"/>
              <a:t>Designed to allow isolated code execution</a:t>
            </a:r>
          </a:p>
          <a:p>
            <a:r>
              <a:rPr lang="en-US" smtClean="0"/>
              <a:t>Supports CRM Online and other multi-tenant scenarios</a:t>
            </a:r>
          </a:p>
          <a:p>
            <a:r>
              <a:rPr lang="en-US" smtClean="0"/>
              <a:t>Robust tracking and code termination based on resource governor</a:t>
            </a:r>
          </a:p>
          <a:p>
            <a:r>
              <a:rPr lang="en-US" smtClean="0"/>
              <a:t>Restrictions for Sandboxed Plug-ins:</a:t>
            </a:r>
          </a:p>
          <a:p>
            <a:pPr lvl="1"/>
            <a:r>
              <a:rPr lang="en-US" smtClean="0"/>
              <a:t>Unable to access restricted resources such as the file system, registry, database, some web access, etc.</a:t>
            </a:r>
          </a:p>
          <a:p>
            <a:pPr lvl="1"/>
            <a:r>
              <a:rPr lang="en-US" smtClean="0"/>
              <a:t>Unable to use reflection to access internal/private members of assemblies</a:t>
            </a:r>
          </a:p>
          <a:p>
            <a:endParaRPr lang="en-US" dirty="0"/>
          </a:p>
        </p:txBody>
      </p:sp>
      <p:sp>
        <p:nvSpPr>
          <p:cNvPr id="10" name="Title 9"/>
          <p:cNvSpPr>
            <a:spLocks noGrp="1"/>
          </p:cNvSpPr>
          <p:nvPr>
            <p:ph type="title"/>
          </p:nvPr>
        </p:nvSpPr>
        <p:spPr/>
        <p:txBody>
          <a:bodyPr>
            <a:normAutofit fontScale="90000"/>
          </a:bodyPr>
          <a:lstStyle/>
          <a:p>
            <a:r>
              <a:rPr lang="en-GB" smtClean="0"/>
              <a:t>Plugin Sandbox Isolation - Security</a:t>
            </a:r>
            <a:endParaRPr lang="en-GB" dirty="0"/>
          </a:p>
        </p:txBody>
      </p:sp>
    </p:spTree>
    <p:extLst>
      <p:ext uri="{BB962C8B-B14F-4D97-AF65-F5344CB8AC3E}">
        <p14:creationId xmlns:p14="http://schemas.microsoft.com/office/powerpoint/2010/main" val="2817113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Integrated with Visual Studio</a:t>
            </a:r>
          </a:p>
          <a:p>
            <a:r>
              <a:rPr lang="en-US" smtClean="0"/>
              <a:t>Right Click From CRM Explorer to create a new plug-in</a:t>
            </a:r>
          </a:p>
          <a:p>
            <a:r>
              <a:rPr lang="en-US" smtClean="0"/>
              <a:t>Plugin base class development pattern to minimize redundant code</a:t>
            </a:r>
          </a:p>
          <a:p>
            <a:r>
              <a:rPr lang="en-US" smtClean="0"/>
              <a:t>Works with Dynamics Package Project template for deployment</a:t>
            </a:r>
          </a:p>
          <a:p>
            <a:endParaRPr lang="en-GB" dirty="0"/>
          </a:p>
        </p:txBody>
      </p:sp>
      <p:sp>
        <p:nvSpPr>
          <p:cNvPr id="3" name="Title 2"/>
          <p:cNvSpPr>
            <a:spLocks noGrp="1"/>
          </p:cNvSpPr>
          <p:nvPr>
            <p:ph type="title"/>
          </p:nvPr>
        </p:nvSpPr>
        <p:spPr/>
        <p:txBody>
          <a:bodyPr>
            <a:normAutofit fontScale="90000"/>
          </a:bodyPr>
          <a:lstStyle/>
          <a:p>
            <a:r>
              <a:rPr lang="en-GB" smtClean="0"/>
              <a:t>SDK – Developer Toolkit Project Template</a:t>
            </a:r>
            <a:endParaRPr lang="en-GB" dirty="0"/>
          </a:p>
        </p:txBody>
      </p:sp>
      <p:pic>
        <p:nvPicPr>
          <p:cNvPr id="4" name="Picture 3"/>
          <p:cNvPicPr>
            <a:picLocks noChangeAspect="1"/>
          </p:cNvPicPr>
          <p:nvPr/>
        </p:nvPicPr>
        <p:blipFill>
          <a:blip r:embed="rId3"/>
          <a:stretch>
            <a:fillRect/>
          </a:stretch>
        </p:blipFill>
        <p:spPr>
          <a:xfrm>
            <a:off x="-2864572" y="2207512"/>
            <a:ext cx="2466975" cy="3990975"/>
          </a:xfrm>
          <a:prstGeom prst="rect">
            <a:avLst/>
          </a:prstGeom>
        </p:spPr>
      </p:pic>
      <p:pic>
        <p:nvPicPr>
          <p:cNvPr id="5" name="Picture 4">
            <a:extLst>
              <a:ext uri="{FF2B5EF4-FFF2-40B4-BE49-F238E27FC236}">
                <a16:creationId xmlns:a16="http://schemas.microsoft.com/office/drawing/2014/main" id="{E6B3E5F9-ABDC-42A5-8AFD-CD1EAFDB4670}"/>
              </a:ext>
            </a:extLst>
          </p:cNvPr>
          <p:cNvPicPr>
            <a:picLocks noChangeAspect="1"/>
          </p:cNvPicPr>
          <p:nvPr/>
        </p:nvPicPr>
        <p:blipFill>
          <a:blip r:embed="rId4"/>
          <a:stretch>
            <a:fillRect/>
          </a:stretch>
        </p:blipFill>
        <p:spPr>
          <a:xfrm>
            <a:off x="817230" y="4958971"/>
            <a:ext cx="5153025" cy="952500"/>
          </a:xfrm>
          <a:prstGeom prst="rect">
            <a:avLst/>
          </a:prstGeom>
        </p:spPr>
      </p:pic>
      <p:pic>
        <p:nvPicPr>
          <p:cNvPr id="6" name="Picture 5">
            <a:extLst>
              <a:ext uri="{FF2B5EF4-FFF2-40B4-BE49-F238E27FC236}">
                <a16:creationId xmlns:a16="http://schemas.microsoft.com/office/drawing/2014/main" id="{703705E1-EBEC-47B7-B06A-0D95E30A13E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185082" y="4915473"/>
            <a:ext cx="2980690" cy="1039495"/>
          </a:xfrm>
          <a:prstGeom prst="rect">
            <a:avLst/>
          </a:prstGeom>
          <a:noFill/>
          <a:ln>
            <a:noFill/>
          </a:ln>
        </p:spPr>
      </p:pic>
    </p:spTree>
    <p:extLst>
      <p:ext uri="{BB962C8B-B14F-4D97-AF65-F5344CB8AC3E}">
        <p14:creationId xmlns:p14="http://schemas.microsoft.com/office/powerpoint/2010/main" val="2349121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endParaRPr lang="en-GB"/>
          </a:p>
        </p:txBody>
      </p:sp>
      <p:sp>
        <p:nvSpPr>
          <p:cNvPr id="10" name="Title 9"/>
          <p:cNvSpPr>
            <a:spLocks noGrp="1"/>
          </p:cNvSpPr>
          <p:nvPr>
            <p:ph type="title"/>
          </p:nvPr>
        </p:nvSpPr>
        <p:spPr/>
        <p:txBody>
          <a:bodyPr>
            <a:normAutofit fontScale="90000"/>
          </a:bodyPr>
          <a:lstStyle/>
          <a:p>
            <a:r>
              <a:rPr lang="en-GB" smtClean="0"/>
              <a:t>Creating a Plugin Assembly</a:t>
            </a:r>
            <a:endParaRPr lang="en-GB" dirty="0"/>
          </a:p>
        </p:txBody>
      </p:sp>
      <p:sp>
        <p:nvSpPr>
          <p:cNvPr id="8" name="TextBox 7"/>
          <p:cNvSpPr txBox="1"/>
          <p:nvPr/>
        </p:nvSpPr>
        <p:spPr>
          <a:xfrm>
            <a:off x="1490113" y="1840726"/>
            <a:ext cx="8646223" cy="5078313"/>
          </a:xfrm>
          <a:prstGeom prst="rect">
            <a:avLst/>
          </a:prstGeom>
          <a:noFill/>
        </p:spPr>
        <p:txBody>
          <a:bodyPr wrap="square">
            <a:spAutoFit/>
          </a:bodyPr>
          <a:lstStyle/>
          <a:p>
            <a:r>
              <a:rPr lang="en-GB" sz="1600" dirty="0"/>
              <a:t> public class </a:t>
            </a:r>
            <a:r>
              <a:rPr lang="en-GB" sz="1600" dirty="0" err="1"/>
              <a:t>MyPlugin</a:t>
            </a:r>
            <a:r>
              <a:rPr lang="en-GB" sz="1600" dirty="0"/>
              <a:t> : </a:t>
            </a:r>
            <a:r>
              <a:rPr lang="en-GB" sz="1600" dirty="0" err="1"/>
              <a:t>IPlugin</a:t>
            </a:r>
            <a:endParaRPr lang="en-GB" sz="1600" dirty="0"/>
          </a:p>
          <a:p>
            <a:r>
              <a:rPr lang="en-GB" sz="1600" dirty="0"/>
              <a:t>    {</a:t>
            </a:r>
          </a:p>
          <a:p>
            <a:r>
              <a:rPr lang="en-GB" sz="1600" dirty="0"/>
              <a:t>        public void Execute(</a:t>
            </a:r>
            <a:r>
              <a:rPr lang="en-GB" sz="1600" dirty="0" err="1"/>
              <a:t>IServiceProvider</a:t>
            </a:r>
            <a:r>
              <a:rPr lang="en-GB" sz="1600" dirty="0"/>
              <a:t> </a:t>
            </a:r>
            <a:r>
              <a:rPr lang="en-GB" sz="1600" dirty="0" err="1"/>
              <a:t>serviceProvider</a:t>
            </a:r>
            <a:r>
              <a:rPr lang="en-GB" sz="1600" dirty="0"/>
              <a:t>)</a:t>
            </a:r>
          </a:p>
          <a:p>
            <a:r>
              <a:rPr lang="en-GB" sz="1600" dirty="0"/>
              <a:t>        {</a:t>
            </a:r>
          </a:p>
          <a:p>
            <a:r>
              <a:rPr lang="en-GB" sz="1600" dirty="0"/>
              <a:t>	</a:t>
            </a:r>
            <a:r>
              <a:rPr lang="en-GB" sz="1600" dirty="0" err="1"/>
              <a:t>IPluginExecutionContext</a:t>
            </a:r>
            <a:r>
              <a:rPr lang="en-GB" sz="1600" dirty="0"/>
              <a:t> </a:t>
            </a:r>
            <a:r>
              <a:rPr lang="en-GB" sz="1600" dirty="0" err="1"/>
              <a:t>ctx</a:t>
            </a:r>
            <a:r>
              <a:rPr lang="en-GB" sz="1600" dirty="0"/>
              <a:t> = (</a:t>
            </a:r>
            <a:r>
              <a:rPr lang="en-GB" sz="1600" dirty="0" err="1"/>
              <a:t>IPluginExecutionContext</a:t>
            </a:r>
            <a:r>
              <a:rPr lang="en-GB" sz="1600" dirty="0"/>
              <a:t>) </a:t>
            </a:r>
            <a:r>
              <a:rPr lang="en-GB" sz="1600" dirty="0" err="1"/>
              <a:t>serviceProvider</a:t>
            </a:r>
            <a:endParaRPr lang="en-GB" sz="1600" dirty="0"/>
          </a:p>
          <a:p>
            <a:r>
              <a:rPr lang="en-GB" sz="1600" dirty="0"/>
              <a:t>           </a:t>
            </a:r>
          </a:p>
          <a:p>
            <a:r>
              <a:rPr lang="en-GB" sz="1600" dirty="0"/>
              <a:t>	if (</a:t>
            </a:r>
            <a:r>
              <a:rPr lang="en-GB" sz="1600" dirty="0" err="1"/>
              <a:t>ctx.InputParameters.Contains</a:t>
            </a:r>
            <a:r>
              <a:rPr lang="en-GB" sz="1600" dirty="0"/>
              <a:t>("Target") &amp;&amp; </a:t>
            </a:r>
            <a:r>
              <a:rPr lang="en-GB" sz="1600" dirty="0" err="1"/>
              <a:t>ctx.InputParameters</a:t>
            </a:r>
            <a:r>
              <a:rPr lang="en-GB" sz="1600" dirty="0"/>
              <a:t>["Target"] 								is Entity) </a:t>
            </a:r>
          </a:p>
          <a:p>
            <a:r>
              <a:rPr lang="en-GB" sz="1600" dirty="0"/>
              <a:t>	{</a:t>
            </a:r>
          </a:p>
          <a:p>
            <a:r>
              <a:rPr lang="en-GB" sz="1600" dirty="0"/>
              <a:t>		// Obtain the target entity from the input parameters. </a:t>
            </a:r>
          </a:p>
          <a:p>
            <a:r>
              <a:rPr lang="en-GB" sz="1600" dirty="0"/>
              <a:t> 		Entity contact = (Entity)</a:t>
            </a:r>
            <a:r>
              <a:rPr lang="en-GB" sz="1600" dirty="0" err="1"/>
              <a:t>ctx.InputParameters</a:t>
            </a:r>
            <a:r>
              <a:rPr lang="en-GB" sz="1600" dirty="0"/>
              <a:t>["Target"];</a:t>
            </a:r>
          </a:p>
          <a:p>
            <a:endParaRPr lang="en-GB" sz="1600" dirty="0"/>
          </a:p>
          <a:p>
            <a:r>
              <a:rPr lang="en-GB" sz="1600" dirty="0"/>
              <a:t>	 // Verify that the target entity represents a contact</a:t>
            </a:r>
          </a:p>
          <a:p>
            <a:r>
              <a:rPr lang="en-GB" sz="1600" dirty="0"/>
              <a:t>                // If not, this plug-in was not registered correctly.</a:t>
            </a:r>
          </a:p>
          <a:p>
            <a:endParaRPr lang="en-GB" sz="1600" dirty="0"/>
          </a:p>
          <a:p>
            <a:r>
              <a:rPr lang="en-GB" sz="1600" dirty="0"/>
              <a:t>                if (</a:t>
            </a:r>
            <a:r>
              <a:rPr lang="en-GB" sz="1600" dirty="0" err="1"/>
              <a:t>contact.LogicalName</a:t>
            </a:r>
            <a:r>
              <a:rPr lang="en-GB" sz="1600" dirty="0"/>
              <a:t> != "contact")</a:t>
            </a:r>
          </a:p>
          <a:p>
            <a:r>
              <a:rPr lang="en-GB" sz="1600" dirty="0"/>
              <a:t>                {</a:t>
            </a:r>
          </a:p>
          <a:p>
            <a:r>
              <a:rPr lang="en-GB" sz="1600" dirty="0"/>
              <a:t>                    return;</a:t>
            </a:r>
          </a:p>
          <a:p>
            <a:r>
              <a:rPr lang="en-GB" sz="1600" dirty="0"/>
              <a:t>	}</a:t>
            </a:r>
          </a:p>
          <a:p>
            <a:r>
              <a:rPr lang="en-GB" sz="1600" dirty="0"/>
              <a:t>               </a:t>
            </a:r>
            <a:r>
              <a:rPr lang="en-GB" sz="1600" dirty="0" smtClean="0"/>
              <a:t>…</a:t>
            </a:r>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400550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GB"/>
          </a:p>
        </p:txBody>
      </p:sp>
      <p:sp>
        <p:nvSpPr>
          <p:cNvPr id="4" name="Title 3"/>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383117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Using the Plugin Registration Tool from the SDK</a:t>
            </a:r>
          </a:p>
          <a:p>
            <a:r>
              <a:rPr lang="en-GB" dirty="0" smtClean="0"/>
              <a:t>Using the Developer Toolkit, deploy the package</a:t>
            </a:r>
            <a:endParaRPr lang="en-GB" dirty="0"/>
          </a:p>
        </p:txBody>
      </p:sp>
      <p:sp>
        <p:nvSpPr>
          <p:cNvPr id="3" name="Title 2"/>
          <p:cNvSpPr>
            <a:spLocks noGrp="1"/>
          </p:cNvSpPr>
          <p:nvPr>
            <p:ph type="title"/>
          </p:nvPr>
        </p:nvSpPr>
        <p:spPr/>
        <p:txBody>
          <a:bodyPr>
            <a:normAutofit fontScale="90000"/>
          </a:bodyPr>
          <a:lstStyle/>
          <a:p>
            <a:r>
              <a:rPr lang="en-GB" smtClean="0"/>
              <a:t>Registering and deploying plugins</a:t>
            </a:r>
            <a:endParaRPr lang="en-GB" dirty="0"/>
          </a:p>
        </p:txBody>
      </p:sp>
      <p:pic>
        <p:nvPicPr>
          <p:cNvPr id="4" name="Picture 3"/>
          <p:cNvPicPr>
            <a:picLocks noChangeAspect="1"/>
          </p:cNvPicPr>
          <p:nvPr/>
        </p:nvPicPr>
        <p:blipFill>
          <a:blip r:embed="rId3"/>
          <a:stretch>
            <a:fillRect/>
          </a:stretch>
        </p:blipFill>
        <p:spPr>
          <a:xfrm>
            <a:off x="3844119" y="2783576"/>
            <a:ext cx="5143500" cy="3959224"/>
          </a:xfrm>
          <a:prstGeom prst="rect">
            <a:avLst/>
          </a:prstGeom>
        </p:spPr>
      </p:pic>
      <p:sp>
        <p:nvSpPr>
          <p:cNvPr id="5" name="Rectangle 4"/>
          <p:cNvSpPr/>
          <p:nvPr/>
        </p:nvSpPr>
        <p:spPr>
          <a:xfrm>
            <a:off x="3927324" y="2923419"/>
            <a:ext cx="1712686" cy="3628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42644421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GB"/>
          </a:p>
        </p:txBody>
      </p:sp>
      <p:sp>
        <p:nvSpPr>
          <p:cNvPr id="4" name="Title 3"/>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3794583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Dynamics Online </a:t>
            </a:r>
          </a:p>
          <a:p>
            <a:pPr lvl="1"/>
            <a:r>
              <a:rPr lang="en-GB" dirty="0" smtClean="0"/>
              <a:t>Plugins must be isolated “sandbox”, and are restricted so that they can not load assemblies from the GAC, must be database deployed</a:t>
            </a:r>
          </a:p>
          <a:p>
            <a:pPr lvl="1"/>
            <a:r>
              <a:rPr lang="en-GB" dirty="0" smtClean="0"/>
              <a:t>Debug using the Plugin profiler (this is a process recorder that is registered on the CRM Server and is then replayed in the developer context to display the execution path)</a:t>
            </a:r>
          </a:p>
          <a:p>
            <a:pPr lvl="1"/>
            <a:r>
              <a:rPr lang="en-GB" dirty="0" smtClean="0"/>
              <a:t>All plugins must be strong named</a:t>
            </a:r>
          </a:p>
          <a:p>
            <a:r>
              <a:rPr lang="en-GB" dirty="0" smtClean="0"/>
              <a:t>On Premise</a:t>
            </a:r>
          </a:p>
          <a:p>
            <a:pPr lvl="1"/>
            <a:r>
              <a:rPr lang="en-GB" dirty="0" smtClean="0"/>
              <a:t>The .</a:t>
            </a:r>
            <a:r>
              <a:rPr lang="en-GB" dirty="0" err="1" smtClean="0"/>
              <a:t>pdb</a:t>
            </a:r>
            <a:r>
              <a:rPr lang="en-GB" dirty="0" smtClean="0"/>
              <a:t> file must be added to the CRM/Server/bin/assembly folder</a:t>
            </a:r>
            <a:endParaRPr lang="en-GB" dirty="0"/>
          </a:p>
        </p:txBody>
      </p:sp>
      <p:sp>
        <p:nvSpPr>
          <p:cNvPr id="3" name="Title 2"/>
          <p:cNvSpPr>
            <a:spLocks noGrp="1"/>
          </p:cNvSpPr>
          <p:nvPr>
            <p:ph type="title"/>
          </p:nvPr>
        </p:nvSpPr>
        <p:spPr/>
        <p:txBody>
          <a:bodyPr>
            <a:normAutofit fontScale="90000"/>
          </a:bodyPr>
          <a:lstStyle/>
          <a:p>
            <a:r>
              <a:rPr lang="en-GB" smtClean="0"/>
              <a:t>Debugging and Issues</a:t>
            </a:r>
            <a:endParaRPr lang="en-GB" dirty="0"/>
          </a:p>
        </p:txBody>
      </p:sp>
    </p:spTree>
    <p:extLst>
      <p:ext uri="{BB962C8B-B14F-4D97-AF65-F5344CB8AC3E}">
        <p14:creationId xmlns:p14="http://schemas.microsoft.com/office/powerpoint/2010/main" val="4045008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smtClean="0"/>
              <a:t>Identify how plug-ins can be used to extend Microsoft Dynamics CRM</a:t>
            </a:r>
          </a:p>
          <a:p>
            <a:r>
              <a:rPr lang="en-US" dirty="0" smtClean="0"/>
              <a:t>Review the CRM Request Pipeline and the different event stages</a:t>
            </a:r>
          </a:p>
          <a:p>
            <a:r>
              <a:rPr lang="en-US" dirty="0" smtClean="0"/>
              <a:t>Develop plug-ins</a:t>
            </a:r>
          </a:p>
          <a:p>
            <a:pPr lvl="1"/>
            <a:r>
              <a:rPr lang="en-US" dirty="0" smtClean="0"/>
              <a:t>Use impersonation in plug-ins</a:t>
            </a:r>
          </a:p>
          <a:p>
            <a:pPr lvl="1"/>
            <a:r>
              <a:rPr lang="en-US" dirty="0" smtClean="0"/>
              <a:t>Register and deploy plug-ins</a:t>
            </a:r>
          </a:p>
          <a:p>
            <a:pPr lvl="1"/>
            <a:r>
              <a:rPr lang="en-US" dirty="0" smtClean="0"/>
              <a:t>Debug plug-ins</a:t>
            </a:r>
          </a:p>
          <a:p>
            <a:r>
              <a:rPr lang="en-GB" dirty="0" smtClean="0"/>
              <a:t>Create plugins with the Developer Toolkit template</a:t>
            </a:r>
          </a:p>
          <a:p>
            <a:r>
              <a:rPr lang="en-GB" dirty="0" smtClean="0"/>
              <a:t>Azure integration </a:t>
            </a:r>
          </a:p>
          <a:p>
            <a:pPr lvl="1"/>
            <a:r>
              <a:rPr lang="en-GB" dirty="0" smtClean="0"/>
              <a:t>Introduction to Azure Service Bus</a:t>
            </a:r>
          </a:p>
          <a:p>
            <a:pPr lvl="1"/>
            <a:r>
              <a:rPr lang="en-GB" dirty="0" smtClean="0"/>
              <a:t>Using Azure Service Bus with Dynamics 365</a:t>
            </a:r>
            <a:endParaRPr lang="en-US" dirty="0"/>
          </a:p>
        </p:txBody>
      </p:sp>
      <p:sp>
        <p:nvSpPr>
          <p:cNvPr id="10" name="Title 9"/>
          <p:cNvSpPr>
            <a:spLocks noGrp="1"/>
          </p:cNvSpPr>
          <p:nvPr>
            <p:ph type="title"/>
          </p:nvPr>
        </p:nvSpPr>
        <p:spPr/>
        <p:txBody>
          <a:bodyPr>
            <a:normAutofit fontScale="90000"/>
          </a:bodyPr>
          <a:lstStyle/>
          <a:p>
            <a:r>
              <a:rPr lang="en-GB" smtClean="0"/>
              <a:t>Objectives</a:t>
            </a:r>
            <a:endParaRPr lang="en-GB" dirty="0"/>
          </a:p>
        </p:txBody>
      </p:sp>
    </p:spTree>
    <p:extLst>
      <p:ext uri="{BB962C8B-B14F-4D97-AF65-F5344CB8AC3E}">
        <p14:creationId xmlns:p14="http://schemas.microsoft.com/office/powerpoint/2010/main" val="23126989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endParaRPr lang="en-GB"/>
          </a:p>
        </p:txBody>
      </p:sp>
      <p:sp>
        <p:nvSpPr>
          <p:cNvPr id="9" name="Title 8"/>
          <p:cNvSpPr>
            <a:spLocks noGrp="1"/>
          </p:cNvSpPr>
          <p:nvPr>
            <p:ph type="title"/>
          </p:nvPr>
        </p:nvSpPr>
        <p:spPr/>
        <p:txBody>
          <a:bodyPr>
            <a:normAutofit fontScale="90000"/>
          </a:bodyPr>
          <a:lstStyle/>
          <a:p>
            <a:r>
              <a:rPr lang="en-GB" smtClean="0"/>
              <a:t>Debugging – attach to process</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8248657"/>
              </p:ext>
            </p:extLst>
          </p:nvPr>
        </p:nvGraphicFramePr>
        <p:xfrm>
          <a:off x="1808647" y="2039468"/>
          <a:ext cx="8710236" cy="2493792"/>
        </p:xfrm>
        <a:graphic>
          <a:graphicData uri="http://schemas.openxmlformats.org/drawingml/2006/table">
            <a:tbl>
              <a:tblPr firstRow="1" bandRow="1">
                <a:tableStyleId>{21E4AEA4-8DFA-4A89-87EB-49C32662AFE0}</a:tableStyleId>
              </a:tblPr>
              <a:tblGrid>
                <a:gridCol w="4355118">
                  <a:extLst>
                    <a:ext uri="{9D8B030D-6E8A-4147-A177-3AD203B41FA5}">
                      <a16:colId xmlns:a16="http://schemas.microsoft.com/office/drawing/2014/main" val="20000"/>
                    </a:ext>
                  </a:extLst>
                </a:gridCol>
                <a:gridCol w="4355118">
                  <a:extLst>
                    <a:ext uri="{9D8B030D-6E8A-4147-A177-3AD203B41FA5}">
                      <a16:colId xmlns:a16="http://schemas.microsoft.com/office/drawing/2014/main" val="20001"/>
                    </a:ext>
                  </a:extLst>
                </a:gridCol>
              </a:tblGrid>
              <a:tr h="370840">
                <a:tc>
                  <a:txBody>
                    <a:bodyPr/>
                    <a:lstStyle/>
                    <a:p>
                      <a:r>
                        <a:rPr lang="en-GB" dirty="0"/>
                        <a:t>Registration option</a:t>
                      </a:r>
                      <a:endParaRPr lang="en-GB" dirty="0">
                        <a:latin typeface="Arial" pitchFamily="34" charset="0"/>
                        <a:cs typeface="Arial" pitchFamily="34" charset="0"/>
                      </a:endParaRPr>
                    </a:p>
                  </a:txBody>
                  <a:tcPr>
                    <a:solidFill>
                      <a:srgbClr val="E50049"/>
                    </a:solidFill>
                  </a:tcPr>
                </a:tc>
                <a:tc>
                  <a:txBody>
                    <a:bodyPr/>
                    <a:lstStyle/>
                    <a:p>
                      <a:r>
                        <a:rPr lang="en-GB" dirty="0"/>
                        <a:t>Process to attach </a:t>
                      </a:r>
                      <a:endParaRPr lang="en-GB" dirty="0">
                        <a:latin typeface="Arial" pitchFamily="34" charset="0"/>
                        <a:cs typeface="Arial" pitchFamily="34" charset="0"/>
                      </a:endParaRPr>
                    </a:p>
                  </a:txBody>
                  <a:tcPr>
                    <a:solidFill>
                      <a:srgbClr val="E50049"/>
                    </a:solidFill>
                  </a:tcPr>
                </a:tc>
                <a:extLst>
                  <a:ext uri="{0D108BD9-81ED-4DB2-BD59-A6C34878D82A}">
                    <a16:rowId xmlns:a16="http://schemas.microsoft.com/office/drawing/2014/main" val="10000"/>
                  </a:ext>
                </a:extLst>
              </a:tr>
              <a:tr h="370840">
                <a:tc>
                  <a:txBody>
                    <a:bodyPr/>
                    <a:lstStyle/>
                    <a:p>
                      <a:r>
                        <a:rPr lang="en-GB" dirty="0">
                          <a:effectLst/>
                        </a:rPr>
                        <a:t>Running the application </a:t>
                      </a:r>
                      <a:r>
                        <a:rPr lang="en-GB" dirty="0" err="1">
                          <a:effectLst/>
                        </a:rPr>
                        <a:t>onpremise</a:t>
                      </a:r>
                      <a:r>
                        <a:rPr lang="en-GB" baseline="0" dirty="0">
                          <a:effectLst/>
                        </a:rPr>
                        <a:t> and </a:t>
                      </a:r>
                      <a:r>
                        <a:rPr lang="en-GB" baseline="0">
                          <a:effectLst/>
                        </a:rPr>
                        <a:t>no isolation</a:t>
                      </a:r>
                      <a:endParaRPr lang="en-GB" dirty="0">
                        <a:effectLst/>
                      </a:endParaRPr>
                    </a:p>
                  </a:txBody>
                  <a:tcPr anchor="ctr"/>
                </a:tc>
                <a:tc>
                  <a:txBody>
                    <a:bodyPr/>
                    <a:lstStyle/>
                    <a:p>
                      <a:r>
                        <a:rPr lang="en-GB">
                          <a:effectLst/>
                        </a:rPr>
                        <a:t>w3wp.exe</a:t>
                      </a:r>
                    </a:p>
                  </a:txBody>
                  <a:tcPr anchor="ctr"/>
                </a:tc>
                <a:extLst>
                  <a:ext uri="{0D108BD9-81ED-4DB2-BD59-A6C34878D82A}">
                    <a16:rowId xmlns:a16="http://schemas.microsoft.com/office/drawing/2014/main" val="10001"/>
                  </a:ext>
                </a:extLst>
              </a:tr>
              <a:tr h="370840">
                <a:tc>
                  <a:txBody>
                    <a:bodyPr/>
                    <a:lstStyle/>
                    <a:p>
                      <a:r>
                        <a:rPr lang="en-GB">
                          <a:effectLst/>
                        </a:rPr>
                        <a:t>Running the application in offline mode </a:t>
                      </a:r>
                    </a:p>
                  </a:txBody>
                  <a:tcPr anchor="ctr"/>
                </a:tc>
                <a:tc>
                  <a:txBody>
                    <a:bodyPr/>
                    <a:lstStyle/>
                    <a:p>
                      <a:r>
                        <a:rPr lang="en-GB" dirty="0">
                          <a:effectLst/>
                        </a:rPr>
                        <a:t>Microsoft.Crm.Application.Hoster.exe</a:t>
                      </a:r>
                    </a:p>
                  </a:txBody>
                  <a:tcPr anchor="ctr"/>
                </a:tc>
                <a:extLst>
                  <a:ext uri="{0D108BD9-81ED-4DB2-BD59-A6C34878D82A}">
                    <a16:rowId xmlns:a16="http://schemas.microsoft.com/office/drawing/2014/main" val="10002"/>
                  </a:ext>
                </a:extLst>
              </a:tr>
              <a:tr h="471952">
                <a:tc>
                  <a:txBody>
                    <a:bodyPr/>
                    <a:lstStyle/>
                    <a:p>
                      <a:r>
                        <a:rPr lang="en-GB" dirty="0">
                          <a:effectLst/>
                        </a:rPr>
                        <a:t>Asynchronous Registered Plug-ins </a:t>
                      </a:r>
                    </a:p>
                  </a:txBody>
                  <a:tcPr anchor="ctr"/>
                </a:tc>
                <a:tc>
                  <a:txBody>
                    <a:bodyPr/>
                    <a:lstStyle/>
                    <a:p>
                      <a:r>
                        <a:rPr lang="en-GB">
                          <a:effectLst/>
                        </a:rPr>
                        <a:t>CrmAsyncService.exe</a:t>
                      </a:r>
                    </a:p>
                  </a:txBody>
                  <a:tcPr anchor="ctr"/>
                </a:tc>
                <a:extLst>
                  <a:ext uri="{0D108BD9-81ED-4DB2-BD59-A6C34878D82A}">
                    <a16:rowId xmlns:a16="http://schemas.microsoft.com/office/drawing/2014/main" val="10003"/>
                  </a:ext>
                </a:extLst>
              </a:tr>
              <a:tr h="370840">
                <a:tc>
                  <a:txBody>
                    <a:bodyPr/>
                    <a:lstStyle/>
                    <a:p>
                      <a:r>
                        <a:rPr lang="en-GB" dirty="0">
                          <a:effectLst/>
                        </a:rPr>
                        <a:t>Sandbox (Isolation Mode)</a:t>
                      </a:r>
                    </a:p>
                  </a:txBody>
                  <a:tcPr anchor="ctr"/>
                </a:tc>
                <a:tc>
                  <a:txBody>
                    <a:bodyPr/>
                    <a:lstStyle/>
                    <a:p>
                      <a:r>
                        <a:rPr lang="en-GB" dirty="0" err="1">
                          <a:effectLst/>
                        </a:rPr>
                        <a:t>Microsoft.Crm.Sandbox.WorkerProcess</a:t>
                      </a:r>
                      <a:r>
                        <a:rPr lang="en-GB" dirty="0">
                          <a:effectLst/>
                        </a:rPr>
                        <a:t> .exe </a:t>
                      </a:r>
                    </a:p>
                  </a:txBody>
                  <a:tcPr anchor="ctr"/>
                </a:tc>
                <a:extLst>
                  <a:ext uri="{0D108BD9-81ED-4DB2-BD59-A6C34878D82A}">
                    <a16:rowId xmlns:a16="http://schemas.microsoft.com/office/drawing/2014/main" val="10004"/>
                  </a:ext>
                </a:extLst>
              </a:tr>
            </a:tbl>
          </a:graphicData>
        </a:graphic>
      </p:graphicFrame>
      <p:sp>
        <p:nvSpPr>
          <p:cNvPr id="6" name="TextBox 5"/>
          <p:cNvSpPr txBox="1">
            <a:spLocks noChangeArrowheads="1"/>
          </p:cNvSpPr>
          <p:nvPr/>
        </p:nvSpPr>
        <p:spPr bwMode="auto">
          <a:xfrm>
            <a:off x="1913060" y="4909528"/>
            <a:ext cx="6985407" cy="1323439"/>
          </a:xfrm>
          <a:prstGeom prst="rect">
            <a:avLst/>
          </a:prstGeom>
          <a:noFill/>
          <a:ln w="9525">
            <a:noFill/>
            <a:miter lim="800000"/>
            <a:headEnd/>
            <a:tailEnd/>
          </a:ln>
        </p:spPr>
        <p:txBody>
          <a:bodyPr wrap="square">
            <a:spAutoFit/>
          </a:bodyPr>
          <a:lstStyle/>
          <a:p>
            <a:pPr eaLnBrk="0" hangingPunct="0">
              <a:spcBef>
                <a:spcPct val="50000"/>
              </a:spcBef>
            </a:pPr>
            <a:r>
              <a:rPr lang="en-GB" sz="2000" dirty="0">
                <a:cs typeface="Arial" charset="0"/>
              </a:rPr>
              <a:t>Running Visual Studio as administrator, in the Debug menu </a:t>
            </a:r>
          </a:p>
          <a:p>
            <a:pPr eaLnBrk="0" hangingPunct="0">
              <a:spcBef>
                <a:spcPct val="50000"/>
              </a:spcBef>
            </a:pPr>
            <a:r>
              <a:rPr lang="en-GB" sz="2000" dirty="0">
                <a:cs typeface="Arial" charset="0"/>
              </a:rPr>
              <a:t>– attach to process, select appropriate process to debug and</a:t>
            </a:r>
          </a:p>
          <a:p>
            <a:pPr eaLnBrk="0" hangingPunct="0">
              <a:spcBef>
                <a:spcPct val="50000"/>
              </a:spcBef>
            </a:pPr>
            <a:r>
              <a:rPr lang="en-GB" sz="2000" dirty="0">
                <a:cs typeface="Arial" charset="0"/>
              </a:rPr>
              <a:t>Attach.  </a:t>
            </a:r>
          </a:p>
        </p:txBody>
      </p:sp>
    </p:spTree>
    <p:extLst>
      <p:ext uri="{BB962C8B-B14F-4D97-AF65-F5344CB8AC3E}">
        <p14:creationId xmlns:p14="http://schemas.microsoft.com/office/powerpoint/2010/main" val="37958075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Organizational Insights</a:t>
            </a:r>
          </a:p>
        </p:txBody>
      </p:sp>
      <p:pic>
        <p:nvPicPr>
          <p:cNvPr id="1026" name="Picture 2" descr="https://msdnshared.blob.core.windows.net/media/2017/02/Organization-Insights-dashboard-showing-health-of-asynchronous-job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845" y="2154797"/>
            <a:ext cx="7751296" cy="4260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28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smtClean="0"/>
          </a:p>
          <a:p>
            <a:pPr marL="0" indent="0">
              <a:buNone/>
            </a:pPr>
            <a:r>
              <a:rPr lang="en-GB" dirty="0" smtClean="0"/>
              <a:t>// Plugin Constructor</a:t>
            </a:r>
          </a:p>
          <a:p>
            <a:pPr marL="0" indent="0">
              <a:buNone/>
            </a:pPr>
            <a:r>
              <a:rPr lang="en-GB" dirty="0"/>
              <a:t>public </a:t>
            </a:r>
            <a:r>
              <a:rPr lang="en-GB" dirty="0" err="1" smtClean="0"/>
              <a:t>AddressResolver</a:t>
            </a:r>
            <a:r>
              <a:rPr lang="en-GB" dirty="0" smtClean="0"/>
              <a:t>(string </a:t>
            </a:r>
            <a:r>
              <a:rPr lang="en-GB" dirty="0" err="1"/>
              <a:t>unsecureString</a:t>
            </a:r>
            <a:r>
              <a:rPr lang="en-GB" dirty="0"/>
              <a:t>, string </a:t>
            </a:r>
            <a:r>
              <a:rPr lang="en-GB" dirty="0" err="1"/>
              <a:t>secureString</a:t>
            </a:r>
            <a:r>
              <a:rPr lang="en-GB" dirty="0"/>
              <a:t>)</a:t>
            </a:r>
          </a:p>
          <a:p>
            <a:pPr marL="0" indent="0">
              <a:buNone/>
            </a:pPr>
            <a:r>
              <a:rPr lang="en-GB" dirty="0" smtClean="0"/>
              <a:t>{</a:t>
            </a:r>
          </a:p>
          <a:p>
            <a:pPr marL="0" indent="0">
              <a:buNone/>
            </a:pPr>
            <a:r>
              <a:rPr lang="en-GB" dirty="0" smtClean="0"/>
              <a:t>}</a:t>
            </a:r>
            <a:endParaRPr lang="en-GB" dirty="0"/>
          </a:p>
          <a:p>
            <a:endParaRPr lang="en-GB" dirty="0"/>
          </a:p>
          <a:p>
            <a:r>
              <a:rPr lang="en-GB" dirty="0" smtClean="0"/>
              <a:t>Secure </a:t>
            </a:r>
            <a:r>
              <a:rPr lang="en-GB" dirty="0"/>
              <a:t>configuration parameters can only be viewed by </a:t>
            </a:r>
            <a:r>
              <a:rPr lang="en-GB" dirty="0" smtClean="0"/>
              <a:t>Dynamics 365 Administrators</a:t>
            </a:r>
          </a:p>
          <a:p>
            <a:r>
              <a:rPr lang="en-GB" dirty="0" smtClean="0"/>
              <a:t>Unsecure </a:t>
            </a:r>
            <a:r>
              <a:rPr lang="en-GB" dirty="0"/>
              <a:t>can be viewed by any user of the application</a:t>
            </a:r>
            <a:r>
              <a:rPr lang="en-GB" dirty="0" smtClean="0"/>
              <a:t>.</a:t>
            </a:r>
          </a:p>
          <a:p>
            <a:r>
              <a:rPr lang="en-GB" dirty="0"/>
              <a:t>Secure configuration parameters are not transportable between environments via a solution export/import</a:t>
            </a:r>
          </a:p>
        </p:txBody>
      </p:sp>
      <p:sp>
        <p:nvSpPr>
          <p:cNvPr id="3" name="Title 2"/>
          <p:cNvSpPr>
            <a:spLocks noGrp="1"/>
          </p:cNvSpPr>
          <p:nvPr>
            <p:ph type="title"/>
          </p:nvPr>
        </p:nvSpPr>
        <p:spPr/>
        <p:txBody>
          <a:bodyPr>
            <a:normAutofit fontScale="90000"/>
          </a:bodyPr>
          <a:lstStyle/>
          <a:p>
            <a:r>
              <a:rPr lang="en-GB" dirty="0" smtClean="0"/>
              <a:t>Plugin Configuration</a:t>
            </a:r>
            <a:endParaRPr lang="en-GB" dirty="0"/>
          </a:p>
        </p:txBody>
      </p:sp>
      <p:pic>
        <p:nvPicPr>
          <p:cNvPr id="5" name="Picture 4"/>
          <p:cNvPicPr>
            <a:picLocks noChangeAspect="1"/>
          </p:cNvPicPr>
          <p:nvPr/>
        </p:nvPicPr>
        <p:blipFill>
          <a:blip r:embed="rId3"/>
          <a:stretch>
            <a:fillRect/>
          </a:stretch>
        </p:blipFill>
        <p:spPr>
          <a:xfrm>
            <a:off x="7776322" y="707325"/>
            <a:ext cx="4200525" cy="3362651"/>
          </a:xfrm>
          <a:prstGeom prst="rect">
            <a:avLst/>
          </a:prstGeom>
        </p:spPr>
      </p:pic>
    </p:spTree>
    <p:extLst>
      <p:ext uri="{BB962C8B-B14F-4D97-AF65-F5344CB8AC3E}">
        <p14:creationId xmlns:p14="http://schemas.microsoft.com/office/powerpoint/2010/main" val="12123691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lvl="0"/>
            <a:r>
              <a:rPr lang="en-GB" dirty="0" smtClean="0"/>
              <a:t>Using the CRM developer toolkit or the SDK Plugin registration tool, first register your plugin</a:t>
            </a:r>
          </a:p>
          <a:p>
            <a:pPr lvl="0"/>
            <a:r>
              <a:rPr lang="en-GB" dirty="0" smtClean="0"/>
              <a:t>For an online plugin it must be registered for sandbox isolation and database storage</a:t>
            </a:r>
          </a:p>
          <a:p>
            <a:pPr lvl="0"/>
            <a:r>
              <a:rPr lang="en-GB" dirty="0" smtClean="0"/>
              <a:t>Use the SDK Plugin registration tool, select the plugin assembly and then “Install Profiler”. After Installation the Plug-in Profiler is at the bottom of the list of assemblies</a:t>
            </a:r>
            <a:endParaRPr lang="en-GB" dirty="0"/>
          </a:p>
        </p:txBody>
      </p:sp>
      <p:sp>
        <p:nvSpPr>
          <p:cNvPr id="3" name="Title 2"/>
          <p:cNvSpPr>
            <a:spLocks noGrp="1"/>
          </p:cNvSpPr>
          <p:nvPr>
            <p:ph type="title"/>
          </p:nvPr>
        </p:nvSpPr>
        <p:spPr/>
        <p:txBody>
          <a:bodyPr>
            <a:normAutofit fontScale="90000"/>
          </a:bodyPr>
          <a:lstStyle/>
          <a:p>
            <a:r>
              <a:rPr lang="en-GB" smtClean="0"/>
              <a:t>Debugging online</a:t>
            </a:r>
            <a:endParaRPr lang="en-GB" dirty="0"/>
          </a:p>
        </p:txBody>
      </p:sp>
    </p:spTree>
    <p:extLst>
      <p:ext uri="{BB962C8B-B14F-4D97-AF65-F5344CB8AC3E}">
        <p14:creationId xmlns:p14="http://schemas.microsoft.com/office/powerpoint/2010/main" val="9320698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Prior to </a:t>
            </a:r>
            <a:r>
              <a:rPr lang="en-GB" dirty="0" err="1" smtClean="0"/>
              <a:t>Crm</a:t>
            </a:r>
            <a:r>
              <a:rPr lang="en-GB" dirty="0" smtClean="0"/>
              <a:t> 2016 the developer could return an exception from the plug-in back to CRM in a dialog window that allows the end user to “Download Log File”; or if the plug-in was registered asynchronously, the tracing information is shown in the System Jobs</a:t>
            </a:r>
          </a:p>
          <a:p>
            <a:r>
              <a:rPr lang="en-GB" dirty="0" smtClean="0"/>
              <a:t>In Dynamics 365, Settings – Administration – Customisations, set Plug-In and Custom Workflow Activity Tracking to ALL or Exception, and view under Settings - Plug-In Trace Logs </a:t>
            </a:r>
          </a:p>
          <a:p>
            <a:r>
              <a:rPr lang="en-GB" dirty="0" smtClean="0"/>
              <a:t>Plugin Profiler from Plugin Registration tool, either uses trace with log Exception, or holds record in Dynamics 365 Trace entity – this is the only available technique to debug online plugins</a:t>
            </a:r>
          </a:p>
          <a:p>
            <a:endParaRPr lang="en-GB" dirty="0"/>
          </a:p>
        </p:txBody>
      </p:sp>
      <p:sp>
        <p:nvSpPr>
          <p:cNvPr id="3" name="Title 2"/>
          <p:cNvSpPr>
            <a:spLocks noGrp="1"/>
          </p:cNvSpPr>
          <p:nvPr>
            <p:ph type="title"/>
          </p:nvPr>
        </p:nvSpPr>
        <p:spPr/>
        <p:txBody>
          <a:bodyPr>
            <a:normAutofit fontScale="90000"/>
          </a:bodyPr>
          <a:lstStyle/>
          <a:p>
            <a:r>
              <a:rPr lang="en-GB" smtClean="0"/>
              <a:t>Diagnostics</a:t>
            </a:r>
            <a:endParaRPr lang="en-GB" dirty="0"/>
          </a:p>
        </p:txBody>
      </p:sp>
    </p:spTree>
    <p:extLst>
      <p:ext uri="{BB962C8B-B14F-4D97-AF65-F5344CB8AC3E}">
        <p14:creationId xmlns:p14="http://schemas.microsoft.com/office/powerpoint/2010/main" val="24392730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Module 5 Lab A</a:t>
            </a:r>
            <a:endParaRPr lang="en-GB" dirty="0"/>
          </a:p>
        </p:txBody>
      </p:sp>
      <p:sp>
        <p:nvSpPr>
          <p:cNvPr id="3" name="Subtitle 2"/>
          <p:cNvSpPr>
            <a:spLocks noGrp="1"/>
          </p:cNvSpPr>
          <p:nvPr>
            <p:ph type="subTitle" idx="1"/>
          </p:nvPr>
        </p:nvSpPr>
        <p:spPr/>
        <p:txBody>
          <a:bodyPr/>
          <a:lstStyle/>
          <a:p>
            <a:r>
              <a:rPr lang="en-GB" smtClean="0"/>
              <a:t>Creating a Custom Plug-In</a:t>
            </a:r>
          </a:p>
          <a:p>
            <a:endParaRPr lang="en-GB" dirty="0"/>
          </a:p>
        </p:txBody>
      </p:sp>
    </p:spTree>
    <p:extLst>
      <p:ext uri="{BB962C8B-B14F-4D97-AF65-F5344CB8AC3E}">
        <p14:creationId xmlns:p14="http://schemas.microsoft.com/office/powerpoint/2010/main" val="26210251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Module 5 Lab B</a:t>
            </a:r>
            <a:endParaRPr lang="en-GB" dirty="0"/>
          </a:p>
        </p:txBody>
      </p:sp>
      <p:sp>
        <p:nvSpPr>
          <p:cNvPr id="3" name="Subtitle 2"/>
          <p:cNvSpPr>
            <a:spLocks noGrp="1"/>
          </p:cNvSpPr>
          <p:nvPr>
            <p:ph type="subTitle" idx="1"/>
          </p:nvPr>
        </p:nvSpPr>
        <p:spPr/>
        <p:txBody>
          <a:bodyPr/>
          <a:lstStyle/>
          <a:p>
            <a:r>
              <a:rPr lang="en-GB" dirty="0" smtClean="0"/>
              <a:t>Packaging a Custom Plug-In</a:t>
            </a:r>
          </a:p>
          <a:p>
            <a:endParaRPr lang="en-GB" dirty="0"/>
          </a:p>
        </p:txBody>
      </p:sp>
    </p:spTree>
    <p:extLst>
      <p:ext uri="{BB962C8B-B14F-4D97-AF65-F5344CB8AC3E}">
        <p14:creationId xmlns:p14="http://schemas.microsoft.com/office/powerpoint/2010/main" val="17266326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endParaRPr lang="en-GB"/>
          </a:p>
        </p:txBody>
      </p:sp>
      <p:sp>
        <p:nvSpPr>
          <p:cNvPr id="3" name="Title 2">
            <a:extLst>
              <a:ext uri="{FF2B5EF4-FFF2-40B4-BE49-F238E27FC236}">
                <a16:creationId xmlns:a16="http://schemas.microsoft.com/office/drawing/2014/main" id="{84474061-B072-4158-B1C9-E355029F48DD}"/>
              </a:ext>
            </a:extLst>
          </p:cNvPr>
          <p:cNvSpPr>
            <a:spLocks noGrp="1"/>
          </p:cNvSpPr>
          <p:nvPr>
            <p:ph type="title"/>
          </p:nvPr>
        </p:nvSpPr>
        <p:spPr/>
        <p:txBody>
          <a:bodyPr>
            <a:normAutofit fontScale="90000"/>
          </a:bodyPr>
          <a:lstStyle/>
          <a:p>
            <a:r>
              <a:rPr lang="en-GB" smtClean="0"/>
              <a:t>Azure Integration</a:t>
            </a:r>
            <a:endParaRPr lang="en-GB" dirty="0"/>
          </a:p>
        </p:txBody>
      </p:sp>
    </p:spTree>
    <p:extLst>
      <p:ext uri="{BB962C8B-B14F-4D97-AF65-F5344CB8AC3E}">
        <p14:creationId xmlns:p14="http://schemas.microsoft.com/office/powerpoint/2010/main" val="29106621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AU" smtClean="0"/>
              <a:t>Service Bus is a messaging solution for applications </a:t>
            </a:r>
          </a:p>
          <a:p>
            <a:r>
              <a:rPr lang="en-AU" smtClean="0"/>
              <a:t>Cloud hosted messaging middleware</a:t>
            </a:r>
          </a:p>
          <a:p>
            <a:r>
              <a:rPr lang="en-AU" smtClean="0"/>
              <a:t>For Intra-Application communication</a:t>
            </a:r>
          </a:p>
          <a:p>
            <a:pPr lvl="1"/>
            <a:r>
              <a:rPr lang="en-AU" smtClean="0"/>
              <a:t>Decoupling</a:t>
            </a:r>
          </a:p>
          <a:p>
            <a:pPr lvl="1"/>
            <a:r>
              <a:rPr lang="en-AU" smtClean="0"/>
              <a:t>Scalable</a:t>
            </a:r>
          </a:p>
          <a:p>
            <a:pPr lvl="1"/>
            <a:r>
              <a:rPr lang="en-AU" smtClean="0"/>
              <a:t>Resilient</a:t>
            </a:r>
          </a:p>
          <a:p>
            <a:r>
              <a:rPr lang="en-AU" smtClean="0"/>
              <a:t>Supports Hybrid communication</a:t>
            </a:r>
          </a:p>
          <a:p>
            <a:pPr lvl="1"/>
            <a:r>
              <a:rPr lang="en-AU" smtClean="0"/>
              <a:t>Spans cloud and On-Premises </a:t>
            </a:r>
          </a:p>
          <a:p>
            <a:pPr lvl="1"/>
            <a:r>
              <a:rPr lang="en-AU" smtClean="0"/>
              <a:t>Private or public access, from anywhere</a:t>
            </a:r>
          </a:p>
          <a:p>
            <a:pPr lvl="1"/>
            <a:r>
              <a:rPr lang="en-AU" smtClean="0"/>
              <a:t>Supports multiple devices and platforms</a:t>
            </a:r>
          </a:p>
          <a:p>
            <a:pPr lvl="1"/>
            <a:r>
              <a:rPr lang="en-US" smtClean="0"/>
              <a:t>Enables various communication patterns</a:t>
            </a:r>
            <a:endParaRPr lang="en-AU" smtClean="0"/>
          </a:p>
          <a:p>
            <a:pPr lvl="1"/>
            <a:endParaRPr lang="en-AU" smtClean="0"/>
          </a:p>
          <a:p>
            <a:endParaRPr lang="en-AU" dirty="0"/>
          </a:p>
        </p:txBody>
      </p:sp>
      <p:sp>
        <p:nvSpPr>
          <p:cNvPr id="2" name="Title 1"/>
          <p:cNvSpPr>
            <a:spLocks noGrp="1"/>
          </p:cNvSpPr>
          <p:nvPr>
            <p:ph type="title"/>
          </p:nvPr>
        </p:nvSpPr>
        <p:spPr/>
        <p:txBody>
          <a:bodyPr>
            <a:normAutofit fontScale="90000"/>
          </a:bodyPr>
          <a:lstStyle/>
          <a:p>
            <a:r>
              <a:rPr lang="en-AU" smtClean="0"/>
              <a:t>What is Service Bus?</a:t>
            </a:r>
            <a:endParaRPr lang="en-AU" dirty="0"/>
          </a:p>
        </p:txBody>
      </p:sp>
    </p:spTree>
    <p:extLst>
      <p:ext uri="{BB962C8B-B14F-4D97-AF65-F5344CB8AC3E}">
        <p14:creationId xmlns:p14="http://schemas.microsoft.com/office/powerpoint/2010/main" val="40340015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AU" smtClean="0"/>
              <a:t>Brokered Messaging</a:t>
            </a:r>
          </a:p>
          <a:p>
            <a:pPr lvl="1"/>
            <a:r>
              <a:rPr lang="en-AU" smtClean="0"/>
              <a:t>Service Bus Queues</a:t>
            </a:r>
          </a:p>
          <a:p>
            <a:pPr lvl="1"/>
            <a:r>
              <a:rPr lang="en-AU" smtClean="0"/>
              <a:t>Service Bus Topics</a:t>
            </a:r>
          </a:p>
          <a:p>
            <a:r>
              <a:rPr lang="en-AU" smtClean="0"/>
              <a:t>Connectivity</a:t>
            </a:r>
          </a:p>
          <a:p>
            <a:pPr lvl="1"/>
            <a:r>
              <a:rPr lang="en-CA" smtClean="0"/>
              <a:t>Service Bus Relays</a:t>
            </a:r>
            <a:endParaRPr lang="en-AU" smtClean="0"/>
          </a:p>
          <a:p>
            <a:r>
              <a:rPr lang="en-AU" smtClean="0"/>
              <a:t>Notifications</a:t>
            </a:r>
          </a:p>
          <a:p>
            <a:pPr lvl="1"/>
            <a:r>
              <a:rPr lang="en-AU" smtClean="0"/>
              <a:t>Service Bus Notification Hub</a:t>
            </a:r>
          </a:p>
          <a:p>
            <a:pPr lvl="1"/>
            <a:endParaRPr lang="en-AU" dirty="0"/>
          </a:p>
        </p:txBody>
      </p:sp>
      <p:sp>
        <p:nvSpPr>
          <p:cNvPr id="2" name="Title 1"/>
          <p:cNvSpPr>
            <a:spLocks noGrp="1"/>
          </p:cNvSpPr>
          <p:nvPr>
            <p:ph type="title"/>
          </p:nvPr>
        </p:nvSpPr>
        <p:spPr/>
        <p:txBody>
          <a:bodyPr>
            <a:normAutofit fontScale="90000"/>
          </a:bodyPr>
          <a:lstStyle/>
          <a:p>
            <a:r>
              <a:rPr lang="en-AU" smtClean="0"/>
              <a:t>Key Features</a:t>
            </a:r>
            <a:endParaRPr lang="en-AU" dirty="0"/>
          </a:p>
        </p:txBody>
      </p:sp>
    </p:spTree>
    <p:extLst>
      <p:ext uri="{BB962C8B-B14F-4D97-AF65-F5344CB8AC3E}">
        <p14:creationId xmlns:p14="http://schemas.microsoft.com/office/powerpoint/2010/main" val="1513472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.Net Assemblies that can be run on Dynamics 365 on-premise or online (if sandboxed)</a:t>
            </a:r>
          </a:p>
          <a:p>
            <a:r>
              <a:rPr lang="en-US" smtClean="0"/>
              <a:t>Receive messages sent from the application tier to the web service tier,  then monitor, edit or create data in response</a:t>
            </a:r>
          </a:p>
          <a:p>
            <a:r>
              <a:rPr lang="en-US" smtClean="0"/>
              <a:t>Able to participate in SQL transactions at the Dynamics 365 database</a:t>
            </a:r>
          </a:p>
          <a:p>
            <a:r>
              <a:rPr lang="en-US" smtClean="0"/>
              <a:t>Able to create traces returned with exceptions</a:t>
            </a:r>
          </a:p>
          <a:p>
            <a:endParaRPr lang="en-GB" dirty="0"/>
          </a:p>
        </p:txBody>
      </p:sp>
      <p:sp>
        <p:nvSpPr>
          <p:cNvPr id="3" name="Title 2"/>
          <p:cNvSpPr>
            <a:spLocks noGrp="1"/>
          </p:cNvSpPr>
          <p:nvPr>
            <p:ph type="title"/>
          </p:nvPr>
        </p:nvSpPr>
        <p:spPr/>
        <p:txBody>
          <a:bodyPr>
            <a:normAutofit fontScale="90000"/>
          </a:bodyPr>
          <a:lstStyle/>
          <a:p>
            <a:r>
              <a:rPr lang="en-GB" smtClean="0"/>
              <a:t>Plugins - introduction</a:t>
            </a:r>
            <a:endParaRPr lang="en-GB" dirty="0"/>
          </a:p>
        </p:txBody>
      </p:sp>
    </p:spTree>
    <p:extLst>
      <p:ext uri="{BB962C8B-B14F-4D97-AF65-F5344CB8AC3E}">
        <p14:creationId xmlns:p14="http://schemas.microsoft.com/office/powerpoint/2010/main" val="31277678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Service Bus Namespace Tree</a:t>
            </a:r>
            <a:endParaRPr lang="en-AU" dirty="0"/>
          </a:p>
        </p:txBody>
      </p:sp>
      <p:sp>
        <p:nvSpPr>
          <p:cNvPr id="42" name="Content Placeholder 41"/>
          <p:cNvSpPr>
            <a:spLocks noGrp="1"/>
          </p:cNvSpPr>
          <p:nvPr>
            <p:ph idx="1"/>
          </p:nvPr>
        </p:nvSpPr>
        <p:spPr/>
        <p:txBody>
          <a:bodyPr/>
          <a:lstStyle/>
          <a:p>
            <a:endParaRPr lang="en-AU" dirty="0" smtClean="0"/>
          </a:p>
          <a:p>
            <a:endParaRPr lang="en-AU" dirty="0" smtClean="0"/>
          </a:p>
          <a:p>
            <a:endParaRPr lang="en-AU" dirty="0" smtClean="0"/>
          </a:p>
          <a:p>
            <a:endParaRPr lang="en-AU" dirty="0" smtClean="0"/>
          </a:p>
          <a:p>
            <a:endParaRPr lang="en-AU" dirty="0" smtClean="0"/>
          </a:p>
          <a:p>
            <a:endParaRPr lang="en-AU" dirty="0" smtClean="0"/>
          </a:p>
          <a:p>
            <a:endParaRPr lang="en-AU" dirty="0" smtClean="0"/>
          </a:p>
          <a:p>
            <a:endParaRPr lang="en-AU" dirty="0" smtClean="0"/>
          </a:p>
          <a:p>
            <a:endParaRPr lang="en-AU" dirty="0" smtClean="0"/>
          </a:p>
          <a:p>
            <a:r>
              <a:rPr lang="en-AU" dirty="0" smtClean="0"/>
              <a:t>Service Bus resources are organized in a tree with the Service Bus namespace as its root</a:t>
            </a:r>
          </a:p>
          <a:p>
            <a:endParaRPr lang="en-AU" dirty="0"/>
          </a:p>
        </p:txBody>
      </p:sp>
      <p:sp>
        <p:nvSpPr>
          <p:cNvPr id="6" name="Content Placeholder 2"/>
          <p:cNvSpPr>
            <a:spLocks noGrp="1"/>
          </p:cNvSpPr>
          <p:nvPr/>
        </p:nvSpPr>
        <p:spPr bwMode="auto">
          <a:xfrm>
            <a:off x="1157253" y="1351527"/>
            <a:ext cx="8858280" cy="9144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a:t>
            </a:r>
            <a:r>
              <a:rPr kumimoji="0" lang="en-US" sz="2400" b="0" i="0" u="none" strike="noStrike" kern="0" cap="none" spc="0" normalizeH="0" baseline="0" noProof="0" dirty="0" err="1">
                <a:ln>
                  <a:noFill/>
                </a:ln>
                <a:solidFill>
                  <a:sysClr val="windowText" lastClr="000000"/>
                </a:solidFill>
                <a:effectLst/>
                <a:uLnTx/>
                <a:uFillTx/>
              </a:rPr>
              <a:t>http|sb</a:t>
            </a:r>
            <a:r>
              <a:rPr kumimoji="0" lang="en-US" sz="2400" b="0" i="0" u="none" strike="noStrike" kern="0" cap="none" spc="0" normalizeH="0" baseline="0" noProof="0" dirty="0">
                <a:ln>
                  <a:noFill/>
                </a:ln>
                <a:solidFill>
                  <a:sysClr val="windowText" lastClr="000000"/>
                </a:solidFill>
                <a:effectLst/>
                <a:uLnTx/>
                <a:uFillTx/>
              </a:rPr>
              <a:t>]://</a:t>
            </a:r>
            <a:r>
              <a:rPr kumimoji="0" lang="en-US" sz="2400" b="1" i="0" u="none" strike="noStrike" kern="0" cap="none" spc="0" normalizeH="0" baseline="0" noProof="0" dirty="0">
                <a:ln>
                  <a:noFill/>
                </a:ln>
                <a:solidFill>
                  <a:srgbClr val="0579CC"/>
                </a:solidFill>
                <a:effectLst/>
                <a:uLnTx/>
                <a:uFillTx/>
              </a:rPr>
              <a:t>namespace</a:t>
            </a:r>
            <a:r>
              <a:rPr kumimoji="0" lang="en-US" sz="2400" b="0" i="0" u="none" strike="noStrike" kern="0" cap="none" spc="0" normalizeH="0" baseline="0" noProof="0" dirty="0">
                <a:ln>
                  <a:noFill/>
                </a:ln>
                <a:solidFill>
                  <a:sysClr val="windowText" lastClr="000000"/>
                </a:solidFill>
                <a:effectLst/>
                <a:uLnTx/>
                <a:uFillTx/>
              </a:rPr>
              <a:t>.servicebus.windows.net/foo/bar/</a:t>
            </a:r>
            <a:r>
              <a:rPr kumimoji="0" lang="en-US" sz="2400" b="0" i="0" u="none" strike="noStrike" kern="0" cap="none" spc="0" normalizeH="0" baseline="0" noProof="0" dirty="0" err="1">
                <a:ln>
                  <a:noFill/>
                </a:ln>
                <a:solidFill>
                  <a:sysClr val="windowText" lastClr="000000"/>
                </a:solidFill>
                <a:effectLst/>
                <a:uLnTx/>
                <a:uFillTx/>
              </a:rPr>
              <a:t>baz</a:t>
            </a:r>
            <a:endParaRPr kumimoji="0" lang="en-US" sz="2400" b="0" i="0" u="none" strike="noStrike" kern="0" cap="none" spc="0" normalizeH="0" baseline="0" noProof="0" dirty="0">
              <a:ln>
                <a:noFill/>
              </a:ln>
              <a:solidFill>
                <a:sysClr val="windowText" lastClr="000000"/>
              </a:solidFill>
              <a:effectLst/>
              <a:uLnTx/>
              <a:uFillTx/>
            </a:endParaRPr>
          </a:p>
        </p:txBody>
      </p:sp>
      <p:sp>
        <p:nvSpPr>
          <p:cNvPr id="17" name="Left Brace 16"/>
          <p:cNvSpPr/>
          <p:nvPr/>
        </p:nvSpPr>
        <p:spPr>
          <a:xfrm rot="16200000">
            <a:off x="5078667" y="-380617"/>
            <a:ext cx="255575" cy="4467244"/>
          </a:xfrm>
          <a:prstGeom prst="leftBrace">
            <a:avLst>
              <a:gd name="adj1" fmla="val 94047"/>
              <a:gd name="adj2" fmla="val 50000"/>
            </a:avLst>
          </a:prstGeom>
          <a:noFill/>
          <a:ln w="25400" cap="flat" cmpd="sng" algn="ctr">
            <a:solidFill>
              <a:sysClr val="windowText" lastClr="000000"/>
            </a:solidFill>
            <a:prstDash val="sysDot"/>
          </a:ln>
          <a:effectLst>
            <a:outerShdw blurRad="40000" dist="20000" dir="5400000" rotWithShape="0">
              <a:srgbClr val="000000">
                <a:alpha val="38000"/>
              </a:srgbClr>
            </a:outerShdw>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8" name="TextBox 49"/>
          <p:cNvSpPr txBox="1"/>
          <p:nvPr/>
        </p:nvSpPr>
        <p:spPr>
          <a:xfrm>
            <a:off x="4007492" y="2001039"/>
            <a:ext cx="222362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Service Registry Root</a:t>
            </a:r>
          </a:p>
        </p:txBody>
      </p:sp>
      <p:grpSp>
        <p:nvGrpSpPr>
          <p:cNvPr id="45" name="Group 44"/>
          <p:cNvGrpSpPr/>
          <p:nvPr>
            <p:custDataLst>
              <p:tags r:id="rId1"/>
            </p:custDataLst>
          </p:nvPr>
        </p:nvGrpSpPr>
        <p:grpSpPr>
          <a:xfrm>
            <a:off x="4881521" y="2565603"/>
            <a:ext cx="4884423" cy="2740153"/>
            <a:chOff x="4248148" y="2233155"/>
            <a:chExt cx="6961413" cy="3905342"/>
          </a:xfrm>
        </p:grpSpPr>
        <p:sp>
          <p:nvSpPr>
            <p:cNvPr id="46" name="Oval 45"/>
            <p:cNvSpPr/>
            <p:nvPr/>
          </p:nvSpPr>
          <p:spPr bwMode="auto">
            <a:xfrm>
              <a:off x="10297301" y="2233155"/>
              <a:ext cx="912260" cy="917517"/>
            </a:xfrm>
            <a:prstGeom prst="ellipse">
              <a:avLst/>
            </a:prstGeom>
            <a:solidFill>
              <a:srgbClr val="AC0037"/>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baz</a:t>
              </a:r>
            </a:p>
          </p:txBody>
        </p:sp>
        <p:sp>
          <p:nvSpPr>
            <p:cNvPr id="47" name="Oval 46"/>
            <p:cNvSpPr/>
            <p:nvPr/>
          </p:nvSpPr>
          <p:spPr bwMode="auto">
            <a:xfrm>
              <a:off x="4248148" y="3979752"/>
              <a:ext cx="912260" cy="917517"/>
            </a:xfrm>
            <a:prstGeom prst="ellipse">
              <a:avLst/>
            </a:prstGeom>
            <a:solidFill>
              <a:schemeClr val="accent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pqr</a:t>
              </a:r>
            </a:p>
          </p:txBody>
        </p:sp>
        <p:sp>
          <p:nvSpPr>
            <p:cNvPr id="48" name="Oval 47"/>
            <p:cNvSpPr/>
            <p:nvPr/>
          </p:nvSpPr>
          <p:spPr bwMode="auto">
            <a:xfrm>
              <a:off x="6957232" y="4631607"/>
              <a:ext cx="912260" cy="917517"/>
            </a:xfrm>
            <a:prstGeom prst="ellipse">
              <a:avLst/>
            </a:prstGeom>
            <a:solidFill>
              <a:srgbClr val="AC0037"/>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def</a:t>
              </a:r>
            </a:p>
          </p:txBody>
        </p:sp>
        <p:cxnSp>
          <p:nvCxnSpPr>
            <p:cNvPr id="49" name="Straight Arrow Connector 48"/>
            <p:cNvCxnSpPr/>
            <p:nvPr/>
          </p:nvCxnSpPr>
          <p:spPr>
            <a:xfrm>
              <a:off x="5668633" y="2691913"/>
              <a:ext cx="899856" cy="0"/>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50" name="Straight Arrow Connector 49"/>
            <p:cNvCxnSpPr/>
            <p:nvPr/>
          </p:nvCxnSpPr>
          <p:spPr>
            <a:xfrm>
              <a:off x="7549103" y="2691913"/>
              <a:ext cx="772215" cy="0"/>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51" name="Straight Arrow Connector 50"/>
            <p:cNvCxnSpPr/>
            <p:nvPr/>
          </p:nvCxnSpPr>
          <p:spPr>
            <a:xfrm>
              <a:off x="9301932" y="2691913"/>
              <a:ext cx="995368" cy="0"/>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52" name="Straight Arrow Connector 51"/>
            <p:cNvCxnSpPr>
              <a:stCxn id="70" idx="5"/>
              <a:endCxn id="71" idx="1"/>
            </p:cNvCxnSpPr>
            <p:nvPr/>
          </p:nvCxnSpPr>
          <p:spPr>
            <a:xfrm>
              <a:off x="5466680" y="3036667"/>
              <a:ext cx="463494" cy="648444"/>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53" name="Straight Arrow Connector 52"/>
            <p:cNvCxnSpPr>
              <a:stCxn id="71" idx="5"/>
              <a:endCxn id="48" idx="1"/>
            </p:cNvCxnSpPr>
            <p:nvPr/>
          </p:nvCxnSpPr>
          <p:spPr>
            <a:xfrm>
              <a:off x="6575238" y="4333894"/>
              <a:ext cx="515592" cy="432081"/>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sp>
          <p:nvSpPr>
            <p:cNvPr id="54" name="Oval 53"/>
            <p:cNvSpPr/>
            <p:nvPr/>
          </p:nvSpPr>
          <p:spPr bwMode="auto">
            <a:xfrm>
              <a:off x="5587875" y="5220980"/>
              <a:ext cx="912260" cy="917517"/>
            </a:xfrm>
            <a:prstGeom prst="ellipse">
              <a:avLst/>
            </a:prstGeom>
            <a:solidFill>
              <a:srgbClr val="AC0037"/>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ghi</a:t>
              </a:r>
            </a:p>
          </p:txBody>
        </p:sp>
        <p:cxnSp>
          <p:nvCxnSpPr>
            <p:cNvPr id="55" name="Straight Arrow Connector 54"/>
            <p:cNvCxnSpPr>
              <a:stCxn id="71" idx="4"/>
              <a:endCxn id="54" idx="0"/>
            </p:cNvCxnSpPr>
            <p:nvPr/>
          </p:nvCxnSpPr>
          <p:spPr>
            <a:xfrm flipH="1">
              <a:off x="6044004" y="4468261"/>
              <a:ext cx="208702" cy="752718"/>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56" name="Straight Arrow Connector 55"/>
            <p:cNvCxnSpPr>
              <a:endCxn id="47" idx="0"/>
            </p:cNvCxnSpPr>
            <p:nvPr/>
          </p:nvCxnSpPr>
          <p:spPr>
            <a:xfrm flipH="1">
              <a:off x="4704278" y="3162577"/>
              <a:ext cx="336060" cy="817174"/>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sp>
          <p:nvSpPr>
            <p:cNvPr id="57" name="Oval 56"/>
            <p:cNvSpPr/>
            <p:nvPr/>
          </p:nvSpPr>
          <p:spPr bwMode="auto">
            <a:xfrm>
              <a:off x="10209297" y="3556982"/>
              <a:ext cx="912259" cy="917517"/>
            </a:xfrm>
            <a:prstGeom prst="ellipse">
              <a:avLst/>
            </a:prstGeom>
            <a:solidFill>
              <a:srgbClr val="AC0037"/>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bee</a:t>
              </a:r>
            </a:p>
          </p:txBody>
        </p:sp>
        <p:cxnSp>
          <p:nvCxnSpPr>
            <p:cNvPr id="58" name="Straight Arrow Connector 57"/>
            <p:cNvCxnSpPr>
              <a:stCxn id="73" idx="5"/>
              <a:endCxn id="57" idx="1"/>
            </p:cNvCxnSpPr>
            <p:nvPr/>
          </p:nvCxnSpPr>
          <p:spPr>
            <a:xfrm>
              <a:off x="9099979" y="3016305"/>
              <a:ext cx="1242915" cy="675045"/>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sp>
          <p:nvSpPr>
            <p:cNvPr id="59" name="Oval 58"/>
            <p:cNvSpPr/>
            <p:nvPr/>
          </p:nvSpPr>
          <p:spPr bwMode="auto">
            <a:xfrm>
              <a:off x="7831009" y="3556982"/>
              <a:ext cx="912260" cy="917517"/>
            </a:xfrm>
            <a:prstGeom prst="ellipse">
              <a:avLst/>
            </a:prstGeom>
            <a:solidFill>
              <a:schemeClr val="accent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boo</a:t>
              </a:r>
            </a:p>
          </p:txBody>
        </p:sp>
        <p:cxnSp>
          <p:nvCxnSpPr>
            <p:cNvPr id="60" name="Straight Arrow Connector 59"/>
            <p:cNvCxnSpPr>
              <a:stCxn id="72" idx="5"/>
              <a:endCxn id="59" idx="1"/>
            </p:cNvCxnSpPr>
            <p:nvPr/>
          </p:nvCxnSpPr>
          <p:spPr>
            <a:xfrm>
              <a:off x="7347151" y="3036667"/>
              <a:ext cx="617456" cy="654683"/>
            </a:xfrm>
            <a:prstGeom prst="straightConnector1">
              <a:avLst/>
            </a:prstGeom>
            <a:ln>
              <a:noFill/>
              <a:tailEnd type="arrow"/>
            </a:ln>
            <a:effectLst/>
          </p:spPr>
          <p:style>
            <a:lnRef idx="3">
              <a:schemeClr val="accent1"/>
            </a:lnRef>
            <a:fillRef idx="0">
              <a:schemeClr val="accent1"/>
            </a:fillRef>
            <a:effectRef idx="2">
              <a:schemeClr val="accent1"/>
            </a:effectRef>
            <a:fontRef idx="minor">
              <a:schemeClr val="tx1"/>
            </a:fontRef>
          </p:style>
        </p:cxnSp>
        <p:cxnSp>
          <p:nvCxnSpPr>
            <p:cNvPr id="61" name="Straight Arrow Connector 60"/>
            <p:cNvCxnSpPr>
              <a:endCxn id="72" idx="2"/>
            </p:cNvCxnSpPr>
            <p:nvPr/>
          </p:nvCxnSpPr>
          <p:spPr>
            <a:xfrm>
              <a:off x="5433752" y="2712277"/>
              <a:ext cx="113473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72" idx="6"/>
              <a:endCxn id="73" idx="2"/>
            </p:cNvCxnSpPr>
            <p:nvPr/>
          </p:nvCxnSpPr>
          <p:spPr>
            <a:xfrm flipV="1">
              <a:off x="7480749" y="2691914"/>
              <a:ext cx="840569" cy="2036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73" idx="6"/>
              <a:endCxn id="46" idx="2"/>
            </p:cNvCxnSpPr>
            <p:nvPr/>
          </p:nvCxnSpPr>
          <p:spPr>
            <a:xfrm>
              <a:off x="9233577" y="2691914"/>
              <a:ext cx="106372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4799315" y="2699795"/>
              <a:ext cx="349356" cy="126638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71" idx="1"/>
            </p:cNvCxnSpPr>
            <p:nvPr/>
          </p:nvCxnSpPr>
          <p:spPr>
            <a:xfrm>
              <a:off x="5317466" y="2812125"/>
              <a:ext cx="612708" cy="87298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7191751" y="2876273"/>
              <a:ext cx="803231" cy="79471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6098541" y="4165926"/>
              <a:ext cx="170091" cy="103469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48" idx="1"/>
            </p:cNvCxnSpPr>
            <p:nvPr/>
          </p:nvCxnSpPr>
          <p:spPr>
            <a:xfrm>
              <a:off x="6295782" y="4003023"/>
              <a:ext cx="795047" cy="76295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57" idx="1"/>
            </p:cNvCxnSpPr>
            <p:nvPr/>
          </p:nvCxnSpPr>
          <p:spPr>
            <a:xfrm>
              <a:off x="8909026" y="2794822"/>
              <a:ext cx="1433868" cy="896528"/>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bwMode="auto">
            <a:xfrm>
              <a:off x="4688019" y="2253517"/>
              <a:ext cx="912260" cy="917517"/>
            </a:xfrm>
            <a:prstGeom prst="ellipse">
              <a:avLst/>
            </a:prstGeom>
            <a:solidFill>
              <a:srgbClr val="E50049"/>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a:t>
              </a:r>
            </a:p>
          </p:txBody>
        </p:sp>
        <p:sp>
          <p:nvSpPr>
            <p:cNvPr id="71" name="Oval 70"/>
            <p:cNvSpPr/>
            <p:nvPr/>
          </p:nvSpPr>
          <p:spPr bwMode="auto">
            <a:xfrm>
              <a:off x="5796576" y="3550744"/>
              <a:ext cx="912260" cy="917517"/>
            </a:xfrm>
            <a:prstGeom prst="ellipse">
              <a:avLst/>
            </a:prstGeom>
            <a:solidFill>
              <a:schemeClr val="accent1"/>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abc</a:t>
              </a:r>
            </a:p>
          </p:txBody>
        </p:sp>
        <p:sp>
          <p:nvSpPr>
            <p:cNvPr id="72" name="Oval 71"/>
            <p:cNvSpPr/>
            <p:nvPr/>
          </p:nvSpPr>
          <p:spPr bwMode="auto">
            <a:xfrm>
              <a:off x="6568489" y="2253517"/>
              <a:ext cx="912260" cy="917517"/>
            </a:xfrm>
            <a:prstGeom prst="ellipse">
              <a:avLst/>
            </a:prstGeom>
            <a:solidFill>
              <a:srgbClr val="E50049"/>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foo</a:t>
              </a:r>
            </a:p>
          </p:txBody>
        </p:sp>
        <p:sp>
          <p:nvSpPr>
            <p:cNvPr id="73" name="Oval 72"/>
            <p:cNvSpPr/>
            <p:nvPr/>
          </p:nvSpPr>
          <p:spPr bwMode="auto">
            <a:xfrm>
              <a:off x="8321318" y="2233155"/>
              <a:ext cx="912260" cy="917517"/>
            </a:xfrm>
            <a:prstGeom prst="ellipse">
              <a:avLst/>
            </a:prstGeom>
            <a:solidFill>
              <a:srgbClr val="E50049"/>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0" compatLnSpc="1">
              <a:prstTxWarp prst="textNoShape">
                <a:avLst/>
              </a:prstTxWarp>
            </a:bodyPr>
            <a:lstStyle/>
            <a:p>
              <a:pPr algn="ctr" defTabSz="1097004" fontAlgn="base">
                <a:spcBef>
                  <a:spcPct val="0"/>
                </a:spcBef>
                <a:spcAft>
                  <a:spcPct val="0"/>
                </a:spcAft>
              </a:pPr>
              <a:r>
                <a:rPr lang="en-US" dirty="0">
                  <a:ln>
                    <a:solidFill>
                      <a:schemeClr val="bg1">
                        <a:alpha val="0"/>
                      </a:schemeClr>
                    </a:solidFill>
                  </a:ln>
                  <a:solidFill>
                    <a:schemeClr val="bg1">
                      <a:alpha val="99000"/>
                    </a:schemeClr>
                  </a:solidFill>
                </a:rPr>
                <a:t>bar</a:t>
              </a:r>
            </a:p>
          </p:txBody>
        </p:sp>
      </p:grpSp>
      <p:cxnSp>
        <p:nvCxnSpPr>
          <p:cNvPr id="77" name="Straight Arrow Connector 76"/>
          <p:cNvCxnSpPr/>
          <p:nvPr/>
        </p:nvCxnSpPr>
        <p:spPr>
          <a:xfrm flipV="1">
            <a:off x="7178569" y="1723009"/>
            <a:ext cx="885728" cy="958718"/>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8154568" y="1742058"/>
            <a:ext cx="557404" cy="915625"/>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flipV="1">
            <a:off x="9300207" y="1835512"/>
            <a:ext cx="130139" cy="832723"/>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5160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0131-9E41-457E-83EC-0582BBD47AFE}"/>
              </a:ext>
            </a:extLst>
          </p:cNvPr>
          <p:cNvSpPr>
            <a:spLocks noGrp="1"/>
          </p:cNvSpPr>
          <p:nvPr>
            <p:ph type="title"/>
          </p:nvPr>
        </p:nvSpPr>
        <p:spPr/>
        <p:txBody>
          <a:bodyPr/>
          <a:lstStyle/>
          <a:p>
            <a:r>
              <a:rPr lang="en-GB" dirty="0" smtClean="0"/>
              <a:t>Creating a Service Bus Namespace</a:t>
            </a:r>
            <a:endParaRPr lang="en-GB" dirty="0"/>
          </a:p>
        </p:txBody>
      </p:sp>
      <p:pic>
        <p:nvPicPr>
          <p:cNvPr id="5" name="Content Placeholder 4">
            <a:extLst>
              <a:ext uri="{FF2B5EF4-FFF2-40B4-BE49-F238E27FC236}">
                <a16:creationId xmlns:a16="http://schemas.microsoft.com/office/drawing/2014/main" id="{05517F12-A102-410B-8E19-7405CFAB72ED}"/>
              </a:ext>
            </a:extLst>
          </p:cNvPr>
          <p:cNvPicPr>
            <a:picLocks noGrp="1" noChangeAspect="1"/>
          </p:cNvPicPr>
          <p:nvPr>
            <p:ph idx="1"/>
          </p:nvPr>
        </p:nvPicPr>
        <p:blipFill>
          <a:blip r:embed="rId3"/>
          <a:stretch>
            <a:fillRect/>
          </a:stretch>
        </p:blipFill>
        <p:spPr>
          <a:xfrm>
            <a:off x="4199001" y="1535113"/>
            <a:ext cx="3793997" cy="4649787"/>
          </a:xfrm>
        </p:spPr>
      </p:pic>
    </p:spTree>
    <p:extLst>
      <p:ext uri="{BB962C8B-B14F-4D97-AF65-F5344CB8AC3E}">
        <p14:creationId xmlns:p14="http://schemas.microsoft.com/office/powerpoint/2010/main" val="39550042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5"/>
          </p:nvPr>
        </p:nvSpPr>
        <p:spPr/>
        <p:txBody>
          <a:bodyPr/>
          <a:lstStyle/>
          <a:p>
            <a:r>
              <a:rPr lang="en-AU" dirty="0" smtClean="0"/>
              <a:t>Ordered Message Log</a:t>
            </a:r>
          </a:p>
          <a:p>
            <a:pPr lvl="1"/>
            <a:r>
              <a:rPr lang="en-AU" dirty="0" smtClean="0"/>
              <a:t>Ordered by arrival</a:t>
            </a:r>
          </a:p>
          <a:p>
            <a:pPr lvl="1"/>
            <a:r>
              <a:rPr lang="en-AU" dirty="0" smtClean="0"/>
              <a:t>Time stamped on arrival</a:t>
            </a:r>
          </a:p>
          <a:p>
            <a:pPr lvl="1"/>
            <a:r>
              <a:rPr lang="en-AU" dirty="0" smtClean="0"/>
              <a:t>Hosted in Windows Azure by a replicated, durable store infrastructure</a:t>
            </a:r>
          </a:p>
          <a:p>
            <a:r>
              <a:rPr lang="en-AU" dirty="0" smtClean="0"/>
              <a:t>Two modes:</a:t>
            </a:r>
          </a:p>
          <a:p>
            <a:pPr lvl="1"/>
            <a:r>
              <a:rPr lang="en-AU" dirty="0" smtClean="0"/>
              <a:t>Pull – delivers messages on request</a:t>
            </a:r>
          </a:p>
          <a:p>
            <a:pPr lvl="2"/>
            <a:r>
              <a:rPr lang="en-AU" dirty="0" smtClean="0"/>
              <a:t>Allows for multiple concurrent readers</a:t>
            </a:r>
          </a:p>
          <a:p>
            <a:pPr lvl="1"/>
            <a:r>
              <a:rPr lang="en-AU" dirty="0" smtClean="0"/>
              <a:t>Forward – delivers messages to a single destination</a:t>
            </a:r>
          </a:p>
          <a:p>
            <a:pPr lvl="1"/>
            <a:endParaRPr lang="en-AU" dirty="0" smtClean="0"/>
          </a:p>
          <a:p>
            <a:pPr lvl="1"/>
            <a:endParaRPr lang="en-AU" dirty="0"/>
          </a:p>
        </p:txBody>
      </p:sp>
      <p:sp>
        <p:nvSpPr>
          <p:cNvPr id="2" name="Title 1"/>
          <p:cNvSpPr>
            <a:spLocks noGrp="1"/>
          </p:cNvSpPr>
          <p:nvPr>
            <p:ph type="title"/>
          </p:nvPr>
        </p:nvSpPr>
        <p:spPr/>
        <p:txBody>
          <a:bodyPr>
            <a:normAutofit fontScale="90000"/>
          </a:bodyPr>
          <a:lstStyle/>
          <a:p>
            <a:r>
              <a:rPr lang="en-AU" smtClean="0"/>
              <a:t>Service Bus Queues</a:t>
            </a:r>
            <a:endParaRPr lang="en-AU" dirty="0"/>
          </a:p>
        </p:txBody>
      </p:sp>
      <p:sp>
        <p:nvSpPr>
          <p:cNvPr id="6" name="Rounded Rectangle 5"/>
          <p:cNvSpPr/>
          <p:nvPr/>
        </p:nvSpPr>
        <p:spPr>
          <a:xfrm>
            <a:off x="6476140" y="5436526"/>
            <a:ext cx="2711526" cy="38972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8692032" y="5562787"/>
            <a:ext cx="435897" cy="177969"/>
          </a:xfrm>
          <a:prstGeom prst="rect">
            <a:avLst/>
          </a:prstGeom>
        </p:spPr>
      </p:pic>
      <p:sp>
        <p:nvSpPr>
          <p:cNvPr id="8" name="Right Arrow 7"/>
          <p:cNvSpPr/>
          <p:nvPr/>
        </p:nvSpPr>
        <p:spPr>
          <a:xfrm>
            <a:off x="6047136" y="5562784"/>
            <a:ext cx="669050"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7248215" y="5562784"/>
            <a:ext cx="435897" cy="177969"/>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7716182" y="5562785"/>
            <a:ext cx="435897" cy="177969"/>
          </a:xfrm>
          <a:prstGeom prst="rect">
            <a:avLst/>
          </a:prstGeom>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8204107" y="5562785"/>
            <a:ext cx="435897" cy="177969"/>
          </a:xfrm>
          <a:prstGeom prst="rect">
            <a:avLst/>
          </a:prstGeom>
        </p:spPr>
      </p:pic>
      <p:sp>
        <p:nvSpPr>
          <p:cNvPr id="15" name="Rounded Rectangle 14"/>
          <p:cNvSpPr/>
          <p:nvPr/>
        </p:nvSpPr>
        <p:spPr bwMode="auto">
          <a:xfrm>
            <a:off x="9777008" y="5392060"/>
            <a:ext cx="1029735" cy="508851"/>
          </a:xfrm>
          <a:prstGeom prst="roundRect">
            <a:avLst/>
          </a:prstGeom>
          <a:solidFill>
            <a:schemeClr val="accent1">
              <a:lumMod val="20000"/>
              <a:lumOff val="8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tx1"/>
                </a:solidFill>
              </a:rPr>
              <a:t>App</a:t>
            </a:r>
          </a:p>
        </p:txBody>
      </p:sp>
      <p:sp>
        <p:nvSpPr>
          <p:cNvPr id="12" name="Right Arrow 11"/>
          <p:cNvSpPr/>
          <p:nvPr/>
        </p:nvSpPr>
        <p:spPr>
          <a:xfrm>
            <a:off x="9107958" y="5577979"/>
            <a:ext cx="669050"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ounded Rectangle 15"/>
          <p:cNvSpPr/>
          <p:nvPr/>
        </p:nvSpPr>
        <p:spPr>
          <a:xfrm>
            <a:off x="6476140" y="3938616"/>
            <a:ext cx="2711526" cy="38972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8692032" y="4064877"/>
            <a:ext cx="435897" cy="177969"/>
          </a:xfrm>
          <a:prstGeom prst="rect">
            <a:avLst/>
          </a:prstGeom>
        </p:spPr>
      </p:pic>
      <p:sp>
        <p:nvSpPr>
          <p:cNvPr id="18" name="Right Arrow 17"/>
          <p:cNvSpPr/>
          <p:nvPr/>
        </p:nvSpPr>
        <p:spPr>
          <a:xfrm>
            <a:off x="6047136" y="4064874"/>
            <a:ext cx="669050"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7248215" y="4064874"/>
            <a:ext cx="435897" cy="177969"/>
          </a:xfrm>
          <a:prstGeom prst="rect">
            <a:avLst/>
          </a:prstGeom>
        </p:spPr>
      </p:pic>
      <p:pic>
        <p:nvPicPr>
          <p:cNvPr id="20" name="Picture 19"/>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7716182" y="4064875"/>
            <a:ext cx="435897" cy="177969"/>
          </a:xfrm>
          <a:prstGeom prst="rect">
            <a:avLst/>
          </a:prstGeom>
        </p:spPr>
      </p:pic>
      <p:pic>
        <p:nvPicPr>
          <p:cNvPr id="21" name="Picture 20"/>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8204107" y="4064875"/>
            <a:ext cx="435897" cy="177969"/>
          </a:xfrm>
          <a:prstGeom prst="rect">
            <a:avLst/>
          </a:prstGeom>
        </p:spPr>
      </p:pic>
      <p:sp>
        <p:nvSpPr>
          <p:cNvPr id="22" name="Rounded Rectangle 21"/>
          <p:cNvSpPr/>
          <p:nvPr/>
        </p:nvSpPr>
        <p:spPr bwMode="auto">
          <a:xfrm>
            <a:off x="9690954" y="3672216"/>
            <a:ext cx="1029735" cy="508851"/>
          </a:xfrm>
          <a:prstGeom prst="roundRect">
            <a:avLst/>
          </a:prstGeom>
          <a:solidFill>
            <a:schemeClr val="accent1">
              <a:lumMod val="20000"/>
              <a:lumOff val="8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tx1"/>
                </a:solidFill>
              </a:rPr>
              <a:t>App</a:t>
            </a:r>
          </a:p>
        </p:txBody>
      </p:sp>
      <p:sp>
        <p:nvSpPr>
          <p:cNvPr id="23" name="Rounded Rectangle 22"/>
          <p:cNvSpPr/>
          <p:nvPr/>
        </p:nvSpPr>
        <p:spPr bwMode="auto">
          <a:xfrm>
            <a:off x="9812285" y="3810258"/>
            <a:ext cx="1029735" cy="508851"/>
          </a:xfrm>
          <a:prstGeom prst="roundRect">
            <a:avLst/>
          </a:prstGeom>
          <a:solidFill>
            <a:schemeClr val="accent1">
              <a:lumMod val="20000"/>
              <a:lumOff val="8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tx1"/>
                </a:solidFill>
              </a:rPr>
              <a:t>App</a:t>
            </a:r>
          </a:p>
        </p:txBody>
      </p:sp>
      <p:sp>
        <p:nvSpPr>
          <p:cNvPr id="24" name="Rounded Rectangle 23"/>
          <p:cNvSpPr/>
          <p:nvPr/>
        </p:nvSpPr>
        <p:spPr bwMode="auto">
          <a:xfrm>
            <a:off x="9964685" y="3962658"/>
            <a:ext cx="1029735" cy="508851"/>
          </a:xfrm>
          <a:prstGeom prst="roundRect">
            <a:avLst/>
          </a:prstGeom>
          <a:solidFill>
            <a:schemeClr val="accent1">
              <a:lumMod val="20000"/>
              <a:lumOff val="8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tx1"/>
                </a:solidFill>
              </a:rPr>
              <a:t>App</a:t>
            </a:r>
          </a:p>
        </p:txBody>
      </p:sp>
      <p:sp>
        <p:nvSpPr>
          <p:cNvPr id="25" name="Right Arrow 24"/>
          <p:cNvSpPr/>
          <p:nvPr/>
        </p:nvSpPr>
        <p:spPr>
          <a:xfrm>
            <a:off x="9107958" y="4080069"/>
            <a:ext cx="669050"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906616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D22E-0D0C-4F64-9E4B-837521074E8B}"/>
              </a:ext>
            </a:extLst>
          </p:cNvPr>
          <p:cNvSpPr>
            <a:spLocks noGrp="1"/>
          </p:cNvSpPr>
          <p:nvPr>
            <p:ph type="title"/>
          </p:nvPr>
        </p:nvSpPr>
        <p:spPr/>
        <p:txBody>
          <a:bodyPr/>
          <a:lstStyle/>
          <a:p>
            <a:r>
              <a:rPr lang="en-GB" smtClean="0"/>
              <a:t>Creating a Service Bus Queue</a:t>
            </a:r>
            <a:endParaRPr lang="en-GB" dirty="0"/>
          </a:p>
        </p:txBody>
      </p:sp>
      <p:pic>
        <p:nvPicPr>
          <p:cNvPr id="6" name="Content Placeholder 5">
            <a:extLst>
              <a:ext uri="{FF2B5EF4-FFF2-40B4-BE49-F238E27FC236}">
                <a16:creationId xmlns:a16="http://schemas.microsoft.com/office/drawing/2014/main" id="{C34130E9-E84E-4E7B-A71D-CE97B1CF8364}"/>
              </a:ext>
            </a:extLst>
          </p:cNvPr>
          <p:cNvPicPr>
            <a:picLocks noGrp="1" noChangeAspect="1"/>
          </p:cNvPicPr>
          <p:nvPr>
            <p:ph idx="1"/>
          </p:nvPr>
        </p:nvPicPr>
        <p:blipFill>
          <a:blip r:embed="rId3"/>
          <a:stretch>
            <a:fillRect/>
          </a:stretch>
        </p:blipFill>
        <p:spPr>
          <a:xfrm>
            <a:off x="1947119" y="1535113"/>
            <a:ext cx="8297762" cy="4649787"/>
          </a:xfrm>
        </p:spPr>
      </p:pic>
      <p:pic>
        <p:nvPicPr>
          <p:cNvPr id="5" name="Picture 4">
            <a:extLst>
              <a:ext uri="{FF2B5EF4-FFF2-40B4-BE49-F238E27FC236}">
                <a16:creationId xmlns:a16="http://schemas.microsoft.com/office/drawing/2014/main" id="{13C04807-7AF5-4DD3-8D48-248221B0211C}"/>
              </a:ext>
            </a:extLst>
          </p:cNvPr>
          <p:cNvPicPr>
            <a:picLocks noChangeAspect="1"/>
          </p:cNvPicPr>
          <p:nvPr/>
        </p:nvPicPr>
        <p:blipFill>
          <a:blip r:embed="rId4"/>
          <a:stretch>
            <a:fillRect/>
          </a:stretch>
        </p:blipFill>
        <p:spPr>
          <a:xfrm>
            <a:off x="468329" y="1535114"/>
            <a:ext cx="2957580" cy="4903646"/>
          </a:xfrm>
          <a:prstGeom prst="rect">
            <a:avLst/>
          </a:prstGeom>
        </p:spPr>
      </p:pic>
    </p:spTree>
    <p:extLst>
      <p:ext uri="{BB962C8B-B14F-4D97-AF65-F5344CB8AC3E}">
        <p14:creationId xmlns:p14="http://schemas.microsoft.com/office/powerpoint/2010/main" val="39579515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AU" smtClean="0"/>
              <a:t>All the features of queues</a:t>
            </a:r>
          </a:p>
          <a:p>
            <a:r>
              <a:rPr lang="en-AU" smtClean="0"/>
              <a:t>Multiple independent subscriptions</a:t>
            </a:r>
          </a:p>
          <a:p>
            <a:pPr lvl="1"/>
            <a:r>
              <a:rPr lang="en-AU" smtClean="0"/>
              <a:t>Named, can be durable created</a:t>
            </a:r>
          </a:p>
          <a:p>
            <a:pPr lvl="2"/>
            <a:r>
              <a:rPr lang="en-AU" smtClean="0"/>
              <a:t>Max 2000 concurrent subscriptions per topic</a:t>
            </a:r>
          </a:p>
          <a:p>
            <a:pPr lvl="1"/>
            <a:r>
              <a:rPr lang="en-AU" smtClean="0"/>
              <a:t>Can create filters with rule conditions on message headers</a:t>
            </a:r>
          </a:p>
          <a:p>
            <a:pPr lvl="2"/>
            <a:r>
              <a:rPr lang="en-AU" smtClean="0"/>
              <a:t>Max 2000 rules per subscription</a:t>
            </a:r>
          </a:p>
          <a:p>
            <a:pPr lvl="2"/>
            <a:r>
              <a:rPr lang="en-AU" smtClean="0"/>
              <a:t>Controls what messages can be received</a:t>
            </a:r>
          </a:p>
          <a:p>
            <a:r>
              <a:rPr lang="en-AU" smtClean="0"/>
              <a:t>Topic ‘tail’ and subscription ‘head’ are fully compatible queues</a:t>
            </a:r>
            <a:endParaRPr lang="en-AU" dirty="0"/>
          </a:p>
        </p:txBody>
      </p:sp>
      <p:sp>
        <p:nvSpPr>
          <p:cNvPr id="2" name="Title 1"/>
          <p:cNvSpPr>
            <a:spLocks noGrp="1"/>
          </p:cNvSpPr>
          <p:nvPr>
            <p:ph type="title"/>
          </p:nvPr>
        </p:nvSpPr>
        <p:spPr/>
        <p:txBody>
          <a:bodyPr>
            <a:normAutofit fontScale="90000"/>
          </a:bodyPr>
          <a:lstStyle/>
          <a:p>
            <a:r>
              <a:rPr lang="en-AU" smtClean="0"/>
              <a:t>Service Bus Topics</a:t>
            </a:r>
            <a:endParaRPr lang="en-AU" dirty="0"/>
          </a:p>
        </p:txBody>
      </p:sp>
      <p:sp>
        <p:nvSpPr>
          <p:cNvPr id="4" name="Rounded Rectangle 3"/>
          <p:cNvSpPr/>
          <p:nvPr/>
        </p:nvSpPr>
        <p:spPr>
          <a:xfrm>
            <a:off x="2522896" y="5759436"/>
            <a:ext cx="2711526" cy="38972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4679051" y="5872350"/>
            <a:ext cx="435897" cy="177969"/>
          </a:xfrm>
          <a:prstGeom prst="rect">
            <a:avLst/>
          </a:prstGeom>
        </p:spPr>
      </p:pic>
      <p:sp>
        <p:nvSpPr>
          <p:cNvPr id="6" name="Right Arrow 5"/>
          <p:cNvSpPr/>
          <p:nvPr/>
        </p:nvSpPr>
        <p:spPr>
          <a:xfrm>
            <a:off x="2026231" y="5892823"/>
            <a:ext cx="669050"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3235234" y="5872347"/>
            <a:ext cx="435897" cy="177969"/>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3703201" y="5872348"/>
            <a:ext cx="435897" cy="177969"/>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4191126" y="5872348"/>
            <a:ext cx="435897" cy="177969"/>
          </a:xfrm>
          <a:prstGeom prst="rect">
            <a:avLst/>
          </a:prstGeom>
        </p:spPr>
      </p:pic>
      <p:sp>
        <p:nvSpPr>
          <p:cNvPr id="10" name="Rounded Rectangle 9"/>
          <p:cNvSpPr/>
          <p:nvPr/>
        </p:nvSpPr>
        <p:spPr bwMode="auto">
          <a:xfrm>
            <a:off x="8094913" y="5246694"/>
            <a:ext cx="1029735" cy="508851"/>
          </a:xfrm>
          <a:prstGeom prst="roundRect">
            <a:avLst/>
          </a:prstGeom>
          <a:solidFill>
            <a:schemeClr val="accent1">
              <a:lumMod val="20000"/>
              <a:lumOff val="8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tx1"/>
                </a:solidFill>
              </a:rPr>
              <a:t>App</a:t>
            </a:r>
          </a:p>
        </p:txBody>
      </p:sp>
      <p:sp>
        <p:nvSpPr>
          <p:cNvPr id="11" name="Right Arrow 10"/>
          <p:cNvSpPr/>
          <p:nvPr/>
        </p:nvSpPr>
        <p:spPr>
          <a:xfrm>
            <a:off x="7393793" y="5467204"/>
            <a:ext cx="669050"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ounded Rectangle 11"/>
          <p:cNvSpPr/>
          <p:nvPr/>
        </p:nvSpPr>
        <p:spPr>
          <a:xfrm>
            <a:off x="5234422" y="5759436"/>
            <a:ext cx="2113731" cy="38972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6792783" y="5872350"/>
            <a:ext cx="435897" cy="177969"/>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5348966" y="5872347"/>
            <a:ext cx="435897" cy="177969"/>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5816933" y="5872348"/>
            <a:ext cx="435897" cy="177969"/>
          </a:xfrm>
          <a:prstGeom prst="rect">
            <a:avLst/>
          </a:prstGeom>
        </p:spPr>
      </p:pic>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6304858" y="5872348"/>
            <a:ext cx="435897" cy="177969"/>
          </a:xfrm>
          <a:prstGeom prst="rect">
            <a:avLst/>
          </a:prstGeom>
        </p:spPr>
      </p:pic>
      <p:sp>
        <p:nvSpPr>
          <p:cNvPr id="17" name="Rounded Rectangle 16"/>
          <p:cNvSpPr/>
          <p:nvPr/>
        </p:nvSpPr>
        <p:spPr>
          <a:xfrm>
            <a:off x="5222244" y="6171246"/>
            <a:ext cx="2113731" cy="38972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6861317" y="6269028"/>
            <a:ext cx="435897" cy="177969"/>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5417500" y="6269025"/>
            <a:ext cx="435897" cy="177969"/>
          </a:xfrm>
          <a:prstGeom prst="rect">
            <a:avLst/>
          </a:prstGeom>
        </p:spPr>
      </p:pic>
      <p:pic>
        <p:nvPicPr>
          <p:cNvPr id="20" name="Picture 19"/>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5885467" y="6269026"/>
            <a:ext cx="435897" cy="177969"/>
          </a:xfrm>
          <a:prstGeom prst="rect">
            <a:avLst/>
          </a:prstGeom>
        </p:spPr>
      </p:pic>
      <p:pic>
        <p:nvPicPr>
          <p:cNvPr id="21" name="Picture 20"/>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6373392" y="6269026"/>
            <a:ext cx="435897" cy="177969"/>
          </a:xfrm>
          <a:prstGeom prst="rect">
            <a:avLst/>
          </a:prstGeom>
        </p:spPr>
      </p:pic>
      <p:sp>
        <p:nvSpPr>
          <p:cNvPr id="22" name="Rounded Rectangle 21"/>
          <p:cNvSpPr/>
          <p:nvPr/>
        </p:nvSpPr>
        <p:spPr>
          <a:xfrm>
            <a:off x="5247992" y="5365824"/>
            <a:ext cx="2113731" cy="38972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6806353" y="5478738"/>
            <a:ext cx="435897" cy="177969"/>
          </a:xfrm>
          <a:prstGeom prst="rect">
            <a:avLst/>
          </a:prstGeom>
        </p:spPr>
      </p:pic>
      <p:pic>
        <p:nvPicPr>
          <p:cNvPr id="24" name="Picture 23"/>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5362536" y="5478735"/>
            <a:ext cx="435897" cy="177969"/>
          </a:xfrm>
          <a:prstGeom prst="rect">
            <a:avLst/>
          </a:prstGeom>
        </p:spPr>
      </p:pic>
      <p:pic>
        <p:nvPicPr>
          <p:cNvPr id="25" name="Picture 24"/>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5830503" y="5478736"/>
            <a:ext cx="435897" cy="177969"/>
          </a:xfrm>
          <a:prstGeom prst="rect">
            <a:avLst/>
          </a:prstGeom>
        </p:spPr>
      </p:pic>
      <p:pic>
        <p:nvPicPr>
          <p:cNvPr id="26" name="Picture 25"/>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6318428" y="5478736"/>
            <a:ext cx="435897" cy="177969"/>
          </a:xfrm>
          <a:prstGeom prst="rect">
            <a:avLst/>
          </a:prstGeom>
        </p:spPr>
      </p:pic>
      <p:sp>
        <p:nvSpPr>
          <p:cNvPr id="27" name="Rounded Rectangle 26"/>
          <p:cNvSpPr/>
          <p:nvPr/>
        </p:nvSpPr>
        <p:spPr bwMode="auto">
          <a:xfrm>
            <a:off x="8077837" y="5662395"/>
            <a:ext cx="1029735" cy="508851"/>
          </a:xfrm>
          <a:prstGeom prst="roundRect">
            <a:avLst/>
          </a:prstGeom>
          <a:solidFill>
            <a:schemeClr val="accent1">
              <a:lumMod val="20000"/>
              <a:lumOff val="8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tx1"/>
                </a:solidFill>
              </a:rPr>
              <a:t>App</a:t>
            </a:r>
          </a:p>
        </p:txBody>
      </p:sp>
      <p:sp>
        <p:nvSpPr>
          <p:cNvPr id="28" name="Right Arrow 27"/>
          <p:cNvSpPr/>
          <p:nvPr/>
        </p:nvSpPr>
        <p:spPr>
          <a:xfrm>
            <a:off x="7376717" y="5882905"/>
            <a:ext cx="669050"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ounded Rectangle 28"/>
          <p:cNvSpPr/>
          <p:nvPr/>
        </p:nvSpPr>
        <p:spPr bwMode="auto">
          <a:xfrm>
            <a:off x="8075621" y="6119645"/>
            <a:ext cx="1029735" cy="508851"/>
          </a:xfrm>
          <a:prstGeom prst="roundRect">
            <a:avLst/>
          </a:prstGeom>
          <a:solidFill>
            <a:schemeClr val="accent1">
              <a:lumMod val="20000"/>
              <a:lumOff val="8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tx1"/>
                </a:solidFill>
              </a:rPr>
              <a:t>App</a:t>
            </a:r>
          </a:p>
        </p:txBody>
      </p:sp>
      <p:sp>
        <p:nvSpPr>
          <p:cNvPr id="30" name="Right Arrow 29"/>
          <p:cNvSpPr/>
          <p:nvPr/>
        </p:nvSpPr>
        <p:spPr>
          <a:xfrm>
            <a:off x="7374501" y="6340155"/>
            <a:ext cx="669050"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18707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AU" dirty="0" smtClean="0"/>
              <a:t>Message Distribution</a:t>
            </a:r>
          </a:p>
          <a:p>
            <a:pPr lvl="1"/>
            <a:r>
              <a:rPr lang="en-AU" dirty="0" smtClean="0"/>
              <a:t>Each receiver gets its own copy of each message</a:t>
            </a:r>
          </a:p>
          <a:p>
            <a:pPr lvl="1"/>
            <a:r>
              <a:rPr lang="en-AU" dirty="0" smtClean="0"/>
              <a:t>Subscriptions are independent</a:t>
            </a:r>
          </a:p>
          <a:p>
            <a:pPr lvl="1"/>
            <a:r>
              <a:rPr lang="en-AU" dirty="0" smtClean="0"/>
              <a:t>Allows for many independent ‘taps’ into a message stream</a:t>
            </a:r>
          </a:p>
          <a:p>
            <a:pPr lvl="1"/>
            <a:endParaRPr lang="en-AU" dirty="0" smtClean="0"/>
          </a:p>
          <a:p>
            <a:pPr lvl="1"/>
            <a:endParaRPr lang="en-AU" dirty="0" smtClean="0"/>
          </a:p>
          <a:p>
            <a:pPr lvl="1"/>
            <a:endParaRPr lang="en-AU" dirty="0" smtClean="0"/>
          </a:p>
          <a:p>
            <a:r>
              <a:rPr lang="en-AU" dirty="0" smtClean="0"/>
              <a:t>Constrained Message Distribution (Partitioning)</a:t>
            </a:r>
          </a:p>
          <a:p>
            <a:pPr lvl="1"/>
            <a:r>
              <a:rPr lang="en-AU" dirty="0" smtClean="0"/>
              <a:t>Receivers get mutuality exclusive messages from the stream by creating filters</a:t>
            </a:r>
          </a:p>
          <a:p>
            <a:pPr lvl="1"/>
            <a:endParaRPr lang="en-AU" dirty="0"/>
          </a:p>
        </p:txBody>
      </p:sp>
      <p:sp>
        <p:nvSpPr>
          <p:cNvPr id="2" name="Title 1"/>
          <p:cNvSpPr>
            <a:spLocks noGrp="1"/>
          </p:cNvSpPr>
          <p:nvPr>
            <p:ph type="title"/>
          </p:nvPr>
        </p:nvSpPr>
        <p:spPr/>
        <p:txBody>
          <a:bodyPr>
            <a:normAutofit fontScale="90000"/>
          </a:bodyPr>
          <a:lstStyle/>
          <a:p>
            <a:r>
              <a:rPr lang="en-AU" smtClean="0"/>
              <a:t>Service Bus Topics</a:t>
            </a:r>
            <a:endParaRPr lang="en-AU" dirty="0"/>
          </a:p>
        </p:txBody>
      </p:sp>
      <p:sp>
        <p:nvSpPr>
          <p:cNvPr id="4" name="Rounded Rectangle 3"/>
          <p:cNvSpPr/>
          <p:nvPr/>
        </p:nvSpPr>
        <p:spPr>
          <a:xfrm>
            <a:off x="3764070" y="3580191"/>
            <a:ext cx="4471667" cy="112668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tx1"/>
                </a:solidFill>
              </a:rPr>
              <a:t>	   </a:t>
            </a:r>
            <a:r>
              <a:rPr lang="en-AU" sz="2400" b="1" dirty="0">
                <a:solidFill>
                  <a:schemeClr val="tx1"/>
                </a:solidFill>
              </a:rPr>
              <a:t>Topic </a:t>
            </a:r>
            <a:endParaRPr lang="en-AU" b="1" dirty="0">
              <a:solidFill>
                <a:schemeClr val="tx1"/>
              </a:solidFill>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3966825" y="4097502"/>
            <a:ext cx="435897" cy="177969"/>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4446958" y="4096024"/>
            <a:ext cx="435897" cy="177969"/>
          </a:xfrm>
          <a:prstGeom prst="rect">
            <a:avLst/>
          </a:prstGeom>
        </p:spPr>
      </p:pic>
      <p:sp>
        <p:nvSpPr>
          <p:cNvPr id="8" name="Rounded Rectangle 7"/>
          <p:cNvSpPr/>
          <p:nvPr/>
        </p:nvSpPr>
        <p:spPr bwMode="auto">
          <a:xfrm>
            <a:off x="8809020" y="3667577"/>
            <a:ext cx="1164942" cy="317492"/>
          </a:xfrm>
          <a:prstGeom prst="roundRect">
            <a:avLst/>
          </a:prstGeom>
          <a:solidFill>
            <a:schemeClr val="accent1">
              <a:lumMod val="20000"/>
              <a:lumOff val="8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tx1"/>
                </a:solidFill>
              </a:rPr>
              <a:t>Receiver</a:t>
            </a:r>
          </a:p>
        </p:txBody>
      </p:sp>
      <p:sp>
        <p:nvSpPr>
          <p:cNvPr id="9" name="Right Arrow 8"/>
          <p:cNvSpPr/>
          <p:nvPr/>
        </p:nvSpPr>
        <p:spPr>
          <a:xfrm>
            <a:off x="7549652" y="3749586"/>
            <a:ext cx="1259367" cy="110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ounded Rectangle 9"/>
          <p:cNvSpPr/>
          <p:nvPr/>
        </p:nvSpPr>
        <p:spPr bwMode="auto">
          <a:xfrm>
            <a:off x="1855588" y="3891980"/>
            <a:ext cx="1164942" cy="508851"/>
          </a:xfrm>
          <a:prstGeom prst="roundRect">
            <a:avLst/>
          </a:prstGeom>
          <a:solidFill>
            <a:schemeClr val="accent1">
              <a:lumMod val="20000"/>
              <a:lumOff val="8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tx1"/>
                </a:solidFill>
              </a:rPr>
              <a:t>Sender</a:t>
            </a:r>
          </a:p>
        </p:txBody>
      </p:sp>
      <p:sp>
        <p:nvSpPr>
          <p:cNvPr id="11" name="Right Arrow 10"/>
          <p:cNvSpPr/>
          <p:nvPr/>
        </p:nvSpPr>
        <p:spPr>
          <a:xfrm>
            <a:off x="3020531" y="4093152"/>
            <a:ext cx="825858" cy="152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ounded Rectangle 12"/>
          <p:cNvSpPr/>
          <p:nvPr/>
        </p:nvSpPr>
        <p:spPr>
          <a:xfrm>
            <a:off x="5785645" y="3680269"/>
            <a:ext cx="1620922" cy="4043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SUB</a:t>
            </a:r>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6378158" y="3791224"/>
            <a:ext cx="435897" cy="177969"/>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6865970" y="3781464"/>
            <a:ext cx="435897" cy="177969"/>
          </a:xfrm>
          <a:prstGeom prst="rect">
            <a:avLst/>
          </a:prstGeom>
        </p:spPr>
      </p:pic>
      <p:sp>
        <p:nvSpPr>
          <p:cNvPr id="16" name="Rounded Rectangle 15"/>
          <p:cNvSpPr/>
          <p:nvPr/>
        </p:nvSpPr>
        <p:spPr>
          <a:xfrm>
            <a:off x="5938045" y="3832669"/>
            <a:ext cx="1620922" cy="4043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SUB</a:t>
            </a:r>
          </a:p>
        </p:txBody>
      </p:sp>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6530558" y="3943624"/>
            <a:ext cx="435897" cy="177969"/>
          </a:xfrm>
          <a:prstGeom prst="rect">
            <a:avLst/>
          </a:prstGeom>
        </p:spPr>
      </p:pic>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7018370" y="3933864"/>
            <a:ext cx="435897" cy="177969"/>
          </a:xfrm>
          <a:prstGeom prst="rect">
            <a:avLst/>
          </a:prstGeom>
        </p:spPr>
      </p:pic>
      <p:sp>
        <p:nvSpPr>
          <p:cNvPr id="19" name="Rounded Rectangle 18"/>
          <p:cNvSpPr/>
          <p:nvPr/>
        </p:nvSpPr>
        <p:spPr>
          <a:xfrm>
            <a:off x="6090445" y="3985069"/>
            <a:ext cx="1620922" cy="4043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SUB</a:t>
            </a:r>
          </a:p>
        </p:txBody>
      </p:sp>
      <p:pic>
        <p:nvPicPr>
          <p:cNvPr id="20" name="Picture 19"/>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6682958" y="4096024"/>
            <a:ext cx="435897" cy="177969"/>
          </a:xfrm>
          <a:prstGeom prst="rect">
            <a:avLst/>
          </a:prstGeom>
        </p:spPr>
      </p:pic>
      <p:pic>
        <p:nvPicPr>
          <p:cNvPr id="21" name="Picture 20"/>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7170770" y="4086264"/>
            <a:ext cx="435897" cy="177969"/>
          </a:xfrm>
          <a:prstGeom prst="rect">
            <a:avLst/>
          </a:prstGeom>
        </p:spPr>
      </p:pic>
      <p:sp>
        <p:nvSpPr>
          <p:cNvPr id="22" name="Rounded Rectangle 21"/>
          <p:cNvSpPr/>
          <p:nvPr/>
        </p:nvSpPr>
        <p:spPr>
          <a:xfrm>
            <a:off x="6242845" y="4137469"/>
            <a:ext cx="1620922" cy="4043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SUB</a:t>
            </a:r>
          </a:p>
        </p:txBody>
      </p:sp>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6835358" y="4248424"/>
            <a:ext cx="435897" cy="177969"/>
          </a:xfrm>
          <a:prstGeom prst="rect">
            <a:avLst/>
          </a:prstGeom>
        </p:spPr>
      </p:pic>
      <p:pic>
        <p:nvPicPr>
          <p:cNvPr id="24" name="Picture 23"/>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7323170" y="4238664"/>
            <a:ext cx="435897" cy="177969"/>
          </a:xfrm>
          <a:prstGeom prst="rect">
            <a:avLst/>
          </a:prstGeom>
        </p:spPr>
      </p:pic>
      <p:sp>
        <p:nvSpPr>
          <p:cNvPr id="25" name="Rounded Rectangle 24"/>
          <p:cNvSpPr/>
          <p:nvPr/>
        </p:nvSpPr>
        <p:spPr bwMode="auto">
          <a:xfrm>
            <a:off x="8961420" y="3819977"/>
            <a:ext cx="1164942" cy="317492"/>
          </a:xfrm>
          <a:prstGeom prst="roundRect">
            <a:avLst/>
          </a:prstGeom>
          <a:solidFill>
            <a:schemeClr val="accent1">
              <a:lumMod val="20000"/>
              <a:lumOff val="8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tx1"/>
                </a:solidFill>
              </a:rPr>
              <a:t>Receiver</a:t>
            </a:r>
          </a:p>
        </p:txBody>
      </p:sp>
      <p:sp>
        <p:nvSpPr>
          <p:cNvPr id="26" name="Right Arrow 25"/>
          <p:cNvSpPr/>
          <p:nvPr/>
        </p:nvSpPr>
        <p:spPr>
          <a:xfrm>
            <a:off x="7702052" y="3901986"/>
            <a:ext cx="1259367" cy="115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ounded Rectangle 26"/>
          <p:cNvSpPr/>
          <p:nvPr/>
        </p:nvSpPr>
        <p:spPr bwMode="auto">
          <a:xfrm>
            <a:off x="9113820" y="3972377"/>
            <a:ext cx="1164942" cy="317492"/>
          </a:xfrm>
          <a:prstGeom prst="roundRect">
            <a:avLst/>
          </a:prstGeom>
          <a:solidFill>
            <a:schemeClr val="accent1">
              <a:lumMod val="20000"/>
              <a:lumOff val="8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tx1"/>
                </a:solidFill>
              </a:rPr>
              <a:t>Receiver</a:t>
            </a:r>
          </a:p>
        </p:txBody>
      </p:sp>
      <p:sp>
        <p:nvSpPr>
          <p:cNvPr id="28" name="Right Arrow 27"/>
          <p:cNvSpPr/>
          <p:nvPr/>
        </p:nvSpPr>
        <p:spPr>
          <a:xfrm>
            <a:off x="7854452" y="4054385"/>
            <a:ext cx="1259367" cy="115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ounded Rectangle 28"/>
          <p:cNvSpPr/>
          <p:nvPr/>
        </p:nvSpPr>
        <p:spPr bwMode="auto">
          <a:xfrm>
            <a:off x="9266220" y="4124777"/>
            <a:ext cx="1164942" cy="317492"/>
          </a:xfrm>
          <a:prstGeom prst="roundRect">
            <a:avLst/>
          </a:prstGeom>
          <a:solidFill>
            <a:schemeClr val="accent1">
              <a:lumMod val="20000"/>
              <a:lumOff val="8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tx1"/>
                </a:solidFill>
              </a:rPr>
              <a:t>Receiver</a:t>
            </a:r>
          </a:p>
        </p:txBody>
      </p:sp>
      <p:sp>
        <p:nvSpPr>
          <p:cNvPr id="30" name="Right Arrow 29"/>
          <p:cNvSpPr/>
          <p:nvPr/>
        </p:nvSpPr>
        <p:spPr>
          <a:xfrm>
            <a:off x="7911468" y="4251787"/>
            <a:ext cx="1344838" cy="120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121494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AU" smtClean="0"/>
              <a:t>Receive and Delete</a:t>
            </a:r>
          </a:p>
          <a:p>
            <a:pPr lvl="1"/>
            <a:r>
              <a:rPr lang="en-AU" smtClean="0"/>
              <a:t>Fastest</a:t>
            </a:r>
          </a:p>
          <a:p>
            <a:pPr lvl="1"/>
            <a:r>
              <a:rPr lang="en-AU" smtClean="0"/>
              <a:t>Message can be lost if receiver crashes</a:t>
            </a:r>
          </a:p>
          <a:p>
            <a:r>
              <a:rPr lang="en-AU" smtClean="0"/>
              <a:t>Peek Lock</a:t>
            </a:r>
          </a:p>
          <a:p>
            <a:pPr lvl="1"/>
            <a:r>
              <a:rPr lang="en-AU" smtClean="0"/>
              <a:t>When retrieved the message is locked and becomes invisible</a:t>
            </a:r>
          </a:p>
          <a:p>
            <a:pPr lvl="1"/>
            <a:r>
              <a:rPr lang="en-AU" smtClean="0"/>
              <a:t>Receiver calls complete (deleted) after processing the message </a:t>
            </a:r>
          </a:p>
          <a:p>
            <a:pPr lvl="1"/>
            <a:r>
              <a:rPr lang="en-AU" smtClean="0"/>
              <a:t>Message reappears and unlocks if not completed within the lock timeout</a:t>
            </a:r>
          </a:p>
          <a:p>
            <a:pPr lvl="1"/>
            <a:r>
              <a:rPr lang="en-AU" smtClean="0"/>
              <a:t>Can cause messages to be processed out of order</a:t>
            </a:r>
          </a:p>
          <a:p>
            <a:r>
              <a:rPr lang="en-AU" smtClean="0"/>
              <a:t>Session + Peek Lock</a:t>
            </a:r>
          </a:p>
          <a:p>
            <a:pPr lvl="1"/>
            <a:r>
              <a:rPr lang="en-AU" smtClean="0"/>
              <a:t>All messages with the same session-id are locked </a:t>
            </a:r>
          </a:p>
          <a:p>
            <a:pPr lvl="1"/>
            <a:r>
              <a:rPr lang="en-AU" smtClean="0"/>
              <a:t>Good For batch, in order processing</a:t>
            </a:r>
          </a:p>
          <a:p>
            <a:pPr lvl="1"/>
            <a:endParaRPr lang="en-AU" smtClean="0"/>
          </a:p>
          <a:p>
            <a:pPr lvl="1"/>
            <a:endParaRPr lang="en-AU" dirty="0"/>
          </a:p>
        </p:txBody>
      </p:sp>
      <p:sp>
        <p:nvSpPr>
          <p:cNvPr id="2" name="Title 1"/>
          <p:cNvSpPr>
            <a:spLocks noGrp="1"/>
          </p:cNvSpPr>
          <p:nvPr>
            <p:ph type="title"/>
          </p:nvPr>
        </p:nvSpPr>
        <p:spPr/>
        <p:txBody>
          <a:bodyPr>
            <a:normAutofit fontScale="90000"/>
          </a:bodyPr>
          <a:lstStyle/>
          <a:p>
            <a:r>
              <a:rPr lang="en-AU" smtClean="0"/>
              <a:t>Receiving Messages</a:t>
            </a:r>
            <a:endParaRPr lang="en-AU" dirty="0"/>
          </a:p>
        </p:txBody>
      </p:sp>
    </p:spTree>
    <p:extLst>
      <p:ext uri="{BB962C8B-B14F-4D97-AF65-F5344CB8AC3E}">
        <p14:creationId xmlns:p14="http://schemas.microsoft.com/office/powerpoint/2010/main" val="27911041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endParaRPr lang="en-GB"/>
          </a:p>
        </p:txBody>
      </p:sp>
      <p:sp>
        <p:nvSpPr>
          <p:cNvPr id="2" name="Title 1">
            <a:extLst>
              <a:ext uri="{FF2B5EF4-FFF2-40B4-BE49-F238E27FC236}">
                <a16:creationId xmlns:a16="http://schemas.microsoft.com/office/drawing/2014/main" id="{697524F6-242B-4780-BC3B-54CE394EAEB3}"/>
              </a:ext>
            </a:extLst>
          </p:cNvPr>
          <p:cNvSpPr>
            <a:spLocks noGrp="1"/>
          </p:cNvSpPr>
          <p:nvPr>
            <p:ph type="title"/>
          </p:nvPr>
        </p:nvSpPr>
        <p:spPr/>
        <p:txBody>
          <a:bodyPr>
            <a:normAutofit fontScale="90000"/>
          </a:bodyPr>
          <a:lstStyle/>
          <a:p>
            <a:r>
              <a:rPr lang="en-GB" smtClean="0"/>
              <a:t>Connection Strings</a:t>
            </a:r>
            <a:endParaRPr lang="en-GB" dirty="0"/>
          </a:p>
        </p:txBody>
      </p:sp>
      <p:pic>
        <p:nvPicPr>
          <p:cNvPr id="5" name="Content Placeholder 4">
            <a:extLst>
              <a:ext uri="{FF2B5EF4-FFF2-40B4-BE49-F238E27FC236}">
                <a16:creationId xmlns:a16="http://schemas.microsoft.com/office/drawing/2014/main" id="{879C98F7-E22F-43EE-95B2-D6176AA70589}"/>
              </a:ext>
            </a:extLst>
          </p:cNvPr>
          <p:cNvPicPr>
            <a:picLocks noGrp="1" noChangeAspect="1"/>
          </p:cNvPicPr>
          <p:nvPr>
            <p:ph idx="4294967295"/>
          </p:nvPr>
        </p:nvPicPr>
        <p:blipFill>
          <a:blip r:embed="rId3"/>
          <a:stretch>
            <a:fillRect/>
          </a:stretch>
        </p:blipFill>
        <p:spPr>
          <a:xfrm>
            <a:off x="858600" y="2211481"/>
            <a:ext cx="10515600" cy="3983037"/>
          </a:xfrm>
        </p:spPr>
      </p:pic>
    </p:spTree>
    <p:extLst>
      <p:ext uri="{BB962C8B-B14F-4D97-AF65-F5344CB8AC3E}">
        <p14:creationId xmlns:p14="http://schemas.microsoft.com/office/powerpoint/2010/main" val="6082168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endParaRPr lang="en-GB"/>
          </a:p>
        </p:txBody>
      </p:sp>
      <p:sp>
        <p:nvSpPr>
          <p:cNvPr id="2" name="Title 1">
            <a:extLst>
              <a:ext uri="{FF2B5EF4-FFF2-40B4-BE49-F238E27FC236}">
                <a16:creationId xmlns:a16="http://schemas.microsoft.com/office/drawing/2014/main" id="{301BB864-0FB7-49E6-A5C4-1F67AB2AE471}"/>
              </a:ext>
            </a:extLst>
          </p:cNvPr>
          <p:cNvSpPr>
            <a:spLocks noGrp="1"/>
          </p:cNvSpPr>
          <p:nvPr>
            <p:ph type="title"/>
          </p:nvPr>
        </p:nvSpPr>
        <p:spPr/>
        <p:txBody>
          <a:bodyPr>
            <a:normAutofit fontScale="90000"/>
          </a:bodyPr>
          <a:lstStyle/>
          <a:p>
            <a:r>
              <a:rPr lang="en-GB" smtClean="0"/>
              <a:t>Connection Strings</a:t>
            </a:r>
            <a:endParaRPr lang="en-GB" dirty="0"/>
          </a:p>
        </p:txBody>
      </p:sp>
      <p:pic>
        <p:nvPicPr>
          <p:cNvPr id="5" name="Picture 4">
            <a:extLst>
              <a:ext uri="{FF2B5EF4-FFF2-40B4-BE49-F238E27FC236}">
                <a16:creationId xmlns:a16="http://schemas.microsoft.com/office/drawing/2014/main" id="{D098B0D0-798C-4365-9FB4-83DC7DFE848F}"/>
              </a:ext>
            </a:extLst>
          </p:cNvPr>
          <p:cNvPicPr>
            <a:picLocks noChangeAspect="1"/>
          </p:cNvPicPr>
          <p:nvPr/>
        </p:nvPicPr>
        <p:blipFill>
          <a:blip r:embed="rId3"/>
          <a:stretch>
            <a:fillRect/>
          </a:stretch>
        </p:blipFill>
        <p:spPr>
          <a:xfrm>
            <a:off x="4267526" y="2132495"/>
            <a:ext cx="3697747" cy="4535982"/>
          </a:xfrm>
          <a:prstGeom prst="rect">
            <a:avLst/>
          </a:prstGeom>
        </p:spPr>
      </p:pic>
    </p:spTree>
    <p:extLst>
      <p:ext uri="{BB962C8B-B14F-4D97-AF65-F5344CB8AC3E}">
        <p14:creationId xmlns:p14="http://schemas.microsoft.com/office/powerpoint/2010/main" val="13681716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5"/>
          </p:nvPr>
        </p:nvSpPr>
        <p:spPr/>
        <p:txBody>
          <a:bodyPr/>
          <a:lstStyle/>
          <a:p>
            <a:r>
              <a:rPr lang="en-AU" dirty="0" smtClean="0"/>
              <a:t>The </a:t>
            </a:r>
            <a:r>
              <a:rPr lang="en-AU" b="1" dirty="0" err="1" smtClean="0"/>
              <a:t>QueueClient</a:t>
            </a:r>
            <a:r>
              <a:rPr lang="en-AU" dirty="0" smtClean="0"/>
              <a:t> is used for sending and receiving messages</a:t>
            </a:r>
          </a:p>
          <a:p>
            <a:endParaRPr lang="en-AU" dirty="0"/>
          </a:p>
        </p:txBody>
      </p:sp>
      <p:sp>
        <p:nvSpPr>
          <p:cNvPr id="2" name="Title 1"/>
          <p:cNvSpPr>
            <a:spLocks noGrp="1"/>
          </p:cNvSpPr>
          <p:nvPr>
            <p:ph type="title"/>
          </p:nvPr>
        </p:nvSpPr>
        <p:spPr/>
        <p:txBody>
          <a:bodyPr>
            <a:normAutofit fontScale="90000"/>
          </a:bodyPr>
          <a:lstStyle/>
          <a:p>
            <a:r>
              <a:rPr lang="en-AU" smtClean="0"/>
              <a:t>Receiving Queue Messages</a:t>
            </a:r>
            <a:endParaRPr lang="en-AU" dirty="0"/>
          </a:p>
        </p:txBody>
      </p:sp>
      <p:pic>
        <p:nvPicPr>
          <p:cNvPr id="7" name="Picture 6">
            <a:extLst>
              <a:ext uri="{FF2B5EF4-FFF2-40B4-BE49-F238E27FC236}">
                <a16:creationId xmlns:a16="http://schemas.microsoft.com/office/drawing/2014/main" id="{12A08D86-9B0B-4BCE-B036-435DFB993F10}"/>
              </a:ext>
            </a:extLst>
          </p:cNvPr>
          <p:cNvPicPr>
            <a:picLocks noChangeAspect="1"/>
          </p:cNvPicPr>
          <p:nvPr/>
        </p:nvPicPr>
        <p:blipFill>
          <a:blip r:embed="rId3"/>
          <a:stretch>
            <a:fillRect/>
          </a:stretch>
        </p:blipFill>
        <p:spPr>
          <a:xfrm>
            <a:off x="266585" y="2732753"/>
            <a:ext cx="11699629" cy="2940493"/>
          </a:xfrm>
          <a:prstGeom prst="rect">
            <a:avLst/>
          </a:prstGeom>
        </p:spPr>
      </p:pic>
    </p:spTree>
    <p:extLst>
      <p:ext uri="{BB962C8B-B14F-4D97-AF65-F5344CB8AC3E}">
        <p14:creationId xmlns:p14="http://schemas.microsoft.com/office/powerpoint/2010/main" val="952735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Plug-in assemblies can have 2 isolation modes:</a:t>
            </a:r>
          </a:p>
          <a:p>
            <a:pPr lvl="1"/>
            <a:r>
              <a:rPr lang="en-US" dirty="0" smtClean="0"/>
              <a:t>None or Sandbox (to isolate the process memory from other processes). Online Plugins must run in Sandbox isolation</a:t>
            </a:r>
          </a:p>
          <a:p>
            <a:r>
              <a:rPr lang="en-US" dirty="0" smtClean="0"/>
              <a:t>Plugins can run as the active user or impersonate a user</a:t>
            </a:r>
          </a:p>
          <a:p>
            <a:r>
              <a:rPr lang="en-US" dirty="0" smtClean="0"/>
              <a:t>Plugins </a:t>
            </a:r>
            <a:r>
              <a:rPr lang="en-GB" dirty="0" smtClean="0"/>
              <a:t>can</a:t>
            </a:r>
            <a:r>
              <a:rPr lang="en-US" dirty="0" smtClean="0"/>
              <a:t> run Synchronous or Asynchronous</a:t>
            </a:r>
          </a:p>
          <a:p>
            <a:endParaRPr lang="en-GB" dirty="0"/>
          </a:p>
        </p:txBody>
      </p:sp>
      <p:sp>
        <p:nvSpPr>
          <p:cNvPr id="3" name="Title 2"/>
          <p:cNvSpPr>
            <a:spLocks noGrp="1"/>
          </p:cNvSpPr>
          <p:nvPr>
            <p:ph type="title"/>
          </p:nvPr>
        </p:nvSpPr>
        <p:spPr/>
        <p:txBody>
          <a:bodyPr>
            <a:normAutofit fontScale="90000"/>
          </a:bodyPr>
          <a:lstStyle/>
          <a:p>
            <a:r>
              <a:rPr lang="en-GB" smtClean="0"/>
              <a:t>Plugins - introduction</a:t>
            </a:r>
            <a:endParaRPr lang="en-GB" dirty="0"/>
          </a:p>
        </p:txBody>
      </p:sp>
    </p:spTree>
    <p:extLst>
      <p:ext uri="{BB962C8B-B14F-4D97-AF65-F5344CB8AC3E}">
        <p14:creationId xmlns:p14="http://schemas.microsoft.com/office/powerpoint/2010/main" val="13699220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US" smtClean="0"/>
              <a:t>Creating a Service Bus topic is similar to creating a Service Bus Queue</a:t>
            </a:r>
          </a:p>
          <a:p>
            <a:r>
              <a:rPr lang="en-US" smtClean="0"/>
              <a:t>You can use:</a:t>
            </a:r>
          </a:p>
          <a:p>
            <a:pPr lvl="1"/>
            <a:r>
              <a:rPr lang="en-US" smtClean="0"/>
              <a:t>Windows Azure Management Portal</a:t>
            </a:r>
          </a:p>
          <a:p>
            <a:pPr lvl="1"/>
            <a:r>
              <a:rPr lang="en-US" smtClean="0"/>
              <a:t>Visual Studio 2015/17Azure Service Bus libraries for .NET</a:t>
            </a:r>
          </a:p>
          <a:p>
            <a:r>
              <a:rPr lang="en-US" smtClean="0"/>
              <a:t>After creating a topic you have to create subscriptions for it</a:t>
            </a:r>
          </a:p>
          <a:p>
            <a:r>
              <a:rPr lang="en-US" smtClean="0"/>
              <a:t>Topics cannot be used if they do not have subscriptions </a:t>
            </a:r>
          </a:p>
          <a:p>
            <a:endParaRPr lang="en-AU" dirty="0"/>
          </a:p>
        </p:txBody>
      </p:sp>
      <p:sp>
        <p:nvSpPr>
          <p:cNvPr id="2" name="Title 1"/>
          <p:cNvSpPr>
            <a:spLocks noGrp="1"/>
          </p:cNvSpPr>
          <p:nvPr>
            <p:ph type="title"/>
          </p:nvPr>
        </p:nvSpPr>
        <p:spPr/>
        <p:txBody>
          <a:bodyPr>
            <a:normAutofit fontScale="90000"/>
          </a:bodyPr>
          <a:lstStyle/>
          <a:p>
            <a:r>
              <a:rPr lang="en-CA" smtClean="0"/>
              <a:t>Creating Service Bus Topics</a:t>
            </a:r>
            <a:endParaRPr lang="en-AU" dirty="0"/>
          </a:p>
        </p:txBody>
      </p:sp>
      <p:sp>
        <p:nvSpPr>
          <p:cNvPr id="6" name="Rectangle 5"/>
          <p:cNvSpPr/>
          <p:nvPr/>
        </p:nvSpPr>
        <p:spPr>
          <a:xfrm>
            <a:off x="140676" y="4959687"/>
            <a:ext cx="12303369" cy="1015663"/>
          </a:xfrm>
          <a:prstGeom prst="rect">
            <a:avLst/>
          </a:prstGeom>
        </p:spPr>
        <p:txBody>
          <a:bodyPr wrap="square">
            <a:spAutoFit/>
          </a:bodyPr>
          <a:lstStyle/>
          <a:p>
            <a:r>
              <a:rPr lang="en-AU" sz="2000" dirty="0">
                <a:solidFill>
                  <a:srgbClr val="000000"/>
                </a:solidFill>
                <a:highlight>
                  <a:srgbClr val="FFFFFF"/>
                </a:highlight>
                <a:latin typeface="Consolas" panose="020B0609020204030204" pitchFamily="49" charset="0"/>
              </a:rPr>
              <a:t> </a:t>
            </a:r>
            <a:r>
              <a:rPr lang="en-AU" sz="2000" dirty="0" err="1">
                <a:solidFill>
                  <a:srgbClr val="2B91AF"/>
                </a:solidFill>
                <a:highlight>
                  <a:srgbClr val="FFFFFF"/>
                </a:highlight>
                <a:latin typeface="Consolas" panose="020B0609020204030204" pitchFamily="49" charset="0"/>
              </a:rPr>
              <a:t>NamespaceManager</a:t>
            </a:r>
            <a:r>
              <a:rPr lang="en-AU" sz="2000" dirty="0">
                <a:solidFill>
                  <a:srgbClr val="000000"/>
                </a:solidFill>
                <a:highlight>
                  <a:srgbClr val="FFFFFF"/>
                </a:highlight>
                <a:latin typeface="Consolas" panose="020B0609020204030204" pitchFamily="49" charset="0"/>
              </a:rPr>
              <a:t> nm = </a:t>
            </a:r>
            <a:r>
              <a:rPr lang="en-AU" sz="2000" dirty="0">
                <a:solidFill>
                  <a:srgbClr val="0000FF"/>
                </a:solidFill>
                <a:highlight>
                  <a:srgbClr val="FFFFFF"/>
                </a:highlight>
                <a:latin typeface="Consolas" panose="020B0609020204030204" pitchFamily="49" charset="0"/>
              </a:rPr>
              <a:t>new</a:t>
            </a:r>
            <a:r>
              <a:rPr lang="en-AU" sz="2000" dirty="0">
                <a:solidFill>
                  <a:srgbClr val="000000"/>
                </a:solidFill>
                <a:highlight>
                  <a:srgbClr val="FFFFFF"/>
                </a:highlight>
                <a:latin typeface="Consolas" panose="020B0609020204030204" pitchFamily="49" charset="0"/>
              </a:rPr>
              <a:t> </a:t>
            </a:r>
            <a:r>
              <a:rPr lang="en-AU" sz="2000" dirty="0" err="1">
                <a:solidFill>
                  <a:srgbClr val="2B91AF"/>
                </a:solidFill>
                <a:highlight>
                  <a:srgbClr val="FFFFFF"/>
                </a:highlight>
                <a:latin typeface="Consolas" panose="020B0609020204030204" pitchFamily="49" charset="0"/>
              </a:rPr>
              <a:t>NamespaceManager</a:t>
            </a:r>
            <a:r>
              <a:rPr lang="en-AU" sz="2000" dirty="0" err="1">
                <a:solidFill>
                  <a:srgbClr val="000000"/>
                </a:solidFill>
                <a:highlight>
                  <a:srgbClr val="FFFFFF"/>
                </a:highlight>
                <a:latin typeface="Consolas" panose="020B0609020204030204" pitchFamily="49" charset="0"/>
              </a:rPr>
              <a:t>.CreateFromConnectionString</a:t>
            </a:r>
            <a:r>
              <a:rPr lang="en-AU" sz="2000" dirty="0">
                <a:solidFill>
                  <a:srgbClr val="000000"/>
                </a:solidFill>
                <a:highlight>
                  <a:srgbClr val="FFFFFF"/>
                </a:highlight>
                <a:latin typeface="Consolas" panose="020B0609020204030204" pitchFamily="49" charset="0"/>
              </a:rPr>
              <a:t>(</a:t>
            </a:r>
            <a:r>
              <a:rPr lang="en-AU" sz="2000" dirty="0" err="1">
                <a:solidFill>
                  <a:srgbClr val="000000"/>
                </a:solidFill>
                <a:highlight>
                  <a:srgbClr val="FFFFFF"/>
                </a:highlight>
                <a:latin typeface="Consolas" panose="020B0609020204030204" pitchFamily="49" charset="0"/>
              </a:rPr>
              <a:t>connString</a:t>
            </a:r>
            <a:r>
              <a:rPr lang="en-AU" sz="2000" dirty="0">
                <a:solidFill>
                  <a:srgbClr val="000000"/>
                </a:solidFill>
                <a:highlight>
                  <a:srgbClr val="FFFFFF"/>
                </a:highlight>
                <a:latin typeface="Consolas" panose="020B0609020204030204" pitchFamily="49" charset="0"/>
              </a:rPr>
              <a:t>);</a:t>
            </a:r>
          </a:p>
          <a:p>
            <a:r>
              <a:rPr lang="en-AU" sz="2000" dirty="0">
                <a:solidFill>
                  <a:srgbClr val="000000"/>
                </a:solidFill>
                <a:highlight>
                  <a:srgbClr val="FFFFFF"/>
                </a:highlight>
                <a:latin typeface="Consolas" panose="020B0609020204030204" pitchFamily="49" charset="0"/>
              </a:rPr>
              <a:t>            </a:t>
            </a:r>
          </a:p>
          <a:p>
            <a:r>
              <a:rPr lang="en-AU" sz="2000" dirty="0">
                <a:solidFill>
                  <a:srgbClr val="000000"/>
                </a:solidFill>
                <a:highlight>
                  <a:srgbClr val="FFFFFF"/>
                </a:highlight>
                <a:latin typeface="Consolas" panose="020B0609020204030204" pitchFamily="49" charset="0"/>
              </a:rPr>
              <a:t> </a:t>
            </a:r>
            <a:r>
              <a:rPr lang="en-AU" sz="2000" dirty="0" err="1">
                <a:solidFill>
                  <a:srgbClr val="0000FF"/>
                </a:solidFill>
                <a:highlight>
                  <a:srgbClr val="FFFFFF"/>
                </a:highlight>
                <a:latin typeface="Consolas" panose="020B0609020204030204" pitchFamily="49" charset="0"/>
              </a:rPr>
              <a:t>var</a:t>
            </a:r>
            <a:r>
              <a:rPr lang="en-AU" sz="2000" dirty="0">
                <a:solidFill>
                  <a:srgbClr val="000000"/>
                </a:solidFill>
                <a:highlight>
                  <a:srgbClr val="FFFFFF"/>
                </a:highlight>
                <a:latin typeface="Consolas" panose="020B0609020204030204" pitchFamily="49" charset="0"/>
              </a:rPr>
              <a:t> </a:t>
            </a:r>
            <a:r>
              <a:rPr lang="en-AU" sz="2000" dirty="0" err="1">
                <a:solidFill>
                  <a:srgbClr val="000000"/>
                </a:solidFill>
                <a:highlight>
                  <a:srgbClr val="FFFFFF"/>
                </a:highlight>
                <a:latin typeface="Consolas" panose="020B0609020204030204" pitchFamily="49" charset="0"/>
              </a:rPr>
              <a:t>myTopic</a:t>
            </a:r>
            <a:r>
              <a:rPr lang="en-AU" sz="2000" dirty="0">
                <a:solidFill>
                  <a:srgbClr val="000000"/>
                </a:solidFill>
                <a:highlight>
                  <a:srgbClr val="FFFFFF"/>
                </a:highlight>
                <a:latin typeface="Consolas" panose="020B0609020204030204" pitchFamily="49" charset="0"/>
              </a:rPr>
              <a:t> = </a:t>
            </a:r>
            <a:r>
              <a:rPr lang="en-AU" sz="2000" dirty="0" err="1">
                <a:solidFill>
                  <a:srgbClr val="000000"/>
                </a:solidFill>
                <a:highlight>
                  <a:srgbClr val="FFFFFF"/>
                </a:highlight>
                <a:latin typeface="Consolas" panose="020B0609020204030204" pitchFamily="49" charset="0"/>
              </a:rPr>
              <a:t>nm.CreateTopic</a:t>
            </a:r>
            <a:r>
              <a:rPr lang="en-AU" sz="2000" dirty="0">
                <a:solidFill>
                  <a:srgbClr val="000000"/>
                </a:solidFill>
                <a:highlight>
                  <a:srgbClr val="FFFFFF"/>
                </a:highlight>
                <a:latin typeface="Consolas" panose="020B0609020204030204" pitchFamily="49" charset="0"/>
              </a:rPr>
              <a:t>(</a:t>
            </a:r>
            <a:r>
              <a:rPr lang="en-AU" sz="2000" dirty="0">
                <a:solidFill>
                  <a:srgbClr val="A31515"/>
                </a:solidFill>
                <a:highlight>
                  <a:srgbClr val="FFFFFF"/>
                </a:highlight>
                <a:latin typeface="Consolas" panose="020B0609020204030204" pitchFamily="49" charset="0"/>
              </a:rPr>
              <a:t>"</a:t>
            </a:r>
            <a:r>
              <a:rPr lang="en-AU" sz="2000" dirty="0" err="1">
                <a:solidFill>
                  <a:srgbClr val="A31515"/>
                </a:solidFill>
                <a:highlight>
                  <a:srgbClr val="FFFFFF"/>
                </a:highlight>
                <a:latin typeface="Consolas" panose="020B0609020204030204" pitchFamily="49" charset="0"/>
              </a:rPr>
              <a:t>TestTopic</a:t>
            </a:r>
            <a:r>
              <a:rPr lang="en-AU" sz="2000" dirty="0">
                <a:solidFill>
                  <a:srgbClr val="A31515"/>
                </a:solidFill>
                <a:highlight>
                  <a:srgbClr val="FFFFFF"/>
                </a:highlight>
                <a:latin typeface="Consolas" panose="020B0609020204030204" pitchFamily="49" charset="0"/>
              </a:rPr>
              <a:t>"</a:t>
            </a:r>
            <a:r>
              <a:rPr lang="en-AU" sz="2000" dirty="0">
                <a:solidFill>
                  <a:srgbClr val="000000"/>
                </a:solidFill>
                <a:highlight>
                  <a:srgbClr val="FFFFFF"/>
                </a:highlight>
                <a:latin typeface="Consolas" panose="020B0609020204030204" pitchFamily="49" charset="0"/>
              </a:rPr>
              <a:t>);</a:t>
            </a:r>
            <a:endParaRPr lang="en-AU" sz="2000" dirty="0"/>
          </a:p>
        </p:txBody>
      </p:sp>
    </p:spTree>
    <p:extLst>
      <p:ext uri="{BB962C8B-B14F-4D97-AF65-F5344CB8AC3E}">
        <p14:creationId xmlns:p14="http://schemas.microsoft.com/office/powerpoint/2010/main" val="2715682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AU" smtClean="0"/>
              <a:t>Leverages the WCF programming model with additional bindings</a:t>
            </a:r>
          </a:p>
          <a:p>
            <a:r>
              <a:rPr lang="en-AU" smtClean="0"/>
              <a:t>Exposes WCF services without opening corporate firewalls</a:t>
            </a:r>
          </a:p>
          <a:p>
            <a:r>
              <a:rPr lang="en-AU" smtClean="0"/>
              <a:t>Allows WCF to traverse NAT routers</a:t>
            </a:r>
          </a:p>
          <a:p>
            <a:r>
              <a:rPr lang="en-AU" smtClean="0"/>
              <a:t>No need for static IP addresses</a:t>
            </a:r>
          </a:p>
          <a:p>
            <a:r>
              <a:rPr lang="en-AU" smtClean="0"/>
              <a:t>Universal connectivity between WCF applications and devices</a:t>
            </a:r>
          </a:p>
          <a:p>
            <a:r>
              <a:rPr lang="en-AU" smtClean="0"/>
              <a:t>Supports multiple WCF messaging patterns:</a:t>
            </a:r>
          </a:p>
          <a:p>
            <a:pPr lvl="1"/>
            <a:r>
              <a:rPr lang="en-AU" smtClean="0"/>
              <a:t>Unicast/Multicast one-way message forwarding</a:t>
            </a:r>
          </a:p>
          <a:p>
            <a:pPr lvl="1"/>
            <a:r>
              <a:rPr lang="en-AU" smtClean="0"/>
              <a:t>Request-Response socket forwarding</a:t>
            </a:r>
          </a:p>
          <a:p>
            <a:pPr lvl="1"/>
            <a:r>
              <a:rPr lang="en-AU" smtClean="0"/>
              <a:t>Duplex-Point to Point</a:t>
            </a:r>
          </a:p>
          <a:p>
            <a:endParaRPr lang="en-AU" dirty="0"/>
          </a:p>
        </p:txBody>
      </p:sp>
      <p:sp>
        <p:nvSpPr>
          <p:cNvPr id="5" name="Title 4"/>
          <p:cNvSpPr>
            <a:spLocks noGrp="1"/>
          </p:cNvSpPr>
          <p:nvPr>
            <p:ph type="title"/>
          </p:nvPr>
        </p:nvSpPr>
        <p:spPr/>
        <p:txBody>
          <a:bodyPr>
            <a:normAutofit fontScale="90000"/>
          </a:bodyPr>
          <a:lstStyle/>
          <a:p>
            <a:r>
              <a:rPr lang="en-AU" smtClean="0"/>
              <a:t>Service Bus Relay</a:t>
            </a:r>
            <a:endParaRPr lang="en-AU" dirty="0"/>
          </a:p>
        </p:txBody>
      </p:sp>
    </p:spTree>
    <p:extLst>
      <p:ext uri="{BB962C8B-B14F-4D97-AF65-F5344CB8AC3E}">
        <p14:creationId xmlns:p14="http://schemas.microsoft.com/office/powerpoint/2010/main" val="6912495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5"/>
          </p:nvPr>
        </p:nvSpPr>
        <p:spPr/>
        <p:txBody>
          <a:bodyPr/>
          <a:lstStyle/>
          <a:p>
            <a:r>
              <a:rPr lang="en-AU" smtClean="0"/>
              <a:t>Service Bus Relay acts as an intermediary endpoint between services</a:t>
            </a:r>
          </a:p>
          <a:p>
            <a:r>
              <a:rPr lang="en-AU" smtClean="0"/>
              <a:t>Enable seamless connections even through firewall and NAT router connections </a:t>
            </a:r>
          </a:p>
          <a:p>
            <a:endParaRPr lang="en-AU" dirty="0"/>
          </a:p>
        </p:txBody>
      </p:sp>
      <p:sp>
        <p:nvSpPr>
          <p:cNvPr id="2" name="Title 1"/>
          <p:cNvSpPr>
            <a:spLocks noGrp="1"/>
          </p:cNvSpPr>
          <p:nvPr>
            <p:ph type="title"/>
          </p:nvPr>
        </p:nvSpPr>
        <p:spPr/>
        <p:txBody>
          <a:bodyPr>
            <a:normAutofit fontScale="90000"/>
          </a:bodyPr>
          <a:lstStyle/>
          <a:p>
            <a:r>
              <a:rPr lang="en-AU" smtClean="0"/>
              <a:t>Service Bus Relay Architecture</a:t>
            </a:r>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0943" y="3110191"/>
            <a:ext cx="7826441" cy="3206889"/>
          </a:xfrm>
          <a:prstGeom prst="rect">
            <a:avLst/>
          </a:prstGeom>
        </p:spPr>
      </p:pic>
    </p:spTree>
    <p:extLst>
      <p:ext uri="{BB962C8B-B14F-4D97-AF65-F5344CB8AC3E}">
        <p14:creationId xmlns:p14="http://schemas.microsoft.com/office/powerpoint/2010/main" val="9111784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AU" dirty="0" smtClean="0"/>
              <a:t>Change the bindings on the WCF endpoints</a:t>
            </a:r>
          </a:p>
          <a:p>
            <a:pPr lvl="1"/>
            <a:r>
              <a:rPr lang="en-AU" dirty="0" smtClean="0"/>
              <a:t>Change the address and the binding to use the Azure Relay</a:t>
            </a:r>
          </a:p>
          <a:p>
            <a:pPr lvl="1"/>
            <a:r>
              <a:rPr lang="en-AU" b="1" dirty="0" smtClean="0"/>
              <a:t>address="</a:t>
            </a:r>
            <a:r>
              <a:rPr lang="en-AU" b="1" dirty="0" err="1" smtClean="0"/>
              <a:t>sb</a:t>
            </a:r>
            <a:r>
              <a:rPr lang="en-AU" b="1" dirty="0" smtClean="0"/>
              <a:t>://MyNameSpace.servicebus.windows.net/</a:t>
            </a:r>
            <a:r>
              <a:rPr lang="en-AU" b="1" dirty="0" err="1" smtClean="0"/>
              <a:t>MyService</a:t>
            </a:r>
            <a:r>
              <a:rPr lang="en-AU" b="1" dirty="0" smtClean="0"/>
              <a:t>"</a:t>
            </a:r>
            <a:endParaRPr lang="en-AU" b="1" dirty="0"/>
          </a:p>
        </p:txBody>
      </p:sp>
      <p:sp>
        <p:nvSpPr>
          <p:cNvPr id="2" name="Title 1"/>
          <p:cNvSpPr>
            <a:spLocks noGrp="1"/>
          </p:cNvSpPr>
          <p:nvPr>
            <p:ph type="title"/>
          </p:nvPr>
        </p:nvSpPr>
        <p:spPr/>
        <p:txBody>
          <a:bodyPr>
            <a:normAutofit fontScale="90000"/>
          </a:bodyPr>
          <a:lstStyle/>
          <a:p>
            <a:r>
              <a:rPr lang="en-AU" smtClean="0"/>
              <a:t>Using the Service Bus Relay</a:t>
            </a:r>
            <a:endParaRPr lang="en-AU" dirty="0"/>
          </a:p>
        </p:txBody>
      </p:sp>
      <p:sp>
        <p:nvSpPr>
          <p:cNvPr id="7" name="Rectangle 6"/>
          <p:cNvSpPr/>
          <p:nvPr/>
        </p:nvSpPr>
        <p:spPr>
          <a:xfrm>
            <a:off x="629123" y="3376542"/>
            <a:ext cx="11189677" cy="2554545"/>
          </a:xfrm>
          <a:prstGeom prst="rect">
            <a:avLst/>
          </a:prstGeom>
        </p:spPr>
        <p:txBody>
          <a:bodyPr wrap="square">
            <a:spAutoFit/>
          </a:bodyPr>
          <a:lstStyle/>
          <a:p>
            <a:r>
              <a:rPr lang="en-AU" sz="2000" dirty="0">
                <a:solidFill>
                  <a:srgbClr val="0000FF"/>
                </a:solidFill>
                <a:highlight>
                  <a:srgbClr val="FFFFFF"/>
                </a:highlight>
                <a:latin typeface="Consolas" panose="020B0609020204030204" pitchFamily="49" charset="0"/>
              </a:rPr>
              <a:t> &lt;</a:t>
            </a:r>
            <a:r>
              <a:rPr lang="en-AU" sz="2000" dirty="0">
                <a:solidFill>
                  <a:srgbClr val="A31515"/>
                </a:solidFill>
                <a:highlight>
                  <a:srgbClr val="FFFFFF"/>
                </a:highlight>
                <a:latin typeface="Consolas" panose="020B0609020204030204" pitchFamily="49" charset="0"/>
              </a:rPr>
              <a:t>services</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    &lt;</a:t>
            </a:r>
            <a:r>
              <a:rPr lang="en-AU" sz="2000" dirty="0">
                <a:solidFill>
                  <a:srgbClr val="A31515"/>
                </a:solidFill>
                <a:highlight>
                  <a:srgbClr val="FFFFFF"/>
                </a:highlight>
                <a:latin typeface="Consolas" panose="020B0609020204030204" pitchFamily="49" charset="0"/>
              </a:rPr>
              <a:t>service</a:t>
            </a:r>
            <a:r>
              <a:rPr lang="en-AU" sz="2000" dirty="0">
                <a:solidFill>
                  <a:srgbClr val="0000FF"/>
                </a:solidFill>
                <a:highlight>
                  <a:srgbClr val="FFFFFF"/>
                </a:highlight>
                <a:latin typeface="Consolas" panose="020B0609020204030204" pitchFamily="49" charset="0"/>
              </a:rPr>
              <a:t> </a:t>
            </a:r>
            <a:r>
              <a:rPr lang="en-AU" sz="2000" dirty="0">
                <a:solidFill>
                  <a:srgbClr val="FF0000"/>
                </a:solidFill>
                <a:highlight>
                  <a:srgbClr val="FFFFFF"/>
                </a:highlight>
                <a:latin typeface="Consolas" panose="020B0609020204030204" pitchFamily="49" charset="0"/>
              </a:rPr>
              <a:t>name</a:t>
            </a:r>
            <a:r>
              <a:rPr lang="en-AU" sz="2000" dirty="0">
                <a:solidFill>
                  <a:srgbClr val="0000FF"/>
                </a:solidFill>
                <a:highlight>
                  <a:srgbClr val="FFFFFF"/>
                </a:highlight>
                <a:latin typeface="Consolas" panose="020B0609020204030204" pitchFamily="49" charset="0"/>
              </a:rPr>
              <a:t>=</a:t>
            </a:r>
            <a:r>
              <a:rPr lang="en-AU" sz="2000" dirty="0">
                <a:solidFill>
                  <a:srgbClr val="000000"/>
                </a:solidFill>
                <a:highlight>
                  <a:srgbClr val="FFFFFF"/>
                </a:highlight>
                <a:latin typeface="Consolas" panose="020B0609020204030204" pitchFamily="49" charset="0"/>
              </a:rPr>
              <a:t>"</a:t>
            </a:r>
            <a:r>
              <a:rPr lang="en-AU" sz="2000" dirty="0" err="1">
                <a:solidFill>
                  <a:srgbClr val="0000FF"/>
                </a:solidFill>
                <a:highlight>
                  <a:srgbClr val="FFFFFF"/>
                </a:highlight>
                <a:latin typeface="Consolas" panose="020B0609020204030204" pitchFamily="49" charset="0"/>
              </a:rPr>
              <a:t>Service.ProblemSolver</a:t>
            </a:r>
            <a:r>
              <a:rPr lang="en-AU" sz="2000" dirty="0">
                <a:solidFill>
                  <a:srgbClr val="000000"/>
                </a:solidFill>
                <a:highlight>
                  <a:srgbClr val="FFFFFF"/>
                </a:highlight>
                <a:latin typeface="Consolas" panose="020B0609020204030204" pitchFamily="49" charset="0"/>
              </a:rPr>
              <a:t>"</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        &lt;</a:t>
            </a:r>
            <a:r>
              <a:rPr lang="en-AU" sz="2000" dirty="0">
                <a:solidFill>
                  <a:srgbClr val="A31515"/>
                </a:solidFill>
                <a:highlight>
                  <a:srgbClr val="FFFFFF"/>
                </a:highlight>
                <a:latin typeface="Consolas" panose="020B0609020204030204" pitchFamily="49" charset="0"/>
              </a:rPr>
              <a:t>endpoint</a:t>
            </a:r>
            <a:r>
              <a:rPr lang="en-AU" sz="2000" dirty="0">
                <a:solidFill>
                  <a:srgbClr val="0000FF"/>
                </a:solidFill>
                <a:highlight>
                  <a:srgbClr val="FFFFFF"/>
                </a:highlight>
                <a:latin typeface="Consolas" panose="020B0609020204030204" pitchFamily="49" charset="0"/>
              </a:rPr>
              <a:t> </a:t>
            </a:r>
            <a:r>
              <a:rPr lang="en-AU" sz="2000" dirty="0">
                <a:solidFill>
                  <a:srgbClr val="FF0000"/>
                </a:solidFill>
                <a:highlight>
                  <a:srgbClr val="FFFFFF"/>
                </a:highlight>
                <a:latin typeface="Consolas" panose="020B0609020204030204" pitchFamily="49" charset="0"/>
              </a:rPr>
              <a:t>contract</a:t>
            </a:r>
            <a:r>
              <a:rPr lang="en-AU" sz="2000" dirty="0">
                <a:solidFill>
                  <a:srgbClr val="0000FF"/>
                </a:solidFill>
                <a:highlight>
                  <a:srgbClr val="FFFFFF"/>
                </a:highlight>
                <a:latin typeface="Consolas" panose="020B0609020204030204" pitchFamily="49" charset="0"/>
              </a:rPr>
              <a:t>=</a:t>
            </a:r>
            <a:r>
              <a:rPr lang="en-AU" sz="2000" dirty="0">
                <a:solidFill>
                  <a:srgbClr val="000000"/>
                </a:solidFill>
                <a:highlight>
                  <a:srgbClr val="FFFFFF"/>
                </a:highlight>
                <a:latin typeface="Consolas" panose="020B0609020204030204" pitchFamily="49" charset="0"/>
              </a:rPr>
              <a:t>"</a:t>
            </a:r>
            <a:r>
              <a:rPr lang="en-AU" sz="2000" dirty="0" err="1">
                <a:solidFill>
                  <a:srgbClr val="0000FF"/>
                </a:solidFill>
                <a:highlight>
                  <a:srgbClr val="FFFFFF"/>
                </a:highlight>
                <a:latin typeface="Consolas" panose="020B0609020204030204" pitchFamily="49" charset="0"/>
              </a:rPr>
              <a:t>Service.IProblemSolver</a:t>
            </a:r>
            <a:r>
              <a:rPr lang="en-AU" sz="2000" dirty="0">
                <a:solidFill>
                  <a:srgbClr val="000000"/>
                </a:solidFill>
                <a:highlight>
                  <a:srgbClr val="FFFFFF"/>
                </a:highlight>
                <a:latin typeface="Consolas" panose="020B0609020204030204" pitchFamily="49" charset="0"/>
              </a:rPr>
              <a:t>"</a:t>
            </a:r>
          </a:p>
          <a:p>
            <a:r>
              <a:rPr lang="en-AU" sz="2000" dirty="0">
                <a:solidFill>
                  <a:srgbClr val="0000FF"/>
                </a:solidFill>
                <a:highlight>
                  <a:srgbClr val="FFFFFF"/>
                </a:highlight>
                <a:latin typeface="Consolas" panose="020B0609020204030204" pitchFamily="49" charset="0"/>
              </a:rPr>
              <a:t>                  </a:t>
            </a:r>
            <a:r>
              <a:rPr lang="en-AU" sz="2000" b="1" dirty="0">
                <a:solidFill>
                  <a:srgbClr val="FF0000"/>
                </a:solidFill>
                <a:highlight>
                  <a:srgbClr val="FFFFFF"/>
                </a:highlight>
                <a:latin typeface="Consolas" panose="020B0609020204030204" pitchFamily="49" charset="0"/>
              </a:rPr>
              <a:t>binding</a:t>
            </a:r>
            <a:r>
              <a:rPr lang="en-AU" sz="2000" b="1" dirty="0">
                <a:solidFill>
                  <a:srgbClr val="0000FF"/>
                </a:solidFill>
                <a:highlight>
                  <a:srgbClr val="FFFFFF"/>
                </a:highlight>
                <a:latin typeface="Consolas" panose="020B0609020204030204" pitchFamily="49" charset="0"/>
              </a:rPr>
              <a:t>=</a:t>
            </a:r>
            <a:r>
              <a:rPr lang="en-AU" sz="2000" b="1" dirty="0">
                <a:solidFill>
                  <a:srgbClr val="000000"/>
                </a:solidFill>
                <a:highlight>
                  <a:srgbClr val="FFFFFF"/>
                </a:highlight>
                <a:latin typeface="Consolas" panose="020B0609020204030204" pitchFamily="49" charset="0"/>
              </a:rPr>
              <a:t>"</a:t>
            </a:r>
            <a:r>
              <a:rPr lang="en-AU" sz="2000" b="1" dirty="0" err="1">
                <a:solidFill>
                  <a:srgbClr val="0000FF"/>
                </a:solidFill>
                <a:highlight>
                  <a:srgbClr val="FFFFFF"/>
                </a:highlight>
                <a:latin typeface="Consolas" panose="020B0609020204030204" pitchFamily="49" charset="0"/>
              </a:rPr>
              <a:t>netTcpRelayBinding</a:t>
            </a:r>
            <a:r>
              <a:rPr lang="en-AU" sz="2000" b="1" dirty="0">
                <a:solidFill>
                  <a:srgbClr val="000000"/>
                </a:solidFill>
                <a:highlight>
                  <a:srgbClr val="FFFFFF"/>
                </a:highlight>
                <a:latin typeface="Consolas" panose="020B0609020204030204" pitchFamily="49" charset="0"/>
              </a:rPr>
              <a:t>"</a:t>
            </a:r>
          </a:p>
          <a:p>
            <a:r>
              <a:rPr lang="en-AU" sz="2000" b="1" dirty="0">
                <a:solidFill>
                  <a:srgbClr val="0000FF"/>
                </a:solidFill>
                <a:highlight>
                  <a:srgbClr val="FFFFFF"/>
                </a:highlight>
                <a:latin typeface="Consolas" panose="020B0609020204030204" pitchFamily="49" charset="0"/>
              </a:rPr>
              <a:t>                  </a:t>
            </a:r>
            <a:r>
              <a:rPr lang="en-AU" sz="2000" b="1" dirty="0">
                <a:solidFill>
                  <a:srgbClr val="FF0000"/>
                </a:solidFill>
                <a:highlight>
                  <a:srgbClr val="FFFFFF"/>
                </a:highlight>
                <a:latin typeface="Consolas" panose="020B0609020204030204" pitchFamily="49" charset="0"/>
              </a:rPr>
              <a:t>address</a:t>
            </a:r>
            <a:r>
              <a:rPr lang="en-AU" sz="2000" b="1" dirty="0">
                <a:solidFill>
                  <a:srgbClr val="0000FF"/>
                </a:solidFill>
                <a:highlight>
                  <a:srgbClr val="FFFFFF"/>
                </a:highlight>
                <a:latin typeface="Consolas" panose="020B0609020204030204" pitchFamily="49" charset="0"/>
              </a:rPr>
              <a:t>=</a:t>
            </a:r>
            <a:r>
              <a:rPr lang="en-AU" sz="2000" b="1" dirty="0">
                <a:solidFill>
                  <a:srgbClr val="000000"/>
                </a:solidFill>
                <a:highlight>
                  <a:srgbClr val="FFFFFF"/>
                </a:highlight>
                <a:latin typeface="Consolas" panose="020B0609020204030204" pitchFamily="49" charset="0"/>
              </a:rPr>
              <a:t>"</a:t>
            </a:r>
            <a:r>
              <a:rPr lang="en-AU" sz="2000" b="1" dirty="0" err="1">
                <a:solidFill>
                  <a:srgbClr val="0000FF"/>
                </a:solidFill>
                <a:highlight>
                  <a:srgbClr val="FFFFFF"/>
                </a:highlight>
                <a:latin typeface="Consolas" panose="020B0609020204030204" pitchFamily="49" charset="0"/>
              </a:rPr>
              <a:t>sb</a:t>
            </a:r>
            <a:r>
              <a:rPr lang="en-AU" sz="2000" b="1" dirty="0">
                <a:solidFill>
                  <a:srgbClr val="0000FF"/>
                </a:solidFill>
                <a:highlight>
                  <a:srgbClr val="FFFFFF"/>
                </a:highlight>
                <a:latin typeface="Consolas" panose="020B0609020204030204" pitchFamily="49" charset="0"/>
              </a:rPr>
              <a:t>://**namespace**.servicebus.windows.net/solver</a:t>
            </a:r>
            <a:r>
              <a:rPr lang="en-AU" sz="2000" b="1" dirty="0">
                <a:solidFill>
                  <a:srgbClr val="000000"/>
                </a:solidFill>
                <a:highlight>
                  <a:srgbClr val="FFFFFF"/>
                </a:highlight>
                <a:latin typeface="Consolas" panose="020B0609020204030204" pitchFamily="49" charset="0"/>
              </a:rPr>
              <a:t>"</a:t>
            </a:r>
          </a:p>
          <a:p>
            <a:r>
              <a:rPr lang="en-AU" sz="2000" dirty="0">
                <a:solidFill>
                  <a:srgbClr val="0000FF"/>
                </a:solidFill>
                <a:highlight>
                  <a:srgbClr val="FFFFFF"/>
                </a:highlight>
                <a:latin typeface="Consolas" panose="020B0609020204030204" pitchFamily="49" charset="0"/>
              </a:rPr>
              <a:t>                  </a:t>
            </a:r>
            <a:r>
              <a:rPr lang="en-AU" sz="2000" dirty="0" err="1">
                <a:solidFill>
                  <a:srgbClr val="FF0000"/>
                </a:solidFill>
                <a:highlight>
                  <a:srgbClr val="FFFFFF"/>
                </a:highlight>
                <a:latin typeface="Consolas" panose="020B0609020204030204" pitchFamily="49" charset="0"/>
              </a:rPr>
              <a:t>behaviorConfiguration</a:t>
            </a:r>
            <a:r>
              <a:rPr lang="en-AU" sz="2000" dirty="0">
                <a:solidFill>
                  <a:srgbClr val="0000FF"/>
                </a:solidFill>
                <a:highlight>
                  <a:srgbClr val="FFFFFF"/>
                </a:highlight>
                <a:latin typeface="Consolas" panose="020B0609020204030204" pitchFamily="49" charset="0"/>
              </a:rPr>
              <a:t>=</a:t>
            </a:r>
            <a:r>
              <a:rPr lang="en-AU" sz="2000" dirty="0">
                <a:solidFill>
                  <a:srgbClr val="000000"/>
                </a:solidFill>
                <a:highlight>
                  <a:srgbClr val="FFFFFF"/>
                </a:highlight>
                <a:latin typeface="Consolas" panose="020B0609020204030204" pitchFamily="49" charset="0"/>
              </a:rPr>
              <a:t>"</a:t>
            </a:r>
            <a:r>
              <a:rPr lang="en-AU" sz="2000" dirty="0" err="1">
                <a:solidFill>
                  <a:srgbClr val="0000FF"/>
                </a:solidFill>
                <a:highlight>
                  <a:srgbClr val="FFFFFF"/>
                </a:highlight>
                <a:latin typeface="Consolas" panose="020B0609020204030204" pitchFamily="49" charset="0"/>
              </a:rPr>
              <a:t>sbTokenProvider</a:t>
            </a:r>
            <a:r>
              <a:rPr lang="en-AU" sz="2000" dirty="0">
                <a:solidFill>
                  <a:srgbClr val="000000"/>
                </a:solidFill>
                <a:highlight>
                  <a:srgbClr val="FFFFFF"/>
                </a:highlight>
                <a:latin typeface="Consolas" panose="020B0609020204030204" pitchFamily="49" charset="0"/>
              </a:rPr>
              <a:t>"</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    &lt;/</a:t>
            </a:r>
            <a:r>
              <a:rPr lang="en-AU" sz="2000" dirty="0">
                <a:solidFill>
                  <a:srgbClr val="A31515"/>
                </a:solidFill>
                <a:highlight>
                  <a:srgbClr val="FFFFFF"/>
                </a:highlight>
                <a:latin typeface="Consolas" panose="020B0609020204030204" pitchFamily="49" charset="0"/>
              </a:rPr>
              <a:t>service</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&lt;/</a:t>
            </a:r>
            <a:r>
              <a:rPr lang="en-AU" sz="2000" dirty="0">
                <a:solidFill>
                  <a:srgbClr val="A31515"/>
                </a:solidFill>
                <a:highlight>
                  <a:srgbClr val="FFFFFF"/>
                </a:highlight>
                <a:latin typeface="Consolas" panose="020B0609020204030204" pitchFamily="49" charset="0"/>
              </a:rPr>
              <a:t>services</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4475659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AU" dirty="0" smtClean="0"/>
              <a:t>Access is provided by SAS tokens</a:t>
            </a:r>
          </a:p>
          <a:p>
            <a:pPr lvl="1"/>
            <a:r>
              <a:rPr lang="en-AU" dirty="0" smtClean="0"/>
              <a:t>Generated in the portal</a:t>
            </a:r>
          </a:p>
          <a:p>
            <a:pPr lvl="1"/>
            <a:r>
              <a:rPr lang="en-AU" dirty="0" smtClean="0"/>
              <a:t>Can specify different policies for access tokens</a:t>
            </a:r>
          </a:p>
          <a:p>
            <a:pPr lvl="2"/>
            <a:r>
              <a:rPr lang="en-AU" b="1" dirty="0" smtClean="0"/>
              <a:t>Manager</a:t>
            </a:r>
          </a:p>
          <a:p>
            <a:pPr lvl="2"/>
            <a:r>
              <a:rPr lang="en-AU" b="1" dirty="0" smtClean="0"/>
              <a:t>Sender</a:t>
            </a:r>
          </a:p>
          <a:p>
            <a:pPr lvl="2"/>
            <a:r>
              <a:rPr lang="en-AU" b="1" dirty="0" smtClean="0"/>
              <a:t>Reader</a:t>
            </a:r>
          </a:p>
          <a:p>
            <a:pPr lvl="2"/>
            <a:endParaRPr lang="en-AU" dirty="0"/>
          </a:p>
        </p:txBody>
      </p:sp>
      <p:sp>
        <p:nvSpPr>
          <p:cNvPr id="2" name="Title 1"/>
          <p:cNvSpPr>
            <a:spLocks noGrp="1"/>
          </p:cNvSpPr>
          <p:nvPr>
            <p:ph type="title"/>
          </p:nvPr>
        </p:nvSpPr>
        <p:spPr/>
        <p:txBody>
          <a:bodyPr>
            <a:normAutofit fontScale="90000"/>
          </a:bodyPr>
          <a:lstStyle/>
          <a:p>
            <a:r>
              <a:rPr lang="en-AU" smtClean="0"/>
              <a:t>Service Bus Relay Security</a:t>
            </a:r>
            <a:endParaRPr lang="en-AU" dirty="0"/>
          </a:p>
        </p:txBody>
      </p:sp>
      <p:pic>
        <p:nvPicPr>
          <p:cNvPr id="6" name="Picture 5"/>
          <p:cNvPicPr>
            <a:picLocks noChangeAspect="1"/>
          </p:cNvPicPr>
          <p:nvPr/>
        </p:nvPicPr>
        <p:blipFill>
          <a:blip r:embed="rId3"/>
          <a:stretch>
            <a:fillRect/>
          </a:stretch>
        </p:blipFill>
        <p:spPr>
          <a:xfrm>
            <a:off x="4703885" y="3124913"/>
            <a:ext cx="6605954" cy="3513279"/>
          </a:xfrm>
          <a:prstGeom prst="rect">
            <a:avLst/>
          </a:prstGeom>
        </p:spPr>
      </p:pic>
    </p:spTree>
    <p:extLst>
      <p:ext uri="{BB962C8B-B14F-4D97-AF65-F5344CB8AC3E}">
        <p14:creationId xmlns:p14="http://schemas.microsoft.com/office/powerpoint/2010/main" val="20917798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AU" dirty="0" smtClean="0"/>
              <a:t>Specifying access token behaviour in WCF configuration</a:t>
            </a:r>
          </a:p>
          <a:p>
            <a:pPr lvl="1"/>
            <a:r>
              <a:rPr lang="en-AU" b="1" dirty="0" err="1" smtClean="0"/>
              <a:t>issuerName</a:t>
            </a:r>
            <a:endParaRPr lang="en-AU" b="1" dirty="0" smtClean="0"/>
          </a:p>
          <a:p>
            <a:pPr lvl="1"/>
            <a:r>
              <a:rPr lang="en-AU" b="1" dirty="0" err="1" smtClean="0"/>
              <a:t>issuerSecret</a:t>
            </a:r>
            <a:endParaRPr lang="en-AU" b="1" dirty="0"/>
          </a:p>
        </p:txBody>
      </p:sp>
      <p:sp>
        <p:nvSpPr>
          <p:cNvPr id="2" name="Title 1"/>
          <p:cNvSpPr>
            <a:spLocks noGrp="1"/>
          </p:cNvSpPr>
          <p:nvPr>
            <p:ph type="title"/>
          </p:nvPr>
        </p:nvSpPr>
        <p:spPr/>
        <p:txBody>
          <a:bodyPr>
            <a:normAutofit fontScale="90000"/>
          </a:bodyPr>
          <a:lstStyle/>
          <a:p>
            <a:r>
              <a:rPr lang="en-AU" smtClean="0"/>
              <a:t>Configuring Access Tokens</a:t>
            </a:r>
            <a:endParaRPr lang="en-AU" dirty="0"/>
          </a:p>
        </p:txBody>
      </p:sp>
      <p:sp>
        <p:nvSpPr>
          <p:cNvPr id="4" name="Rectangle 3"/>
          <p:cNvSpPr/>
          <p:nvPr/>
        </p:nvSpPr>
        <p:spPr>
          <a:xfrm>
            <a:off x="338254" y="3091350"/>
            <a:ext cx="11076336" cy="3785652"/>
          </a:xfrm>
          <a:prstGeom prst="rect">
            <a:avLst/>
          </a:prstGeom>
        </p:spPr>
        <p:txBody>
          <a:bodyPr wrap="square">
            <a:spAutoFit/>
          </a:bodyPr>
          <a:lstStyle/>
          <a:p>
            <a:r>
              <a:rPr lang="en-AU" sz="2000" dirty="0">
                <a:solidFill>
                  <a:srgbClr val="0000FF"/>
                </a:solidFill>
                <a:highlight>
                  <a:srgbClr val="FFFFFF"/>
                </a:highlight>
                <a:latin typeface="Consolas" panose="020B0609020204030204" pitchFamily="49" charset="0"/>
              </a:rPr>
              <a:t>&lt;</a:t>
            </a:r>
            <a:r>
              <a:rPr lang="en-AU" sz="2000" dirty="0" err="1">
                <a:solidFill>
                  <a:srgbClr val="A31515"/>
                </a:solidFill>
                <a:highlight>
                  <a:srgbClr val="FFFFFF"/>
                </a:highlight>
                <a:latin typeface="Consolas" panose="020B0609020204030204" pitchFamily="49" charset="0"/>
              </a:rPr>
              <a:t>behaviors</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    &lt;</a:t>
            </a:r>
            <a:r>
              <a:rPr lang="en-AU" sz="2000" dirty="0" err="1">
                <a:solidFill>
                  <a:srgbClr val="A31515"/>
                </a:solidFill>
                <a:highlight>
                  <a:srgbClr val="FFFFFF"/>
                </a:highlight>
                <a:latin typeface="Consolas" panose="020B0609020204030204" pitchFamily="49" charset="0"/>
              </a:rPr>
              <a:t>endpointBehaviors</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        &lt;</a:t>
            </a:r>
            <a:r>
              <a:rPr lang="en-AU" sz="2000" dirty="0" err="1">
                <a:solidFill>
                  <a:srgbClr val="A31515"/>
                </a:solidFill>
                <a:highlight>
                  <a:srgbClr val="FFFFFF"/>
                </a:highlight>
                <a:latin typeface="Consolas" panose="020B0609020204030204" pitchFamily="49" charset="0"/>
              </a:rPr>
              <a:t>behavior</a:t>
            </a:r>
            <a:r>
              <a:rPr lang="en-AU" sz="2000" dirty="0">
                <a:solidFill>
                  <a:srgbClr val="0000FF"/>
                </a:solidFill>
                <a:highlight>
                  <a:srgbClr val="FFFFFF"/>
                </a:highlight>
                <a:latin typeface="Consolas" panose="020B0609020204030204" pitchFamily="49" charset="0"/>
              </a:rPr>
              <a:t> </a:t>
            </a:r>
            <a:r>
              <a:rPr lang="en-AU" sz="2000" dirty="0">
                <a:solidFill>
                  <a:srgbClr val="FF0000"/>
                </a:solidFill>
                <a:highlight>
                  <a:srgbClr val="FFFFFF"/>
                </a:highlight>
                <a:latin typeface="Consolas" panose="020B0609020204030204" pitchFamily="49" charset="0"/>
              </a:rPr>
              <a:t>name</a:t>
            </a:r>
            <a:r>
              <a:rPr lang="en-AU" sz="2000" dirty="0">
                <a:solidFill>
                  <a:srgbClr val="0000FF"/>
                </a:solidFill>
                <a:highlight>
                  <a:srgbClr val="FFFFFF"/>
                </a:highlight>
                <a:latin typeface="Consolas" panose="020B0609020204030204" pitchFamily="49" charset="0"/>
              </a:rPr>
              <a:t>=</a:t>
            </a:r>
            <a:r>
              <a:rPr lang="en-AU" sz="2000" dirty="0">
                <a:solidFill>
                  <a:srgbClr val="000000"/>
                </a:solidFill>
                <a:highlight>
                  <a:srgbClr val="FFFFFF"/>
                </a:highlight>
                <a:latin typeface="Consolas" panose="020B0609020204030204" pitchFamily="49" charset="0"/>
              </a:rPr>
              <a:t>"</a:t>
            </a:r>
            <a:r>
              <a:rPr lang="en-AU" sz="2000" dirty="0" err="1">
                <a:solidFill>
                  <a:srgbClr val="0000FF"/>
                </a:solidFill>
                <a:highlight>
                  <a:srgbClr val="FFFFFF"/>
                </a:highlight>
                <a:latin typeface="Consolas" panose="020B0609020204030204" pitchFamily="49" charset="0"/>
              </a:rPr>
              <a:t>sbTokenProvider</a:t>
            </a:r>
            <a:r>
              <a:rPr lang="en-AU" sz="2000" dirty="0">
                <a:solidFill>
                  <a:srgbClr val="000000"/>
                </a:solidFill>
                <a:highlight>
                  <a:srgbClr val="FFFFFF"/>
                </a:highlight>
                <a:latin typeface="Consolas" panose="020B0609020204030204" pitchFamily="49" charset="0"/>
              </a:rPr>
              <a:t>"</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            &lt;</a:t>
            </a:r>
            <a:r>
              <a:rPr lang="en-AU" sz="2000" dirty="0" err="1">
                <a:solidFill>
                  <a:srgbClr val="A31515"/>
                </a:solidFill>
                <a:highlight>
                  <a:srgbClr val="FFFFFF"/>
                </a:highlight>
                <a:latin typeface="Consolas" panose="020B0609020204030204" pitchFamily="49" charset="0"/>
              </a:rPr>
              <a:t>transportClientEndpointBehavior</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                &lt;</a:t>
            </a:r>
            <a:r>
              <a:rPr lang="en-AU" sz="2000" dirty="0" err="1">
                <a:solidFill>
                  <a:srgbClr val="A31515"/>
                </a:solidFill>
                <a:highlight>
                  <a:srgbClr val="FFFFFF"/>
                </a:highlight>
                <a:latin typeface="Consolas" panose="020B0609020204030204" pitchFamily="49" charset="0"/>
              </a:rPr>
              <a:t>tokenProvider</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                    </a:t>
            </a:r>
            <a:r>
              <a:rPr lang="en-AU" sz="2000" b="1" dirty="0">
                <a:solidFill>
                  <a:srgbClr val="0000FF"/>
                </a:solidFill>
                <a:highlight>
                  <a:srgbClr val="FFFFFF"/>
                </a:highlight>
                <a:latin typeface="Consolas" panose="020B0609020204030204" pitchFamily="49" charset="0"/>
              </a:rPr>
              <a:t>&lt;</a:t>
            </a:r>
            <a:r>
              <a:rPr lang="en-AU" sz="2000" b="1" dirty="0" err="1">
                <a:solidFill>
                  <a:srgbClr val="A31515"/>
                </a:solidFill>
                <a:highlight>
                  <a:srgbClr val="FFFFFF"/>
                </a:highlight>
                <a:latin typeface="Consolas" panose="020B0609020204030204" pitchFamily="49" charset="0"/>
              </a:rPr>
              <a:t>sharedSecret</a:t>
            </a:r>
            <a:r>
              <a:rPr lang="en-AU" sz="2000" b="1" dirty="0">
                <a:solidFill>
                  <a:srgbClr val="0000FF"/>
                </a:solidFill>
                <a:highlight>
                  <a:srgbClr val="FFFFFF"/>
                </a:highlight>
                <a:latin typeface="Consolas" panose="020B0609020204030204" pitchFamily="49" charset="0"/>
              </a:rPr>
              <a:t> </a:t>
            </a:r>
            <a:r>
              <a:rPr lang="en-AU" sz="2000" b="1" dirty="0" err="1">
                <a:solidFill>
                  <a:srgbClr val="FF0000"/>
                </a:solidFill>
                <a:highlight>
                  <a:srgbClr val="FFFFFF"/>
                </a:highlight>
                <a:latin typeface="Consolas" panose="020B0609020204030204" pitchFamily="49" charset="0"/>
              </a:rPr>
              <a:t>issuerName</a:t>
            </a:r>
            <a:r>
              <a:rPr lang="en-AU" sz="2000" b="1" dirty="0">
                <a:solidFill>
                  <a:srgbClr val="0000FF"/>
                </a:solidFill>
                <a:highlight>
                  <a:srgbClr val="FFFFFF"/>
                </a:highlight>
                <a:latin typeface="Consolas" panose="020B0609020204030204" pitchFamily="49" charset="0"/>
              </a:rPr>
              <a:t>=</a:t>
            </a:r>
            <a:r>
              <a:rPr lang="en-AU" sz="2000" b="1" dirty="0">
                <a:solidFill>
                  <a:srgbClr val="000000"/>
                </a:solidFill>
                <a:highlight>
                  <a:srgbClr val="FFFFFF"/>
                </a:highlight>
                <a:latin typeface="Consolas" panose="020B0609020204030204" pitchFamily="49" charset="0"/>
              </a:rPr>
              <a:t>"</a:t>
            </a:r>
            <a:r>
              <a:rPr lang="en-AU" sz="2000" b="1" dirty="0">
                <a:solidFill>
                  <a:srgbClr val="0000FF"/>
                </a:solidFill>
                <a:highlight>
                  <a:srgbClr val="FFFFFF"/>
                </a:highlight>
                <a:latin typeface="Consolas" panose="020B0609020204030204" pitchFamily="49" charset="0"/>
              </a:rPr>
              <a:t>owner</a:t>
            </a:r>
            <a:r>
              <a:rPr lang="en-AU" sz="2000" b="1" dirty="0">
                <a:solidFill>
                  <a:srgbClr val="000000"/>
                </a:solidFill>
                <a:highlight>
                  <a:srgbClr val="FFFFFF"/>
                </a:highlight>
                <a:latin typeface="Consolas" panose="020B0609020204030204" pitchFamily="49" charset="0"/>
              </a:rPr>
              <a:t>"</a:t>
            </a:r>
            <a:r>
              <a:rPr lang="en-AU" sz="2000" b="1" dirty="0">
                <a:solidFill>
                  <a:srgbClr val="0000FF"/>
                </a:solidFill>
                <a:highlight>
                  <a:srgbClr val="FFFFFF"/>
                </a:highlight>
                <a:latin typeface="Consolas" panose="020B0609020204030204" pitchFamily="49" charset="0"/>
              </a:rPr>
              <a:t> </a:t>
            </a:r>
          </a:p>
          <a:p>
            <a:r>
              <a:rPr lang="en-AU" sz="2000" b="1" dirty="0">
                <a:solidFill>
                  <a:srgbClr val="0000FF"/>
                </a:solidFill>
                <a:highlight>
                  <a:srgbClr val="FFFFFF"/>
                </a:highlight>
                <a:latin typeface="Consolas" panose="020B0609020204030204" pitchFamily="49" charset="0"/>
              </a:rPr>
              <a:t>				        </a:t>
            </a:r>
            <a:r>
              <a:rPr lang="en-AU" sz="2000" b="1" dirty="0" err="1">
                <a:solidFill>
                  <a:srgbClr val="FF0000"/>
                </a:solidFill>
                <a:highlight>
                  <a:srgbClr val="FFFFFF"/>
                </a:highlight>
                <a:latin typeface="Consolas" panose="020B0609020204030204" pitchFamily="49" charset="0"/>
              </a:rPr>
              <a:t>issuerSecret</a:t>
            </a:r>
            <a:r>
              <a:rPr lang="en-AU" sz="2000" b="1" dirty="0">
                <a:solidFill>
                  <a:srgbClr val="0000FF"/>
                </a:solidFill>
                <a:highlight>
                  <a:srgbClr val="FFFFFF"/>
                </a:highlight>
                <a:latin typeface="Consolas" panose="020B0609020204030204" pitchFamily="49" charset="0"/>
              </a:rPr>
              <a:t>=</a:t>
            </a:r>
            <a:r>
              <a:rPr lang="en-AU" sz="2000" b="1" dirty="0">
                <a:solidFill>
                  <a:srgbClr val="000000"/>
                </a:solidFill>
                <a:highlight>
                  <a:srgbClr val="FFFFFF"/>
                </a:highlight>
                <a:latin typeface="Consolas" panose="020B0609020204030204" pitchFamily="49" charset="0"/>
              </a:rPr>
              <a:t>"0fr62JQ … … … … </a:t>
            </a:r>
            <a:r>
              <a:rPr lang="en-AU" sz="2000" b="1" dirty="0" err="1">
                <a:solidFill>
                  <a:srgbClr val="000000"/>
                </a:solidFill>
                <a:highlight>
                  <a:srgbClr val="FFFFFF"/>
                </a:highlight>
                <a:latin typeface="Consolas" panose="020B0609020204030204" pitchFamily="49" charset="0"/>
              </a:rPr>
              <a:t>cSjtY</a:t>
            </a:r>
            <a:r>
              <a:rPr lang="en-AU" sz="2000" b="1" dirty="0">
                <a:solidFill>
                  <a:srgbClr val="000000"/>
                </a:solidFill>
                <a:highlight>
                  <a:srgbClr val="FFFFFF"/>
                </a:highlight>
                <a:latin typeface="Consolas" panose="020B0609020204030204" pitchFamily="49" charset="0"/>
              </a:rPr>
              <a:t>="</a:t>
            </a:r>
            <a:r>
              <a:rPr lang="en-AU" sz="2000" b="1" dirty="0">
                <a:solidFill>
                  <a:srgbClr val="0000FF"/>
                </a:solidFill>
                <a:highlight>
                  <a:srgbClr val="FFFFFF"/>
                </a:highlight>
                <a:latin typeface="Consolas" panose="020B0609020204030204" pitchFamily="49" charset="0"/>
              </a:rPr>
              <a:t> /&gt;</a:t>
            </a:r>
            <a:endParaRPr lang="en-AU" sz="2000" b="1"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                &lt;/</a:t>
            </a:r>
            <a:r>
              <a:rPr lang="en-AU" sz="2000" dirty="0" err="1">
                <a:solidFill>
                  <a:srgbClr val="A31515"/>
                </a:solidFill>
                <a:highlight>
                  <a:srgbClr val="FFFFFF"/>
                </a:highlight>
                <a:latin typeface="Consolas" panose="020B0609020204030204" pitchFamily="49" charset="0"/>
              </a:rPr>
              <a:t>tokenProvider</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            &lt;/</a:t>
            </a:r>
            <a:r>
              <a:rPr lang="en-AU" sz="2000" dirty="0" err="1">
                <a:solidFill>
                  <a:srgbClr val="A31515"/>
                </a:solidFill>
                <a:highlight>
                  <a:srgbClr val="FFFFFF"/>
                </a:highlight>
                <a:latin typeface="Consolas" panose="020B0609020204030204" pitchFamily="49" charset="0"/>
              </a:rPr>
              <a:t>transportClientEndpointBehavior</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        &lt;/</a:t>
            </a:r>
            <a:r>
              <a:rPr lang="en-AU" sz="2000" dirty="0" err="1">
                <a:solidFill>
                  <a:srgbClr val="A31515"/>
                </a:solidFill>
                <a:highlight>
                  <a:srgbClr val="FFFFFF"/>
                </a:highlight>
                <a:latin typeface="Consolas" panose="020B0609020204030204" pitchFamily="49" charset="0"/>
              </a:rPr>
              <a:t>behavior</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    &lt;/</a:t>
            </a:r>
            <a:r>
              <a:rPr lang="en-AU" sz="2000" dirty="0" err="1">
                <a:solidFill>
                  <a:srgbClr val="A31515"/>
                </a:solidFill>
                <a:highlight>
                  <a:srgbClr val="FFFFFF"/>
                </a:highlight>
                <a:latin typeface="Consolas" panose="020B0609020204030204" pitchFamily="49" charset="0"/>
              </a:rPr>
              <a:t>endpointBehaviors</a:t>
            </a:r>
            <a:r>
              <a:rPr lang="en-AU" sz="2000" dirty="0">
                <a:solidFill>
                  <a:srgbClr val="0000FF"/>
                </a:solidFill>
                <a:highlight>
                  <a:srgbClr val="FFFFFF"/>
                </a:highlight>
                <a:latin typeface="Consolas" panose="020B0609020204030204" pitchFamily="49" charset="0"/>
              </a:rPr>
              <a:t>&gt;</a:t>
            </a:r>
            <a:endParaRPr lang="en-AU" sz="2000" dirty="0">
              <a:solidFill>
                <a:srgbClr val="000000"/>
              </a:solidFill>
              <a:highlight>
                <a:srgbClr val="FFFFFF"/>
              </a:highlight>
              <a:latin typeface="Consolas" panose="020B0609020204030204" pitchFamily="49" charset="0"/>
            </a:endParaRPr>
          </a:p>
          <a:p>
            <a:r>
              <a:rPr lang="en-AU" sz="2000" dirty="0">
                <a:solidFill>
                  <a:srgbClr val="0000FF"/>
                </a:solidFill>
                <a:highlight>
                  <a:srgbClr val="FFFFFF"/>
                </a:highlight>
                <a:latin typeface="Consolas" panose="020B0609020204030204" pitchFamily="49" charset="0"/>
              </a:rPr>
              <a:t>&lt;/</a:t>
            </a:r>
            <a:r>
              <a:rPr lang="en-AU" sz="2000" dirty="0" err="1">
                <a:solidFill>
                  <a:srgbClr val="A31515"/>
                </a:solidFill>
                <a:highlight>
                  <a:srgbClr val="FFFFFF"/>
                </a:highlight>
                <a:latin typeface="Consolas" panose="020B0609020204030204" pitchFamily="49" charset="0"/>
              </a:rPr>
              <a:t>behaviors</a:t>
            </a:r>
            <a:r>
              <a:rPr lang="en-AU" sz="2000" dirty="0">
                <a:solidFill>
                  <a:srgbClr val="0000FF"/>
                </a:solidFill>
                <a:highlight>
                  <a:srgbClr val="FFFFFF"/>
                </a:highlight>
                <a:latin typeface="Consolas" panose="020B0609020204030204" pitchFamily="49" charset="0"/>
              </a:rPr>
              <a:t>&gt;</a:t>
            </a:r>
            <a:endParaRPr lang="en-AU" sz="2000" dirty="0"/>
          </a:p>
        </p:txBody>
      </p:sp>
    </p:spTree>
    <p:extLst>
      <p:ext uri="{BB962C8B-B14F-4D97-AF65-F5344CB8AC3E}">
        <p14:creationId xmlns:p14="http://schemas.microsoft.com/office/powerpoint/2010/main" val="33430840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p:cNvSpPr>
            <a:spLocks noGrp="1"/>
          </p:cNvSpPr>
          <p:nvPr>
            <p:ph type="body" sz="quarter" idx="15"/>
          </p:nvPr>
        </p:nvSpPr>
        <p:spPr/>
        <p:txBody>
          <a:bodyPr/>
          <a:lstStyle/>
          <a:p>
            <a:r>
              <a:rPr lang="en-US" dirty="0" smtClean="0"/>
              <a:t>Brokers hold messages for retrieval and querying</a:t>
            </a:r>
          </a:p>
          <a:p>
            <a:endParaRPr lang="en-AU" dirty="0" smtClean="0"/>
          </a:p>
          <a:p>
            <a:endParaRPr lang="en-AU" dirty="0" smtClean="0"/>
          </a:p>
          <a:p>
            <a:endParaRPr lang="en-AU" dirty="0" smtClean="0"/>
          </a:p>
          <a:p>
            <a:r>
              <a:rPr lang="en-US" dirty="0" smtClean="0"/>
              <a:t>The Relay routes messages straight through</a:t>
            </a:r>
            <a:endParaRPr lang="en-AU" dirty="0"/>
          </a:p>
        </p:txBody>
      </p:sp>
      <p:sp>
        <p:nvSpPr>
          <p:cNvPr id="2" name="Title 1"/>
          <p:cNvSpPr>
            <a:spLocks noGrp="1"/>
          </p:cNvSpPr>
          <p:nvPr>
            <p:ph type="title"/>
          </p:nvPr>
        </p:nvSpPr>
        <p:spPr/>
        <p:txBody>
          <a:bodyPr>
            <a:normAutofit fontScale="90000"/>
          </a:bodyPr>
          <a:lstStyle/>
          <a:p>
            <a:r>
              <a:rPr lang="en-US" smtClean="0"/>
              <a:t>Relay vs Message Broker</a:t>
            </a:r>
            <a:endParaRPr lang="en-AU" dirty="0"/>
          </a:p>
        </p:txBody>
      </p:sp>
      <p:sp>
        <p:nvSpPr>
          <p:cNvPr id="4" name="Rounded Rectangle 3"/>
          <p:cNvSpPr/>
          <p:nvPr/>
        </p:nvSpPr>
        <p:spPr>
          <a:xfrm>
            <a:off x="3764434" y="2812367"/>
            <a:ext cx="2711526" cy="38972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5980326" y="2938628"/>
            <a:ext cx="435897" cy="177969"/>
          </a:xfrm>
          <a:prstGeom prst="rect">
            <a:avLst/>
          </a:prstGeom>
        </p:spPr>
      </p:pic>
      <p:sp>
        <p:nvSpPr>
          <p:cNvPr id="6" name="Right Arrow 5"/>
          <p:cNvSpPr/>
          <p:nvPr/>
        </p:nvSpPr>
        <p:spPr>
          <a:xfrm>
            <a:off x="3054071" y="2938625"/>
            <a:ext cx="669050"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5492401" y="2938626"/>
            <a:ext cx="435897" cy="177969"/>
          </a:xfrm>
          <a:prstGeom prst="rect">
            <a:avLst/>
          </a:prstGeom>
        </p:spPr>
      </p:pic>
      <p:sp>
        <p:nvSpPr>
          <p:cNvPr id="8" name="Rounded Rectangle 7"/>
          <p:cNvSpPr/>
          <p:nvPr/>
        </p:nvSpPr>
        <p:spPr bwMode="auto">
          <a:xfrm>
            <a:off x="7245568" y="2644612"/>
            <a:ext cx="1300555" cy="725039"/>
          </a:xfrm>
          <a:prstGeom prst="roundRect">
            <a:avLst/>
          </a:prstGeom>
          <a:solidFill>
            <a:schemeClr val="accent1">
              <a:lumMod val="20000"/>
              <a:lumOff val="8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tx1"/>
                </a:solidFill>
              </a:rPr>
              <a:t>Receiver</a:t>
            </a:r>
          </a:p>
        </p:txBody>
      </p:sp>
      <p:sp>
        <p:nvSpPr>
          <p:cNvPr id="9" name="Right Arrow 8"/>
          <p:cNvSpPr/>
          <p:nvPr/>
        </p:nvSpPr>
        <p:spPr>
          <a:xfrm>
            <a:off x="6519347" y="2953820"/>
            <a:ext cx="669050"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ounded Rectangle 9"/>
          <p:cNvSpPr/>
          <p:nvPr/>
        </p:nvSpPr>
        <p:spPr bwMode="auto">
          <a:xfrm>
            <a:off x="1959469" y="2694679"/>
            <a:ext cx="1164942" cy="655294"/>
          </a:xfrm>
          <a:prstGeom prst="roundRect">
            <a:avLst/>
          </a:prstGeom>
          <a:solidFill>
            <a:schemeClr val="accent1">
              <a:lumMod val="20000"/>
              <a:lumOff val="8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tx1"/>
                </a:solidFill>
              </a:rPr>
              <a:t>Sender</a:t>
            </a:r>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a:off x="5342759" y="4745422"/>
            <a:ext cx="435897" cy="177969"/>
          </a:xfrm>
          <a:prstGeom prst="rect">
            <a:avLst/>
          </a:prstGeom>
        </p:spPr>
      </p:pic>
      <p:sp>
        <p:nvSpPr>
          <p:cNvPr id="15" name="Rounded Rectangle 14"/>
          <p:cNvSpPr/>
          <p:nvPr/>
        </p:nvSpPr>
        <p:spPr bwMode="auto">
          <a:xfrm>
            <a:off x="6927291" y="4792416"/>
            <a:ext cx="1302309" cy="704017"/>
          </a:xfrm>
          <a:prstGeom prst="roundRect">
            <a:avLst/>
          </a:prstGeom>
          <a:solidFill>
            <a:schemeClr val="accent1">
              <a:lumMod val="20000"/>
              <a:lumOff val="8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tx1"/>
                </a:solidFill>
              </a:rPr>
              <a:t>Receiver</a:t>
            </a:r>
          </a:p>
        </p:txBody>
      </p:sp>
      <p:sp>
        <p:nvSpPr>
          <p:cNvPr id="16" name="Right Arrow 15"/>
          <p:cNvSpPr/>
          <p:nvPr/>
        </p:nvSpPr>
        <p:spPr>
          <a:xfrm rot="10800000" flipV="1">
            <a:off x="3153456" y="5208312"/>
            <a:ext cx="3759313" cy="742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bwMode="auto">
          <a:xfrm>
            <a:off x="1959469" y="4792415"/>
            <a:ext cx="1164942" cy="704018"/>
          </a:xfrm>
          <a:prstGeom prst="roundRect">
            <a:avLst/>
          </a:prstGeom>
          <a:solidFill>
            <a:schemeClr val="accent1">
              <a:lumMod val="20000"/>
              <a:lumOff val="8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tx1"/>
                </a:solidFill>
              </a:rPr>
              <a:t>Sender</a:t>
            </a:r>
          </a:p>
        </p:txBody>
      </p:sp>
      <p:sp>
        <p:nvSpPr>
          <p:cNvPr id="13" name="Right Arrow 12"/>
          <p:cNvSpPr/>
          <p:nvPr/>
        </p:nvSpPr>
        <p:spPr>
          <a:xfrm>
            <a:off x="3138934" y="4925900"/>
            <a:ext cx="3788358" cy="63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l="3837" t="22177" r="9485" b="42435"/>
          <a:stretch/>
        </p:blipFill>
        <p:spPr>
          <a:xfrm flipH="1">
            <a:off x="4051290" y="5318464"/>
            <a:ext cx="435897" cy="177969"/>
          </a:xfrm>
          <a:prstGeom prst="rect">
            <a:avLst/>
          </a:prstGeom>
        </p:spPr>
      </p:pic>
    </p:spTree>
    <p:extLst>
      <p:ext uri="{BB962C8B-B14F-4D97-AF65-F5344CB8AC3E}">
        <p14:creationId xmlns:p14="http://schemas.microsoft.com/office/powerpoint/2010/main" val="40031159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80EE3A-23DD-482B-8C36-2D68E3961C3E}"/>
              </a:ext>
            </a:extLst>
          </p:cNvPr>
          <p:cNvSpPr>
            <a:spLocks noGrp="1"/>
          </p:cNvSpPr>
          <p:nvPr>
            <p:ph type="body" sz="quarter" idx="15"/>
          </p:nvPr>
        </p:nvSpPr>
        <p:spPr/>
        <p:txBody>
          <a:bodyPr/>
          <a:lstStyle/>
          <a:p>
            <a:r>
              <a:rPr lang="en-GB" smtClean="0"/>
              <a:t>Demo relay service</a:t>
            </a:r>
            <a:endParaRPr lang="en-GB" dirty="0"/>
          </a:p>
        </p:txBody>
      </p:sp>
      <p:sp>
        <p:nvSpPr>
          <p:cNvPr id="2" name="Title 1">
            <a:extLst>
              <a:ext uri="{FF2B5EF4-FFF2-40B4-BE49-F238E27FC236}">
                <a16:creationId xmlns:a16="http://schemas.microsoft.com/office/drawing/2014/main" id="{473CA5F4-D750-448C-8858-C5E504A28BB1}"/>
              </a:ext>
            </a:extLst>
          </p:cNvPr>
          <p:cNvSpPr>
            <a:spLocks noGrp="1"/>
          </p:cNvSpPr>
          <p:nvPr>
            <p:ph type="title"/>
          </p:nvPr>
        </p:nvSpPr>
        <p:spPr/>
        <p:txBody>
          <a:bodyPr>
            <a:normAutofit fontScale="90000"/>
          </a:bodyPr>
          <a:lstStyle/>
          <a:p>
            <a:r>
              <a:rPr lang="en-GB" dirty="0" smtClean="0"/>
              <a:t>Demo (Optional)</a:t>
            </a:r>
            <a:endParaRPr lang="en-GB" dirty="0"/>
          </a:p>
        </p:txBody>
      </p:sp>
    </p:spTree>
    <p:extLst>
      <p:ext uri="{BB962C8B-B14F-4D97-AF65-F5344CB8AC3E}">
        <p14:creationId xmlns:p14="http://schemas.microsoft.com/office/powerpoint/2010/main" val="3809908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endParaRPr lang="en-GB"/>
          </a:p>
        </p:txBody>
      </p:sp>
      <p:sp>
        <p:nvSpPr>
          <p:cNvPr id="3" name="Title 2">
            <a:extLst>
              <a:ext uri="{FF2B5EF4-FFF2-40B4-BE49-F238E27FC236}">
                <a16:creationId xmlns:a16="http://schemas.microsoft.com/office/drawing/2014/main" id="{F72BE521-256A-4CD0-A1AE-BD69547C6658}"/>
              </a:ext>
            </a:extLst>
          </p:cNvPr>
          <p:cNvSpPr>
            <a:spLocks noGrp="1"/>
          </p:cNvSpPr>
          <p:nvPr>
            <p:ph type="title"/>
          </p:nvPr>
        </p:nvSpPr>
        <p:spPr/>
        <p:txBody>
          <a:bodyPr>
            <a:normAutofit fontScale="90000"/>
          </a:bodyPr>
          <a:lstStyle/>
          <a:p>
            <a:r>
              <a:rPr lang="en-GB" smtClean="0"/>
              <a:t>plug-in is provided with Dynamics 365 SDK</a:t>
            </a:r>
            <a:endParaRPr lang="en-GB" dirty="0"/>
          </a:p>
        </p:txBody>
      </p:sp>
      <p:pic>
        <p:nvPicPr>
          <p:cNvPr id="5" name="Picture 4">
            <a:extLst>
              <a:ext uri="{FF2B5EF4-FFF2-40B4-BE49-F238E27FC236}">
                <a16:creationId xmlns:a16="http://schemas.microsoft.com/office/drawing/2014/main" id="{5B4C5FDF-F5FC-4B5B-8750-01E47F479944}"/>
              </a:ext>
            </a:extLst>
          </p:cNvPr>
          <p:cNvPicPr>
            <a:picLocks noChangeAspect="1"/>
          </p:cNvPicPr>
          <p:nvPr/>
        </p:nvPicPr>
        <p:blipFill>
          <a:blip r:embed="rId3"/>
          <a:stretch>
            <a:fillRect/>
          </a:stretch>
        </p:blipFill>
        <p:spPr>
          <a:xfrm>
            <a:off x="3583671" y="1781027"/>
            <a:ext cx="4491704" cy="4980258"/>
          </a:xfrm>
          <a:prstGeom prst="rect">
            <a:avLst/>
          </a:prstGeom>
        </p:spPr>
      </p:pic>
    </p:spTree>
    <p:extLst>
      <p:ext uri="{BB962C8B-B14F-4D97-AF65-F5344CB8AC3E}">
        <p14:creationId xmlns:p14="http://schemas.microsoft.com/office/powerpoint/2010/main" val="25130060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smtClean="0"/>
              <a:t>CRM – Azure Integration</a:t>
            </a:r>
            <a:endParaRPr lang="en-GB"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3711" y="2602576"/>
            <a:ext cx="5925377" cy="3200847"/>
          </a:xfrm>
          <a:prstGeom prst="rect">
            <a:avLst/>
          </a:prstGeom>
        </p:spPr>
      </p:pic>
    </p:spTree>
    <p:extLst>
      <p:ext uri="{BB962C8B-B14F-4D97-AF65-F5344CB8AC3E}">
        <p14:creationId xmlns:p14="http://schemas.microsoft.com/office/powerpoint/2010/main" val="848541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smtClean="0"/>
              <a:t>Differences between Plugins and WorkFlow</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865016474"/>
              </p:ext>
            </p:extLst>
          </p:nvPr>
        </p:nvGraphicFramePr>
        <p:xfrm>
          <a:off x="414000" y="1767468"/>
          <a:ext cx="11273175" cy="4982082"/>
        </p:xfrm>
        <a:graphic>
          <a:graphicData uri="http://schemas.openxmlformats.org/drawingml/2006/table">
            <a:tbl>
              <a:tblPr firstRow="1" bandRow="1">
                <a:tableStyleId>{5C22544A-7EE6-4342-B048-85BDC9FD1C3A}</a:tableStyleId>
              </a:tblPr>
              <a:tblGrid>
                <a:gridCol w="2553615">
                  <a:extLst>
                    <a:ext uri="{9D8B030D-6E8A-4147-A177-3AD203B41FA5}">
                      <a16:colId xmlns:a16="http://schemas.microsoft.com/office/drawing/2014/main" val="20000"/>
                    </a:ext>
                  </a:extLst>
                </a:gridCol>
                <a:gridCol w="4579971">
                  <a:extLst>
                    <a:ext uri="{9D8B030D-6E8A-4147-A177-3AD203B41FA5}">
                      <a16:colId xmlns:a16="http://schemas.microsoft.com/office/drawing/2014/main" val="20001"/>
                    </a:ext>
                  </a:extLst>
                </a:gridCol>
                <a:gridCol w="4139589">
                  <a:extLst>
                    <a:ext uri="{9D8B030D-6E8A-4147-A177-3AD203B41FA5}">
                      <a16:colId xmlns:a16="http://schemas.microsoft.com/office/drawing/2014/main" val="20002"/>
                    </a:ext>
                  </a:extLst>
                </a:gridCol>
              </a:tblGrid>
              <a:tr h="406121">
                <a:tc>
                  <a:txBody>
                    <a:bodyPr/>
                    <a:lstStyle/>
                    <a:p>
                      <a:r>
                        <a:rPr lang="en-GB" sz="1600" dirty="0"/>
                        <a:t>Criteria</a:t>
                      </a:r>
                    </a:p>
                  </a:txBody>
                  <a:tcPr/>
                </a:tc>
                <a:tc>
                  <a:txBody>
                    <a:bodyPr/>
                    <a:lstStyle/>
                    <a:p>
                      <a:r>
                        <a:rPr lang="en-GB" sz="1600" dirty="0"/>
                        <a:t>Plug-ins</a:t>
                      </a:r>
                    </a:p>
                  </a:txBody>
                  <a:tcPr/>
                </a:tc>
                <a:tc>
                  <a:txBody>
                    <a:bodyPr/>
                    <a:lstStyle/>
                    <a:p>
                      <a:r>
                        <a:rPr lang="en-GB" sz="1600" dirty="0" err="1"/>
                        <a:t>WorkFlow</a:t>
                      </a:r>
                      <a:endParaRPr lang="en-GB" sz="1600" dirty="0"/>
                    </a:p>
                  </a:txBody>
                  <a:tcPr/>
                </a:tc>
                <a:extLst>
                  <a:ext uri="{0D108BD9-81ED-4DB2-BD59-A6C34878D82A}">
                    <a16:rowId xmlns:a16="http://schemas.microsoft.com/office/drawing/2014/main" val="10000"/>
                  </a:ext>
                </a:extLst>
              </a:tr>
              <a:tr h="1710841">
                <a:tc>
                  <a:txBody>
                    <a:bodyPr/>
                    <a:lstStyle/>
                    <a:p>
                      <a:r>
                        <a:rPr lang="en-GB" sz="1600" dirty="0"/>
                        <a:t>Execute before or after the core platform operation (Create, Update, Delete, </a:t>
                      </a:r>
                      <a:r>
                        <a:rPr lang="en-GB" sz="1600" dirty="0" smtClean="0"/>
                        <a:t>etc</a:t>
                      </a:r>
                      <a:r>
                        <a:rPr lang="en-GB" sz="1600" dirty="0"/>
                        <a:t>.</a:t>
                      </a:r>
                      <a:r>
                        <a:rPr lang="en-GB" sz="1600" dirty="0" smtClean="0"/>
                        <a:t>)</a:t>
                      </a:r>
                      <a:endParaRPr lang="en-GB" sz="1600" dirty="0"/>
                    </a:p>
                  </a:txBody>
                  <a:tcPr/>
                </a:tc>
                <a:tc>
                  <a:txBody>
                    <a:bodyPr/>
                    <a:lstStyle/>
                    <a:p>
                      <a:r>
                        <a:rPr lang="en-GB" sz="1600" dirty="0"/>
                        <a:t>Executes immediately</a:t>
                      </a:r>
                      <a:r>
                        <a:rPr lang="en-GB" sz="1600" baseline="0" dirty="0"/>
                        <a:t> before or after the core operation (synchronous)</a:t>
                      </a:r>
                      <a:endParaRPr lang="en-GB" sz="1600" dirty="0"/>
                    </a:p>
                  </a:txBody>
                  <a:tcPr/>
                </a:tc>
                <a:tc>
                  <a:txBody>
                    <a:bodyPr/>
                    <a:lstStyle/>
                    <a:p>
                      <a:r>
                        <a:rPr lang="en-GB" sz="1600" dirty="0"/>
                        <a:t>Asynchronous </a:t>
                      </a:r>
                      <a:r>
                        <a:rPr lang="en-GB" sz="1600" dirty="0" err="1"/>
                        <a:t>WorkFlows</a:t>
                      </a:r>
                      <a:r>
                        <a:rPr lang="en-GB" sz="1600" dirty="0"/>
                        <a:t> are queued</a:t>
                      </a:r>
                      <a:r>
                        <a:rPr lang="en-GB" sz="1600" baseline="0" dirty="0"/>
                        <a:t> to execute after the core operation</a:t>
                      </a:r>
                    </a:p>
                    <a:p>
                      <a:r>
                        <a:rPr lang="en-GB" sz="1600" baseline="0" dirty="0" err="1"/>
                        <a:t>RealTime</a:t>
                      </a:r>
                      <a:r>
                        <a:rPr lang="en-GB" sz="1600" baseline="0" dirty="0"/>
                        <a:t> </a:t>
                      </a:r>
                      <a:r>
                        <a:rPr lang="en-GB" sz="1600" baseline="0" dirty="0" err="1"/>
                        <a:t>WorkFlows</a:t>
                      </a:r>
                      <a:r>
                        <a:rPr lang="en-GB" sz="1600" baseline="0" dirty="0"/>
                        <a:t> have similar characteristics to Sandboxed Plugins</a:t>
                      </a:r>
                      <a:endParaRPr lang="en-GB" sz="1600" dirty="0"/>
                    </a:p>
                  </a:txBody>
                  <a:tcPr/>
                </a:tc>
                <a:extLst>
                  <a:ext uri="{0D108BD9-81ED-4DB2-BD59-A6C34878D82A}">
                    <a16:rowId xmlns:a16="http://schemas.microsoft.com/office/drawing/2014/main" val="10001"/>
                  </a:ext>
                </a:extLst>
              </a:tr>
              <a:tr h="1675427">
                <a:tc>
                  <a:txBody>
                    <a:bodyPr/>
                    <a:lstStyle/>
                    <a:p>
                      <a:r>
                        <a:rPr lang="en-GB" sz="1600" dirty="0"/>
                        <a:t>Performance impact on the server</a:t>
                      </a:r>
                    </a:p>
                  </a:txBody>
                  <a:tcPr/>
                </a:tc>
                <a:tc>
                  <a:txBody>
                    <a:bodyPr/>
                    <a:lstStyle/>
                    <a:p>
                      <a:r>
                        <a:rPr lang="en-GB" sz="1600" dirty="0"/>
                        <a:t>Synchronous Plugins increase the platform response time because they are part of the main platform process.</a:t>
                      </a:r>
                    </a:p>
                    <a:p>
                      <a:r>
                        <a:rPr lang="en-GB" sz="1600" dirty="0"/>
                        <a:t>Asynchronous Plugins have less impact on server response time because the code runs on a separate thread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Asynchronous </a:t>
                      </a:r>
                      <a:r>
                        <a:rPr lang="en-GB" sz="1600" dirty="0" err="1"/>
                        <a:t>WorkFlows</a:t>
                      </a:r>
                      <a:r>
                        <a:rPr lang="en-GB" sz="1600" dirty="0"/>
                        <a:t> have less impact on server response time as code runs in</a:t>
                      </a:r>
                      <a:r>
                        <a:rPr lang="en-GB" sz="1600" baseline="0" dirty="0"/>
                        <a:t> a separate process.</a:t>
                      </a:r>
                    </a:p>
                    <a:p>
                      <a:pPr marL="0" marR="0" indent="0" algn="l" defTabSz="914400" rtl="0" eaLnBrk="1" fontAlgn="auto" latinLnBrk="0" hangingPunct="1">
                        <a:lnSpc>
                          <a:spcPct val="100000"/>
                        </a:lnSpc>
                        <a:spcBef>
                          <a:spcPts val="0"/>
                        </a:spcBef>
                        <a:spcAft>
                          <a:spcPts val="0"/>
                        </a:spcAft>
                        <a:buClrTx/>
                        <a:buSzTx/>
                        <a:buFontTx/>
                        <a:buNone/>
                        <a:tabLst/>
                        <a:defRPr/>
                      </a:pPr>
                      <a:r>
                        <a:rPr lang="en-GB" sz="1600" baseline="0" dirty="0" err="1"/>
                        <a:t>RealTime</a:t>
                      </a:r>
                      <a:r>
                        <a:rPr lang="en-GB" sz="1600" baseline="0" dirty="0"/>
                        <a:t> </a:t>
                      </a:r>
                      <a:r>
                        <a:rPr lang="en-GB" sz="1600" baseline="0" dirty="0" err="1"/>
                        <a:t>WorkFlows</a:t>
                      </a:r>
                      <a:r>
                        <a:rPr lang="en-GB" sz="1600" baseline="0" dirty="0"/>
                        <a:t> have similar performance characteristics to Sandboxed Plugins</a:t>
                      </a:r>
                      <a:endParaRPr lang="en-GB" sz="1600" dirty="0"/>
                    </a:p>
                    <a:p>
                      <a:endParaRPr lang="en-GB" sz="1600" dirty="0"/>
                    </a:p>
                  </a:txBody>
                  <a:tcPr/>
                </a:tc>
                <a:extLst>
                  <a:ext uri="{0D108BD9-81ED-4DB2-BD59-A6C34878D82A}">
                    <a16:rowId xmlns:a16="http://schemas.microsoft.com/office/drawing/2014/main" val="10002"/>
                  </a:ext>
                </a:extLst>
              </a:tr>
              <a:tr h="993898">
                <a:tc>
                  <a:txBody>
                    <a:bodyPr/>
                    <a:lstStyle/>
                    <a:p>
                      <a:r>
                        <a:rPr lang="en-GB" sz="1600" dirty="0"/>
                        <a:t>Security restrictions</a:t>
                      </a:r>
                    </a:p>
                  </a:txBody>
                  <a:tcPr/>
                </a:tc>
                <a:tc>
                  <a:txBody>
                    <a:bodyPr/>
                    <a:lstStyle/>
                    <a:p>
                      <a:r>
                        <a:rPr lang="en-GB" sz="1600" dirty="0"/>
                        <a:t>To register a Plugin</a:t>
                      </a:r>
                      <a:r>
                        <a:rPr lang="en-GB" sz="1600" baseline="0" dirty="0"/>
                        <a:t> on the platform requires a System Administrator or System Customizer membership</a:t>
                      </a:r>
                      <a:endParaRPr lang="en-GB" sz="1600" dirty="0"/>
                    </a:p>
                  </a:txBody>
                  <a:tcPr/>
                </a:tc>
                <a:tc>
                  <a:txBody>
                    <a:bodyPr/>
                    <a:lstStyle/>
                    <a:p>
                      <a:r>
                        <a:rPr lang="en-GB" sz="1600" dirty="0"/>
                        <a:t>Users can interactively create </a:t>
                      </a:r>
                      <a:r>
                        <a:rPr lang="en-GB" sz="1600" dirty="0" err="1"/>
                        <a:t>WorkFlows</a:t>
                      </a:r>
                      <a:r>
                        <a:rPr lang="en-GB" sz="1600" dirty="0"/>
                        <a:t> in the web application.</a:t>
                      </a:r>
                      <a:r>
                        <a:rPr lang="en-GB" sz="1600" baseline="0" dirty="0"/>
                        <a:t> However to register a Custom </a:t>
                      </a:r>
                      <a:r>
                        <a:rPr lang="en-GB" sz="1600" baseline="0" dirty="0" err="1"/>
                        <a:t>WorkFlow</a:t>
                      </a:r>
                      <a:r>
                        <a:rPr lang="en-GB" sz="1600" baseline="0" dirty="0"/>
                        <a:t> Activity needs the same permissions as a Plugin</a:t>
                      </a:r>
                      <a:endParaRPr lang="en-GB" sz="16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330539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endParaRPr lang="en-GB"/>
          </a:p>
        </p:txBody>
      </p:sp>
      <p:sp>
        <p:nvSpPr>
          <p:cNvPr id="3" name="Title 2">
            <a:extLst>
              <a:ext uri="{FF2B5EF4-FFF2-40B4-BE49-F238E27FC236}">
                <a16:creationId xmlns:a16="http://schemas.microsoft.com/office/drawing/2014/main" id="{58DD3565-65EF-4CF0-8F5D-A622D246A3A3}"/>
              </a:ext>
            </a:extLst>
          </p:cNvPr>
          <p:cNvSpPr>
            <a:spLocks noGrp="1"/>
          </p:cNvSpPr>
          <p:nvPr>
            <p:ph type="title"/>
          </p:nvPr>
        </p:nvSpPr>
        <p:spPr/>
        <p:txBody>
          <a:bodyPr>
            <a:normAutofit fontScale="90000"/>
          </a:bodyPr>
          <a:lstStyle/>
          <a:p>
            <a:r>
              <a:rPr lang="en-GB" smtClean="0"/>
              <a:t>Register a New Service Endpoint </a:t>
            </a:r>
            <a:endParaRPr lang="en-GB" dirty="0"/>
          </a:p>
        </p:txBody>
      </p:sp>
      <p:pic>
        <p:nvPicPr>
          <p:cNvPr id="4" name="Picture 3">
            <a:extLst>
              <a:ext uri="{FF2B5EF4-FFF2-40B4-BE49-F238E27FC236}">
                <a16:creationId xmlns:a16="http://schemas.microsoft.com/office/drawing/2014/main" id="{E64DD545-609F-44F3-A8C3-39876E547892}"/>
              </a:ext>
            </a:extLst>
          </p:cNvPr>
          <p:cNvPicPr>
            <a:picLocks noChangeAspect="1"/>
          </p:cNvPicPr>
          <p:nvPr/>
        </p:nvPicPr>
        <p:blipFill>
          <a:blip r:embed="rId3"/>
          <a:stretch>
            <a:fillRect/>
          </a:stretch>
        </p:blipFill>
        <p:spPr>
          <a:xfrm>
            <a:off x="1001116" y="1930744"/>
            <a:ext cx="5243014" cy="2636748"/>
          </a:xfrm>
          <a:prstGeom prst="rect">
            <a:avLst/>
          </a:prstGeom>
        </p:spPr>
      </p:pic>
      <p:pic>
        <p:nvPicPr>
          <p:cNvPr id="5" name="Picture 4">
            <a:extLst>
              <a:ext uri="{FF2B5EF4-FFF2-40B4-BE49-F238E27FC236}">
                <a16:creationId xmlns:a16="http://schemas.microsoft.com/office/drawing/2014/main" id="{E032AC18-6355-4305-A840-4F2189F93031}"/>
              </a:ext>
            </a:extLst>
          </p:cNvPr>
          <p:cNvPicPr>
            <a:picLocks noChangeAspect="1"/>
          </p:cNvPicPr>
          <p:nvPr/>
        </p:nvPicPr>
        <p:blipFill>
          <a:blip r:embed="rId4"/>
          <a:stretch>
            <a:fillRect/>
          </a:stretch>
        </p:blipFill>
        <p:spPr>
          <a:xfrm>
            <a:off x="5089663" y="3817244"/>
            <a:ext cx="5700254" cy="2911092"/>
          </a:xfrm>
          <a:prstGeom prst="rect">
            <a:avLst/>
          </a:prstGeom>
        </p:spPr>
      </p:pic>
    </p:spTree>
    <p:extLst>
      <p:ext uri="{BB962C8B-B14F-4D97-AF65-F5344CB8AC3E}">
        <p14:creationId xmlns:p14="http://schemas.microsoft.com/office/powerpoint/2010/main" val="42236965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CF3E30-5D22-48CB-B8DC-68626ECBCEB0}"/>
              </a:ext>
            </a:extLst>
          </p:cNvPr>
          <p:cNvPicPr>
            <a:picLocks noChangeAspect="1"/>
          </p:cNvPicPr>
          <p:nvPr/>
        </p:nvPicPr>
        <p:blipFill>
          <a:blip r:embed="rId3"/>
          <a:stretch>
            <a:fillRect/>
          </a:stretch>
        </p:blipFill>
        <p:spPr>
          <a:xfrm>
            <a:off x="3974994" y="1981577"/>
            <a:ext cx="4282811" cy="4442845"/>
          </a:xfrm>
          <a:prstGeom prst="rect">
            <a:avLst/>
          </a:prstGeom>
        </p:spPr>
      </p:pic>
      <p:sp>
        <p:nvSpPr>
          <p:cNvPr id="5" name="Text Placeholder 4"/>
          <p:cNvSpPr>
            <a:spLocks noGrp="1"/>
          </p:cNvSpPr>
          <p:nvPr>
            <p:ph type="body" sz="quarter" idx="15"/>
          </p:nvPr>
        </p:nvSpPr>
        <p:spPr/>
        <p:txBody>
          <a:bodyPr/>
          <a:lstStyle/>
          <a:p>
            <a:endParaRPr lang="en-GB" dirty="0"/>
          </a:p>
        </p:txBody>
      </p:sp>
      <p:sp>
        <p:nvSpPr>
          <p:cNvPr id="3" name="Title 2">
            <a:extLst>
              <a:ext uri="{FF2B5EF4-FFF2-40B4-BE49-F238E27FC236}">
                <a16:creationId xmlns:a16="http://schemas.microsoft.com/office/drawing/2014/main" id="{85C33082-9D87-4FA3-9BB1-29B31DE90984}"/>
              </a:ext>
            </a:extLst>
          </p:cNvPr>
          <p:cNvSpPr>
            <a:spLocks noGrp="1"/>
          </p:cNvSpPr>
          <p:nvPr>
            <p:ph type="title"/>
          </p:nvPr>
        </p:nvSpPr>
        <p:spPr/>
        <p:txBody>
          <a:bodyPr>
            <a:normAutofit fontScale="90000"/>
          </a:bodyPr>
          <a:lstStyle/>
          <a:p>
            <a:r>
              <a:rPr lang="en-GB" smtClean="0"/>
              <a:t>Choose the Format for the message body</a:t>
            </a:r>
            <a:endParaRPr lang="en-GB" dirty="0"/>
          </a:p>
        </p:txBody>
      </p:sp>
    </p:spTree>
    <p:extLst>
      <p:ext uri="{BB962C8B-B14F-4D97-AF65-F5344CB8AC3E}">
        <p14:creationId xmlns:p14="http://schemas.microsoft.com/office/powerpoint/2010/main" val="12167858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FE910A14-E352-4AAD-92AC-D0F5B4C3D06A}"/>
              </a:ext>
            </a:extLst>
          </p:cNvPr>
          <p:cNvCxnSpPr>
            <a:cxnSpLocks/>
          </p:cNvCxnSpPr>
          <p:nvPr/>
        </p:nvCxnSpPr>
        <p:spPr>
          <a:xfrm flipV="1">
            <a:off x="8244590" y="1813810"/>
            <a:ext cx="2968053" cy="43549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EDBDE6C-640C-4764-A747-B5AE26C6F5BF}"/>
              </a:ext>
            </a:extLst>
          </p:cNvPr>
          <p:cNvSpPr/>
          <p:nvPr/>
        </p:nvSpPr>
        <p:spPr>
          <a:xfrm>
            <a:off x="7120328" y="4646951"/>
            <a:ext cx="89941" cy="457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pic>
        <p:nvPicPr>
          <p:cNvPr id="13" name="Picture 12">
            <a:extLst>
              <a:ext uri="{FF2B5EF4-FFF2-40B4-BE49-F238E27FC236}">
                <a16:creationId xmlns:a16="http://schemas.microsoft.com/office/drawing/2014/main" id="{744DCB4A-9826-4E96-BCFA-FD6C4FA8A3F5}"/>
              </a:ext>
            </a:extLst>
          </p:cNvPr>
          <p:cNvPicPr>
            <a:picLocks noChangeAspect="1"/>
          </p:cNvPicPr>
          <p:nvPr/>
        </p:nvPicPr>
        <p:blipFill>
          <a:blip r:embed="rId3"/>
          <a:stretch>
            <a:fillRect/>
          </a:stretch>
        </p:blipFill>
        <p:spPr>
          <a:xfrm>
            <a:off x="1004887" y="138112"/>
            <a:ext cx="10182225" cy="6581775"/>
          </a:xfrm>
          <a:prstGeom prst="rect">
            <a:avLst/>
          </a:prstGeom>
        </p:spPr>
      </p:pic>
      <p:sp>
        <p:nvSpPr>
          <p:cNvPr id="2" name="Title 1"/>
          <p:cNvSpPr>
            <a:spLocks noGrp="1"/>
          </p:cNvSpPr>
          <p:nvPr>
            <p:ph type="title"/>
          </p:nvPr>
        </p:nvSpPr>
        <p:spPr/>
        <p:txBody>
          <a:bodyPr>
            <a:normAutofit fontScale="90000"/>
          </a:bodyPr>
          <a:lstStyle/>
          <a:p>
            <a:endParaRPr lang="en-GB"/>
          </a:p>
        </p:txBody>
      </p:sp>
      <p:sp>
        <p:nvSpPr>
          <p:cNvPr id="3" name="Text Placeholder 2"/>
          <p:cNvSpPr>
            <a:spLocks noGrp="1"/>
          </p:cNvSpPr>
          <p:nvPr>
            <p:ph type="body" sz="quarter" idx="15"/>
          </p:nvPr>
        </p:nvSpPr>
        <p:spPr/>
        <p:txBody>
          <a:bodyPr/>
          <a:lstStyle/>
          <a:p>
            <a:endParaRPr lang="en-GB"/>
          </a:p>
        </p:txBody>
      </p:sp>
    </p:spTree>
    <p:extLst>
      <p:ext uri="{BB962C8B-B14F-4D97-AF65-F5344CB8AC3E}">
        <p14:creationId xmlns:p14="http://schemas.microsoft.com/office/powerpoint/2010/main" val="39273243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630BAB-4B2E-419A-8430-07812F11AAD9}"/>
              </a:ext>
            </a:extLst>
          </p:cNvPr>
          <p:cNvSpPr>
            <a:spLocks noGrp="1"/>
          </p:cNvSpPr>
          <p:nvPr>
            <p:ph type="body" sz="quarter" idx="15"/>
          </p:nvPr>
        </p:nvSpPr>
        <p:spPr/>
        <p:txBody>
          <a:bodyPr/>
          <a:lstStyle/>
          <a:p>
            <a:r>
              <a:rPr lang="en-GB" dirty="0" smtClean="0"/>
              <a:t>Azure Service Bus integration</a:t>
            </a:r>
            <a:endParaRPr lang="en-GB" dirty="0"/>
          </a:p>
        </p:txBody>
      </p:sp>
      <p:sp>
        <p:nvSpPr>
          <p:cNvPr id="3" name="Title 2">
            <a:extLst>
              <a:ext uri="{FF2B5EF4-FFF2-40B4-BE49-F238E27FC236}">
                <a16:creationId xmlns:a16="http://schemas.microsoft.com/office/drawing/2014/main" id="{B011B4C2-C5F5-4C40-8BC1-0FFFCF51D7D8}"/>
              </a:ext>
            </a:extLst>
          </p:cNvPr>
          <p:cNvSpPr>
            <a:spLocks noGrp="1"/>
          </p:cNvSpPr>
          <p:nvPr>
            <p:ph type="title"/>
          </p:nvPr>
        </p:nvSpPr>
        <p:spPr/>
        <p:txBody>
          <a:bodyPr>
            <a:normAutofit fontScale="90000"/>
          </a:bodyPr>
          <a:lstStyle/>
          <a:p>
            <a:r>
              <a:rPr lang="en-GB" dirty="0"/>
              <a:t>Demo (Optional)</a:t>
            </a:r>
          </a:p>
        </p:txBody>
      </p:sp>
    </p:spTree>
    <p:extLst>
      <p:ext uri="{BB962C8B-B14F-4D97-AF65-F5344CB8AC3E}">
        <p14:creationId xmlns:p14="http://schemas.microsoft.com/office/powerpoint/2010/main" val="38247196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Plugins define consistent server side business logic that can for example validate data input, perform calculations, send data to other systems</a:t>
            </a:r>
          </a:p>
          <a:p>
            <a:r>
              <a:rPr lang="en-US" dirty="0" smtClean="0"/>
              <a:t>Plugins must be strongly named (signed before they can be registered)</a:t>
            </a:r>
          </a:p>
          <a:p>
            <a:r>
              <a:rPr lang="en-US" dirty="0" smtClean="0"/>
              <a:t>The registering at different phases of the pipeline and the ordering of multiple plugins executing against the same message ensure that a business process sequence executes as intended</a:t>
            </a:r>
          </a:p>
          <a:p>
            <a:r>
              <a:rPr lang="en-GB" dirty="0" smtClean="0"/>
              <a:t>Creating plugins with the Developer Toolkit template, makes registering, and access to the </a:t>
            </a:r>
            <a:r>
              <a:rPr lang="en-GB" dirty="0" err="1" smtClean="0"/>
              <a:t>organizationservice</a:t>
            </a:r>
            <a:r>
              <a:rPr lang="en-GB" dirty="0" smtClean="0"/>
              <a:t> and tracing service easier</a:t>
            </a:r>
          </a:p>
          <a:p>
            <a:endParaRPr lang="en-GB" dirty="0" smtClean="0"/>
          </a:p>
          <a:p>
            <a:endParaRPr lang="en-GB" dirty="0"/>
          </a:p>
        </p:txBody>
      </p:sp>
      <p:sp>
        <p:nvSpPr>
          <p:cNvPr id="3" name="Title 2"/>
          <p:cNvSpPr>
            <a:spLocks noGrp="1"/>
          </p:cNvSpPr>
          <p:nvPr>
            <p:ph type="title"/>
          </p:nvPr>
        </p:nvSpPr>
        <p:spPr/>
        <p:txBody>
          <a:bodyPr>
            <a:normAutofit fontScale="90000"/>
          </a:bodyPr>
          <a:lstStyle/>
          <a:p>
            <a:r>
              <a:rPr lang="en-GB" smtClean="0"/>
              <a:t>Summary</a:t>
            </a:r>
            <a:endParaRPr lang="en-GB" dirty="0"/>
          </a:p>
        </p:txBody>
      </p:sp>
    </p:spTree>
    <p:extLst>
      <p:ext uri="{BB962C8B-B14F-4D97-AF65-F5344CB8AC3E}">
        <p14:creationId xmlns:p14="http://schemas.microsoft.com/office/powerpoint/2010/main" val="1818303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GB"/>
          </a:p>
        </p:txBody>
      </p:sp>
      <p:sp>
        <p:nvSpPr>
          <p:cNvPr id="3" name="Title 2"/>
          <p:cNvSpPr>
            <a:spLocks noGrp="1"/>
          </p:cNvSpPr>
          <p:nvPr>
            <p:ph type="title"/>
          </p:nvPr>
        </p:nvSpPr>
        <p:spPr/>
        <p:txBody>
          <a:bodyPr>
            <a:normAutofit fontScale="90000"/>
          </a:bodyPr>
          <a:lstStyle/>
          <a:p>
            <a:r>
              <a:rPr lang="en-GB" smtClean="0"/>
              <a:t>Differences between Plugins and WorkFlow</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13212683"/>
              </p:ext>
            </p:extLst>
          </p:nvPr>
        </p:nvGraphicFramePr>
        <p:xfrm>
          <a:off x="606394" y="2017332"/>
          <a:ext cx="11020012" cy="4530047"/>
        </p:xfrm>
        <a:graphic>
          <a:graphicData uri="http://schemas.openxmlformats.org/drawingml/2006/table">
            <a:tbl>
              <a:tblPr firstRow="1" bandRow="1">
                <a:tableStyleId>{5C22544A-7EE6-4342-B048-85BDC9FD1C3A}</a:tableStyleId>
              </a:tblPr>
              <a:tblGrid>
                <a:gridCol w="2496268">
                  <a:extLst>
                    <a:ext uri="{9D8B030D-6E8A-4147-A177-3AD203B41FA5}">
                      <a16:colId xmlns:a16="http://schemas.microsoft.com/office/drawing/2014/main" val="20000"/>
                    </a:ext>
                  </a:extLst>
                </a:gridCol>
                <a:gridCol w="4477118">
                  <a:extLst>
                    <a:ext uri="{9D8B030D-6E8A-4147-A177-3AD203B41FA5}">
                      <a16:colId xmlns:a16="http://schemas.microsoft.com/office/drawing/2014/main" val="20001"/>
                    </a:ext>
                  </a:extLst>
                </a:gridCol>
                <a:gridCol w="4046626">
                  <a:extLst>
                    <a:ext uri="{9D8B030D-6E8A-4147-A177-3AD203B41FA5}">
                      <a16:colId xmlns:a16="http://schemas.microsoft.com/office/drawing/2014/main" val="20002"/>
                    </a:ext>
                  </a:extLst>
                </a:gridCol>
              </a:tblGrid>
              <a:tr h="417076">
                <a:tc>
                  <a:txBody>
                    <a:bodyPr/>
                    <a:lstStyle/>
                    <a:p>
                      <a:r>
                        <a:rPr lang="en-GB" sz="1600" dirty="0"/>
                        <a:t>Criteria</a:t>
                      </a:r>
                    </a:p>
                  </a:txBody>
                  <a:tcPr/>
                </a:tc>
                <a:tc>
                  <a:txBody>
                    <a:bodyPr/>
                    <a:lstStyle/>
                    <a:p>
                      <a:r>
                        <a:rPr lang="en-GB" sz="1600" dirty="0"/>
                        <a:t>Plug-ins</a:t>
                      </a:r>
                    </a:p>
                  </a:txBody>
                  <a:tcPr/>
                </a:tc>
                <a:tc>
                  <a:txBody>
                    <a:bodyPr/>
                    <a:lstStyle/>
                    <a:p>
                      <a:r>
                        <a:rPr lang="en-GB" sz="1600" dirty="0" err="1"/>
                        <a:t>WorkFlow</a:t>
                      </a:r>
                      <a:endParaRPr lang="en-GB" sz="1600" dirty="0"/>
                    </a:p>
                  </a:txBody>
                  <a:tcPr/>
                </a:tc>
                <a:extLst>
                  <a:ext uri="{0D108BD9-81ED-4DB2-BD59-A6C34878D82A}">
                    <a16:rowId xmlns:a16="http://schemas.microsoft.com/office/drawing/2014/main" val="10000"/>
                  </a:ext>
                </a:extLst>
              </a:tr>
              <a:tr h="1663016">
                <a:tc>
                  <a:txBody>
                    <a:bodyPr/>
                    <a:lstStyle/>
                    <a:p>
                      <a:r>
                        <a:rPr lang="en-GB" sz="1600" dirty="0"/>
                        <a:t>Supported Systems</a:t>
                      </a:r>
                    </a:p>
                  </a:txBody>
                  <a:tcPr/>
                </a:tc>
                <a:tc>
                  <a:txBody>
                    <a:bodyPr/>
                    <a:lstStyle/>
                    <a:p>
                      <a:r>
                        <a:rPr lang="en-GB" sz="1600" dirty="0"/>
                        <a:t>On-premise or online if sandboxed</a:t>
                      </a:r>
                    </a:p>
                  </a:txBody>
                  <a:tcPr/>
                </a:tc>
                <a:tc>
                  <a:txBody>
                    <a:bodyPr/>
                    <a:lstStyle/>
                    <a:p>
                      <a:r>
                        <a:rPr lang="en-GB" sz="1600" dirty="0"/>
                        <a:t>Workflows are allowed</a:t>
                      </a:r>
                      <a:r>
                        <a:rPr lang="en-GB" sz="1600" baseline="0" dirty="0"/>
                        <a:t> in all </a:t>
                      </a:r>
                      <a:r>
                        <a:rPr lang="en-GB" sz="1600" baseline="0" dirty="0" smtClean="0"/>
                        <a:t>Dynamics 365 </a:t>
                      </a:r>
                      <a:r>
                        <a:rPr lang="en-GB" sz="1600" baseline="0" dirty="0"/>
                        <a:t>deployments, but Custom Workflow Activities must be sandboxed to run online. Declarative Workflows can only run </a:t>
                      </a:r>
                      <a:r>
                        <a:rPr lang="en-GB" sz="1600" baseline="0" dirty="0" err="1"/>
                        <a:t>on-premise</a:t>
                      </a:r>
                      <a:r>
                        <a:rPr lang="en-GB" sz="1600" baseline="0" dirty="0"/>
                        <a:t> and if the system settings are enabled</a:t>
                      </a:r>
                      <a:endParaRPr lang="en-GB" sz="1600" dirty="0"/>
                    </a:p>
                  </a:txBody>
                  <a:tcPr/>
                </a:tc>
                <a:extLst>
                  <a:ext uri="{0D108BD9-81ED-4DB2-BD59-A6C34878D82A}">
                    <a16:rowId xmlns:a16="http://schemas.microsoft.com/office/drawing/2014/main" val="10004"/>
                  </a:ext>
                </a:extLst>
              </a:tr>
              <a:tr h="613133">
                <a:tc>
                  <a:txBody>
                    <a:bodyPr/>
                    <a:lstStyle/>
                    <a:p>
                      <a:r>
                        <a:rPr lang="en-GB" sz="1600" dirty="0"/>
                        <a:t>Length of execution time</a:t>
                      </a:r>
                    </a:p>
                  </a:txBody>
                  <a:tcPr/>
                </a:tc>
                <a:tc>
                  <a:txBody>
                    <a:bodyPr/>
                    <a:lstStyle/>
                    <a:p>
                      <a:r>
                        <a:rPr lang="en-GB" sz="1600" dirty="0"/>
                        <a:t>2 minutes</a:t>
                      </a:r>
                      <a:r>
                        <a:rPr lang="en-GB" sz="1600" baseline="0" dirty="0"/>
                        <a:t> for both Asynchronous and Synchronous</a:t>
                      </a:r>
                      <a:endParaRPr lang="en-GB" sz="1600" dirty="0"/>
                    </a:p>
                  </a:txBody>
                  <a:tcPr/>
                </a:tc>
                <a:tc>
                  <a:txBody>
                    <a:bodyPr/>
                    <a:lstStyle/>
                    <a:p>
                      <a:r>
                        <a:rPr lang="en-GB" sz="1600" dirty="0"/>
                        <a:t>No limits</a:t>
                      </a:r>
                    </a:p>
                  </a:txBody>
                  <a:tcPr/>
                </a:tc>
                <a:extLst>
                  <a:ext uri="{0D108BD9-81ED-4DB2-BD59-A6C34878D82A}">
                    <a16:rowId xmlns:a16="http://schemas.microsoft.com/office/drawing/2014/main" val="10005"/>
                  </a:ext>
                </a:extLst>
              </a:tr>
              <a:tr h="677749">
                <a:tc>
                  <a:txBody>
                    <a:bodyPr/>
                    <a:lstStyle/>
                    <a:p>
                      <a:r>
                        <a:rPr lang="en-GB" sz="1600" dirty="0"/>
                        <a:t>Work with CRM for </a:t>
                      </a:r>
                      <a:r>
                        <a:rPr lang="en-GB" sz="1600" dirty="0" err="1"/>
                        <a:t>OutLook</a:t>
                      </a:r>
                      <a:r>
                        <a:rPr lang="en-GB" sz="1600" dirty="0"/>
                        <a:t> Client</a:t>
                      </a:r>
                    </a:p>
                  </a:txBody>
                  <a:tcPr/>
                </a:tc>
                <a:tc>
                  <a:txBody>
                    <a:bodyPr/>
                    <a:lstStyle/>
                    <a:p>
                      <a:r>
                        <a:rPr lang="en-GB" sz="1600" dirty="0"/>
                        <a:t>Both online and offline support</a:t>
                      </a:r>
                    </a:p>
                  </a:txBody>
                  <a:tcPr/>
                </a:tc>
                <a:tc>
                  <a:txBody>
                    <a:bodyPr/>
                    <a:lstStyle/>
                    <a:p>
                      <a:r>
                        <a:rPr lang="en-GB" sz="1600" dirty="0" err="1"/>
                        <a:t>WorkFlows</a:t>
                      </a:r>
                      <a:r>
                        <a:rPr lang="en-GB" sz="1600" dirty="0"/>
                        <a:t> do not execute offline</a:t>
                      </a:r>
                    </a:p>
                  </a:txBody>
                  <a:tcPr/>
                </a:tc>
                <a:extLst>
                  <a:ext uri="{0D108BD9-81ED-4DB2-BD59-A6C34878D82A}">
                    <a16:rowId xmlns:a16="http://schemas.microsoft.com/office/drawing/2014/main" val="10006"/>
                  </a:ext>
                </a:extLst>
              </a:tr>
              <a:tr h="1159073">
                <a:tc>
                  <a:txBody>
                    <a:bodyPr/>
                    <a:lstStyle/>
                    <a:p>
                      <a:r>
                        <a:rPr lang="en-GB" sz="1600" dirty="0"/>
                        <a:t>Impersonation</a:t>
                      </a:r>
                    </a:p>
                  </a:txBody>
                  <a:tcPr/>
                </a:tc>
                <a:tc>
                  <a:txBody>
                    <a:bodyPr/>
                    <a:lstStyle/>
                    <a:p>
                      <a:r>
                        <a:rPr lang="en-GB" sz="1600" dirty="0"/>
                        <a:t>Plugins can perform work on</a:t>
                      </a:r>
                      <a:r>
                        <a:rPr lang="en-GB" sz="1600" baseline="0" dirty="0"/>
                        <a:t> behalf of another user</a:t>
                      </a:r>
                      <a:endParaRPr lang="en-GB" sz="1600" dirty="0"/>
                    </a:p>
                  </a:txBody>
                  <a:tcPr/>
                </a:tc>
                <a:tc>
                  <a:txBody>
                    <a:bodyPr/>
                    <a:lstStyle/>
                    <a:p>
                      <a:r>
                        <a:rPr lang="en-GB" sz="1600" dirty="0"/>
                        <a:t>Asynchronous </a:t>
                      </a:r>
                      <a:r>
                        <a:rPr lang="en-GB" sz="1600" dirty="0" err="1"/>
                        <a:t>WorkFlows</a:t>
                      </a:r>
                      <a:r>
                        <a:rPr lang="en-GB" sz="1600" dirty="0"/>
                        <a:t> act under the permission of the calling user.</a:t>
                      </a:r>
                      <a:r>
                        <a:rPr lang="en-GB" sz="1600" baseline="0" dirty="0"/>
                        <a:t> </a:t>
                      </a:r>
                      <a:r>
                        <a:rPr lang="en-GB" sz="1600" baseline="0" dirty="0" err="1"/>
                        <a:t>R</a:t>
                      </a:r>
                      <a:r>
                        <a:rPr lang="en-GB" sz="1600" dirty="0" err="1"/>
                        <a:t>ealTime</a:t>
                      </a:r>
                      <a:r>
                        <a:rPr lang="en-GB" sz="1600" dirty="0"/>
                        <a:t> </a:t>
                      </a:r>
                      <a:r>
                        <a:rPr lang="en-GB" sz="1600" dirty="0" err="1"/>
                        <a:t>WorkFlows</a:t>
                      </a:r>
                      <a:r>
                        <a:rPr lang="en-GB" sz="1600" dirty="0"/>
                        <a:t> execute under </a:t>
                      </a:r>
                      <a:r>
                        <a:rPr lang="en-GB" sz="1600" dirty="0" smtClean="0"/>
                        <a:t>the </a:t>
                      </a:r>
                      <a:r>
                        <a:rPr lang="en-GB" sz="1600" dirty="0" err="1"/>
                        <a:t>WorkFlow</a:t>
                      </a:r>
                      <a:r>
                        <a:rPr lang="en-GB" sz="1600" dirty="0"/>
                        <a:t> owner or calling user</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39852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smtClean="0"/>
              <a:t>Uses</a:t>
            </a:r>
          </a:p>
          <a:p>
            <a:pPr lvl="1"/>
            <a:r>
              <a:rPr lang="en-GB" smtClean="0"/>
              <a:t>Complex data validation</a:t>
            </a:r>
          </a:p>
          <a:p>
            <a:pPr lvl="1"/>
            <a:r>
              <a:rPr lang="en-GB" smtClean="0"/>
              <a:t>Auto-number generation</a:t>
            </a:r>
          </a:p>
          <a:p>
            <a:pPr lvl="1"/>
            <a:r>
              <a:rPr lang="en-GB" smtClean="0"/>
              <a:t>Integration with other applications</a:t>
            </a:r>
          </a:p>
          <a:p>
            <a:pPr lvl="1"/>
            <a:r>
              <a:rPr lang="en-GB" smtClean="0"/>
              <a:t>Complex business logic</a:t>
            </a:r>
            <a:endParaRPr lang="en-US" smtClean="0"/>
          </a:p>
          <a:p>
            <a:r>
              <a:rPr lang="en-US" smtClean="0"/>
              <a:t>When to use:</a:t>
            </a:r>
          </a:p>
          <a:p>
            <a:pPr lvl="1"/>
            <a:r>
              <a:rPr lang="en-US" smtClean="0"/>
              <a:t>Ease of development for advanced operations</a:t>
            </a:r>
          </a:p>
          <a:p>
            <a:pPr lvl="1"/>
            <a:r>
              <a:rPr lang="en-US" smtClean="0"/>
              <a:t>Modifications by developers only</a:t>
            </a:r>
          </a:p>
          <a:p>
            <a:pPr lvl="1"/>
            <a:r>
              <a:rPr lang="en-US" smtClean="0"/>
              <a:t>‘On Demand’ not required</a:t>
            </a:r>
          </a:p>
          <a:p>
            <a:pPr lvl="1"/>
            <a:r>
              <a:rPr lang="en-US" smtClean="0"/>
              <a:t>Logic Support </a:t>
            </a:r>
          </a:p>
          <a:p>
            <a:pPr lvl="1"/>
            <a:r>
              <a:rPr lang="en-US" smtClean="0"/>
              <a:t>Immediacy</a:t>
            </a:r>
          </a:p>
          <a:p>
            <a:pPr lvl="1"/>
            <a:r>
              <a:rPr lang="en-US" smtClean="0"/>
              <a:t>Platform Layer Data Validation</a:t>
            </a:r>
          </a:p>
          <a:p>
            <a:endParaRPr lang="en-US" dirty="0"/>
          </a:p>
        </p:txBody>
      </p:sp>
      <p:sp>
        <p:nvSpPr>
          <p:cNvPr id="10" name="Title 9"/>
          <p:cNvSpPr>
            <a:spLocks noGrp="1"/>
          </p:cNvSpPr>
          <p:nvPr>
            <p:ph type="title"/>
          </p:nvPr>
        </p:nvSpPr>
        <p:spPr/>
        <p:txBody>
          <a:bodyPr>
            <a:normAutofit fontScale="90000"/>
          </a:bodyPr>
          <a:lstStyle/>
          <a:p>
            <a:r>
              <a:rPr lang="en-GB" smtClean="0"/>
              <a:t>Plugins – When to Use</a:t>
            </a:r>
            <a:endParaRPr lang="en-GB" dirty="0"/>
          </a:p>
        </p:txBody>
      </p:sp>
    </p:spTree>
    <p:extLst>
      <p:ext uri="{BB962C8B-B14F-4D97-AF65-F5344CB8AC3E}">
        <p14:creationId xmlns:p14="http://schemas.microsoft.com/office/powerpoint/2010/main" val="1646562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Placeholder 2"/>
          <p:cNvSpPr>
            <a:spLocks noGrp="1"/>
          </p:cNvSpPr>
          <p:nvPr>
            <p:ph type="body" sz="quarter" idx="15"/>
          </p:nvPr>
        </p:nvSpPr>
        <p:spPr/>
        <p:txBody>
          <a:bodyPr/>
          <a:lstStyle/>
          <a:p>
            <a:endParaRPr lang="en-GB" dirty="0"/>
          </a:p>
        </p:txBody>
      </p:sp>
      <p:sp>
        <p:nvSpPr>
          <p:cNvPr id="3" name="Title 2"/>
          <p:cNvSpPr>
            <a:spLocks noGrp="1"/>
          </p:cNvSpPr>
          <p:nvPr>
            <p:ph type="title"/>
          </p:nvPr>
        </p:nvSpPr>
        <p:spPr/>
        <p:txBody>
          <a:bodyPr>
            <a:normAutofit fontScale="90000"/>
          </a:bodyPr>
          <a:lstStyle/>
          <a:p>
            <a:r>
              <a:rPr lang="en-GB" dirty="0"/>
              <a:t>Event Execution </a:t>
            </a:r>
            <a:r>
              <a:rPr lang="en-GB" dirty="0" smtClean="0"/>
              <a:t>Pipeline</a:t>
            </a:r>
            <a:endParaRPr lang="en-GB" dirty="0"/>
          </a:p>
        </p:txBody>
      </p:sp>
      <p:pic>
        <p:nvPicPr>
          <p:cNvPr id="6" name="Picture 5" descr="window"/>
          <p:cNvPicPr>
            <a:picLocks/>
          </p:cNvPicPr>
          <p:nvPr/>
        </p:nvPicPr>
        <p:blipFill>
          <a:blip r:embed="rId3" cstate="print"/>
          <a:srcRect/>
          <a:stretch>
            <a:fillRect/>
          </a:stretch>
        </p:blipFill>
        <p:spPr bwMode="auto">
          <a:xfrm>
            <a:off x="2345266" y="1839855"/>
            <a:ext cx="7120467" cy="4891143"/>
          </a:xfrm>
          <a:prstGeom prst="rect">
            <a:avLst/>
          </a:prstGeom>
          <a:noFill/>
          <a:ln w="9525">
            <a:noFill/>
            <a:miter lim="800000"/>
            <a:headEnd/>
            <a:tailEnd/>
          </a:ln>
        </p:spPr>
      </p:pic>
    </p:spTree>
    <p:extLst>
      <p:ext uri="{BB962C8B-B14F-4D97-AF65-F5344CB8AC3E}">
        <p14:creationId xmlns:p14="http://schemas.microsoft.com/office/powerpoint/2010/main" val="515201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smtClean="0"/>
              <a:t>Asynchronous</a:t>
            </a:r>
          </a:p>
          <a:p>
            <a:pPr lvl="1"/>
            <a:r>
              <a:rPr lang="en-US" dirty="0" smtClean="0"/>
              <a:t>Uses more resources to track asynchronous work</a:t>
            </a:r>
          </a:p>
          <a:p>
            <a:pPr lvl="1"/>
            <a:r>
              <a:rPr lang="en-US" dirty="0" smtClean="0"/>
              <a:t>Improves user’s perception of system performance because they are not waiting</a:t>
            </a:r>
          </a:p>
          <a:p>
            <a:r>
              <a:rPr lang="en-US" dirty="0" smtClean="0"/>
              <a:t>Synchronous</a:t>
            </a:r>
          </a:p>
          <a:p>
            <a:pPr lvl="1"/>
            <a:r>
              <a:rPr lang="en-US" dirty="0" smtClean="0"/>
              <a:t>Can highlight performance delays because user is blocked until operations are completed</a:t>
            </a:r>
          </a:p>
          <a:p>
            <a:pPr lvl="1"/>
            <a:r>
              <a:rPr lang="en-US" dirty="0" smtClean="0"/>
              <a:t>Can give immediate feedback to user of operation success</a:t>
            </a:r>
          </a:p>
          <a:p>
            <a:endParaRPr lang="en-US" dirty="0" smtClean="0"/>
          </a:p>
          <a:p>
            <a:endParaRPr lang="en-US" dirty="0"/>
          </a:p>
        </p:txBody>
      </p:sp>
      <p:sp>
        <p:nvSpPr>
          <p:cNvPr id="10" name="Title 9"/>
          <p:cNvSpPr>
            <a:spLocks noGrp="1"/>
          </p:cNvSpPr>
          <p:nvPr>
            <p:ph type="title"/>
          </p:nvPr>
        </p:nvSpPr>
        <p:spPr/>
        <p:txBody>
          <a:bodyPr>
            <a:normAutofit fontScale="90000"/>
          </a:bodyPr>
          <a:lstStyle/>
          <a:p>
            <a:r>
              <a:rPr lang="en-GB" smtClean="0"/>
              <a:t>When Plugins Execute</a:t>
            </a:r>
            <a:endParaRPr lang="en-GB" dirty="0"/>
          </a:p>
        </p:txBody>
      </p:sp>
    </p:spTree>
    <p:extLst>
      <p:ext uri="{BB962C8B-B14F-4D97-AF65-F5344CB8AC3E}">
        <p14:creationId xmlns:p14="http://schemas.microsoft.com/office/powerpoint/2010/main" val="23541219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oEyIGomQSU2CpZWjuhqIEg"/>
</p:tagLst>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EFF839BC99765C44ABF57D628FED732F" ma:contentTypeVersion="0" ma:contentTypeDescription="Base content type which represents courseware documents" ma:contentTypeScope="" ma:versionID="1b62c6efd6b4f2b82e31975c7afb7183">
  <xsd:schema xmlns:xsd="http://www.w3.org/2001/XMLSchema" xmlns:xs="http://www.w3.org/2001/XMLSchema" xmlns:p="http://schemas.microsoft.com/office/2006/metadata/properties" xmlns:ns2="E91B78A9-CB0B-4A6B-986C-C3FD7F78ECCA" targetNamespace="http://schemas.microsoft.com/office/2006/metadata/properties" ma:root="true" ma:fieldsID="e20d87a58502fcd64504fc29d9a55e54" ns2:_="">
    <xsd:import namespace="E91B78A9-CB0B-4A6B-986C-C3FD7F78ECC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1B78A9-CB0B-4A6B-986C-C3FD7F78ECC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equenceNumber xmlns="E91B78A9-CB0B-4A6B-986C-C3FD7F78ECCA">6</SequenceNumber>
    <IsBuildFile xmlns="E91B78A9-CB0B-4A6B-986C-C3FD7F78ECCA" xsi:nil="true"/>
    <BookTypeField0 xmlns="E91B78A9-CB0B-4A6B-986C-C3FD7F78ECCA">
      <Terms xmlns="http://schemas.microsoft.com/office/infopath/2007/PartnerControls">
        <TermInfo xmlns="http://schemas.microsoft.com/office/infopath/2007/PartnerControls">
          <TermName xmlns="http://schemas.microsoft.com/office/infopath/2007/PartnerControls">DG1</TermName>
          <TermId xmlns="http://schemas.microsoft.com/office/infopath/2007/PartnerControls">2c36b281-5453-4638-b94e-382d16c3a3ae</TermId>
        </TermInfo>
      </Terms>
    </BookType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734150-B28D-48BC-975A-6096DE804C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1B78A9-CB0B-4A6B-986C-C3FD7F78EC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7189BF-321B-4D1B-BF66-8A4D44B1E50E}">
  <ds:schemaRefs>
    <ds:schemaRef ds:uri="http://schemas.openxmlformats.org/package/2006/metadata/core-properties"/>
    <ds:schemaRef ds:uri="http://purl.org/dc/elements/1.1/"/>
    <ds:schemaRef ds:uri="http://schemas.microsoft.com/office/infopath/2007/PartnerControls"/>
    <ds:schemaRef ds:uri="E91B78A9-CB0B-4A6B-986C-C3FD7F78ECCA"/>
    <ds:schemaRef ds:uri="http://schemas.microsoft.com/office/2006/metadata/properties"/>
    <ds:schemaRef ds:uri="http://purl.org/dc/term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AFFC4B94-0CD0-4800-AB18-1AB7E73792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461</TotalTime>
  <Words>5857</Words>
  <Application>Microsoft Office PowerPoint</Application>
  <PresentationFormat>Widescreen</PresentationFormat>
  <Paragraphs>677</Paragraphs>
  <Slides>54</Slides>
  <Notes>54</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Consolas</vt:lpstr>
      <vt:lpstr>Courier New</vt:lpstr>
      <vt:lpstr>Segoe UI</vt:lpstr>
      <vt:lpstr>Segoe UI Light</vt:lpstr>
      <vt:lpstr>Verdana</vt:lpstr>
      <vt:lpstr>PPM Courseware Slides</vt:lpstr>
      <vt:lpstr>Plugins</vt:lpstr>
      <vt:lpstr>Objectives</vt:lpstr>
      <vt:lpstr>Plugins - introduction</vt:lpstr>
      <vt:lpstr>Plugins - introduction</vt:lpstr>
      <vt:lpstr>Differences between Plugins and WorkFlow</vt:lpstr>
      <vt:lpstr>Differences between Plugins and WorkFlow</vt:lpstr>
      <vt:lpstr>Plugins – When to Use</vt:lpstr>
      <vt:lpstr>Event Execution Pipeline</vt:lpstr>
      <vt:lpstr>When Plugins Execute</vt:lpstr>
      <vt:lpstr>Plugin  -  Execution Pattern</vt:lpstr>
      <vt:lpstr>Pre/Post Event Images</vt:lpstr>
      <vt:lpstr>PowerPoint Presentation</vt:lpstr>
      <vt:lpstr>Plugin Sandbox Isolation - Security</vt:lpstr>
      <vt:lpstr>SDK – Developer Toolkit Project Template</vt:lpstr>
      <vt:lpstr>Creating a Plugin Assembly</vt:lpstr>
      <vt:lpstr>PowerPoint Presentation</vt:lpstr>
      <vt:lpstr>Registering and deploying plugins</vt:lpstr>
      <vt:lpstr>PowerPoint Presentation</vt:lpstr>
      <vt:lpstr>Debugging and Issues</vt:lpstr>
      <vt:lpstr>Debugging – attach to process</vt:lpstr>
      <vt:lpstr>Organizational Insights</vt:lpstr>
      <vt:lpstr>Plugin Configuration</vt:lpstr>
      <vt:lpstr>Debugging online</vt:lpstr>
      <vt:lpstr>Diagnostics</vt:lpstr>
      <vt:lpstr>Module 5 Lab A</vt:lpstr>
      <vt:lpstr>Module 5 Lab B</vt:lpstr>
      <vt:lpstr>Azure Integration</vt:lpstr>
      <vt:lpstr>What is Service Bus?</vt:lpstr>
      <vt:lpstr>Key Features</vt:lpstr>
      <vt:lpstr>Service Bus Namespace Tree</vt:lpstr>
      <vt:lpstr>Creating a Service Bus Namespace</vt:lpstr>
      <vt:lpstr>Service Bus Queues</vt:lpstr>
      <vt:lpstr>Creating a Service Bus Queue</vt:lpstr>
      <vt:lpstr>Service Bus Topics</vt:lpstr>
      <vt:lpstr>Service Bus Topics</vt:lpstr>
      <vt:lpstr>Receiving Messages</vt:lpstr>
      <vt:lpstr>Connection Strings</vt:lpstr>
      <vt:lpstr>Connection Strings</vt:lpstr>
      <vt:lpstr>Receiving Queue Messages</vt:lpstr>
      <vt:lpstr>Creating Service Bus Topics</vt:lpstr>
      <vt:lpstr>Service Bus Relay</vt:lpstr>
      <vt:lpstr>Service Bus Relay Architecture</vt:lpstr>
      <vt:lpstr>Using the Service Bus Relay</vt:lpstr>
      <vt:lpstr>Service Bus Relay Security</vt:lpstr>
      <vt:lpstr>Configuring Access Tokens</vt:lpstr>
      <vt:lpstr>Relay vs Message Broker</vt:lpstr>
      <vt:lpstr>Demo (Optional)</vt:lpstr>
      <vt:lpstr>plug-in is provided with Dynamics 365 SDK</vt:lpstr>
      <vt:lpstr>CRM – Azure Integration</vt:lpstr>
      <vt:lpstr>Register a New Service Endpoint </vt:lpstr>
      <vt:lpstr>Choose the Format for the message body</vt:lpstr>
      <vt:lpstr>PowerPoint Presentation</vt:lpstr>
      <vt:lpstr>Demo (Optional)</vt:lpstr>
      <vt:lpstr>Summary</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Varnham, Scott</cp:lastModifiedBy>
  <cp:revision>56</cp:revision>
  <dcterms:created xsi:type="dcterms:W3CDTF">2016-09-15T10:26:31Z</dcterms:created>
  <dcterms:modified xsi:type="dcterms:W3CDTF">2018-12-10T15:09:49Z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0x010100F0967B7CEE8D417F966757887D9466FB00EFF839BC99765C44ABF57D628FED732F</vt:lpwstr>
  </property>
  <property fmtid="{D5CDD505-2E9C-101B-9397-08002B2CF9AE}" pid="4" name="BookType">
    <vt:lpwstr>21</vt:lpwstr>
  </property>
</Properties>
</file>