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Lst>
  <p:notesMasterIdLst>
    <p:notesMasterId r:id="rId29"/>
  </p:notesMasterIdLst>
  <p:handoutMasterIdLst>
    <p:handoutMasterId r:id="rId30"/>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5987" autoAdjust="0"/>
    <p:restoredTop sz="94631" autoAdjust="0"/>
  </p:normalViewPr>
  <p:slideViewPr>
    <p:cSldViewPr snapToGrid="0">
      <p:cViewPr varScale="1">
        <p:scale>
          <a:sx n="113" d="100"/>
          <a:sy n="113" d="100"/>
        </p:scale>
        <p:origin x="372" y="96"/>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8" d="100"/>
          <a:sy n="78" d="100"/>
        </p:scale>
        <p:origin x="3978" y="108"/>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30620"/>
            <a:ext cx="5400675" cy="400110"/>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smtClean="0">
                <a:solidFill>
                  <a:schemeClr val="accent4"/>
                </a:solidFill>
                <a:latin typeface="Segoe UI" panose="020B0502040204020203" pitchFamily="34" charset="0"/>
                <a:cs typeface="Segoe UI" panose="020B0502040204020203" pitchFamily="34" charset="0"/>
              </a:rPr>
              <a:t>Microsoft Dynamics CRM and Dynamics 365 Fast Track for Developers</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smtClean="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873957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8913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Open the project ..\</a:t>
            </a:r>
            <a:r>
              <a:rPr lang="en-GB" dirty="0">
                <a:effectLst/>
              </a:rPr>
              <a:t>SDK\</a:t>
            </a:r>
            <a:r>
              <a:rPr lang="en-GB" dirty="0" err="1">
                <a:effectLst/>
              </a:rPr>
              <a:t>SampleCode</a:t>
            </a:r>
            <a:r>
              <a:rPr lang="en-GB" dirty="0">
                <a:effectLst/>
              </a:rPr>
              <a:t>\CS\Client\</a:t>
            </a:r>
            <a:r>
              <a:rPr lang="en-GB" dirty="0" err="1">
                <a:effectLst/>
              </a:rPr>
              <a:t>SOAPLogger</a:t>
            </a:r>
            <a:r>
              <a:rPr lang="en-GB" dirty="0">
                <a:effectLst/>
              </a:rPr>
              <a:t>\SOAPLogger.sln.</a:t>
            </a:r>
            <a:endParaRPr lang="en-GB" dirty="0"/>
          </a:p>
        </p:txBody>
      </p:sp>
    </p:spTree>
    <p:extLst>
      <p:ext uri="{BB962C8B-B14F-4D97-AF65-F5344CB8AC3E}">
        <p14:creationId xmlns:p14="http://schemas.microsoft.com/office/powerpoint/2010/main" val="2285235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The Context object is a reference pointer to the Dynamics 365</a:t>
            </a:r>
            <a:r>
              <a:rPr lang="en-US" baseline="0" dirty="0"/>
              <a:t> service that the client script is running within.  By referencing the Context object, the client script has a gateway to the attributes of the Dynamics 365 instance in relation to the current user, their identity, their roles, their language preference, their organization etc. </a:t>
            </a:r>
            <a:r>
              <a:rPr lang="en-US" dirty="0"/>
              <a:t>The </a:t>
            </a:r>
            <a:r>
              <a:rPr lang="en-US" dirty="0" err="1"/>
              <a:t>getClientUrl</a:t>
            </a:r>
            <a:r>
              <a:rPr lang="en-US" dirty="0"/>
              <a:t> method returns the </a:t>
            </a:r>
            <a:r>
              <a:rPr lang="en-GB" dirty="0">
                <a:effectLst/>
              </a:rPr>
              <a:t>base URL that was used to access the application. This is used when using REST/</a:t>
            </a:r>
            <a:r>
              <a:rPr lang="en-GB" dirty="0" err="1">
                <a:effectLst/>
              </a:rPr>
              <a:t>oData</a:t>
            </a:r>
            <a:r>
              <a:rPr lang="en-GB" dirty="0">
                <a:effectLst/>
              </a:rPr>
              <a:t> and SOAP techniques to access CRM functionality from JavaScript. The </a:t>
            </a:r>
            <a:r>
              <a:rPr lang="en-GB" dirty="0" err="1">
                <a:effectLst/>
              </a:rPr>
              <a:t>getUserLcid</a:t>
            </a:r>
            <a:r>
              <a:rPr lang="en-GB" dirty="0">
                <a:effectLst/>
              </a:rPr>
              <a:t> method is used when extracting labels for a specific</a:t>
            </a:r>
            <a:r>
              <a:rPr lang="en-GB" baseline="0" dirty="0">
                <a:effectLst/>
              </a:rPr>
              <a:t> culture.</a:t>
            </a:r>
          </a:p>
          <a:p>
            <a:endParaRPr lang="en-GB" baseline="0" dirty="0">
              <a:effectLst/>
            </a:endParaRPr>
          </a:p>
          <a:p>
            <a:r>
              <a:rPr lang="en-US" dirty="0"/>
              <a:t>The </a:t>
            </a:r>
            <a:r>
              <a:rPr lang="en-US" dirty="0" err="1"/>
              <a:t>Dyanmics</a:t>
            </a:r>
            <a:r>
              <a:rPr lang="en-US" dirty="0"/>
              <a:t> 365 context is available to client</a:t>
            </a:r>
            <a:r>
              <a:rPr lang="en-US" baseline="0" dirty="0"/>
              <a:t> script running from</a:t>
            </a:r>
            <a:r>
              <a:rPr lang="en-US" dirty="0"/>
              <a:t> within a Dynamics 365 form,</a:t>
            </a:r>
            <a:r>
              <a:rPr lang="en-US" baseline="0" dirty="0"/>
              <a:t> by reference the </a:t>
            </a:r>
            <a:r>
              <a:rPr lang="en-US" baseline="0" dirty="0" err="1"/>
              <a:t>Xrm.Page.context</a:t>
            </a:r>
            <a:r>
              <a:rPr lang="en-US" baseline="0" dirty="0"/>
              <a:t>, or if running script from within an </a:t>
            </a:r>
            <a:r>
              <a:rPr lang="en-US" baseline="0" dirty="0" err="1"/>
              <a:t>unhosted</a:t>
            </a:r>
            <a:r>
              <a:rPr lang="en-US" baseline="0" dirty="0"/>
              <a:t> web resource, an html page,  through a reference to the </a:t>
            </a:r>
            <a:r>
              <a:rPr lang="en-US" baseline="0" dirty="0" err="1"/>
              <a:t>ClientGlobalContexts</a:t>
            </a:r>
            <a:r>
              <a:rPr lang="en-US" baseline="0" dirty="0"/>
              <a:t> </a:t>
            </a:r>
            <a:r>
              <a:rPr lang="en-US" baseline="0" dirty="0" err="1"/>
              <a:t>GetGlobalContext</a:t>
            </a:r>
            <a:r>
              <a:rPr lang="en-US" baseline="0" dirty="0"/>
              <a:t> method (need a reference with a proceeding </a:t>
            </a:r>
            <a:r>
              <a:rPr lang="en-GB" kern="1200" dirty="0"/>
              <a:t>&lt;script type="text/</a:t>
            </a:r>
            <a:r>
              <a:rPr lang="en-GB" kern="1200" dirty="0" err="1"/>
              <a:t>javascript</a:t>
            </a:r>
            <a:r>
              <a:rPr lang="en-GB" kern="1200" dirty="0"/>
              <a:t>" </a:t>
            </a:r>
            <a:r>
              <a:rPr lang="en-GB" kern="1200" dirty="0" err="1"/>
              <a:t>src</a:t>
            </a:r>
            <a:r>
              <a:rPr lang="en-GB" kern="1200" dirty="0"/>
              <a:t>="../ClientGlobalContext.js.aspx"&gt;&lt;/script&gt;)</a:t>
            </a:r>
          </a:p>
          <a:p>
            <a:endParaRPr lang="en-GB" kern="1200" dirty="0"/>
          </a:p>
          <a:p>
            <a:r>
              <a:rPr lang="en-GB" kern="1200" dirty="0"/>
              <a:t>A common approach to get a context object is to check for the creation of a context through</a:t>
            </a:r>
            <a:r>
              <a:rPr lang="en-GB" kern="1200" baseline="0" dirty="0"/>
              <a:t> the </a:t>
            </a:r>
            <a:r>
              <a:rPr lang="en-GB" kern="1200" baseline="0" dirty="0" err="1"/>
              <a:t>Xrm.Page</a:t>
            </a:r>
            <a:r>
              <a:rPr lang="en-GB" kern="1200" baseline="0" dirty="0"/>
              <a:t> API and use the </a:t>
            </a:r>
            <a:r>
              <a:rPr lang="en-GB" kern="1200" baseline="0" dirty="0" err="1"/>
              <a:t>GetGlobalContext</a:t>
            </a:r>
            <a:r>
              <a:rPr lang="en-GB" kern="1200" baseline="0" dirty="0"/>
              <a:t> method if that returns null.</a:t>
            </a:r>
          </a:p>
          <a:p>
            <a:endParaRPr lang="en-GB" kern="1200" baseline="0" dirty="0"/>
          </a:p>
          <a:p>
            <a:r>
              <a:rPr lang="en-GB" kern="1200" dirty="0"/>
              <a:t> </a:t>
            </a:r>
            <a:r>
              <a:rPr lang="en-GB" kern="1200" dirty="0" err="1"/>
              <a:t>var</a:t>
            </a:r>
            <a:r>
              <a:rPr lang="en-GB" kern="1200" dirty="0"/>
              <a:t> context = </a:t>
            </a:r>
            <a:r>
              <a:rPr lang="en-GB" kern="1200" dirty="0" err="1"/>
              <a:t>Xrm.Page.context</a:t>
            </a:r>
            <a:r>
              <a:rPr lang="en-GB" kern="1200" dirty="0"/>
              <a:t>;</a:t>
            </a:r>
          </a:p>
          <a:p>
            <a:r>
              <a:rPr lang="en-GB" kern="1200" dirty="0"/>
              <a:t>    if (context==null) {</a:t>
            </a:r>
          </a:p>
          <a:p>
            <a:r>
              <a:rPr lang="en-GB" kern="1200" dirty="0"/>
              <a:t>        context = </a:t>
            </a:r>
            <a:r>
              <a:rPr lang="en-GB" kern="1200" dirty="0" err="1"/>
              <a:t>GetGlobalCOntext</a:t>
            </a:r>
            <a:r>
              <a:rPr lang="en-GB" kern="1200" dirty="0"/>
              <a:t>();</a:t>
            </a:r>
          </a:p>
          <a:p>
            <a:r>
              <a:rPr lang="en-GB" kern="1200" dirty="0"/>
              <a:t>    }</a:t>
            </a:r>
            <a:endParaRPr lang="en-GB" kern="1200" baseline="0" dirty="0"/>
          </a:p>
          <a:p>
            <a:endParaRPr lang="en-GB" sz="1200" kern="1200" baseline="0" dirty="0">
              <a:solidFill>
                <a:schemeClr val="tx1"/>
              </a:solidFill>
              <a:ea typeface="+mn-ea"/>
            </a:endParaRPr>
          </a:p>
          <a:p>
            <a:endParaRPr lang="en-GB" dirty="0">
              <a:effectLst/>
            </a:endParaRPr>
          </a:p>
          <a:p>
            <a:endParaRPr lang="en-GB" dirty="0">
              <a:effectLst/>
            </a:endParaRPr>
          </a:p>
          <a:p>
            <a:endParaRPr lang="en-GB" dirty="0">
              <a:effectLst/>
            </a:endParaRPr>
          </a:p>
          <a:p>
            <a:endParaRPr lang="en-GB" dirty="0">
              <a:effectLst/>
            </a:endParaRPr>
          </a:p>
          <a:p>
            <a:endParaRPr lang="en-GB" dirty="0">
              <a:effectLst/>
            </a:endParaRPr>
          </a:p>
          <a:p>
            <a:endParaRPr lang="en-US" dirty="0"/>
          </a:p>
          <a:p>
            <a:endParaRPr lang="en-GB" dirty="0">
              <a:effectLst/>
            </a:endParaRPr>
          </a:p>
          <a:p>
            <a:endParaRPr lang="en-GB" dirty="0"/>
          </a:p>
          <a:p>
            <a:endParaRPr lang="en-US" dirty="0"/>
          </a:p>
        </p:txBody>
      </p:sp>
    </p:spTree>
    <p:extLst>
      <p:ext uri="{BB962C8B-B14F-4D97-AF65-F5344CB8AC3E}">
        <p14:creationId xmlns:p14="http://schemas.microsoft.com/office/powerpoint/2010/main" val="3119225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Adding a JavaScript web resource as a form library, and selecting pass </a:t>
            </a:r>
            <a:r>
              <a:rPr lang="en-GB" dirty="0" err="1"/>
              <a:t>Excecution</a:t>
            </a:r>
            <a:r>
              <a:rPr lang="en-GB" dirty="0"/>
              <a:t> Context as first parameter.</a:t>
            </a:r>
          </a:p>
          <a:p>
            <a:endParaRPr lang="en-GB" dirty="0"/>
          </a:p>
          <a:p>
            <a:r>
              <a:rPr lang="en-GB" dirty="0" err="1"/>
              <a:t>QALab.FormLoad</a:t>
            </a:r>
            <a:r>
              <a:rPr lang="en-GB" dirty="0"/>
              <a:t> = function (</a:t>
            </a:r>
            <a:r>
              <a:rPr lang="en-GB" dirty="0" err="1"/>
              <a:t>Eventctx</a:t>
            </a:r>
            <a:r>
              <a:rPr lang="en-GB" dirty="0"/>
              <a:t>) {</a:t>
            </a:r>
          </a:p>
          <a:p>
            <a:r>
              <a:rPr lang="en-GB" dirty="0"/>
              <a:t>	</a:t>
            </a:r>
            <a:r>
              <a:rPr lang="en-GB" dirty="0" err="1"/>
              <a:t>var</a:t>
            </a:r>
            <a:r>
              <a:rPr lang="en-GB" dirty="0"/>
              <a:t> </a:t>
            </a:r>
            <a:r>
              <a:rPr lang="en-GB" dirty="0" err="1"/>
              <a:t>ctx</a:t>
            </a:r>
            <a:r>
              <a:rPr lang="en-GB" dirty="0"/>
              <a:t> = </a:t>
            </a:r>
            <a:r>
              <a:rPr lang="en-GB" dirty="0" err="1"/>
              <a:t>Eventctx.getContext</a:t>
            </a:r>
            <a:r>
              <a:rPr lang="en-GB" dirty="0"/>
              <a:t>();</a:t>
            </a:r>
          </a:p>
          <a:p>
            <a:r>
              <a:rPr lang="en-GB" dirty="0"/>
              <a:t>	</a:t>
            </a:r>
            <a:r>
              <a:rPr lang="en-GB" dirty="0" err="1"/>
              <a:t>var</a:t>
            </a:r>
            <a:r>
              <a:rPr lang="en-GB" dirty="0"/>
              <a:t> </a:t>
            </a:r>
            <a:r>
              <a:rPr lang="en-GB" dirty="0" err="1"/>
              <a:t>qry</a:t>
            </a:r>
            <a:r>
              <a:rPr lang="en-GB" dirty="0"/>
              <a:t> = </a:t>
            </a:r>
            <a:r>
              <a:rPr lang="en-GB" dirty="0" err="1"/>
              <a:t>ctx.getQueryStringParameters</a:t>
            </a:r>
            <a:r>
              <a:rPr lang="en-GB" dirty="0"/>
              <a:t>();</a:t>
            </a:r>
          </a:p>
          <a:p>
            <a:r>
              <a:rPr lang="en-GB" dirty="0"/>
              <a: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Only </a:t>
            </a:r>
            <a:r>
              <a:rPr lang="en-GB" dirty="0" err="1"/>
              <a:t>etc</a:t>
            </a:r>
            <a:r>
              <a:rPr lang="en-GB" dirty="0"/>
              <a:t> and id available for code running inside CRM form</a:t>
            </a:r>
          </a:p>
          <a:p>
            <a:endParaRPr lang="en-GB" dirty="0"/>
          </a:p>
          <a:p>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870" y="7093353"/>
            <a:ext cx="3784343" cy="1559454"/>
          </a:xfrm>
          <a:prstGeom prst="rect">
            <a:avLst/>
          </a:prstGeom>
        </p:spPr>
      </p:pic>
    </p:spTree>
    <p:extLst>
      <p:ext uri="{BB962C8B-B14F-4D97-AF65-F5344CB8AC3E}">
        <p14:creationId xmlns:p14="http://schemas.microsoft.com/office/powerpoint/2010/main" val="637517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Html page web resource with </a:t>
            </a:r>
            <a:r>
              <a:rPr lang="en-US" dirty="0" err="1"/>
              <a:t>pageload</a:t>
            </a:r>
            <a:r>
              <a:rPr lang="en-US" dirty="0"/>
              <a:t> function in script section inserted into contact form design</a:t>
            </a:r>
          </a:p>
          <a:p>
            <a:r>
              <a:rPr lang="en-GB" dirty="0"/>
              <a:t> </a:t>
            </a:r>
            <a:r>
              <a:rPr lang="en-GB" dirty="0" err="1"/>
              <a:t>var</a:t>
            </a:r>
            <a:r>
              <a:rPr lang="en-GB" dirty="0"/>
              <a:t> </a:t>
            </a:r>
            <a:r>
              <a:rPr lang="en-GB" dirty="0" err="1"/>
              <a:t>ctx</a:t>
            </a:r>
            <a:r>
              <a:rPr lang="en-GB" dirty="0"/>
              <a:t> = </a:t>
            </a:r>
            <a:r>
              <a:rPr lang="en-GB" dirty="0" err="1"/>
              <a:t>Xrm.Page.context</a:t>
            </a:r>
            <a:r>
              <a:rPr lang="en-GB" dirty="0"/>
              <a:t>;</a:t>
            </a:r>
          </a:p>
          <a:p>
            <a:r>
              <a:rPr lang="en-GB" dirty="0" err="1"/>
              <a:t>var</a:t>
            </a:r>
            <a:r>
              <a:rPr lang="en-GB" dirty="0"/>
              <a:t> </a:t>
            </a:r>
            <a:r>
              <a:rPr lang="en-GB" dirty="0" err="1"/>
              <a:t>allparams</a:t>
            </a:r>
            <a:r>
              <a:rPr lang="en-GB" dirty="0"/>
              <a:t> = </a:t>
            </a:r>
            <a:r>
              <a:rPr lang="en-GB" dirty="0" err="1"/>
              <a:t>ctx.getQueryStringParameters</a:t>
            </a:r>
            <a:r>
              <a:rPr lang="en-GB" dirty="0"/>
              <a:t>();</a:t>
            </a:r>
          </a:p>
          <a:p>
            <a:r>
              <a:rPr lang="en-GB" dirty="0"/>
              <a:t>            </a:t>
            </a:r>
            <a:r>
              <a:rPr lang="en-GB" dirty="0" err="1"/>
              <a:t>var</a:t>
            </a:r>
            <a:r>
              <a:rPr lang="en-GB" dirty="0"/>
              <a:t> data = </a:t>
            </a:r>
            <a:r>
              <a:rPr lang="en-GB" dirty="0" err="1"/>
              <a:t>ctx.getQueryStringParameters</a:t>
            </a:r>
            <a:r>
              <a:rPr lang="en-GB" dirty="0"/>
              <a:t>()["data"];</a:t>
            </a:r>
          </a:p>
          <a:p>
            <a:r>
              <a:rPr lang="en-GB" dirty="0"/>
              <a:t>            </a:t>
            </a:r>
            <a:r>
              <a:rPr lang="en-GB" dirty="0" err="1"/>
              <a:t>vals</a:t>
            </a:r>
            <a:r>
              <a:rPr lang="en-GB" dirty="0"/>
              <a:t> = </a:t>
            </a:r>
            <a:r>
              <a:rPr lang="en-GB" dirty="0" err="1"/>
              <a:t>decodeURIComponent</a:t>
            </a:r>
            <a:r>
              <a:rPr lang="en-GB" dirty="0"/>
              <a:t>(data).split("&amp;");</a:t>
            </a:r>
          </a:p>
          <a:p>
            <a:r>
              <a:rPr lang="en-GB" dirty="0"/>
              <a:t>            for (</a:t>
            </a:r>
            <a:r>
              <a:rPr lang="en-GB" dirty="0" err="1"/>
              <a:t>var</a:t>
            </a:r>
            <a:r>
              <a:rPr lang="en-GB" dirty="0"/>
              <a:t> </a:t>
            </a:r>
            <a:r>
              <a:rPr lang="en-GB" dirty="0" err="1"/>
              <a:t>i</a:t>
            </a:r>
            <a:r>
              <a:rPr lang="en-GB" dirty="0"/>
              <a:t> = 0; </a:t>
            </a:r>
            <a:r>
              <a:rPr lang="en-GB" dirty="0" err="1"/>
              <a:t>i</a:t>
            </a:r>
            <a:r>
              <a:rPr lang="en-GB" dirty="0"/>
              <a:t> &lt; </a:t>
            </a:r>
            <a:r>
              <a:rPr lang="en-GB" dirty="0" err="1"/>
              <a:t>vals.length</a:t>
            </a:r>
            <a:r>
              <a:rPr lang="en-GB" dirty="0"/>
              <a:t>; </a:t>
            </a:r>
            <a:r>
              <a:rPr lang="en-GB" dirty="0" err="1"/>
              <a:t>i</a:t>
            </a:r>
            <a:r>
              <a:rPr lang="en-GB" dirty="0"/>
              <a:t>++) {</a:t>
            </a:r>
          </a:p>
          <a:p>
            <a:r>
              <a:rPr lang="en-GB" dirty="0"/>
              <a:t>                </a:t>
            </a:r>
            <a:r>
              <a:rPr lang="en-GB" dirty="0" err="1"/>
              <a:t>var</a:t>
            </a:r>
            <a:r>
              <a:rPr lang="en-GB" dirty="0"/>
              <a:t> parts=</a:t>
            </a:r>
            <a:r>
              <a:rPr lang="en-GB" dirty="0" err="1"/>
              <a:t>vals</a:t>
            </a:r>
            <a:r>
              <a:rPr lang="en-GB" dirty="0"/>
              <a:t>[</a:t>
            </a:r>
            <a:r>
              <a:rPr lang="en-GB" dirty="0" err="1"/>
              <a:t>i</a:t>
            </a:r>
            <a:r>
              <a:rPr lang="en-GB" dirty="0"/>
              <a:t>].split("=");</a:t>
            </a:r>
          </a:p>
          <a:p>
            <a:r>
              <a:rPr lang="en-GB" dirty="0"/>
              <a:t>                </a:t>
            </a:r>
            <a:r>
              <a:rPr lang="en-GB" dirty="0" err="1"/>
              <a:t>AddToList</a:t>
            </a:r>
            <a:r>
              <a:rPr lang="en-GB" dirty="0"/>
              <a:t>(  parts[0], parts[1]);</a:t>
            </a:r>
          </a:p>
          <a:p>
            <a:r>
              <a:rPr lang="en-GB" dirty="0"/>
              <a:t>            }</a:t>
            </a:r>
          </a:p>
          <a:p>
            <a:r>
              <a:rPr lang="en-GB" dirty="0"/>
              <a:t>//</a:t>
            </a:r>
            <a:r>
              <a:rPr lang="en-GB" dirty="0" err="1"/>
              <a:t>allparams</a:t>
            </a:r>
            <a:r>
              <a:rPr lang="en-GB" dirty="0"/>
              <a:t> displayed in debug window</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125" y="7359445"/>
            <a:ext cx="4146763" cy="2186193"/>
          </a:xfrm>
          <a:prstGeom prst="rect">
            <a:avLst/>
          </a:prstGeom>
        </p:spPr>
      </p:pic>
    </p:spTree>
    <p:extLst>
      <p:ext uri="{BB962C8B-B14F-4D97-AF65-F5344CB8AC3E}">
        <p14:creationId xmlns:p14="http://schemas.microsoft.com/office/powerpoint/2010/main" val="3800786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Passing Parameters</a:t>
            </a:r>
            <a:r>
              <a:rPr lang="en-GB" baseline="0" dirty="0"/>
              <a:t> to a new instance of a CRM record</a:t>
            </a:r>
          </a:p>
          <a:p>
            <a:r>
              <a:rPr lang="en-GB" baseline="0" dirty="0"/>
              <a:t>1. New Contact with </a:t>
            </a:r>
            <a:r>
              <a:rPr lang="en-GB" baseline="0" dirty="0" err="1"/>
              <a:t>firstname</a:t>
            </a:r>
            <a:r>
              <a:rPr lang="en-GB" baseline="0" dirty="0"/>
              <a:t> and </a:t>
            </a:r>
            <a:r>
              <a:rPr lang="en-GB" baseline="0" dirty="0" err="1"/>
              <a:t>lastname</a:t>
            </a:r>
            <a:r>
              <a:rPr lang="en-GB" baseline="0" dirty="0"/>
              <a:t> set</a:t>
            </a:r>
          </a:p>
          <a:p>
            <a:r>
              <a:rPr lang="en-GB" kern="1200" dirty="0">
                <a:solidFill>
                  <a:schemeClr val="tx1"/>
                </a:solidFill>
                <a:effectLst/>
              </a:rPr>
              <a:t>https://&lt;your organization name&gt;.crm4.dynamics.com/</a:t>
            </a:r>
            <a:r>
              <a:rPr lang="en-GB" kern="1200" dirty="0" err="1">
                <a:solidFill>
                  <a:schemeClr val="tx1"/>
                </a:solidFill>
                <a:effectLst/>
              </a:rPr>
              <a:t>main.aspx?etc</a:t>
            </a:r>
            <a:r>
              <a:rPr lang="en-GB" kern="1200" dirty="0">
                <a:solidFill>
                  <a:schemeClr val="tx1"/>
                </a:solidFill>
                <a:effectLst/>
              </a:rPr>
              <a:t>=2</a:t>
            </a:r>
            <a:r>
              <a:rPr lang="en-GB" b="1" kern="1200" dirty="0">
                <a:solidFill>
                  <a:schemeClr val="tx1"/>
                </a:solidFill>
                <a:effectLst/>
              </a:rPr>
              <a:t>&amp;extraqs=firstname%3dMichael%26lastname%3dCaine</a:t>
            </a:r>
            <a:r>
              <a:rPr lang="en-GB" kern="1200" dirty="0">
                <a:solidFill>
                  <a:schemeClr val="tx1"/>
                </a:solidFill>
                <a:effectLst/>
              </a:rPr>
              <a:t>&amp;histKey=664912381&amp;newWindow=</a:t>
            </a:r>
            <a:r>
              <a:rPr lang="en-GB" kern="1200" dirty="0" err="1">
                <a:solidFill>
                  <a:schemeClr val="tx1"/>
                </a:solidFill>
                <a:effectLst/>
              </a:rPr>
              <a:t>true&amp;pagetype</a:t>
            </a:r>
            <a:r>
              <a:rPr lang="en-GB" kern="1200" dirty="0">
                <a:solidFill>
                  <a:schemeClr val="tx1"/>
                </a:solidFill>
                <a:effectLst/>
              </a:rPr>
              <a:t>=</a:t>
            </a:r>
            <a:r>
              <a:rPr lang="en-GB" kern="1200" dirty="0" err="1">
                <a:solidFill>
                  <a:schemeClr val="tx1"/>
                </a:solidFill>
                <a:effectLst/>
              </a:rPr>
              <a:t>entityrecord</a:t>
            </a:r>
            <a:endParaRPr lang="en-GB" kern="1200" dirty="0">
              <a:solidFill>
                <a:schemeClr val="tx1"/>
              </a:solidFill>
              <a:effectLst/>
            </a:endParaRPr>
          </a:p>
          <a:p>
            <a:endParaRPr lang="en-GB" kern="1200" dirty="0">
              <a:solidFill>
                <a:schemeClr val="tx1"/>
              </a:solidFill>
              <a:effectLst/>
            </a:endParaRP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kern="1200" dirty="0">
                <a:solidFill>
                  <a:schemeClr val="tx1"/>
                </a:solidFill>
                <a:effectLst/>
              </a:rPr>
              <a:t>Note an error in URL with ref to surname errors</a:t>
            </a:r>
            <a:endParaRPr lang="en-GB" dirty="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kern="1200" dirty="0">
                <a:solidFill>
                  <a:schemeClr val="tx1"/>
                </a:solidFill>
                <a:effectLst/>
              </a:rPr>
              <a:t>https://&lt;your organization name&gt;.crm4.dynamics.com/</a:t>
            </a:r>
            <a:r>
              <a:rPr lang="en-GB" kern="1200" dirty="0" err="1">
                <a:solidFill>
                  <a:schemeClr val="tx1"/>
                </a:solidFill>
                <a:effectLst/>
              </a:rPr>
              <a:t>main.aspx?etc</a:t>
            </a:r>
            <a:r>
              <a:rPr lang="en-GB" kern="1200" dirty="0">
                <a:solidFill>
                  <a:schemeClr val="tx1"/>
                </a:solidFill>
                <a:effectLst/>
              </a:rPr>
              <a:t>=2</a:t>
            </a:r>
            <a:r>
              <a:rPr lang="en-GB" b="1" kern="1200" dirty="0">
                <a:solidFill>
                  <a:schemeClr val="tx1"/>
                </a:solidFill>
                <a:effectLst/>
              </a:rPr>
              <a:t>&amp;extraqs=firstname%3dMichael%26surname%3dCaine</a:t>
            </a:r>
            <a:r>
              <a:rPr lang="en-GB" kern="1200" dirty="0">
                <a:solidFill>
                  <a:schemeClr val="tx1"/>
                </a:solidFill>
                <a:effectLst/>
              </a:rPr>
              <a:t>&amp;histKey=664912381&amp;newWindow=</a:t>
            </a:r>
            <a:r>
              <a:rPr lang="en-GB" kern="1200" dirty="0" err="1">
                <a:solidFill>
                  <a:schemeClr val="tx1"/>
                </a:solidFill>
                <a:effectLst/>
              </a:rPr>
              <a:t>true&amp;pagetype</a:t>
            </a:r>
            <a:r>
              <a:rPr lang="en-GB" kern="1200" dirty="0">
                <a:solidFill>
                  <a:schemeClr val="tx1"/>
                </a:solidFill>
                <a:effectLst/>
              </a:rPr>
              <a:t>=</a:t>
            </a:r>
            <a:r>
              <a:rPr lang="en-GB" kern="1200" dirty="0" err="1">
                <a:solidFill>
                  <a:schemeClr val="tx1"/>
                </a:solidFill>
                <a:effectLst/>
              </a:rPr>
              <a:t>entityrecord</a:t>
            </a:r>
            <a:endParaRPr lang="en-GB" kern="1200" dirty="0">
              <a:solidFill>
                <a:schemeClr val="tx1"/>
              </a:solidFill>
              <a:effectLst/>
            </a:endParaRP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sz="1200" kern="1200" dirty="0">
              <a:solidFill>
                <a:schemeClr val="tx1"/>
              </a:solidFill>
              <a:effectLst/>
              <a:ea typeface="+mn-ea"/>
            </a:endParaRPr>
          </a:p>
        </p:txBody>
      </p:sp>
    </p:spTree>
    <p:extLst>
      <p:ext uri="{BB962C8B-B14F-4D97-AF65-F5344CB8AC3E}">
        <p14:creationId xmlns:p14="http://schemas.microsoft.com/office/powerpoint/2010/main" val="3467555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28663" y="667657"/>
            <a:ext cx="5400675" cy="8877981"/>
          </a:xfrm>
          <a:solidFill>
            <a:schemeClr val="bg1"/>
          </a:solidFill>
        </p:spPr>
        <p:txBody>
          <a:bodyPr/>
          <a:lstStyle/>
          <a:p>
            <a:r>
              <a:rPr lang="en-GB" dirty="0"/>
              <a:t>To process the data parameter a web resource script will need to iterate through all the parameters passed, by first splitting the </a:t>
            </a:r>
            <a:r>
              <a:rPr lang="en-GB" dirty="0" err="1"/>
              <a:t>querystring</a:t>
            </a:r>
            <a:r>
              <a:rPr lang="en-GB" dirty="0"/>
              <a:t> into a string array on the “&amp;”. Once the data </a:t>
            </a:r>
            <a:r>
              <a:rPr lang="en-GB" dirty="0" err="1"/>
              <a:t>param</a:t>
            </a:r>
            <a:r>
              <a:rPr lang="en-GB" dirty="0"/>
              <a:t> is found this can be further processed by first decoding the “%26” back to “&amp;”, and splitting into an array, then process each item in the array into a key /value by splitting on “=”.  The following code will process a modified URL to the resource ?data=field1%3Dvalue1%26field2%3Dvalue%20two</a:t>
            </a:r>
          </a:p>
          <a:p>
            <a:endParaRPr lang="en-GB" dirty="0"/>
          </a:p>
          <a:p>
            <a:endParaRPr lang="en-GB" dirty="0"/>
          </a:p>
          <a:p>
            <a:r>
              <a:rPr lang="en-GB" dirty="0"/>
              <a:t>function </a:t>
            </a:r>
            <a:r>
              <a:rPr lang="en-GB" dirty="0" err="1"/>
              <a:t>getDataParam</a:t>
            </a:r>
            <a:r>
              <a:rPr lang="en-GB" dirty="0"/>
              <a:t>() {</a:t>
            </a:r>
          </a:p>
          <a:p>
            <a:r>
              <a:rPr lang="en-GB" dirty="0"/>
              <a:t>		 </a:t>
            </a:r>
            <a:r>
              <a:rPr lang="en-GB" dirty="0" err="1"/>
              <a:t>var</a:t>
            </a:r>
            <a:r>
              <a:rPr lang="en-GB" dirty="0"/>
              <a:t> </a:t>
            </a:r>
            <a:r>
              <a:rPr lang="en-GB" dirty="0" err="1"/>
              <a:t>ctx</a:t>
            </a:r>
            <a:r>
              <a:rPr lang="en-GB" dirty="0"/>
              <a:t> = </a:t>
            </a:r>
            <a:r>
              <a:rPr lang="en-GB" dirty="0" err="1"/>
              <a:t>Xrm.Page.context</a:t>
            </a:r>
            <a:r>
              <a:rPr lang="en-GB" dirty="0"/>
              <a:t>;</a:t>
            </a:r>
          </a:p>
          <a:p>
            <a:r>
              <a:rPr lang="en-GB" dirty="0"/>
              <a:t>    		if (</a:t>
            </a:r>
            <a:r>
              <a:rPr lang="en-GB" dirty="0" err="1"/>
              <a:t>ctx</a:t>
            </a:r>
            <a:r>
              <a:rPr lang="en-GB" dirty="0"/>
              <a:t>==null) {</a:t>
            </a:r>
          </a:p>
          <a:p>
            <a:r>
              <a:rPr lang="en-GB" dirty="0"/>
              <a:t>        	</a:t>
            </a:r>
            <a:r>
              <a:rPr lang="en-GB" dirty="0" err="1"/>
              <a:t>ctx</a:t>
            </a:r>
            <a:r>
              <a:rPr lang="en-GB" dirty="0"/>
              <a:t> = </a:t>
            </a:r>
            <a:r>
              <a:rPr lang="en-GB" dirty="0" err="1"/>
              <a:t>GetGlobalContext</a:t>
            </a:r>
            <a:r>
              <a:rPr lang="en-GB" dirty="0"/>
              <a:t>();</a:t>
            </a:r>
          </a:p>
          <a:p>
            <a:r>
              <a:rPr lang="en-GB" dirty="0"/>
              <a:t>		//assume if script not running from form </a:t>
            </a:r>
          </a:p>
          <a:p>
            <a:r>
              <a:rPr lang="en-GB" dirty="0"/>
              <a:t>		//then from html web resource with ref to </a:t>
            </a:r>
            <a:r>
              <a:rPr lang="en-GB" dirty="0" err="1"/>
              <a:t>clientGlobalContext</a:t>
            </a:r>
            <a:endParaRPr lang="en-GB" dirty="0"/>
          </a:p>
          <a:p>
            <a:r>
              <a:rPr lang="en-GB" dirty="0"/>
              <a:t>    		}</a:t>
            </a:r>
          </a:p>
          <a:p>
            <a:r>
              <a:rPr lang="en-GB" dirty="0"/>
              <a:t>            </a:t>
            </a:r>
            <a:r>
              <a:rPr lang="en-GB" dirty="0" err="1"/>
              <a:t>var</a:t>
            </a:r>
            <a:r>
              <a:rPr lang="en-GB" dirty="0"/>
              <a:t> data = </a:t>
            </a:r>
            <a:r>
              <a:rPr lang="en-GB" dirty="0" err="1"/>
              <a:t>ctx.getQueryStringParameters</a:t>
            </a:r>
            <a:r>
              <a:rPr lang="en-GB" dirty="0"/>
              <a:t>()["data"];</a:t>
            </a:r>
          </a:p>
          <a:p>
            <a:r>
              <a:rPr lang="en-GB" dirty="0"/>
              <a:t>            </a:t>
            </a:r>
            <a:r>
              <a:rPr lang="en-GB" dirty="0" err="1"/>
              <a:t>vals</a:t>
            </a:r>
            <a:r>
              <a:rPr lang="en-GB" dirty="0"/>
              <a:t> = </a:t>
            </a:r>
            <a:r>
              <a:rPr lang="en-GB" dirty="0" err="1"/>
              <a:t>decodeURIComponent</a:t>
            </a:r>
            <a:r>
              <a:rPr lang="en-GB" dirty="0"/>
              <a:t>(data).split("&amp;");</a:t>
            </a:r>
          </a:p>
          <a:p>
            <a:r>
              <a:rPr lang="en-GB" dirty="0"/>
              <a:t>            for (</a:t>
            </a:r>
            <a:r>
              <a:rPr lang="en-GB" dirty="0" err="1"/>
              <a:t>var</a:t>
            </a:r>
            <a:r>
              <a:rPr lang="en-GB" dirty="0"/>
              <a:t> </a:t>
            </a:r>
            <a:r>
              <a:rPr lang="en-GB" dirty="0" err="1"/>
              <a:t>i</a:t>
            </a:r>
            <a:r>
              <a:rPr lang="en-GB" dirty="0"/>
              <a:t> = 0; </a:t>
            </a:r>
            <a:r>
              <a:rPr lang="en-GB" dirty="0" err="1"/>
              <a:t>i</a:t>
            </a:r>
            <a:r>
              <a:rPr lang="en-GB" dirty="0"/>
              <a:t> &lt; </a:t>
            </a:r>
            <a:r>
              <a:rPr lang="en-GB" dirty="0" err="1"/>
              <a:t>vals.length</a:t>
            </a:r>
            <a:r>
              <a:rPr lang="en-GB" dirty="0"/>
              <a:t>; </a:t>
            </a:r>
            <a:r>
              <a:rPr lang="en-GB" dirty="0" err="1"/>
              <a:t>i</a:t>
            </a:r>
            <a:r>
              <a:rPr lang="en-GB" dirty="0"/>
              <a:t>++) {</a:t>
            </a:r>
          </a:p>
          <a:p>
            <a:r>
              <a:rPr lang="en-GB" dirty="0"/>
              <a:t>                </a:t>
            </a:r>
            <a:r>
              <a:rPr lang="en-GB" dirty="0" err="1"/>
              <a:t>var</a:t>
            </a:r>
            <a:r>
              <a:rPr lang="en-GB" dirty="0"/>
              <a:t> parts=</a:t>
            </a:r>
            <a:r>
              <a:rPr lang="en-GB" dirty="0" err="1"/>
              <a:t>vals</a:t>
            </a:r>
            <a:r>
              <a:rPr lang="en-GB" dirty="0"/>
              <a:t>[</a:t>
            </a:r>
            <a:r>
              <a:rPr lang="en-GB" dirty="0" err="1"/>
              <a:t>i</a:t>
            </a:r>
            <a:r>
              <a:rPr lang="en-GB" dirty="0"/>
              <a:t>].split("=");</a:t>
            </a:r>
          </a:p>
          <a:p>
            <a:r>
              <a:rPr lang="en-GB" dirty="0"/>
              <a:t>                </a:t>
            </a:r>
            <a:r>
              <a:rPr lang="en-GB" dirty="0" err="1"/>
              <a:t>AddToList</a:t>
            </a:r>
            <a:r>
              <a:rPr lang="en-GB" dirty="0"/>
              <a:t>(  parts[0], parts[1]);</a:t>
            </a:r>
          </a:p>
          <a:p>
            <a:r>
              <a:rPr lang="en-GB" dirty="0"/>
              <a:t>            }       </a:t>
            </a:r>
          </a:p>
          <a:p>
            <a:r>
              <a:rPr lang="en-GB" dirty="0"/>
              <a:t> }</a:t>
            </a:r>
          </a:p>
          <a:p>
            <a:endParaRPr lang="en-GB" dirty="0"/>
          </a:p>
          <a:p>
            <a:pPr marL="228600" indent="-228600">
              <a:buAutoNum type="arabicPeriod" startAt="4"/>
            </a:pPr>
            <a:r>
              <a:rPr lang="en-GB" b="1" dirty="0"/>
              <a:t>Pass parameters un-encoded</a:t>
            </a:r>
          </a:p>
          <a:p>
            <a:r>
              <a:rPr lang="en-GB" dirty="0"/>
              <a:t>By using the insert web resource option in the Dynamics 365 form designer, a web resource can be placed on a form. If the resource requires parameters to be passed, then these can be added literally by the pass parameters box, such as field1=value1&amp;field2=value 2.  The script from step3 will process the data parameter generated.</a:t>
            </a:r>
          </a:p>
          <a:p>
            <a:endParaRPr lang="en-GB" dirty="0"/>
          </a:p>
          <a:p>
            <a:endParaRPr lang="en-GB" dirty="0"/>
          </a:p>
          <a:p>
            <a:r>
              <a:rPr lang="en-GB" dirty="0"/>
              <a:t>A web resource could be reused in various different host forms, and the ability to pass in different parameters from design, means that you could initialise the web resource differently in different contexts.</a:t>
            </a:r>
          </a:p>
          <a:p>
            <a:r>
              <a:rPr lang="en-GB" dirty="0"/>
              <a:t> </a:t>
            </a:r>
          </a:p>
          <a:p>
            <a:r>
              <a:rPr lang="en-GB" dirty="0"/>
              <a:t>Being able to pass in parameters means that control can be passed to a web resource from a hyperlink on menu navigation, from a host Dynamics 365 form or from another web resource.</a:t>
            </a:r>
          </a:p>
          <a:p>
            <a:endParaRPr lang="en-GB" dirty="0"/>
          </a:p>
        </p:txBody>
      </p:sp>
    </p:spTree>
    <p:extLst>
      <p:ext uri="{BB962C8B-B14F-4D97-AF65-F5344CB8AC3E}">
        <p14:creationId xmlns:p14="http://schemas.microsoft.com/office/powerpoint/2010/main" val="1871522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28663" y="653143"/>
            <a:ext cx="5400675" cy="8892495"/>
          </a:xfrm>
          <a:solidFill>
            <a:schemeClr val="bg1"/>
          </a:solidFill>
        </p:spPr>
        <p:txBody>
          <a:bodyPr/>
          <a:lstStyle/>
          <a:p>
            <a:r>
              <a:rPr lang="en-GB" dirty="0"/>
              <a:t>This script shows generating a collection of parameters to pass to a Dynamics 365 Form.  The parameters could be custom parameters added at the form properties dialogue or match the names of existing fields.</a:t>
            </a:r>
          </a:p>
          <a:p>
            <a:r>
              <a:rPr lang="en-GB" dirty="0"/>
              <a:t> </a:t>
            </a:r>
          </a:p>
          <a:p>
            <a:r>
              <a:rPr lang="en-GB" dirty="0"/>
              <a:t>Could use the parameters to pass data for a form load	</a:t>
            </a:r>
          </a:p>
          <a:p>
            <a:r>
              <a:rPr lang="en-GB" dirty="0"/>
              <a:t>//</a:t>
            </a:r>
            <a:r>
              <a:rPr lang="en-GB" b="1" dirty="0"/>
              <a:t>create parameters to pass</a:t>
            </a:r>
          </a:p>
          <a:p>
            <a:r>
              <a:rPr lang="en-GB" dirty="0" err="1"/>
              <a:t>var</a:t>
            </a:r>
            <a:r>
              <a:rPr lang="en-GB" dirty="0"/>
              <a:t> parameters = {};</a:t>
            </a:r>
          </a:p>
          <a:p>
            <a:r>
              <a:rPr lang="en-GB" dirty="0" err="1"/>
              <a:t>var</a:t>
            </a:r>
            <a:r>
              <a:rPr lang="en-GB" dirty="0"/>
              <a:t> </a:t>
            </a:r>
            <a:r>
              <a:rPr lang="en-GB" dirty="0" err="1"/>
              <a:t>mylookup</a:t>
            </a:r>
            <a:r>
              <a:rPr lang="en-GB" dirty="0"/>
              <a:t>= </a:t>
            </a:r>
            <a:r>
              <a:rPr lang="en-GB" dirty="0" err="1"/>
              <a:t>Xrm.Page.getAttribute</a:t>
            </a:r>
            <a:r>
              <a:rPr lang="en-GB" dirty="0"/>
              <a:t>("</a:t>
            </a:r>
            <a:r>
              <a:rPr lang="en-GB" dirty="0" err="1"/>
              <a:t>regardingobjectid</a:t>
            </a:r>
            <a:r>
              <a:rPr lang="en-GB" dirty="0"/>
              <a:t>").</a:t>
            </a:r>
            <a:r>
              <a:rPr lang="en-GB" dirty="0" err="1"/>
              <a:t>getValue</a:t>
            </a:r>
            <a:r>
              <a:rPr lang="en-GB" dirty="0"/>
              <a:t>();</a:t>
            </a:r>
          </a:p>
          <a:p>
            <a:endParaRPr lang="en-GB" dirty="0"/>
          </a:p>
          <a:p>
            <a:r>
              <a:rPr lang="en-GB" dirty="0"/>
              <a:t>parameters["</a:t>
            </a:r>
            <a:r>
              <a:rPr lang="en-GB" dirty="0" err="1"/>
              <a:t>parameter_regardingid</a:t>
            </a:r>
            <a:r>
              <a:rPr lang="en-GB" dirty="0"/>
              <a:t>"] = </a:t>
            </a:r>
            <a:r>
              <a:rPr lang="en-GB" dirty="0" err="1"/>
              <a:t>mylookup</a:t>
            </a:r>
            <a:r>
              <a:rPr lang="en-GB" dirty="0"/>
              <a:t>[0].id;</a:t>
            </a:r>
          </a:p>
          <a:p>
            <a:r>
              <a:rPr lang="en-GB" dirty="0"/>
              <a:t>parameters["</a:t>
            </a:r>
            <a:r>
              <a:rPr lang="en-GB" dirty="0" err="1"/>
              <a:t>parameter_regardingname</a:t>
            </a:r>
            <a:r>
              <a:rPr lang="en-GB" dirty="0"/>
              <a:t>"] = </a:t>
            </a:r>
            <a:r>
              <a:rPr lang="en-GB" dirty="0" err="1"/>
              <a:t>mylookup</a:t>
            </a:r>
            <a:r>
              <a:rPr lang="en-GB" dirty="0"/>
              <a:t>[0].name;</a:t>
            </a:r>
          </a:p>
          <a:p>
            <a:r>
              <a:rPr lang="en-GB" dirty="0"/>
              <a:t>parameters["</a:t>
            </a:r>
            <a:r>
              <a:rPr lang="en-GB" dirty="0" err="1"/>
              <a:t>parameter_regardingtype</a:t>
            </a:r>
            <a:r>
              <a:rPr lang="en-GB" dirty="0"/>
              <a:t>"] = </a:t>
            </a:r>
            <a:r>
              <a:rPr lang="en-GB" dirty="0" err="1"/>
              <a:t>mylookup</a:t>
            </a:r>
            <a:r>
              <a:rPr lang="en-GB" dirty="0"/>
              <a:t>[0].</a:t>
            </a:r>
            <a:r>
              <a:rPr lang="en-GB" dirty="0" err="1"/>
              <a:t>entityType</a:t>
            </a:r>
            <a:r>
              <a:rPr lang="en-GB" dirty="0"/>
              <a:t>;</a:t>
            </a:r>
          </a:p>
          <a:p>
            <a:r>
              <a:rPr lang="en-GB" dirty="0"/>
              <a:t>parameters[“</a:t>
            </a:r>
            <a:r>
              <a:rPr lang="en-GB" dirty="0" err="1"/>
              <a:t>nameOfFieldInTargetForm</a:t>
            </a:r>
            <a:r>
              <a:rPr lang="en-GB" dirty="0"/>
              <a:t>"] = “Some new value”;</a:t>
            </a:r>
          </a:p>
          <a:p>
            <a:r>
              <a:rPr lang="en-GB" dirty="0"/>
              <a:t>parameters["parameter_custom1"] = “important stuff”;</a:t>
            </a:r>
          </a:p>
          <a:p>
            <a:r>
              <a:rPr lang="en-GB" dirty="0"/>
              <a:t> </a:t>
            </a:r>
          </a:p>
          <a:p>
            <a:r>
              <a:rPr lang="en-GB" dirty="0"/>
              <a:t>//Open the new form and pass the parameters</a:t>
            </a:r>
          </a:p>
          <a:p>
            <a:r>
              <a:rPr lang="en-GB" dirty="0" err="1"/>
              <a:t>Xrm.Utility.openEntityForm</a:t>
            </a:r>
            <a:r>
              <a:rPr lang="en-GB" dirty="0"/>
              <a:t>(“target entity form", null, parameters);</a:t>
            </a:r>
          </a:p>
          <a:p>
            <a:r>
              <a:rPr lang="en-GB" b="1" dirty="0"/>
              <a:t>On receiving form</a:t>
            </a:r>
          </a:p>
          <a:p>
            <a:r>
              <a:rPr lang="en-GB" dirty="0"/>
              <a:t>function </a:t>
            </a:r>
            <a:r>
              <a:rPr lang="en-GB" dirty="0" err="1"/>
              <a:t>OnLoad</a:t>
            </a:r>
            <a:r>
              <a:rPr lang="en-GB" dirty="0"/>
              <a:t>() {</a:t>
            </a:r>
          </a:p>
          <a:p>
            <a:r>
              <a:rPr lang="en-GB" dirty="0"/>
              <a:t>//if (</a:t>
            </a:r>
            <a:r>
              <a:rPr lang="en-GB" dirty="0" err="1"/>
              <a:t>Xrm.Page.ui.getFormType</a:t>
            </a:r>
            <a:r>
              <a:rPr lang="en-GB" dirty="0"/>
              <a:t>() == 1) {</a:t>
            </a:r>
          </a:p>
          <a:p>
            <a:r>
              <a:rPr lang="en-GB" dirty="0"/>
              <a:t>//create</a:t>
            </a:r>
          </a:p>
          <a:p>
            <a:r>
              <a:rPr lang="en-GB" dirty="0"/>
              <a:t>//use the parameters to accomplish task    </a:t>
            </a:r>
          </a:p>
          <a:p>
            <a:r>
              <a:rPr lang="en-GB" dirty="0" err="1"/>
              <a:t>var</a:t>
            </a:r>
            <a:r>
              <a:rPr lang="en-GB" dirty="0"/>
              <a:t> </a:t>
            </a:r>
            <a:r>
              <a:rPr lang="en-GB" dirty="0" err="1"/>
              <a:t>param</a:t>
            </a:r>
            <a:r>
              <a:rPr lang="en-GB" dirty="0"/>
              <a:t> = </a:t>
            </a:r>
            <a:r>
              <a:rPr lang="en-GB" dirty="0" err="1"/>
              <a:t>Xrm.Page.context.getQueryStringParameters</a:t>
            </a:r>
            <a:r>
              <a:rPr lang="en-GB" dirty="0"/>
              <a:t>();    </a:t>
            </a:r>
          </a:p>
          <a:p>
            <a:r>
              <a:rPr lang="en-GB" dirty="0" err="1"/>
              <a:t>var</a:t>
            </a:r>
            <a:r>
              <a:rPr lang="en-GB" dirty="0"/>
              <a:t> </a:t>
            </a:r>
            <a:r>
              <a:rPr lang="en-GB" dirty="0" err="1"/>
              <a:t>regardingId</a:t>
            </a:r>
            <a:r>
              <a:rPr lang="en-GB" dirty="0"/>
              <a:t> = </a:t>
            </a:r>
            <a:r>
              <a:rPr lang="en-GB" dirty="0" err="1"/>
              <a:t>param</a:t>
            </a:r>
            <a:r>
              <a:rPr lang="en-GB" dirty="0"/>
              <a:t>["</a:t>
            </a:r>
            <a:r>
              <a:rPr lang="en-GB" dirty="0" err="1"/>
              <a:t>parameter_regardingid</a:t>
            </a:r>
            <a:r>
              <a:rPr lang="en-GB" dirty="0"/>
              <a:t>"];    </a:t>
            </a:r>
          </a:p>
          <a:p>
            <a:r>
              <a:rPr lang="en-GB" dirty="0" err="1"/>
              <a:t>var</a:t>
            </a:r>
            <a:r>
              <a:rPr lang="en-GB" dirty="0"/>
              <a:t> </a:t>
            </a:r>
            <a:r>
              <a:rPr lang="en-GB" dirty="0" err="1"/>
              <a:t>regardingName</a:t>
            </a:r>
            <a:r>
              <a:rPr lang="en-GB" dirty="0"/>
              <a:t> = </a:t>
            </a:r>
            <a:r>
              <a:rPr lang="en-GB" dirty="0" err="1"/>
              <a:t>param</a:t>
            </a:r>
            <a:r>
              <a:rPr lang="en-GB" dirty="0"/>
              <a:t>["</a:t>
            </a:r>
            <a:r>
              <a:rPr lang="en-GB" dirty="0" err="1"/>
              <a:t>parameter_regardingname</a:t>
            </a:r>
            <a:r>
              <a:rPr lang="en-GB" dirty="0"/>
              <a:t>"];    </a:t>
            </a:r>
          </a:p>
          <a:p>
            <a:r>
              <a:rPr lang="en-GB" dirty="0" err="1"/>
              <a:t>var</a:t>
            </a:r>
            <a:r>
              <a:rPr lang="en-GB" dirty="0"/>
              <a:t> </a:t>
            </a:r>
            <a:r>
              <a:rPr lang="en-GB" dirty="0" err="1"/>
              <a:t>regardingType</a:t>
            </a:r>
            <a:r>
              <a:rPr lang="en-GB" dirty="0"/>
              <a:t> = </a:t>
            </a:r>
            <a:r>
              <a:rPr lang="en-GB" dirty="0" err="1"/>
              <a:t>param</a:t>
            </a:r>
            <a:r>
              <a:rPr lang="en-GB" dirty="0"/>
              <a:t>["</a:t>
            </a:r>
            <a:r>
              <a:rPr lang="en-GB" dirty="0" err="1"/>
              <a:t>parameter_regardingtype</a:t>
            </a:r>
            <a:r>
              <a:rPr lang="en-GB" dirty="0"/>
              <a:t>"];    </a:t>
            </a:r>
          </a:p>
          <a:p>
            <a:r>
              <a:rPr lang="en-GB" dirty="0" err="1"/>
              <a:t>var</a:t>
            </a:r>
            <a:r>
              <a:rPr lang="en-GB" dirty="0"/>
              <a:t> </a:t>
            </a:r>
            <a:r>
              <a:rPr lang="en-GB" dirty="0" err="1"/>
              <a:t>taskName</a:t>
            </a:r>
            <a:r>
              <a:rPr lang="en-GB" dirty="0"/>
              <a:t> = </a:t>
            </a:r>
            <a:r>
              <a:rPr lang="en-GB" dirty="0" err="1"/>
              <a:t>param</a:t>
            </a:r>
            <a:r>
              <a:rPr lang="en-GB" dirty="0"/>
              <a:t>["</a:t>
            </a:r>
            <a:r>
              <a:rPr lang="en-GB" dirty="0" err="1"/>
              <a:t>parameter_taskName</a:t>
            </a:r>
            <a:r>
              <a:rPr lang="en-GB" dirty="0"/>
              <a:t>"];    </a:t>
            </a:r>
          </a:p>
          <a:p>
            <a:r>
              <a:rPr lang="en-GB" dirty="0" err="1"/>
              <a:t>var</a:t>
            </a:r>
            <a:r>
              <a:rPr lang="en-GB" dirty="0"/>
              <a:t> </a:t>
            </a:r>
            <a:r>
              <a:rPr lang="en-GB" dirty="0" err="1"/>
              <a:t>taskID</a:t>
            </a:r>
            <a:r>
              <a:rPr lang="en-GB" dirty="0"/>
              <a:t> = </a:t>
            </a:r>
            <a:r>
              <a:rPr lang="en-GB" dirty="0" err="1"/>
              <a:t>param</a:t>
            </a:r>
            <a:r>
              <a:rPr lang="en-GB" dirty="0"/>
              <a:t>["</a:t>
            </a:r>
            <a:r>
              <a:rPr lang="en-GB" dirty="0" err="1"/>
              <a:t>parameter_taskId</a:t>
            </a:r>
            <a:r>
              <a:rPr lang="en-GB" dirty="0"/>
              <a:t>"];    </a:t>
            </a:r>
            <a:r>
              <a:rPr lang="en-GB" dirty="0" err="1"/>
              <a:t>Xrm.Page.getAttribute</a:t>
            </a:r>
            <a:r>
              <a:rPr lang="en-GB" dirty="0"/>
              <a:t>("</a:t>
            </a:r>
            <a:r>
              <a:rPr lang="en-GB" dirty="0" err="1"/>
              <a:t>el_task</a:t>
            </a:r>
            <a:r>
              <a:rPr lang="en-GB" dirty="0"/>
              <a:t>").</a:t>
            </a:r>
            <a:r>
              <a:rPr lang="en-GB" dirty="0" err="1"/>
              <a:t>setValue</a:t>
            </a:r>
            <a:r>
              <a:rPr lang="en-GB" dirty="0"/>
              <a:t>([{ id: </a:t>
            </a:r>
            <a:r>
              <a:rPr lang="en-GB" dirty="0" err="1"/>
              <a:t>taskID</a:t>
            </a:r>
            <a:r>
              <a:rPr lang="en-GB" dirty="0"/>
              <a:t>, name: </a:t>
            </a:r>
            <a:r>
              <a:rPr lang="en-GB" dirty="0" err="1"/>
              <a:t>taskName</a:t>
            </a:r>
            <a:r>
              <a:rPr lang="en-GB" dirty="0"/>
              <a:t> }]);</a:t>
            </a:r>
          </a:p>
          <a:p>
            <a:r>
              <a:rPr lang="en-GB" dirty="0"/>
              <a:t>//</a:t>
            </a:r>
            <a:r>
              <a:rPr lang="en-GB" dirty="0" err="1"/>
              <a:t>nameOfFieldInTargetForm</a:t>
            </a:r>
            <a:r>
              <a:rPr lang="en-GB" dirty="0"/>
              <a:t> implicitly assigned parameter of same name</a:t>
            </a:r>
          </a:p>
          <a:p>
            <a:r>
              <a:rPr lang="en-GB" dirty="0"/>
              <a:t>If(</a:t>
            </a:r>
            <a:r>
              <a:rPr lang="en-GB" dirty="0" err="1"/>
              <a:t>param</a:t>
            </a:r>
            <a:r>
              <a:rPr lang="en-GB" dirty="0"/>
              <a:t>[“parameter_custom1”]==“important stuff”)</a:t>
            </a:r>
          </a:p>
          <a:p>
            <a:r>
              <a:rPr lang="en-GB" dirty="0"/>
              <a:t>{</a:t>
            </a:r>
          </a:p>
          <a:p>
            <a:r>
              <a:rPr lang="en-GB" dirty="0"/>
              <a:t>	</a:t>
            </a:r>
            <a:r>
              <a:rPr lang="en-GB" dirty="0" err="1"/>
              <a:t>Xrm.Page.getAttribute</a:t>
            </a:r>
            <a:r>
              <a:rPr lang="en-GB" dirty="0"/>
              <a:t>(“priority”).</a:t>
            </a:r>
            <a:r>
              <a:rPr lang="en-GB" dirty="0" err="1"/>
              <a:t>setValue</a:t>
            </a:r>
            <a:r>
              <a:rPr lang="en-GB" dirty="0"/>
              <a:t>(1);</a:t>
            </a:r>
          </a:p>
          <a:p>
            <a:r>
              <a:rPr lang="en-GB" dirty="0"/>
              <a:t>}</a:t>
            </a:r>
          </a:p>
          <a:p>
            <a:r>
              <a:rPr lang="en-GB" dirty="0"/>
              <a:t>}</a:t>
            </a:r>
          </a:p>
          <a:p>
            <a:r>
              <a:rPr lang="en-GB" dirty="0"/>
              <a:t>}</a:t>
            </a:r>
          </a:p>
        </p:txBody>
      </p:sp>
    </p:spTree>
    <p:extLst>
      <p:ext uri="{BB962C8B-B14F-4D97-AF65-F5344CB8AC3E}">
        <p14:creationId xmlns:p14="http://schemas.microsoft.com/office/powerpoint/2010/main" val="1500152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23155" y="667657"/>
            <a:ext cx="5506183" cy="8877981"/>
          </a:xfrm>
          <a:solidFill>
            <a:schemeClr val="bg1"/>
          </a:solidFill>
        </p:spPr>
        <p:txBody>
          <a:bodyPr/>
          <a:lstStyle/>
          <a:p>
            <a:r>
              <a:rPr lang="en-GB" dirty="0"/>
              <a:t>Using the Microsoft Dynamics Toolbox to connect to the Dynamics 365 Server and load the sitemap one can create new </a:t>
            </a:r>
            <a:r>
              <a:rPr lang="en-GB" dirty="0" err="1"/>
              <a:t>SubAreas</a:t>
            </a:r>
            <a:r>
              <a:rPr lang="en-GB" dirty="0"/>
              <a:t> that can link to existing </a:t>
            </a:r>
            <a:r>
              <a:rPr lang="en-GB" dirty="0" err="1"/>
              <a:t>entites</a:t>
            </a:r>
            <a:r>
              <a:rPr lang="en-GB" dirty="0"/>
              <a:t> or link to web resources.</a:t>
            </a:r>
          </a:p>
          <a:p>
            <a:r>
              <a:rPr lang="en-GB" dirty="0"/>
              <a:t>To pass parameters to a web resource simply add an encoded </a:t>
            </a:r>
            <a:r>
              <a:rPr lang="en-GB" dirty="0" err="1"/>
              <a:t>querystring</a:t>
            </a:r>
            <a:r>
              <a:rPr lang="en-GB" dirty="0"/>
              <a:t> to pass your parameters as part of the data parameter.</a:t>
            </a:r>
          </a:p>
          <a:p>
            <a:endParaRPr lang="en-GB" dirty="0"/>
          </a:p>
          <a:p>
            <a:r>
              <a:rPr lang="en-GB" dirty="0"/>
              <a:t>For example to pass parameters to the previous labs web resource:</a:t>
            </a:r>
          </a:p>
          <a:p>
            <a:r>
              <a:rPr lang="en-GB" dirty="0"/>
              <a:t>At the URL property use the … to select the $</a:t>
            </a:r>
            <a:r>
              <a:rPr lang="en-GB" dirty="0" err="1"/>
              <a:t>webresource</a:t>
            </a:r>
            <a:r>
              <a:rPr lang="en-GB" dirty="0"/>
              <a:t>: new_/html/HTMLWebResourceWithScript.html, then at the end of the URL enter the data parameter encoded like ?data= thisparam%3dwasAddedInTheToolboxEditor%26Also%3dThisOneToo.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Note: Sitemap can only navigate to html web resources, not to JavaScript resource directly, although an Html page could obviously call the JavaScript resource.</a:t>
            </a:r>
          </a:p>
          <a:p>
            <a:r>
              <a:rPr lang="en-GB" dirty="0"/>
              <a:t>A web resource could be reused in various different container forms, and the ability to pass in different parameters from design, means that you could initialise the web resource differently in different contexts.</a:t>
            </a:r>
          </a:p>
          <a:p>
            <a:r>
              <a:rPr lang="en-GB" dirty="0"/>
              <a:t> </a:t>
            </a:r>
          </a:p>
          <a:p>
            <a:r>
              <a:rPr lang="en-GB" dirty="0"/>
              <a:t>Being able to pass in parameters means that control can be passed to a web resource from a hyperlink on menu navigation, from a host CRM form or from another web resource.</a:t>
            </a:r>
          </a:p>
          <a:p>
            <a:endParaRPr lang="en-GB" dirty="0"/>
          </a:p>
          <a:p>
            <a:endParaRPr lang="en-GB" dirty="0"/>
          </a:p>
        </p:txBody>
      </p:sp>
      <p:pic>
        <p:nvPicPr>
          <p:cNvPr id="4" name="Picture 3"/>
          <p:cNvPicPr/>
          <p:nvPr/>
        </p:nvPicPr>
        <p:blipFill>
          <a:blip r:embed="rId3"/>
          <a:stretch>
            <a:fillRect/>
          </a:stretch>
        </p:blipFill>
        <p:spPr>
          <a:xfrm>
            <a:off x="623154" y="2346144"/>
            <a:ext cx="5506183" cy="3164640"/>
          </a:xfrm>
          <a:prstGeom prst="rect">
            <a:avLst/>
          </a:prstGeom>
        </p:spPr>
      </p:pic>
    </p:spTree>
    <p:extLst>
      <p:ext uri="{BB962C8B-B14F-4D97-AF65-F5344CB8AC3E}">
        <p14:creationId xmlns:p14="http://schemas.microsoft.com/office/powerpoint/2010/main" val="2769555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JQuery is a JavaScript library that provides many utility methods to access the DOM and a set of AJAX methods (Asynchronous JSON and XML) methods, that encapsulate the use of the </a:t>
            </a:r>
            <a:r>
              <a:rPr lang="en-US" dirty="0" err="1"/>
              <a:t>XmlHttpRequest</a:t>
            </a:r>
            <a:r>
              <a:rPr lang="en-US" dirty="0"/>
              <a:t> object.</a:t>
            </a:r>
          </a:p>
          <a:p>
            <a:r>
              <a:rPr lang="en-US" dirty="0"/>
              <a:t>JQuery can be added to a Visual Studio project using the </a:t>
            </a:r>
            <a:r>
              <a:rPr lang="en-US" dirty="0" err="1"/>
              <a:t>Nuget</a:t>
            </a:r>
            <a:r>
              <a:rPr lang="en-US" dirty="0"/>
              <a:t> Package Manager.  Scripts that reference the JQuery API must first reference JQuery. In the case of JavaScript libraries added to a Dynamics 365 form, the web resource  that loads in JQuery must be referenced before the libraries with scripts dependent on </a:t>
            </a:r>
            <a:r>
              <a:rPr lang="en-US" dirty="0" err="1"/>
              <a:t>Jquery</a:t>
            </a:r>
            <a:r>
              <a:rPr lang="en-US" dirty="0"/>
              <a:t>.  Because other solutions may have brought in references to </a:t>
            </a:r>
            <a:r>
              <a:rPr lang="en-US" dirty="0" err="1"/>
              <a:t>Jquery</a:t>
            </a:r>
            <a:r>
              <a:rPr lang="en-US" dirty="0"/>
              <a:t> to the same CRM form, Microsoft recommend adding JQuery scripts to stand alone web resources rather than scripts used by Dynamics 365 forms.</a:t>
            </a:r>
          </a:p>
          <a:p>
            <a:endParaRPr lang="en-US" dirty="0"/>
          </a:p>
          <a:p>
            <a:r>
              <a:rPr lang="en-US" dirty="0"/>
              <a:t>The JQuery selector is the starting point for using the JQuery library. </a:t>
            </a:r>
          </a:p>
          <a:p>
            <a:r>
              <a:rPr lang="en-US" dirty="0"/>
              <a:t>$(“#</a:t>
            </a:r>
            <a:r>
              <a:rPr lang="en-US" dirty="0" err="1"/>
              <a:t>elementId</a:t>
            </a:r>
            <a:r>
              <a:rPr lang="en-US" dirty="0"/>
              <a:t>”) – select element by id, like </a:t>
            </a:r>
            <a:r>
              <a:rPr lang="en-US" dirty="0" err="1"/>
              <a:t>document.getElementById</a:t>
            </a:r>
            <a:endParaRPr lang="en-US" dirty="0"/>
          </a:p>
          <a:p>
            <a:r>
              <a:rPr lang="en-US" dirty="0"/>
              <a:t>$(“</a:t>
            </a:r>
            <a:r>
              <a:rPr lang="en-US" dirty="0" err="1"/>
              <a:t>elementType</a:t>
            </a:r>
            <a:r>
              <a:rPr lang="en-US" dirty="0"/>
              <a:t>”) – select element by type (“input”), like </a:t>
            </a:r>
            <a:r>
              <a:rPr lang="en-US" dirty="0" err="1"/>
              <a:t>document.getElementByName</a:t>
            </a:r>
            <a:endParaRPr lang="en-US" dirty="0"/>
          </a:p>
          <a:p>
            <a:r>
              <a:rPr lang="en-US" dirty="0"/>
              <a:t>$(“.</a:t>
            </a:r>
            <a:r>
              <a:rPr lang="en-US" dirty="0" err="1"/>
              <a:t>classname</a:t>
            </a:r>
            <a:r>
              <a:rPr lang="en-US" dirty="0"/>
              <a:t>”) – select element by </a:t>
            </a:r>
            <a:r>
              <a:rPr lang="en-US" dirty="0" err="1"/>
              <a:t>css</a:t>
            </a:r>
            <a:r>
              <a:rPr lang="en-US" dirty="0"/>
              <a:t> </a:t>
            </a:r>
            <a:r>
              <a:rPr lang="en-US" dirty="0" err="1"/>
              <a:t>classname</a:t>
            </a:r>
            <a:endParaRPr lang="en-US" dirty="0"/>
          </a:p>
          <a:p>
            <a:endParaRPr lang="en-US" dirty="0"/>
          </a:p>
          <a:p>
            <a:r>
              <a:rPr lang="en-US" dirty="0"/>
              <a:t>To ensure the JQuery can reference the elements on the page, ensure that the page has loaded by </a:t>
            </a:r>
          </a:p>
          <a:p>
            <a:r>
              <a:rPr lang="en-US" dirty="0"/>
              <a:t>$(</a:t>
            </a:r>
            <a:r>
              <a:rPr lang="en-US" dirty="0" err="1"/>
              <a:t>document.ready</a:t>
            </a:r>
            <a:r>
              <a:rPr lang="en-US" dirty="0"/>
              <a:t>(function(){</a:t>
            </a:r>
          </a:p>
          <a:p>
            <a:r>
              <a:rPr lang="en-US" dirty="0"/>
              <a:t>//script that runs in context of page loaded</a:t>
            </a:r>
          </a:p>
          <a:p>
            <a:r>
              <a:rPr lang="en-US" dirty="0"/>
              <a:t>});</a:t>
            </a:r>
          </a:p>
          <a:p>
            <a:endParaRPr lang="en-US" dirty="0"/>
          </a:p>
        </p:txBody>
      </p:sp>
    </p:spTree>
    <p:extLst>
      <p:ext uri="{BB962C8B-B14F-4D97-AF65-F5344CB8AC3E}">
        <p14:creationId xmlns:p14="http://schemas.microsoft.com/office/powerpoint/2010/main" val="1923932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7281429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xfrm>
            <a:off x="571500" y="4045966"/>
            <a:ext cx="5692877" cy="4865688"/>
          </a:xfrm>
          <a:noFill/>
        </p:spPr>
        <p:txBody>
          <a:bodyPr wrap="square" numCol="1" anchor="t" anchorCtr="0" compatLnSpc="1">
            <a:prstTxWarp prst="textNoShape">
              <a:avLst/>
            </a:prstTxWarp>
          </a:bodyPr>
          <a:lstStyle/>
          <a:p>
            <a:r>
              <a:rPr lang="en-US" dirty="0"/>
              <a:t> </a:t>
            </a:r>
            <a:r>
              <a:rPr lang="en-US" dirty="0" err="1"/>
              <a:t>var</a:t>
            </a:r>
            <a:r>
              <a:rPr lang="en-US" dirty="0"/>
              <a:t> </a:t>
            </a:r>
            <a:r>
              <a:rPr lang="en-US" dirty="0" err="1"/>
              <a:t>url</a:t>
            </a:r>
            <a:r>
              <a:rPr lang="en-US" dirty="0"/>
              <a:t> = </a:t>
            </a:r>
            <a:r>
              <a:rPr lang="en-US" dirty="0" err="1"/>
              <a:t>context.getClientUrl</a:t>
            </a:r>
            <a:r>
              <a:rPr lang="en-US" dirty="0"/>
              <a:t>() + "/</a:t>
            </a:r>
            <a:r>
              <a:rPr lang="en-US" dirty="0" err="1"/>
              <a:t>XRMServices</a:t>
            </a:r>
            <a:r>
              <a:rPr lang="en-US" dirty="0"/>
              <a:t>/2011/</a:t>
            </a:r>
            <a:r>
              <a:rPr lang="en-US" dirty="0" err="1"/>
              <a:t>OrganizationData.svc</a:t>
            </a:r>
            <a:r>
              <a:rPr lang="en-US" dirty="0"/>
              <a:t>/";</a:t>
            </a:r>
          </a:p>
          <a:p>
            <a:r>
              <a:rPr lang="en-US" dirty="0"/>
              <a:t>                </a:t>
            </a:r>
            <a:r>
              <a:rPr lang="en-US" dirty="0" err="1"/>
              <a:t>url</a:t>
            </a:r>
            <a:r>
              <a:rPr lang="en-US" dirty="0"/>
              <a:t> = </a:t>
            </a:r>
            <a:r>
              <a:rPr lang="en-US" dirty="0" err="1"/>
              <a:t>url</a:t>
            </a:r>
            <a:r>
              <a:rPr lang="en-US" dirty="0"/>
              <a:t> + "</a:t>
            </a:r>
            <a:r>
              <a:rPr lang="en-US" dirty="0" err="1"/>
              <a:t>ContactSet</a:t>
            </a:r>
            <a:r>
              <a:rPr lang="en-US" dirty="0"/>
              <a:t>?$filter=Address1_City </a:t>
            </a:r>
            <a:r>
              <a:rPr lang="en-US" dirty="0" err="1"/>
              <a:t>eq</a:t>
            </a:r>
            <a:r>
              <a:rPr lang="en-US" dirty="0"/>
              <a:t> '" + city +</a:t>
            </a:r>
          </a:p>
          <a:p>
            <a:r>
              <a:rPr lang="en-US" dirty="0"/>
              <a:t>              "'&amp;$select=</a:t>
            </a:r>
            <a:r>
              <a:rPr lang="en-US" dirty="0" err="1"/>
              <a:t>FullName</a:t>
            </a:r>
            <a:r>
              <a:rPr lang="en-US" dirty="0"/>
              <a:t>";</a:t>
            </a:r>
          </a:p>
          <a:p>
            <a:r>
              <a:rPr lang="en-US" dirty="0"/>
              <a:t>                //NOTE schema name not logical name</a:t>
            </a:r>
          </a:p>
          <a:p>
            <a:r>
              <a:rPr lang="en-US" dirty="0"/>
              <a:t>                console.log(</a:t>
            </a:r>
            <a:r>
              <a:rPr lang="en-US" dirty="0" err="1"/>
              <a:t>url</a:t>
            </a:r>
            <a:r>
              <a:rPr lang="en-US" dirty="0"/>
              <a:t>);</a:t>
            </a:r>
          </a:p>
          <a:p>
            <a:r>
              <a:rPr lang="en-US" dirty="0"/>
              <a:t>                </a:t>
            </a:r>
            <a:r>
              <a:rPr lang="en-US" dirty="0" err="1"/>
              <a:t>var</a:t>
            </a:r>
            <a:r>
              <a:rPr lang="en-US" dirty="0"/>
              <a:t> </a:t>
            </a:r>
            <a:r>
              <a:rPr lang="en-US" dirty="0" err="1"/>
              <a:t>req</a:t>
            </a:r>
            <a:r>
              <a:rPr lang="en-US" dirty="0"/>
              <a:t> = new </a:t>
            </a:r>
            <a:r>
              <a:rPr lang="en-US" dirty="0" err="1"/>
              <a:t>XMLHttpRequest</a:t>
            </a:r>
            <a:r>
              <a:rPr lang="en-US" dirty="0"/>
              <a:t>();</a:t>
            </a:r>
          </a:p>
          <a:p>
            <a:r>
              <a:rPr lang="en-US" dirty="0"/>
              <a:t>                </a:t>
            </a:r>
            <a:r>
              <a:rPr lang="en-US" dirty="0" err="1"/>
              <a:t>req.open</a:t>
            </a:r>
            <a:r>
              <a:rPr lang="en-US" dirty="0"/>
              <a:t>("GET", </a:t>
            </a:r>
            <a:r>
              <a:rPr lang="en-US" dirty="0" err="1"/>
              <a:t>url</a:t>
            </a:r>
            <a:r>
              <a:rPr lang="en-US" dirty="0"/>
              <a:t>, true);</a:t>
            </a:r>
          </a:p>
          <a:p>
            <a:r>
              <a:rPr lang="en-US" dirty="0"/>
              <a:t>                </a:t>
            </a:r>
            <a:r>
              <a:rPr lang="en-US" dirty="0" err="1"/>
              <a:t>req.setRequestHeader</a:t>
            </a:r>
            <a:r>
              <a:rPr lang="en-US" dirty="0"/>
              <a:t>("Accept", "application/</a:t>
            </a:r>
            <a:r>
              <a:rPr lang="en-US" dirty="0" err="1"/>
              <a:t>json</a:t>
            </a:r>
            <a:r>
              <a:rPr lang="en-US" dirty="0"/>
              <a:t>");</a:t>
            </a:r>
          </a:p>
          <a:p>
            <a:r>
              <a:rPr lang="en-US" dirty="0"/>
              <a:t>                 //remove the headers to see the response is XML</a:t>
            </a:r>
          </a:p>
          <a:p>
            <a:r>
              <a:rPr lang="en-US" dirty="0"/>
              <a:t>                </a:t>
            </a:r>
            <a:r>
              <a:rPr lang="en-US" dirty="0" err="1"/>
              <a:t>req.setRequestHeader</a:t>
            </a:r>
            <a:r>
              <a:rPr lang="en-US" dirty="0"/>
              <a:t>("Content-Type", "application/</a:t>
            </a:r>
            <a:r>
              <a:rPr lang="en-US" dirty="0" err="1"/>
              <a:t>json</a:t>
            </a:r>
            <a:r>
              <a:rPr lang="en-US" dirty="0"/>
              <a:t>; charset=utf-8");</a:t>
            </a:r>
          </a:p>
          <a:p>
            <a:endParaRPr lang="en-US" dirty="0"/>
          </a:p>
          <a:p>
            <a:r>
              <a:rPr lang="en-US" dirty="0"/>
              <a:t>                </a:t>
            </a:r>
            <a:r>
              <a:rPr lang="en-US" dirty="0" err="1"/>
              <a:t>req.onreadystatechange</a:t>
            </a:r>
            <a:r>
              <a:rPr lang="en-US" dirty="0"/>
              <a:t> = function () {</a:t>
            </a:r>
          </a:p>
          <a:p>
            <a:r>
              <a:rPr lang="en-US" dirty="0"/>
              <a:t>                    if (</a:t>
            </a:r>
            <a:r>
              <a:rPr lang="en-US" dirty="0" err="1"/>
              <a:t>this.readyState</a:t>
            </a:r>
            <a:r>
              <a:rPr lang="en-US" dirty="0"/>
              <a:t> == 4 /* complete */) {</a:t>
            </a:r>
          </a:p>
          <a:p>
            <a:r>
              <a:rPr lang="en-US" dirty="0"/>
              <a:t>                        </a:t>
            </a:r>
            <a:r>
              <a:rPr lang="en-US" dirty="0" err="1"/>
              <a:t>req.onreadystatechange</a:t>
            </a:r>
            <a:r>
              <a:rPr lang="en-US" dirty="0"/>
              <a:t> = null;</a:t>
            </a:r>
          </a:p>
          <a:p>
            <a:r>
              <a:rPr lang="en-US" dirty="0"/>
              <a:t>                        if (</a:t>
            </a:r>
            <a:r>
              <a:rPr lang="en-US" dirty="0" err="1"/>
              <a:t>this.status</a:t>
            </a:r>
            <a:r>
              <a:rPr lang="en-US" dirty="0"/>
              <a:t> == 200) {</a:t>
            </a:r>
          </a:p>
          <a:p>
            <a:r>
              <a:rPr lang="en-US" dirty="0"/>
              <a:t>                            console.log(</a:t>
            </a:r>
            <a:r>
              <a:rPr lang="en-US" dirty="0" err="1"/>
              <a:t>this.responseText</a:t>
            </a:r>
            <a:r>
              <a:rPr lang="en-US" dirty="0"/>
              <a:t>);</a:t>
            </a:r>
          </a:p>
          <a:p>
            <a:r>
              <a:rPr lang="en-US" dirty="0"/>
              <a:t>                            console.log(</a:t>
            </a:r>
            <a:r>
              <a:rPr lang="en-US" dirty="0" err="1"/>
              <a:t>JSON.parse</a:t>
            </a:r>
            <a:r>
              <a:rPr lang="en-US" dirty="0"/>
              <a:t>(</a:t>
            </a:r>
            <a:r>
              <a:rPr lang="en-US" dirty="0" err="1"/>
              <a:t>this.responseText</a:t>
            </a:r>
            <a:r>
              <a:rPr lang="en-US" dirty="0"/>
              <a:t>).</a:t>
            </a:r>
            <a:r>
              <a:rPr lang="en-US" dirty="0" err="1"/>
              <a:t>d.toString</a:t>
            </a:r>
            <a:r>
              <a:rPr lang="en-US" dirty="0"/>
              <a:t>());</a:t>
            </a:r>
          </a:p>
          <a:p>
            <a:r>
              <a:rPr lang="en-US" dirty="0"/>
              <a:t>                            </a:t>
            </a:r>
            <a:r>
              <a:rPr lang="en-US" dirty="0" err="1"/>
              <a:t>processResults</a:t>
            </a:r>
            <a:r>
              <a:rPr lang="en-US" dirty="0"/>
              <a:t>(</a:t>
            </a:r>
            <a:r>
              <a:rPr lang="en-US" dirty="0" err="1"/>
              <a:t>JSON.parse</a:t>
            </a:r>
            <a:r>
              <a:rPr lang="en-US" dirty="0"/>
              <a:t>(</a:t>
            </a:r>
            <a:r>
              <a:rPr lang="en-US" dirty="0" err="1"/>
              <a:t>this.responseText</a:t>
            </a:r>
            <a:r>
              <a:rPr lang="en-US" dirty="0"/>
              <a:t>).</a:t>
            </a:r>
            <a:r>
              <a:rPr lang="en-US" dirty="0" err="1"/>
              <a:t>d.results</a:t>
            </a:r>
            <a:r>
              <a:rPr lang="en-US" dirty="0"/>
              <a:t>);</a:t>
            </a:r>
          </a:p>
          <a:p>
            <a:r>
              <a:rPr lang="en-US" dirty="0"/>
              <a:t>                        }</a:t>
            </a:r>
          </a:p>
          <a:p>
            <a:r>
              <a:rPr lang="en-US" dirty="0"/>
              <a:t>                        </a:t>
            </a:r>
          </a:p>
          <a:p>
            <a:endParaRPr lang="en-US" dirty="0"/>
          </a:p>
          <a:p>
            <a:r>
              <a:rPr lang="en-US" dirty="0"/>
              <a:t>               else {</a:t>
            </a:r>
          </a:p>
          <a:p>
            <a:r>
              <a:rPr lang="en-US" dirty="0"/>
              <a:t>                            console.log("not OK:" + </a:t>
            </a:r>
            <a:r>
              <a:rPr lang="en-US" dirty="0" err="1"/>
              <a:t>this.status</a:t>
            </a:r>
            <a:r>
              <a:rPr lang="en-US" dirty="0"/>
              <a:t>);</a:t>
            </a:r>
          </a:p>
          <a:p>
            <a:r>
              <a:rPr lang="en-US" dirty="0"/>
              <a:t>                        }</a:t>
            </a:r>
          </a:p>
          <a:p>
            <a:r>
              <a:rPr lang="en-US" dirty="0"/>
              <a:t>                    }</a:t>
            </a:r>
          </a:p>
          <a:p>
            <a:r>
              <a:rPr lang="en-US" dirty="0"/>
              <a:t>                };</a:t>
            </a:r>
          </a:p>
          <a:p>
            <a:endParaRPr lang="en-US" dirty="0"/>
          </a:p>
          <a:p>
            <a:r>
              <a:rPr lang="en-US" dirty="0"/>
              <a:t>                </a:t>
            </a:r>
            <a:r>
              <a:rPr lang="en-US" dirty="0" err="1"/>
              <a:t>req.send</a:t>
            </a:r>
            <a:r>
              <a:rPr lang="en-US" dirty="0"/>
              <a:t>();</a:t>
            </a:r>
          </a:p>
          <a:p>
            <a:endParaRPr lang="en-US" dirty="0"/>
          </a:p>
          <a:p>
            <a:r>
              <a:rPr lang="en-US" dirty="0"/>
              <a:t>         function </a:t>
            </a:r>
            <a:r>
              <a:rPr lang="en-US" dirty="0" err="1"/>
              <a:t>processResults</a:t>
            </a:r>
            <a:r>
              <a:rPr lang="en-US" dirty="0"/>
              <a:t>(results) {</a:t>
            </a:r>
          </a:p>
          <a:p>
            <a:r>
              <a:rPr lang="en-US" dirty="0"/>
              <a:t>            </a:t>
            </a:r>
            <a:r>
              <a:rPr lang="en-US" dirty="0" err="1"/>
              <a:t>var</a:t>
            </a:r>
            <a:r>
              <a:rPr lang="en-US" dirty="0"/>
              <a:t> target = </a:t>
            </a:r>
            <a:r>
              <a:rPr lang="en-US" dirty="0" err="1"/>
              <a:t>document.getElementById</a:t>
            </a:r>
            <a:r>
              <a:rPr lang="en-US" dirty="0"/>
              <a:t>("</a:t>
            </a:r>
            <a:r>
              <a:rPr lang="en-US" dirty="0" err="1"/>
              <a:t>listContacts</a:t>
            </a:r>
            <a:r>
              <a:rPr lang="en-US" dirty="0"/>
              <a:t>");</a:t>
            </a:r>
          </a:p>
          <a:p>
            <a:r>
              <a:rPr lang="en-US" dirty="0"/>
              <a:t>            for (</a:t>
            </a:r>
            <a:r>
              <a:rPr lang="en-US" dirty="0" err="1"/>
              <a:t>var</a:t>
            </a:r>
            <a:r>
              <a:rPr lang="en-US" dirty="0"/>
              <a:t> </a:t>
            </a:r>
            <a:r>
              <a:rPr lang="en-US" dirty="0" err="1"/>
              <a:t>i</a:t>
            </a:r>
            <a:r>
              <a:rPr lang="en-US" dirty="0"/>
              <a:t> = 0; </a:t>
            </a:r>
            <a:r>
              <a:rPr lang="en-US" dirty="0" err="1"/>
              <a:t>i</a:t>
            </a:r>
            <a:r>
              <a:rPr lang="en-US" dirty="0"/>
              <a:t> &lt; </a:t>
            </a:r>
            <a:r>
              <a:rPr lang="en-US" dirty="0" err="1"/>
              <a:t>results.length</a:t>
            </a:r>
            <a:r>
              <a:rPr lang="en-US" dirty="0"/>
              <a:t>; </a:t>
            </a:r>
            <a:r>
              <a:rPr lang="en-US" dirty="0" err="1"/>
              <a:t>i</a:t>
            </a:r>
            <a:r>
              <a:rPr lang="en-US" dirty="0"/>
              <a:t>++) {</a:t>
            </a:r>
          </a:p>
          <a:p>
            <a:r>
              <a:rPr lang="en-US" dirty="0"/>
              <a:t>                </a:t>
            </a:r>
            <a:r>
              <a:rPr lang="en-US" dirty="0" err="1"/>
              <a:t>var</a:t>
            </a:r>
            <a:r>
              <a:rPr lang="en-US" dirty="0"/>
              <a:t> item = </a:t>
            </a:r>
            <a:r>
              <a:rPr lang="en-US" dirty="0" err="1"/>
              <a:t>document.createElement</a:t>
            </a:r>
            <a:r>
              <a:rPr lang="en-US" dirty="0"/>
              <a:t>("li");</a:t>
            </a:r>
          </a:p>
          <a:p>
            <a:r>
              <a:rPr lang="en-US" dirty="0"/>
              <a:t>                </a:t>
            </a:r>
            <a:r>
              <a:rPr lang="en-US" dirty="0" err="1"/>
              <a:t>item.textContent</a:t>
            </a:r>
            <a:r>
              <a:rPr lang="en-US" dirty="0"/>
              <a:t> = results[</a:t>
            </a:r>
            <a:r>
              <a:rPr lang="en-US" dirty="0" err="1"/>
              <a:t>i</a:t>
            </a:r>
            <a:r>
              <a:rPr lang="en-US" dirty="0"/>
              <a:t>].</a:t>
            </a:r>
            <a:r>
              <a:rPr lang="en-US" dirty="0" err="1"/>
              <a:t>FullName</a:t>
            </a:r>
            <a:r>
              <a:rPr lang="en-US" dirty="0"/>
              <a:t>;</a:t>
            </a:r>
          </a:p>
          <a:p>
            <a:r>
              <a:rPr lang="en-US" dirty="0"/>
              <a:t>                //Note schema name not logical name</a:t>
            </a:r>
          </a:p>
          <a:p>
            <a:r>
              <a:rPr lang="en-US" dirty="0"/>
              <a:t>                </a:t>
            </a:r>
            <a:r>
              <a:rPr lang="en-US" dirty="0" err="1"/>
              <a:t>target.appendChild</a:t>
            </a:r>
            <a:r>
              <a:rPr lang="en-US" dirty="0"/>
              <a:t>(item);</a:t>
            </a:r>
          </a:p>
          <a:p>
            <a:r>
              <a:rPr lang="en-US" dirty="0"/>
              <a:t>            }</a:t>
            </a:r>
          </a:p>
          <a:p>
            <a:r>
              <a:rPr lang="en-US" dirty="0"/>
              <a:t>        }</a:t>
            </a:r>
          </a:p>
          <a:p>
            <a:endParaRPr lang="en-US" dirty="0"/>
          </a:p>
          <a:p>
            <a:endParaRPr lang="en-US" dirty="0"/>
          </a:p>
          <a:p>
            <a:r>
              <a:rPr lang="en-GB" dirty="0"/>
              <a:t>enter city :    &lt;input type="text" id="</a:t>
            </a:r>
            <a:r>
              <a:rPr lang="en-GB" dirty="0" err="1"/>
              <a:t>txtCity</a:t>
            </a:r>
            <a:r>
              <a:rPr lang="en-GB" dirty="0"/>
              <a:t>" value="Seattle" /&gt;</a:t>
            </a:r>
          </a:p>
          <a:p>
            <a:r>
              <a:rPr lang="en-GB" dirty="0"/>
              <a:t>    &lt;input type="button" value="Search Contacts by city" </a:t>
            </a:r>
            <a:r>
              <a:rPr lang="en-GB" dirty="0" err="1"/>
              <a:t>onclick</a:t>
            </a:r>
            <a:r>
              <a:rPr lang="en-GB" dirty="0"/>
              <a:t>=    "</a:t>
            </a:r>
            <a:r>
              <a:rPr lang="en-GB" dirty="0" err="1"/>
              <a:t>SearchOData</a:t>
            </a:r>
            <a:r>
              <a:rPr lang="en-GB" dirty="0"/>
              <a:t>()" /&gt;</a:t>
            </a:r>
          </a:p>
          <a:p>
            <a:r>
              <a:rPr lang="en-GB" dirty="0"/>
              <a:t>    &lt;</a:t>
            </a:r>
            <a:r>
              <a:rPr lang="en-GB" dirty="0" err="1"/>
              <a:t>ul</a:t>
            </a:r>
            <a:r>
              <a:rPr lang="en-GB" dirty="0"/>
              <a:t> id="</a:t>
            </a:r>
            <a:r>
              <a:rPr lang="en-GB" dirty="0" err="1"/>
              <a:t>listContacts</a:t>
            </a:r>
            <a:r>
              <a:rPr lang="en-GB" dirty="0"/>
              <a:t>"&gt;</a:t>
            </a:r>
          </a:p>
          <a:p>
            <a:r>
              <a:rPr lang="en-GB" dirty="0"/>
              <a:t>        &lt;li&gt;&lt;/li&gt;</a:t>
            </a:r>
          </a:p>
          <a:p>
            <a:r>
              <a:rPr lang="en-GB" dirty="0"/>
              <a:t>    &lt;/</a:t>
            </a:r>
            <a:r>
              <a:rPr lang="en-GB" dirty="0" err="1"/>
              <a:t>ul</a:t>
            </a:r>
            <a:r>
              <a:rPr lang="en-GB" dirty="0"/>
              <a:t>&gt;</a:t>
            </a:r>
            <a:endParaRPr lang="en-US" dirty="0"/>
          </a:p>
          <a:p>
            <a:endParaRPr lang="en-US" dirty="0"/>
          </a:p>
        </p:txBody>
      </p:sp>
    </p:spTree>
    <p:extLst>
      <p:ext uri="{BB962C8B-B14F-4D97-AF65-F5344CB8AC3E}">
        <p14:creationId xmlns:p14="http://schemas.microsoft.com/office/powerpoint/2010/main" val="1559141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xfrm>
            <a:off x="545690" y="4679950"/>
            <a:ext cx="5692877" cy="4865688"/>
          </a:xfrm>
          <a:noFill/>
        </p:spPr>
        <p:txBody>
          <a:bodyPr wrap="square" numCol="1" anchor="t" anchorCtr="0" compatLnSpc="1">
            <a:prstTxWarp prst="textNoShape">
              <a:avLst/>
            </a:prstTxWarp>
          </a:bodyPr>
          <a:lstStyle/>
          <a:p>
            <a:r>
              <a:rPr lang="en-US" dirty="0"/>
              <a:t> </a:t>
            </a:r>
            <a:r>
              <a:rPr lang="en-US" dirty="0" err="1"/>
              <a:t>var</a:t>
            </a:r>
            <a:r>
              <a:rPr lang="en-US" dirty="0"/>
              <a:t> </a:t>
            </a:r>
            <a:r>
              <a:rPr lang="en-US" dirty="0" err="1"/>
              <a:t>url</a:t>
            </a:r>
            <a:r>
              <a:rPr lang="en-US" dirty="0"/>
              <a:t> = </a:t>
            </a:r>
            <a:r>
              <a:rPr lang="en-US" dirty="0" err="1"/>
              <a:t>context.getClientUrl</a:t>
            </a:r>
            <a:r>
              <a:rPr lang="en-US" dirty="0"/>
              <a:t>() + "/</a:t>
            </a:r>
            <a:r>
              <a:rPr lang="en-US" dirty="0" err="1"/>
              <a:t>XRMServices</a:t>
            </a:r>
            <a:r>
              <a:rPr lang="en-US" dirty="0"/>
              <a:t>/2011/</a:t>
            </a:r>
            <a:r>
              <a:rPr lang="en-US" dirty="0" err="1"/>
              <a:t>OrganizationData.svc</a:t>
            </a:r>
            <a:r>
              <a:rPr lang="en-US" dirty="0"/>
              <a:t>/";</a:t>
            </a:r>
          </a:p>
          <a:p>
            <a:r>
              <a:rPr lang="en-US" dirty="0"/>
              <a:t>                </a:t>
            </a:r>
            <a:r>
              <a:rPr lang="en-US" dirty="0" err="1"/>
              <a:t>url</a:t>
            </a:r>
            <a:r>
              <a:rPr lang="en-US" dirty="0"/>
              <a:t> = </a:t>
            </a:r>
            <a:r>
              <a:rPr lang="en-US" dirty="0" err="1"/>
              <a:t>url</a:t>
            </a:r>
            <a:r>
              <a:rPr lang="en-US" dirty="0"/>
              <a:t> + "</a:t>
            </a:r>
            <a:r>
              <a:rPr lang="en-US" dirty="0" err="1"/>
              <a:t>ContactSet</a:t>
            </a:r>
            <a:r>
              <a:rPr lang="en-US" dirty="0"/>
              <a:t>?$filter=Address1_City </a:t>
            </a:r>
            <a:r>
              <a:rPr lang="en-US" dirty="0" err="1"/>
              <a:t>eq</a:t>
            </a:r>
            <a:r>
              <a:rPr lang="en-US" dirty="0"/>
              <a:t> '" + city +</a:t>
            </a:r>
          </a:p>
          <a:p>
            <a:r>
              <a:rPr lang="en-US" dirty="0"/>
              <a:t>              "'&amp;$select=</a:t>
            </a:r>
            <a:r>
              <a:rPr lang="en-US" dirty="0" err="1"/>
              <a:t>FullName</a:t>
            </a:r>
            <a:r>
              <a:rPr lang="en-US" dirty="0"/>
              <a:t>";</a:t>
            </a:r>
          </a:p>
          <a:p>
            <a:r>
              <a:rPr lang="en-US" dirty="0"/>
              <a:t>                //NOTE schema name not logical name</a:t>
            </a:r>
          </a:p>
          <a:p>
            <a:r>
              <a:rPr lang="en-US" dirty="0"/>
              <a:t>                console.log(</a:t>
            </a:r>
            <a:r>
              <a:rPr lang="en-US" dirty="0" err="1"/>
              <a:t>url</a:t>
            </a:r>
            <a:r>
              <a:rPr lang="en-US" dirty="0"/>
              <a:t>);</a:t>
            </a:r>
          </a:p>
          <a:p>
            <a:r>
              <a:rPr lang="en-US" dirty="0"/>
              <a:t>                </a:t>
            </a:r>
            <a:r>
              <a:rPr lang="en-US" dirty="0" err="1"/>
              <a:t>var</a:t>
            </a:r>
            <a:r>
              <a:rPr lang="en-US" dirty="0"/>
              <a:t> </a:t>
            </a:r>
            <a:r>
              <a:rPr lang="en-US" dirty="0" err="1"/>
              <a:t>req</a:t>
            </a:r>
            <a:r>
              <a:rPr lang="en-US" dirty="0"/>
              <a:t> = new </a:t>
            </a:r>
            <a:r>
              <a:rPr lang="en-US" dirty="0" err="1"/>
              <a:t>XMLHttpRequest</a:t>
            </a:r>
            <a:r>
              <a:rPr lang="en-US" dirty="0"/>
              <a:t>();</a:t>
            </a:r>
          </a:p>
          <a:p>
            <a:r>
              <a:rPr lang="en-US" dirty="0"/>
              <a:t>                </a:t>
            </a:r>
            <a:r>
              <a:rPr lang="en-US" dirty="0" err="1"/>
              <a:t>req.open</a:t>
            </a:r>
            <a:r>
              <a:rPr lang="en-US" dirty="0"/>
              <a:t>("GET", </a:t>
            </a:r>
            <a:r>
              <a:rPr lang="en-US" dirty="0" err="1"/>
              <a:t>url</a:t>
            </a:r>
            <a:r>
              <a:rPr lang="en-US" dirty="0"/>
              <a:t>, true);</a:t>
            </a:r>
          </a:p>
          <a:p>
            <a:r>
              <a:rPr lang="en-US" dirty="0"/>
              <a:t>                </a:t>
            </a:r>
            <a:r>
              <a:rPr lang="en-US" dirty="0" err="1"/>
              <a:t>req.setRequestHeader</a:t>
            </a:r>
            <a:r>
              <a:rPr lang="en-US" dirty="0"/>
              <a:t>("Accept", "application/</a:t>
            </a:r>
            <a:r>
              <a:rPr lang="en-US" dirty="0" err="1"/>
              <a:t>json</a:t>
            </a:r>
            <a:r>
              <a:rPr lang="en-US" dirty="0"/>
              <a:t>");</a:t>
            </a:r>
          </a:p>
          <a:p>
            <a:r>
              <a:rPr lang="en-US" dirty="0"/>
              <a:t>                 //remove the headers to see the response is XML</a:t>
            </a:r>
          </a:p>
          <a:p>
            <a:r>
              <a:rPr lang="en-US" dirty="0"/>
              <a:t>                </a:t>
            </a:r>
            <a:r>
              <a:rPr lang="en-US" dirty="0" err="1"/>
              <a:t>req.setRequestHeader</a:t>
            </a:r>
            <a:r>
              <a:rPr lang="en-US" dirty="0"/>
              <a:t>("Content-Type", "application/</a:t>
            </a:r>
            <a:r>
              <a:rPr lang="en-US" dirty="0" err="1"/>
              <a:t>json</a:t>
            </a:r>
            <a:r>
              <a:rPr lang="en-US" dirty="0"/>
              <a:t>; charset=utf-8");</a:t>
            </a:r>
          </a:p>
          <a:p>
            <a:endParaRPr lang="en-US" dirty="0"/>
          </a:p>
          <a:p>
            <a:r>
              <a:rPr lang="en-US" dirty="0"/>
              <a:t>                </a:t>
            </a:r>
            <a:r>
              <a:rPr lang="en-US" dirty="0" err="1"/>
              <a:t>req.onreadystatechange</a:t>
            </a:r>
            <a:r>
              <a:rPr lang="en-US" dirty="0"/>
              <a:t> = function () {</a:t>
            </a:r>
          </a:p>
          <a:p>
            <a:r>
              <a:rPr lang="en-US" dirty="0"/>
              <a:t>                    if (</a:t>
            </a:r>
            <a:r>
              <a:rPr lang="en-US" dirty="0" err="1"/>
              <a:t>this.readyState</a:t>
            </a:r>
            <a:r>
              <a:rPr lang="en-US" dirty="0"/>
              <a:t> == 4 /* complete */) {</a:t>
            </a:r>
          </a:p>
          <a:p>
            <a:r>
              <a:rPr lang="en-US" dirty="0"/>
              <a:t>                        </a:t>
            </a:r>
            <a:r>
              <a:rPr lang="en-US" dirty="0" err="1"/>
              <a:t>req.onreadystatechange</a:t>
            </a:r>
            <a:r>
              <a:rPr lang="en-US" dirty="0"/>
              <a:t> = null;</a:t>
            </a:r>
          </a:p>
          <a:p>
            <a:r>
              <a:rPr lang="en-US" dirty="0"/>
              <a:t>                        if (</a:t>
            </a:r>
            <a:r>
              <a:rPr lang="en-US" dirty="0" err="1"/>
              <a:t>this.status</a:t>
            </a:r>
            <a:r>
              <a:rPr lang="en-US" dirty="0"/>
              <a:t> == 200) {</a:t>
            </a:r>
          </a:p>
          <a:p>
            <a:r>
              <a:rPr lang="en-US" dirty="0"/>
              <a:t>                            console.log(</a:t>
            </a:r>
            <a:r>
              <a:rPr lang="en-US" dirty="0" err="1"/>
              <a:t>this.responseText</a:t>
            </a:r>
            <a:r>
              <a:rPr lang="en-US" dirty="0"/>
              <a:t>);</a:t>
            </a:r>
          </a:p>
          <a:p>
            <a:r>
              <a:rPr lang="en-US" dirty="0"/>
              <a:t>                            console.log(</a:t>
            </a:r>
            <a:r>
              <a:rPr lang="en-US" dirty="0" err="1"/>
              <a:t>JSON.parse</a:t>
            </a:r>
            <a:r>
              <a:rPr lang="en-US" dirty="0"/>
              <a:t>(</a:t>
            </a:r>
            <a:r>
              <a:rPr lang="en-US" dirty="0" err="1"/>
              <a:t>this.responseText</a:t>
            </a:r>
            <a:r>
              <a:rPr lang="en-US" dirty="0"/>
              <a:t>).</a:t>
            </a:r>
            <a:r>
              <a:rPr lang="en-US" dirty="0" err="1"/>
              <a:t>d.toString</a:t>
            </a:r>
            <a:r>
              <a:rPr lang="en-US" dirty="0"/>
              <a:t>());</a:t>
            </a:r>
          </a:p>
          <a:p>
            <a:r>
              <a:rPr lang="en-US" dirty="0"/>
              <a:t>                            </a:t>
            </a:r>
            <a:r>
              <a:rPr lang="en-US" dirty="0" err="1"/>
              <a:t>processResults</a:t>
            </a:r>
            <a:r>
              <a:rPr lang="en-US" dirty="0"/>
              <a:t>(</a:t>
            </a:r>
            <a:r>
              <a:rPr lang="en-US" dirty="0" err="1"/>
              <a:t>JSON.parse</a:t>
            </a:r>
            <a:r>
              <a:rPr lang="en-US" dirty="0"/>
              <a:t>(</a:t>
            </a:r>
            <a:r>
              <a:rPr lang="en-US" dirty="0" err="1"/>
              <a:t>this.responseText</a:t>
            </a:r>
            <a:r>
              <a:rPr lang="en-US" dirty="0"/>
              <a:t>).</a:t>
            </a:r>
            <a:r>
              <a:rPr lang="en-US" dirty="0" err="1"/>
              <a:t>d.results</a:t>
            </a:r>
            <a:r>
              <a:rPr lang="en-US" dirty="0"/>
              <a:t>);</a:t>
            </a:r>
          </a:p>
          <a:p>
            <a:r>
              <a:rPr lang="en-US" dirty="0"/>
              <a:t>                        }</a:t>
            </a:r>
          </a:p>
          <a:p>
            <a:r>
              <a:rPr lang="en-US" dirty="0"/>
              <a:t>                        </a:t>
            </a:r>
          </a:p>
        </p:txBody>
      </p:sp>
    </p:spTree>
    <p:extLst>
      <p:ext uri="{BB962C8B-B14F-4D97-AF65-F5344CB8AC3E}">
        <p14:creationId xmlns:p14="http://schemas.microsoft.com/office/powerpoint/2010/main" val="2733739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Using the helper methods there is no need to define the </a:t>
            </a:r>
            <a:r>
              <a:rPr lang="en-GB" dirty="0" err="1"/>
              <a:t>httpVerb</a:t>
            </a:r>
            <a:r>
              <a:rPr lang="en-GB" dirty="0"/>
              <a:t>, Accept</a:t>
            </a:r>
            <a:r>
              <a:rPr lang="en-GB" baseline="0" dirty="0"/>
              <a:t> types, and Content-Types headers.  The helper methods also encapsulate the polling of the result from the service.  There are two versions of the SDK REST APIs, one using just JavaScript, the other using </a:t>
            </a:r>
            <a:r>
              <a:rPr lang="en-GB" baseline="0" dirty="0" err="1"/>
              <a:t>Jquery</a:t>
            </a:r>
            <a:r>
              <a:rPr lang="en-GB" baseline="0" dirty="0"/>
              <a:t>, but both abstract the mechanism to use the </a:t>
            </a:r>
            <a:r>
              <a:rPr lang="en-GB" baseline="0" dirty="0" err="1"/>
              <a:t>XMLHttpRequest</a:t>
            </a:r>
            <a:r>
              <a:rPr lang="en-GB" baseline="0" dirty="0"/>
              <a:t>.  Both the SDK.JQuery.js and the SDK.REST.js expose these methods, and from the consumer code appear identical.</a:t>
            </a:r>
            <a:endParaRPr lang="en-GB" dirty="0"/>
          </a:p>
        </p:txBody>
      </p:sp>
    </p:spTree>
    <p:extLst>
      <p:ext uri="{BB962C8B-B14F-4D97-AF65-F5344CB8AC3E}">
        <p14:creationId xmlns:p14="http://schemas.microsoft.com/office/powerpoint/2010/main" val="35591221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..\SDK\</a:t>
            </a:r>
            <a:r>
              <a:rPr lang="en-GB" dirty="0" err="1"/>
              <a:t>SampleCode</a:t>
            </a:r>
            <a:r>
              <a:rPr lang="en-GB" dirty="0"/>
              <a:t>\JS\</a:t>
            </a:r>
            <a:r>
              <a:rPr lang="en-GB" dirty="0" err="1"/>
              <a:t>RESTEndpoint</a:t>
            </a:r>
            <a:r>
              <a:rPr lang="en-GB" dirty="0"/>
              <a:t>\</a:t>
            </a:r>
            <a:r>
              <a:rPr lang="en-GB" dirty="0" err="1"/>
              <a:t>JavaScriptRESTDataOperations</a:t>
            </a:r>
            <a:r>
              <a:rPr lang="en-GB" dirty="0"/>
              <a:t>\</a:t>
            </a:r>
          </a:p>
          <a:p>
            <a:r>
              <a:rPr lang="en-GB" dirty="0"/>
              <a:t>..\SDK\</a:t>
            </a:r>
            <a:r>
              <a:rPr lang="en-GB" dirty="0" err="1"/>
              <a:t>SampleCode</a:t>
            </a:r>
            <a:r>
              <a:rPr lang="en-GB" dirty="0"/>
              <a:t>\JS\</a:t>
            </a:r>
            <a:r>
              <a:rPr lang="en-GB" dirty="0" err="1"/>
              <a:t>RESTEndpoint</a:t>
            </a:r>
            <a:r>
              <a:rPr lang="en-GB" dirty="0"/>
              <a:t>\</a:t>
            </a:r>
            <a:r>
              <a:rPr lang="en-GB" dirty="0" err="1"/>
              <a:t>JQueryRESTDataOperations</a:t>
            </a:r>
            <a:r>
              <a:rPr lang="en-GB" dirty="0"/>
              <a:t>\</a:t>
            </a:r>
          </a:p>
          <a:p>
            <a:endParaRPr lang="en-GB" dirty="0"/>
          </a:p>
          <a:p>
            <a:r>
              <a:rPr lang="en-GB" dirty="0"/>
              <a:t>Both these solutions can be imported into CRM, notice how the new web resources have the naming convention sample_/Scripts/SDK.REST.js and sample_/Scripts/SDK.JQUERY.js,</a:t>
            </a:r>
            <a:r>
              <a:rPr lang="en-GB" baseline="0" dirty="0"/>
              <a:t> which would need to be used in the consumer scripts reference.</a:t>
            </a:r>
          </a:p>
          <a:p>
            <a:endParaRPr lang="en-GB" baseline="0" dirty="0"/>
          </a:p>
          <a:p>
            <a:pPr marL="228600" indent="-228600">
              <a:buAutoNum type="arabicPeriod"/>
            </a:pPr>
            <a:r>
              <a:rPr lang="en-GB" baseline="0" dirty="0"/>
              <a:t>Install the JavaScript solution to CRM</a:t>
            </a:r>
          </a:p>
          <a:p>
            <a:pPr marL="228600" indent="-228600">
              <a:buAutoNum type="arabicPeriod"/>
            </a:pPr>
            <a:r>
              <a:rPr lang="en-GB" baseline="0" dirty="0"/>
              <a:t>Create an empty web application, and add a new folder called Scripts.</a:t>
            </a:r>
          </a:p>
          <a:p>
            <a:pPr marL="228600" indent="-228600">
              <a:buAutoNum type="arabicPeriod"/>
            </a:pPr>
            <a:r>
              <a:rPr lang="en-GB" baseline="0" dirty="0"/>
              <a:t>Copy the SDK.REST.js and the JavaScriptRESTDataOperationsSample.js into the Scripts folder of your web application</a:t>
            </a:r>
          </a:p>
          <a:p>
            <a:pPr lvl="0"/>
            <a:r>
              <a:rPr lang="en-GB" kern="1200" dirty="0">
                <a:effectLst/>
              </a:rPr>
              <a:t>4.   Add a new html page to your web application called SDKJavaScriptConsumer.html. And seed it with the </a:t>
            </a:r>
            <a:r>
              <a:rPr lang="en-GB" kern="1200" dirty="0" err="1">
                <a:effectLst/>
              </a:rPr>
              <a:t>markup</a:t>
            </a:r>
            <a:endParaRPr lang="en-GB" kern="1200" dirty="0">
              <a:effectLst/>
            </a:endParaRPr>
          </a:p>
          <a:p>
            <a:r>
              <a:rPr lang="en-GB" kern="1200" dirty="0">
                <a:effectLst/>
              </a:rPr>
              <a:t>   enter name to search on: &lt;input type="text" id="</a:t>
            </a:r>
            <a:r>
              <a:rPr lang="en-GB" kern="1200" dirty="0" err="1">
                <a:effectLst/>
              </a:rPr>
              <a:t>txtName</a:t>
            </a:r>
            <a:r>
              <a:rPr lang="en-GB" kern="1200" dirty="0">
                <a:effectLst/>
              </a:rPr>
              <a:t>" value="A" /&gt;</a:t>
            </a:r>
          </a:p>
          <a:p>
            <a:r>
              <a:rPr lang="en-GB" kern="1200" dirty="0">
                <a:effectLst/>
              </a:rPr>
              <a:t>    &lt;input type="button" id="</a:t>
            </a:r>
            <a:r>
              <a:rPr lang="en-GB" kern="1200" dirty="0" err="1">
                <a:effectLst/>
              </a:rPr>
              <a:t>btnSearchByName</a:t>
            </a:r>
            <a:r>
              <a:rPr lang="en-GB" kern="1200" dirty="0">
                <a:effectLst/>
              </a:rPr>
              <a:t>" value="Search by name" </a:t>
            </a:r>
            <a:r>
              <a:rPr lang="en-GB" kern="1200" dirty="0" err="1">
                <a:effectLst/>
              </a:rPr>
              <a:t>onclick</a:t>
            </a:r>
            <a:r>
              <a:rPr lang="en-GB" kern="1200" dirty="0">
                <a:effectLst/>
              </a:rPr>
              <a:t>="</a:t>
            </a:r>
            <a:r>
              <a:rPr lang="en-GB" kern="1200" dirty="0" err="1">
                <a:effectLst/>
              </a:rPr>
              <a:t>QAREST.retrieveMultipleBankAccountRecords</a:t>
            </a:r>
            <a:r>
              <a:rPr lang="en-GB" kern="1200" dirty="0">
                <a:effectLst/>
              </a:rPr>
              <a:t>()"/&gt;</a:t>
            </a:r>
          </a:p>
          <a:p>
            <a:r>
              <a:rPr lang="en-GB" kern="1200" dirty="0">
                <a:effectLst/>
              </a:rPr>
              <a:t>    &lt;</a:t>
            </a:r>
            <a:r>
              <a:rPr lang="en-GB" kern="1200" dirty="0" err="1">
                <a:effectLst/>
              </a:rPr>
              <a:t>ul</a:t>
            </a:r>
            <a:r>
              <a:rPr lang="en-GB" kern="1200" dirty="0">
                <a:effectLst/>
              </a:rPr>
              <a:t> id="</a:t>
            </a:r>
            <a:r>
              <a:rPr lang="en-GB" kern="1200" dirty="0" err="1">
                <a:effectLst/>
              </a:rPr>
              <a:t>listTarget</a:t>
            </a:r>
            <a:r>
              <a:rPr lang="en-GB" kern="1200" dirty="0">
                <a:effectLst/>
              </a:rPr>
              <a:t>"&gt;  &lt;/</a:t>
            </a:r>
            <a:r>
              <a:rPr lang="en-GB" kern="1200" dirty="0" err="1">
                <a:effectLst/>
              </a:rPr>
              <a:t>ul</a:t>
            </a:r>
            <a:r>
              <a:rPr lang="en-GB" kern="1200" dirty="0">
                <a:effectLst/>
              </a:rPr>
              <a:t>&gt;</a:t>
            </a:r>
          </a:p>
          <a:p>
            <a:r>
              <a:rPr lang="en-GB" sz="1200" kern="1200" dirty="0">
                <a:effectLst/>
                <a:ea typeface="+mn-ea"/>
              </a:rPr>
              <a:t> </a:t>
            </a:r>
          </a:p>
        </p:txBody>
      </p:sp>
    </p:spTree>
    <p:extLst>
      <p:ext uri="{BB962C8B-B14F-4D97-AF65-F5344CB8AC3E}">
        <p14:creationId xmlns:p14="http://schemas.microsoft.com/office/powerpoint/2010/main" val="23423558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719597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Note: The web resource components are all non – compiled bar the Silverlight </a:t>
            </a:r>
            <a:r>
              <a:rPr lang="en-US" dirty="0" err="1"/>
              <a:t>xap</a:t>
            </a:r>
            <a:r>
              <a:rPr lang="en-US" dirty="0"/>
              <a:t> file ( zip of Silverlight assembly DLL and manifest file).  The only web UI content is from an HTML page not an ASPX or CSHTML. Web resources can be deployed as part of a solution.  A solution can also be used to define a snapshot of the system at a point in time.</a:t>
            </a:r>
          </a:p>
        </p:txBody>
      </p:sp>
    </p:spTree>
    <p:extLst>
      <p:ext uri="{BB962C8B-B14F-4D97-AF65-F5344CB8AC3E}">
        <p14:creationId xmlns:p14="http://schemas.microsoft.com/office/powerpoint/2010/main" val="2428446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Refer to Module 8 for accessing image, html, and JavaScript web resources from sitemap and command</a:t>
            </a:r>
            <a:r>
              <a:rPr lang="en-US" baseline="0" dirty="0"/>
              <a:t> bars.</a:t>
            </a:r>
            <a:endParaRPr lang="en-US" dirty="0"/>
          </a:p>
        </p:txBody>
      </p:sp>
    </p:spTree>
    <p:extLst>
      <p:ext uri="{BB962C8B-B14F-4D97-AF65-F5344CB8AC3E}">
        <p14:creationId xmlns:p14="http://schemas.microsoft.com/office/powerpoint/2010/main" val="1430404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xfrm>
            <a:off x="728663" y="4479925"/>
            <a:ext cx="5400675" cy="5065713"/>
          </a:xfrm>
          <a:noFill/>
        </p:spPr>
        <p:txBody>
          <a:bodyPr wrap="square" numCol="1" anchor="t" anchorCtr="0" compatLnSpc="1">
            <a:prstTxWarp prst="textNoShape">
              <a:avLst/>
            </a:prstTxWarp>
          </a:bodyPr>
          <a:lstStyle/>
          <a:p>
            <a:r>
              <a:rPr lang="en-US" dirty="0"/>
              <a:t>When defining a web resource the type must be set, but in a single language environment the language need not be set, The name is important to uniquely identify the resource.  The publisher prefix (“new_”) and a virtual folder structure help to organize the resources.  A script called new_/scripts/a.js could be referenced with &lt;script </a:t>
            </a:r>
            <a:r>
              <a:rPr lang="en-US" dirty="0" err="1"/>
              <a:t>src</a:t>
            </a:r>
            <a:r>
              <a:rPr lang="en-US" dirty="0"/>
              <a:t>=“scripts/a.js”/&gt; from an html page named new_/b.html </a:t>
            </a:r>
          </a:p>
        </p:txBody>
      </p:sp>
      <p:pic>
        <p:nvPicPr>
          <p:cNvPr id="2" name="Picture 1"/>
          <p:cNvPicPr>
            <a:picLocks noChangeAspect="1"/>
          </p:cNvPicPr>
          <p:nvPr/>
        </p:nvPicPr>
        <p:blipFill>
          <a:blip r:embed="rId3"/>
          <a:stretch>
            <a:fillRect/>
          </a:stretch>
        </p:blipFill>
        <p:spPr>
          <a:xfrm>
            <a:off x="1315703" y="5570657"/>
            <a:ext cx="3973966" cy="3740203"/>
          </a:xfrm>
          <a:prstGeom prst="rect">
            <a:avLst/>
          </a:prstGeom>
        </p:spPr>
      </p:pic>
    </p:spTree>
    <p:extLst>
      <p:ext uri="{BB962C8B-B14F-4D97-AF65-F5344CB8AC3E}">
        <p14:creationId xmlns:p14="http://schemas.microsoft.com/office/powerpoint/2010/main" val="2950781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Different solutions can enter scripts with the same name or with the same function names, so it is important to prevent ambiguity.  With duplicate Jscript functions, the last one loaded into memory executes.</a:t>
            </a:r>
          </a:p>
          <a:p>
            <a:endParaRPr lang="en-US" dirty="0"/>
          </a:p>
          <a:p>
            <a:r>
              <a:rPr lang="en-US" dirty="0"/>
              <a:t>When referencing the resources from sitemap, or command bar, use the $</a:t>
            </a:r>
            <a:r>
              <a:rPr lang="en-US" dirty="0" err="1"/>
              <a:t>webresource</a:t>
            </a:r>
            <a:r>
              <a:rPr lang="en-US" dirty="0"/>
              <a:t>: for scripts and images</a:t>
            </a:r>
          </a:p>
          <a:p>
            <a:r>
              <a:rPr lang="en-US" dirty="0" err="1"/>
              <a:t>Eg</a:t>
            </a:r>
            <a:r>
              <a:rPr lang="en-US" dirty="0"/>
              <a:t>.</a:t>
            </a:r>
          </a:p>
          <a:p>
            <a:r>
              <a:rPr lang="en-GB" dirty="0"/>
              <a:t>&lt;Button Id="MyISV.opportunity.form.actions.FlyoutAnchor.Button.1"</a:t>
            </a:r>
            <a:br>
              <a:rPr lang="en-GB" dirty="0"/>
            </a:br>
            <a:r>
              <a:rPr lang="en-GB" dirty="0"/>
              <a:t>Image16by16="$</a:t>
            </a:r>
            <a:r>
              <a:rPr lang="en-GB" dirty="0" err="1"/>
              <a:t>webresource:new</a:t>
            </a:r>
            <a:r>
              <a:rPr lang="en-GB" dirty="0"/>
              <a:t>_/</a:t>
            </a:r>
            <a:r>
              <a:rPr lang="en-GB" dirty="0" err="1"/>
              <a:t>imgs</a:t>
            </a:r>
            <a:r>
              <a:rPr lang="en-GB" dirty="0"/>
              <a:t>/icon16.png"</a:t>
            </a:r>
            <a:br>
              <a:rPr lang="en-GB" dirty="0"/>
            </a:br>
            <a:r>
              <a:rPr lang="en-GB" dirty="0"/>
              <a:t>Image32by32="$</a:t>
            </a:r>
            <a:r>
              <a:rPr lang="en-GB" dirty="0" err="1"/>
              <a:t>webresource:new</a:t>
            </a:r>
            <a:r>
              <a:rPr lang="en-GB" dirty="0"/>
              <a:t>_/</a:t>
            </a:r>
            <a:r>
              <a:rPr lang="en-GB" dirty="0" err="1"/>
              <a:t>imgs</a:t>
            </a:r>
            <a:r>
              <a:rPr lang="en-GB" dirty="0"/>
              <a:t>/icon32.png"</a:t>
            </a:r>
            <a:br>
              <a:rPr lang="en-GB" dirty="0"/>
            </a:br>
            <a:r>
              <a:rPr lang="en-GB" dirty="0"/>
              <a:t>/&gt;</a:t>
            </a:r>
          </a:p>
          <a:p>
            <a:endParaRPr lang="en-GB" dirty="0"/>
          </a:p>
          <a:p>
            <a:r>
              <a:rPr lang="en-GB" dirty="0"/>
              <a:t>When creating web resources like scripts and styles. It is a good idea to use a development pro</a:t>
            </a:r>
            <a:r>
              <a:rPr lang="en-US" dirty="0" err="1"/>
              <a:t>ject</a:t>
            </a:r>
            <a:r>
              <a:rPr lang="en-US" dirty="0"/>
              <a:t> with Scripts and Styles folders to contain .</a:t>
            </a:r>
            <a:r>
              <a:rPr lang="en-US" dirty="0" err="1"/>
              <a:t>js</a:t>
            </a:r>
            <a:r>
              <a:rPr lang="en-US" dirty="0"/>
              <a:t> and .</a:t>
            </a:r>
            <a:r>
              <a:rPr lang="en-US" dirty="0" err="1"/>
              <a:t>css</a:t>
            </a:r>
            <a:r>
              <a:rPr lang="en-US" dirty="0"/>
              <a:t> files, and reference these from html pages as in &lt;script </a:t>
            </a:r>
            <a:r>
              <a:rPr lang="en-US" dirty="0" err="1"/>
              <a:t>src</a:t>
            </a:r>
            <a:r>
              <a:rPr lang="en-US" dirty="0"/>
              <a:t>=“Scripts/customer.js”/&gt;.</a:t>
            </a:r>
          </a:p>
          <a:p>
            <a:r>
              <a:rPr lang="en-US" dirty="0"/>
              <a:t>When using </a:t>
            </a:r>
            <a:r>
              <a:rPr lang="en-US" dirty="0" err="1"/>
              <a:t>containerisation</a:t>
            </a:r>
            <a:r>
              <a:rPr lang="en-US" dirty="0"/>
              <a:t>, you can create web resources with the same name without ambiguity new_/customer references new_/Scripts/customer or new_/Styles/Customer one folder level away from the root. Commonly html web resources will reference </a:t>
            </a:r>
            <a:r>
              <a:rPr lang="en-GB" dirty="0"/>
              <a:t>&lt;script type="text/</a:t>
            </a:r>
            <a:r>
              <a:rPr lang="en-GB" dirty="0" err="1"/>
              <a:t>javascript</a:t>
            </a:r>
            <a:r>
              <a:rPr lang="en-GB" dirty="0"/>
              <a:t>" </a:t>
            </a:r>
            <a:r>
              <a:rPr lang="en-GB" dirty="0" err="1"/>
              <a:t>src</a:t>
            </a:r>
            <a:r>
              <a:rPr lang="en-GB" dirty="0"/>
              <a:t>="../ClientGlobalContext.js.aspx"&gt;&lt;/script&gt; so that they can access the CRM context, the </a:t>
            </a:r>
            <a:r>
              <a:rPr lang="en-GB" dirty="0" err="1"/>
              <a:t>src</a:t>
            </a:r>
            <a:r>
              <a:rPr lang="en-GB" dirty="0"/>
              <a:t> attribute must be “../” only if the HTML web resource is named “new_/</a:t>
            </a:r>
            <a:r>
              <a:rPr lang="en-GB" dirty="0" err="1"/>
              <a:t>resource_one_level_away_from_route_directory</a:t>
            </a:r>
            <a:r>
              <a:rPr lang="en-GB" dirty="0"/>
              <a:t>”. Else if name at root use &lt;script </a:t>
            </a:r>
            <a:r>
              <a:rPr lang="en-GB" dirty="0" err="1"/>
              <a:t>src</a:t>
            </a:r>
            <a:r>
              <a:rPr lang="en-GB" dirty="0"/>
              <a:t>=“ClientGlobalContext.js.aspx“&gt;&lt;/script&gt;</a:t>
            </a:r>
          </a:p>
        </p:txBody>
      </p:sp>
    </p:spTree>
    <p:extLst>
      <p:ext uri="{BB962C8B-B14F-4D97-AF65-F5344CB8AC3E}">
        <p14:creationId xmlns:p14="http://schemas.microsoft.com/office/powerpoint/2010/main" val="878591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356756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b="1" dirty="0"/>
              <a:t>The CRM 2015 Update1 will allow you to enable Web API via Settings</a:t>
            </a:r>
            <a:r>
              <a:rPr lang="en-GB" dirty="0"/>
              <a:t> &gt; </a:t>
            </a:r>
            <a:r>
              <a:rPr lang="en-GB" b="1" dirty="0"/>
              <a:t>Administration</a:t>
            </a:r>
            <a:r>
              <a:rPr lang="en-GB" dirty="0"/>
              <a:t> &gt; </a:t>
            </a:r>
            <a:r>
              <a:rPr lang="en-GB" b="1" dirty="0"/>
              <a:t>System Settings</a:t>
            </a:r>
            <a:r>
              <a:rPr lang="en-GB" dirty="0"/>
              <a:t>. On the </a:t>
            </a:r>
            <a:r>
              <a:rPr lang="en-GB" b="1" dirty="0"/>
              <a:t>Previews</a:t>
            </a:r>
            <a:r>
              <a:rPr lang="en-GB" dirty="0"/>
              <a:t> tab you must first agree to the licensing terms and then enable the Dynamics CRM Web API preview. For this initial release you can then access the Web API using this URL:</a:t>
            </a:r>
          </a:p>
          <a:p>
            <a:r>
              <a:rPr lang="en-GB" kern="1200" dirty="0">
                <a:effectLst/>
              </a:rPr>
              <a:t>[organization URI]/</a:t>
            </a:r>
            <a:r>
              <a:rPr lang="en-GB" kern="1200" dirty="0" err="1">
                <a:effectLst/>
              </a:rPr>
              <a:t>api</a:t>
            </a:r>
            <a:r>
              <a:rPr lang="en-GB" kern="1200" dirty="0">
                <a:effectLst/>
              </a:rPr>
              <a:t>/data</a:t>
            </a:r>
          </a:p>
          <a:p>
            <a:endParaRPr lang="en-GB" kern="1200" dirty="0">
              <a:effectLst/>
            </a:endParaRPr>
          </a:p>
          <a:p>
            <a:r>
              <a:rPr lang="en-GB" kern="1200" dirty="0">
                <a:effectLst/>
              </a:rPr>
              <a:t>From Crm2016 Web API is available</a:t>
            </a:r>
            <a:r>
              <a:rPr lang="en-GB" kern="1200" baseline="0" dirty="0">
                <a:effectLst/>
              </a:rPr>
              <a:t> and the SOAP approach will no longer be the only technique to allow access to all operations of the system as well as CRUD access to CRM. The smaller foot print of Web API / JSON will be advantageous as well as supporting all the desired functionality.  </a:t>
            </a:r>
            <a:endParaRPr lang="en-GB" kern="1200" dirty="0">
              <a:effectLst/>
            </a:endParaRPr>
          </a:p>
          <a:p>
            <a:endParaRPr lang="en-GB" dirty="0"/>
          </a:p>
          <a:p>
            <a:endParaRPr lang="en-GB" dirty="0"/>
          </a:p>
          <a:p>
            <a:r>
              <a:rPr lang="en-GB" dirty="0"/>
              <a:t>https://qaseptember17.api.crm11.dynamics.com/api/data/v8.2/accounts</a:t>
            </a:r>
          </a:p>
          <a:p>
            <a:endParaRPr lang="en-GB" dirty="0"/>
          </a:p>
          <a:p>
            <a:r>
              <a:rPr lang="en-GB" dirty="0"/>
              <a:t>https://qaseptember17.api.crm11.dynamics.com/api/data/v8.2/</a:t>
            </a:r>
          </a:p>
        </p:txBody>
      </p:sp>
    </p:spTree>
    <p:extLst>
      <p:ext uri="{BB962C8B-B14F-4D97-AF65-F5344CB8AC3E}">
        <p14:creationId xmlns:p14="http://schemas.microsoft.com/office/powerpoint/2010/main" val="1819088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Walkthrough the solution mod8 components.</a:t>
            </a:r>
          </a:p>
          <a:p>
            <a:r>
              <a:rPr lang="en-US" dirty="0"/>
              <a:t>FetchXMLHostUsesXmlHttpRequest.html references </a:t>
            </a:r>
            <a:r>
              <a:rPr lang="en-GB" kern="1200" dirty="0"/>
              <a:t>ClientGlobalContext.js.aspx, so can get a value for </a:t>
            </a:r>
            <a:r>
              <a:rPr lang="en-GB" kern="1200" dirty="0" err="1"/>
              <a:t>OrganizationService</a:t>
            </a:r>
            <a:r>
              <a:rPr lang="en-GB" kern="1200" baseline="0" dirty="0"/>
              <a:t> </a:t>
            </a:r>
            <a:r>
              <a:rPr lang="en-GB" kern="1200" baseline="0" dirty="0" err="1"/>
              <a:t>Url</a:t>
            </a:r>
            <a:r>
              <a:rPr lang="en-GB" kern="1200" baseline="0" dirty="0"/>
              <a:t>, </a:t>
            </a:r>
            <a:r>
              <a:rPr lang="en-GB" kern="1200" dirty="0"/>
              <a:t>jquery2.1.3.min.js so could use easier scripting techniques but is actually used for the namespace structure, and lastly QASoap_fetchXmlGeneric.js is used to provide the wrapper to the SOAP generation and processing.</a:t>
            </a:r>
          </a:p>
          <a:p>
            <a:endParaRPr lang="en-GB" kern="1200" dirty="0"/>
          </a:p>
          <a:p>
            <a:r>
              <a:rPr lang="en-GB" kern="1200" dirty="0"/>
              <a:t>Preview the </a:t>
            </a:r>
            <a:r>
              <a:rPr lang="en-US" dirty="0"/>
              <a:t>FetchXMLHostUsesXmlHttpRequest.html ,F12</a:t>
            </a:r>
            <a:r>
              <a:rPr lang="en-US" baseline="0" dirty="0"/>
              <a:t> to view in debug, place a break point at the line </a:t>
            </a:r>
            <a:r>
              <a:rPr lang="en-GB" kern="1200" dirty="0"/>
              <a:t> </a:t>
            </a:r>
            <a:r>
              <a:rPr lang="en-GB" b="1" kern="1200" dirty="0" err="1"/>
              <a:t>var</a:t>
            </a:r>
            <a:r>
              <a:rPr lang="en-GB" b="1" kern="1200" dirty="0"/>
              <a:t> city = $("#</a:t>
            </a:r>
            <a:r>
              <a:rPr lang="en-GB" b="1" kern="1200" dirty="0" err="1"/>
              <a:t>txtCity</a:t>
            </a:r>
            <a:r>
              <a:rPr lang="en-GB" b="1" kern="1200" dirty="0"/>
              <a:t>").</a:t>
            </a:r>
            <a:r>
              <a:rPr lang="en-GB" b="1" kern="1200" dirty="0" err="1"/>
              <a:t>val</a:t>
            </a:r>
            <a:r>
              <a:rPr lang="en-GB" b="1" kern="1200" dirty="0"/>
              <a:t>();</a:t>
            </a:r>
            <a:r>
              <a:rPr lang="en-GB" kern="1200" dirty="0"/>
              <a:t>  and also at the line </a:t>
            </a:r>
            <a:r>
              <a:rPr lang="en-GB" b="1" kern="1200" dirty="0" err="1"/>
              <a:t>target.innerHTML</a:t>
            </a:r>
            <a:r>
              <a:rPr lang="en-GB" b="1" kern="1200" dirty="0"/>
              <a:t>=this. </a:t>
            </a:r>
            <a:r>
              <a:rPr lang="en-GB" b="1" kern="1200" dirty="0" err="1"/>
              <a:t>DisplayXMLResultsInTable</a:t>
            </a:r>
            <a:r>
              <a:rPr lang="en-GB" b="1" kern="1200" dirty="0"/>
              <a:t>  …</a:t>
            </a:r>
            <a:r>
              <a:rPr lang="en-GB" kern="1200" dirty="0"/>
              <a:t>,</a:t>
            </a:r>
            <a:r>
              <a:rPr lang="en-GB" kern="1200" baseline="0" dirty="0"/>
              <a:t> </a:t>
            </a:r>
            <a:r>
              <a:rPr lang="en-GB" kern="1200" dirty="0"/>
              <a:t>and then click on the button to start debugging.  Step through, at the </a:t>
            </a:r>
            <a:r>
              <a:rPr lang="en-GB" kern="1200" dirty="0" err="1"/>
              <a:t>QASoap.ExecuteFetchXmlRequestGeneric</a:t>
            </a:r>
            <a:r>
              <a:rPr lang="en-GB" kern="1200" dirty="0"/>
              <a:t> function notice:</a:t>
            </a:r>
          </a:p>
          <a:p>
            <a:endParaRPr lang="en-GB" kern="1200" baseline="0" dirty="0"/>
          </a:p>
          <a:p>
            <a:r>
              <a:rPr lang="en-GB" kern="1200" baseline="0" dirty="0"/>
              <a:t>The creation of the SOAP message, the nested Execute method, containing the Request of the type </a:t>
            </a:r>
            <a:r>
              <a:rPr lang="en-GB" kern="1200" baseline="0" dirty="0" err="1"/>
              <a:t>RetrieveMultiple</a:t>
            </a:r>
            <a:r>
              <a:rPr lang="en-GB" kern="1200" baseline="0" dirty="0"/>
              <a:t>.  In other words this is the equivalent of calling the </a:t>
            </a:r>
            <a:r>
              <a:rPr lang="en-GB" kern="1200" baseline="0" dirty="0" err="1"/>
              <a:t>OrganizationService.Execute</a:t>
            </a:r>
            <a:r>
              <a:rPr lang="en-GB" kern="1200" baseline="0" dirty="0"/>
              <a:t> method encapsulating a </a:t>
            </a:r>
            <a:r>
              <a:rPr lang="en-GB" kern="1200" baseline="0" dirty="0" err="1"/>
              <a:t>RetrieveMultipleRequest</a:t>
            </a:r>
            <a:r>
              <a:rPr lang="en-GB" kern="1200" baseline="0" dirty="0"/>
              <a:t>, that encapsulates a </a:t>
            </a:r>
            <a:r>
              <a:rPr lang="en-GB" kern="1200" baseline="0" dirty="0" err="1"/>
              <a:t>QueryExpression</a:t>
            </a:r>
            <a:r>
              <a:rPr lang="en-GB" kern="1200" baseline="0" dirty="0"/>
              <a:t> that encapsulates a </a:t>
            </a:r>
            <a:r>
              <a:rPr lang="en-GB" kern="1200" baseline="0" dirty="0" err="1"/>
              <a:t>FetchXmlRequest</a:t>
            </a:r>
            <a:r>
              <a:rPr lang="en-GB" kern="1200" baseline="0" dirty="0"/>
              <a:t>.</a:t>
            </a:r>
          </a:p>
          <a:p>
            <a:r>
              <a:rPr lang="en-GB" kern="1200" baseline="0" dirty="0"/>
              <a:t>F5 to continue…</a:t>
            </a:r>
          </a:p>
          <a:p>
            <a:r>
              <a:rPr lang="en-GB" kern="1200" baseline="0" dirty="0"/>
              <a:t>In the </a:t>
            </a:r>
            <a:r>
              <a:rPr lang="en-GB" kern="1200" baseline="0" dirty="0" err="1"/>
              <a:t>DisplayXMLResultsInTable</a:t>
            </a:r>
            <a:r>
              <a:rPr lang="en-GB" kern="1200" baseline="0" dirty="0"/>
              <a:t> function, notice the SOAP response, and the fields to display have been passed as an array as well as the name of the field to use as a </a:t>
            </a:r>
            <a:r>
              <a:rPr lang="en-GB" kern="1200" baseline="0" dirty="0" err="1"/>
              <a:t>guid</a:t>
            </a:r>
            <a:r>
              <a:rPr lang="en-GB" kern="1200" baseline="0" dirty="0"/>
              <a:t> in the generated links, the xml uses various namespace prefixes (</a:t>
            </a:r>
            <a:r>
              <a:rPr lang="en-GB" kern="1200" baseline="0" dirty="0" err="1"/>
              <a:t>a;entity</a:t>
            </a:r>
            <a:r>
              <a:rPr lang="en-GB" kern="1200" baseline="0" dirty="0"/>
              <a:t>, b:key), so that the selection of the </a:t>
            </a:r>
            <a:r>
              <a:rPr lang="en-GB" kern="1200" baseline="0" dirty="0" err="1"/>
              <a:t>childnodes</a:t>
            </a:r>
            <a:r>
              <a:rPr lang="en-GB" kern="1200" baseline="0" dirty="0"/>
              <a:t> needs to infer the namespace prefix.  The enumeration of the fields, does a check to see if the current key is one of the fields for display, before displaying the text of the xml node.</a:t>
            </a:r>
          </a:p>
          <a:p>
            <a:endParaRPr lang="en-GB" sz="1200" kern="1200" baseline="0" dirty="0">
              <a:solidFill>
                <a:schemeClr val="tx1"/>
              </a:solidFill>
              <a:ea typeface="+mn-ea"/>
            </a:endParaRPr>
          </a:p>
          <a:p>
            <a:endParaRPr lang="en-GB" sz="1200" kern="1200" baseline="0" dirty="0">
              <a:solidFill>
                <a:schemeClr val="tx1"/>
              </a:solidFill>
              <a:ea typeface="+mn-ea"/>
            </a:endParaRPr>
          </a:p>
          <a:p>
            <a:endParaRPr lang="en-GB" sz="1200" kern="1200" baseline="0" dirty="0">
              <a:solidFill>
                <a:schemeClr val="tx1"/>
              </a:solidFill>
              <a:ea typeface="+mn-ea"/>
            </a:endParaRPr>
          </a:p>
          <a:p>
            <a:endParaRPr lang="en-GB" sz="1200" kern="1200" baseline="0" dirty="0">
              <a:solidFill>
                <a:schemeClr val="tx1"/>
              </a:solidFill>
              <a:ea typeface="+mn-ea"/>
            </a:endParaRPr>
          </a:p>
          <a:p>
            <a:endParaRPr lang="en-GB" sz="1200" kern="1200" baseline="0" dirty="0">
              <a:solidFill>
                <a:schemeClr val="tx1"/>
              </a:solidFill>
              <a:ea typeface="+mn-ea"/>
            </a:endParaRPr>
          </a:p>
          <a:p>
            <a:endParaRPr lang="en-US" dirty="0"/>
          </a:p>
        </p:txBody>
      </p:sp>
    </p:spTree>
    <p:extLst>
      <p:ext uri="{BB962C8B-B14F-4D97-AF65-F5344CB8AC3E}">
        <p14:creationId xmlns:p14="http://schemas.microsoft.com/office/powerpoint/2010/main" val="38527423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smtClean="0"/>
              <a:t>Insert module title</a:t>
            </a:r>
            <a:endParaRPr lang="en-GB" noProof="0" dirty="0"/>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Segoe UI" panose="020B0502040204020203"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Segoe UI" panose="020B0502040204020203"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Segoe UI" panose="020B0502040204020203" pitchFamily="34" charset="0"/>
              </a:defRPr>
            </a:lvl1pPr>
            <a:lvl2pPr marL="742950" indent="-285750">
              <a:spcAft>
                <a:spcPts val="800"/>
              </a:spcAft>
              <a:buClr>
                <a:schemeClr val="tx1"/>
              </a:buClr>
              <a:buFont typeface="Arial" panose="020B0604020202020204" pitchFamily="34" charset="0"/>
              <a:buChar char="•"/>
              <a:defRPr sz="1800" baseline="0">
                <a:latin typeface="+mn-lt"/>
                <a:cs typeface="Segoe UI" panose="020B0502040204020203" pitchFamily="34" charset="0"/>
              </a:defRPr>
            </a:lvl2pPr>
            <a:lvl3pPr marL="1143000" indent="-228600">
              <a:spcAft>
                <a:spcPts val="800"/>
              </a:spcAft>
              <a:buClr>
                <a:schemeClr val="tx1"/>
              </a:buClr>
              <a:buFont typeface="Arial" panose="020B0604020202020204" pitchFamily="34" charset="0"/>
              <a:buChar char="•"/>
              <a:defRPr sz="1800" baseline="0">
                <a:latin typeface="+mn-lt"/>
                <a:cs typeface="Segoe UI" panose="020B0502040204020203" pitchFamily="34" charset="0"/>
              </a:defRPr>
            </a:lvl3pPr>
            <a:lvl4pPr marL="1600200" indent="-228600">
              <a:spcAft>
                <a:spcPts val="800"/>
              </a:spcAft>
              <a:buClr>
                <a:schemeClr val="tx1"/>
              </a:buClr>
              <a:buFont typeface="Arial" panose="020B0604020202020204" pitchFamily="34" charset="0"/>
              <a:buChar char="•"/>
              <a:defRPr sz="1800" baseline="0">
                <a:latin typeface="+mn-lt"/>
                <a:cs typeface="Segoe UI" panose="020B0502040204020203" pitchFamily="34" charset="0"/>
              </a:defRPr>
            </a:lvl4pPr>
            <a:lvl5pPr marL="2057400" indent="-228600">
              <a:spcAft>
                <a:spcPts val="800"/>
              </a:spcAft>
              <a:buClr>
                <a:schemeClr val="tx1"/>
              </a:buClr>
              <a:buFont typeface="Arial" panose="020B0604020202020204" pitchFamily="34" charset="0"/>
              <a:buChar char="•"/>
              <a:defRPr sz="1800" baseline="0">
                <a:latin typeface="+mn-lt"/>
                <a:cs typeface="Segoe UI" panose="020B0502040204020203" pitchFamily="34" charset="0"/>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Segoe UI" panose="020B0502040204020203"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Segoe UI" panose="020B0502040204020203"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Segoe UI" panose="020B0502040204020203"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Segoe UI" panose="020B0502040204020203"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Segoe UI" panose="020B0502040204020203"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Segoe UI" panose="020B0502040204020203"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smtClean="0"/>
              <a:t>Use images from the photography folder from the Central Repository&gt;image library on CWS</a:t>
            </a:r>
            <a:endParaRPr lang="en-GB" dirty="0"/>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smtClean="0"/>
              <a:t>Course times/ objectives/summary</a:t>
            </a:r>
            <a:endParaRPr lang="en-GB" noProof="0" dirty="0"/>
          </a:p>
        </p:txBody>
      </p:sp>
    </p:spTree>
    <p:extLst>
      <p:ext uri="{BB962C8B-B14F-4D97-AF65-F5344CB8AC3E}">
        <p14:creationId xmlns:p14="http://schemas.microsoft.com/office/powerpoint/2010/main" val="30391926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Segoe UI" panose="020B0502040204020203"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smtClean="0"/>
              <a:t>Click to add diagram, smart art, table, video etc.</a:t>
            </a:r>
            <a:endParaRPr lang="en-GB" noProof="0" dirty="0"/>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smtClean="0"/>
              <a:t>Diagram title goes here</a:t>
            </a:r>
            <a:endParaRPr lang="en-GB" noProof="0" dirty="0"/>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smtClean="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Segoe UI" panose="020B0502040204020203"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Segoe UI" panose="020B0502040204020203" pitchFamily="34" charset="0"/>
            </a:endParaRPr>
          </a:p>
        </p:txBody>
      </p:sp>
    </p:spTree>
    <p:extLst>
      <p:ext uri="{BB962C8B-B14F-4D97-AF65-F5344CB8AC3E}">
        <p14:creationId xmlns:p14="http://schemas.microsoft.com/office/powerpoint/2010/main" val="36521505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smtClean="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timing>
    <p:tnLst>
      <p:par>
        <p:cTn id="1" dur="indefinite" restart="never" nodeType="tmRoot"/>
      </p:par>
    </p:tnLst>
  </p:timing>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Segoe UI" panose="020B0502040204020203" pitchFamily="34" charset="0"/>
        </a:defRPr>
      </a:lvl1pPr>
    </p:titleStyle>
    <p:body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Segoe UI" panose="020B0502040204020203"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Segoe UI" panose="020B0502040204020203"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Segoe UI" panose="020B0502040204020203"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Segoe UI" panose="020B0502040204020203"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normAutofit fontScale="90000"/>
          </a:bodyPr>
          <a:lstStyle/>
          <a:p>
            <a:r>
              <a:rPr lang="en-US" smtClean="0"/>
              <a:t/>
            </a:r>
            <a:br>
              <a:rPr lang="en-US" smtClean="0"/>
            </a:br>
            <a:r>
              <a:rPr lang="en-US" smtClean="0"/>
              <a:t>Web Resources</a:t>
            </a:r>
            <a:br>
              <a:rPr lang="en-US" smtClean="0"/>
            </a:br>
            <a:r>
              <a:rPr lang="en-US" smtClean="0"/>
              <a:t>Accessing OData services</a:t>
            </a:r>
            <a:endParaRPr lang="en-US" dirty="0"/>
          </a:p>
        </p:txBody>
      </p:sp>
      <p:sp>
        <p:nvSpPr>
          <p:cNvPr id="4099" name="Subtitle 2"/>
          <p:cNvSpPr>
            <a:spLocks noGrp="1"/>
          </p:cNvSpPr>
          <p:nvPr>
            <p:ph type="subTitle" idx="1"/>
          </p:nvPr>
        </p:nvSpPr>
        <p:spPr/>
        <p:txBody>
          <a:bodyPr/>
          <a:lstStyle/>
          <a:p>
            <a:r>
              <a:rPr lang="en-US" smtClean="0"/>
              <a:t>Module 7</a:t>
            </a:r>
            <a:endParaRPr lang="en-US" dirty="0"/>
          </a:p>
        </p:txBody>
      </p:sp>
    </p:spTree>
    <p:extLst>
      <p:ext uri="{BB962C8B-B14F-4D97-AF65-F5344CB8AC3E}">
        <p14:creationId xmlns:p14="http://schemas.microsoft.com/office/powerpoint/2010/main" val="1995685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28A6A9-10A4-4ECF-A5CF-5D32D50E5144}"/>
              </a:ext>
            </a:extLst>
          </p:cNvPr>
          <p:cNvSpPr>
            <a:spLocks noGrp="1"/>
          </p:cNvSpPr>
          <p:nvPr>
            <p:ph type="body" sz="quarter" idx="15"/>
          </p:nvPr>
        </p:nvSpPr>
        <p:spPr/>
        <p:txBody>
          <a:bodyPr/>
          <a:lstStyle/>
          <a:p>
            <a:r>
              <a:rPr lang="en-GB" smtClean="0"/>
              <a:t>Using Chrome Postman to query an ODATA</a:t>
            </a:r>
            <a:endParaRPr lang="en-GB" dirty="0"/>
          </a:p>
        </p:txBody>
      </p:sp>
      <p:sp>
        <p:nvSpPr>
          <p:cNvPr id="3" name="Title 2">
            <a:extLst>
              <a:ext uri="{FF2B5EF4-FFF2-40B4-BE49-F238E27FC236}">
                <a16:creationId xmlns:a16="http://schemas.microsoft.com/office/drawing/2014/main" id="{9BC766E3-2A97-4DB7-AF46-482702591FB2}"/>
              </a:ext>
            </a:extLst>
          </p:cNvPr>
          <p:cNvSpPr>
            <a:spLocks noGrp="1"/>
          </p:cNvSpPr>
          <p:nvPr>
            <p:ph type="title"/>
          </p:nvPr>
        </p:nvSpPr>
        <p:spPr/>
        <p:txBody>
          <a:bodyPr>
            <a:normAutofit fontScale="90000"/>
          </a:bodyPr>
          <a:lstStyle/>
          <a:p>
            <a:r>
              <a:rPr lang="en-GB" smtClean="0"/>
              <a:t>Module 7 Lab B</a:t>
            </a:r>
            <a:endParaRPr lang="en-GB" dirty="0"/>
          </a:p>
        </p:txBody>
      </p:sp>
    </p:spTree>
    <p:extLst>
      <p:ext uri="{BB962C8B-B14F-4D97-AF65-F5344CB8AC3E}">
        <p14:creationId xmlns:p14="http://schemas.microsoft.com/office/powerpoint/2010/main" val="2839020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The SDK SOAP Logger is a project that accepts an </a:t>
            </a:r>
            <a:r>
              <a:rPr lang="en-GB" dirty="0" err="1" smtClean="0"/>
              <a:t>OrganizationRequest</a:t>
            </a:r>
            <a:r>
              <a:rPr lang="en-GB" dirty="0" smtClean="0"/>
              <a:t> to be passed to the Execution method of its </a:t>
            </a:r>
            <a:r>
              <a:rPr lang="en-GB" dirty="0" err="1" smtClean="0"/>
              <a:t>SoapLoggerOrganizationService</a:t>
            </a:r>
            <a:r>
              <a:rPr lang="en-GB" dirty="0" smtClean="0"/>
              <a:t> derived from </a:t>
            </a:r>
            <a:r>
              <a:rPr lang="en-GB" dirty="0" err="1" smtClean="0"/>
              <a:t>IOrganizationService</a:t>
            </a:r>
            <a:endParaRPr lang="en-GB" dirty="0" smtClean="0"/>
          </a:p>
          <a:p>
            <a:r>
              <a:rPr lang="en-GB" dirty="0" smtClean="0"/>
              <a:t>The Constructor of the </a:t>
            </a:r>
            <a:r>
              <a:rPr lang="en-GB" dirty="0" err="1" smtClean="0"/>
              <a:t>SoapLoggerOrganizationService</a:t>
            </a:r>
            <a:r>
              <a:rPr lang="en-GB" dirty="0" smtClean="0"/>
              <a:t> accepts a </a:t>
            </a:r>
            <a:r>
              <a:rPr lang="en-GB" dirty="0" err="1" smtClean="0"/>
              <a:t>TextWriter</a:t>
            </a:r>
            <a:r>
              <a:rPr lang="en-GB" dirty="0" smtClean="0"/>
              <a:t> to audit the generated SOAP</a:t>
            </a:r>
          </a:p>
          <a:p>
            <a:r>
              <a:rPr lang="en-GB" dirty="0" smtClean="0"/>
              <a:t>Create an </a:t>
            </a:r>
            <a:r>
              <a:rPr lang="en-GB" dirty="0" err="1" smtClean="0"/>
              <a:t>OrganizationRequest</a:t>
            </a:r>
            <a:r>
              <a:rPr lang="en-GB" dirty="0" smtClean="0"/>
              <a:t> as a parameter for Execute method</a:t>
            </a:r>
          </a:p>
          <a:p>
            <a:pPr lvl="1"/>
            <a:r>
              <a:rPr lang="en-GB" dirty="0" err="1" smtClean="0"/>
              <a:t>RetrieveMultipleRequest</a:t>
            </a:r>
            <a:r>
              <a:rPr lang="en-GB" dirty="0" smtClean="0"/>
              <a:t>, </a:t>
            </a:r>
            <a:r>
              <a:rPr lang="en-GB" dirty="0" err="1" smtClean="0"/>
              <a:t>AssignRequest</a:t>
            </a:r>
            <a:r>
              <a:rPr lang="en-GB" dirty="0" smtClean="0"/>
              <a:t>, </a:t>
            </a:r>
            <a:r>
              <a:rPr lang="en-GB" dirty="0" err="1" smtClean="0"/>
              <a:t>RetrieveRequest</a:t>
            </a:r>
            <a:endParaRPr lang="en-GB" dirty="0" smtClean="0"/>
          </a:p>
          <a:p>
            <a:pPr lvl="1"/>
            <a:r>
              <a:rPr lang="en-GB" dirty="0" smtClean="0"/>
              <a:t>Run the SOAP Logger project and collect the http Request message SOAP and the http Response message SOAP result</a:t>
            </a:r>
          </a:p>
          <a:p>
            <a:pPr lvl="1"/>
            <a:r>
              <a:rPr lang="en-GB" dirty="0" smtClean="0"/>
              <a:t>Use the generated http messages as a template to make JavaScript calls to </a:t>
            </a:r>
            <a:r>
              <a:rPr lang="en-GB" dirty="0" err="1" smtClean="0"/>
              <a:t>OrganizationService</a:t>
            </a:r>
            <a:r>
              <a:rPr lang="en-GB" dirty="0" smtClean="0"/>
              <a:t> layer</a:t>
            </a:r>
          </a:p>
          <a:p>
            <a:pPr lvl="1"/>
            <a:endParaRPr lang="en-GB" dirty="0"/>
          </a:p>
        </p:txBody>
      </p:sp>
      <p:sp>
        <p:nvSpPr>
          <p:cNvPr id="3" name="Title 2"/>
          <p:cNvSpPr>
            <a:spLocks noGrp="1"/>
          </p:cNvSpPr>
          <p:nvPr>
            <p:ph type="title"/>
          </p:nvPr>
        </p:nvSpPr>
        <p:spPr/>
        <p:txBody>
          <a:bodyPr>
            <a:normAutofit fontScale="90000"/>
          </a:bodyPr>
          <a:lstStyle/>
          <a:p>
            <a:r>
              <a:rPr lang="en-GB" smtClean="0"/>
              <a:t>Using the SDK SOAP Logger</a:t>
            </a:r>
            <a:endParaRPr lang="en-GB" dirty="0"/>
          </a:p>
        </p:txBody>
      </p:sp>
    </p:spTree>
    <p:extLst>
      <p:ext uri="{BB962C8B-B14F-4D97-AF65-F5344CB8AC3E}">
        <p14:creationId xmlns:p14="http://schemas.microsoft.com/office/powerpoint/2010/main" val="212169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US" dirty="0" smtClean="0"/>
              <a:t>What is it?</a:t>
            </a:r>
          </a:p>
          <a:p>
            <a:r>
              <a:rPr lang="en-US" dirty="0" smtClean="0"/>
              <a:t>How do you access it?</a:t>
            </a:r>
          </a:p>
          <a:p>
            <a:pPr lvl="1"/>
            <a:r>
              <a:rPr lang="en-US" dirty="0" smtClean="0"/>
              <a:t>Within a form (</a:t>
            </a:r>
            <a:r>
              <a:rPr lang="en-US" dirty="0" err="1" smtClean="0"/>
              <a:t>Xrm.Page.context</a:t>
            </a:r>
            <a:r>
              <a:rPr lang="en-US" dirty="0" smtClean="0"/>
              <a:t>)</a:t>
            </a:r>
          </a:p>
          <a:p>
            <a:pPr lvl="1"/>
            <a:r>
              <a:rPr lang="en-US" dirty="0" smtClean="0"/>
              <a:t>Outside of form (ClientGlobalContext.js.aspx)</a:t>
            </a:r>
          </a:p>
          <a:p>
            <a:r>
              <a:rPr lang="en-US" dirty="0" smtClean="0"/>
              <a:t>Available functions from the context:</a:t>
            </a:r>
          </a:p>
          <a:p>
            <a:pPr lvl="1"/>
            <a:r>
              <a:rPr lang="en-US" dirty="0" err="1" smtClean="0"/>
              <a:t>getOrgLcid</a:t>
            </a:r>
            <a:r>
              <a:rPr lang="en-US" dirty="0" smtClean="0"/>
              <a:t> (organization level language code US=1033)</a:t>
            </a:r>
          </a:p>
          <a:p>
            <a:pPr lvl="1"/>
            <a:r>
              <a:rPr lang="en-US" dirty="0" err="1" smtClean="0"/>
              <a:t>getOrgUniqueName</a:t>
            </a:r>
            <a:endParaRPr lang="en-US" dirty="0" smtClean="0"/>
          </a:p>
          <a:p>
            <a:pPr lvl="1"/>
            <a:r>
              <a:rPr lang="en-US" dirty="0" err="1" smtClean="0"/>
              <a:t>getQueryStringParameters</a:t>
            </a:r>
            <a:r>
              <a:rPr lang="en-US" dirty="0" smtClean="0"/>
              <a:t> (retrieve extra data passed to a web resource)</a:t>
            </a:r>
          </a:p>
          <a:p>
            <a:pPr lvl="1"/>
            <a:r>
              <a:rPr lang="en-US" dirty="0" err="1" smtClean="0"/>
              <a:t>getClientUrl</a:t>
            </a:r>
            <a:r>
              <a:rPr lang="en-US" dirty="0" smtClean="0"/>
              <a:t> (replaces </a:t>
            </a:r>
            <a:r>
              <a:rPr lang="en-US" dirty="0" err="1" smtClean="0"/>
              <a:t>getServerUrl</a:t>
            </a:r>
            <a:r>
              <a:rPr lang="en-US" dirty="0" smtClean="0"/>
              <a:t>)</a:t>
            </a:r>
          </a:p>
          <a:p>
            <a:pPr lvl="1"/>
            <a:r>
              <a:rPr lang="en-US" dirty="0" err="1" smtClean="0"/>
              <a:t>getUserId</a:t>
            </a:r>
            <a:r>
              <a:rPr lang="en-US" dirty="0" smtClean="0"/>
              <a:t> (</a:t>
            </a:r>
            <a:r>
              <a:rPr lang="en-US" dirty="0" err="1" smtClean="0"/>
              <a:t>guid</a:t>
            </a:r>
            <a:r>
              <a:rPr lang="en-US" dirty="0" smtClean="0"/>
              <a:t> of user)</a:t>
            </a:r>
          </a:p>
          <a:p>
            <a:pPr lvl="1"/>
            <a:r>
              <a:rPr lang="en-US" dirty="0" err="1" smtClean="0"/>
              <a:t>getUserLcid</a:t>
            </a:r>
            <a:r>
              <a:rPr lang="en-US" dirty="0" smtClean="0"/>
              <a:t> (language code of users chosen language – options &gt;languages)</a:t>
            </a:r>
          </a:p>
          <a:p>
            <a:pPr lvl="1"/>
            <a:r>
              <a:rPr lang="en-US" dirty="0" err="1" smtClean="0"/>
              <a:t>getUserRoles</a:t>
            </a:r>
            <a:r>
              <a:rPr lang="en-US" dirty="0" smtClean="0"/>
              <a:t> ( returns an array of </a:t>
            </a:r>
            <a:r>
              <a:rPr lang="en-US" dirty="0" err="1" smtClean="0"/>
              <a:t>Guids</a:t>
            </a:r>
            <a:r>
              <a:rPr lang="en-US" dirty="0" smtClean="0"/>
              <a:t> as strings for each role user is associated)</a:t>
            </a:r>
          </a:p>
          <a:p>
            <a:endParaRPr lang="en-US" dirty="0"/>
          </a:p>
        </p:txBody>
      </p:sp>
      <p:sp>
        <p:nvSpPr>
          <p:cNvPr id="10" name="Title 9"/>
          <p:cNvSpPr>
            <a:spLocks noGrp="1"/>
          </p:cNvSpPr>
          <p:nvPr>
            <p:ph type="title"/>
          </p:nvPr>
        </p:nvSpPr>
        <p:spPr/>
        <p:txBody>
          <a:bodyPr>
            <a:normAutofit fontScale="90000"/>
          </a:bodyPr>
          <a:lstStyle/>
          <a:p>
            <a:r>
              <a:rPr lang="en-GB" smtClean="0"/>
              <a:t>Context Data</a:t>
            </a:r>
            <a:endParaRPr lang="en-GB" dirty="0"/>
          </a:p>
        </p:txBody>
      </p:sp>
    </p:spTree>
    <p:extLst>
      <p:ext uri="{BB962C8B-B14F-4D97-AF65-F5344CB8AC3E}">
        <p14:creationId xmlns:p14="http://schemas.microsoft.com/office/powerpoint/2010/main" val="10305882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smtClean="0"/>
              <a:t>check the Pass execution context as first parameter in form designer</a:t>
            </a:r>
            <a:endParaRPr lang="en-GB" dirty="0"/>
          </a:p>
        </p:txBody>
      </p:sp>
      <p:sp>
        <p:nvSpPr>
          <p:cNvPr id="3" name="Title 2"/>
          <p:cNvSpPr>
            <a:spLocks noGrp="1"/>
          </p:cNvSpPr>
          <p:nvPr>
            <p:ph type="title"/>
          </p:nvPr>
        </p:nvSpPr>
        <p:spPr/>
        <p:txBody>
          <a:bodyPr>
            <a:normAutofit fontScale="90000"/>
          </a:bodyPr>
          <a:lstStyle/>
          <a:p>
            <a:r>
              <a:rPr lang="en-GB" smtClean="0"/>
              <a:t>Execution Context</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495753776"/>
              </p:ext>
            </p:extLst>
          </p:nvPr>
        </p:nvGraphicFramePr>
        <p:xfrm>
          <a:off x="1722976" y="2705668"/>
          <a:ext cx="8786848" cy="3581400"/>
        </p:xfrm>
        <a:graphic>
          <a:graphicData uri="http://schemas.openxmlformats.org/drawingml/2006/table">
            <a:tbl>
              <a:tblPr firstRow="1" bandRow="1">
                <a:tableStyleId>{5C22544A-7EE6-4342-B048-85BDC9FD1C3A}</a:tableStyleId>
              </a:tblPr>
              <a:tblGrid>
                <a:gridCol w="2861615">
                  <a:extLst>
                    <a:ext uri="{9D8B030D-6E8A-4147-A177-3AD203B41FA5}">
                      <a16:colId xmlns:a16="http://schemas.microsoft.com/office/drawing/2014/main" val="20000"/>
                    </a:ext>
                  </a:extLst>
                </a:gridCol>
                <a:gridCol w="5925233">
                  <a:extLst>
                    <a:ext uri="{9D8B030D-6E8A-4147-A177-3AD203B41FA5}">
                      <a16:colId xmlns:a16="http://schemas.microsoft.com/office/drawing/2014/main" val="20001"/>
                    </a:ext>
                  </a:extLst>
                </a:gridCol>
              </a:tblGrid>
              <a:tr h="370840">
                <a:tc>
                  <a:txBody>
                    <a:bodyPr/>
                    <a:lstStyle/>
                    <a:p>
                      <a:r>
                        <a:rPr lang="en-GB" dirty="0"/>
                        <a:t>Method</a:t>
                      </a:r>
                    </a:p>
                  </a:txBody>
                  <a:tcPr/>
                </a:tc>
                <a:tc>
                  <a:txBody>
                    <a:bodyPr/>
                    <a:lstStyle/>
                    <a:p>
                      <a:r>
                        <a:rPr lang="en-GB" dirty="0"/>
                        <a:t>Description</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effectLst/>
                        </a:rPr>
                        <a:t>getContext</a:t>
                      </a:r>
                      <a:endParaRPr lang="en-GB" dirty="0"/>
                    </a:p>
                  </a:txBody>
                  <a:tcPr/>
                </a:tc>
                <a:tc>
                  <a:txBody>
                    <a:bodyPr/>
                    <a:lstStyle/>
                    <a:p>
                      <a:r>
                        <a:rPr lang="en-GB" dirty="0">
                          <a:effectLst/>
                        </a:rPr>
                        <a:t>Returns the </a:t>
                      </a:r>
                      <a:r>
                        <a:rPr lang="en-GB" b="1" dirty="0" err="1">
                          <a:effectLst/>
                        </a:rPr>
                        <a:t>Xrm.Page.context</a:t>
                      </a:r>
                      <a:r>
                        <a:rPr lang="en-GB" dirty="0">
                          <a:effectLst/>
                        </a:rPr>
                        <a:t> </a:t>
                      </a:r>
                      <a:endParaRPr lang="en-GB" dirty="0"/>
                    </a:p>
                  </a:txBody>
                  <a:tcPr/>
                </a:tc>
                <a:extLst>
                  <a:ext uri="{0D108BD9-81ED-4DB2-BD59-A6C34878D82A}">
                    <a16:rowId xmlns:a16="http://schemas.microsoft.com/office/drawing/2014/main" val="10001"/>
                  </a:ext>
                </a:extLst>
              </a:tr>
              <a:tr h="370840">
                <a:tc>
                  <a:txBody>
                    <a:bodyPr/>
                    <a:lstStyle/>
                    <a:p>
                      <a:r>
                        <a:rPr lang="en-GB" dirty="0" err="1"/>
                        <a:t>getDepth</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effectLst/>
                        </a:rPr>
                        <a:t>Returns a value indicating the order in which this handler is </a:t>
                      </a:r>
                      <a:r>
                        <a:rPr lang="en-GB" dirty="0" smtClean="0">
                          <a:effectLst/>
                        </a:rPr>
                        <a:t>executed</a:t>
                      </a:r>
                      <a:endParaRPr lang="en-GB" dirty="0"/>
                    </a:p>
                  </a:txBody>
                  <a:tcPr/>
                </a:tc>
                <a:extLst>
                  <a:ext uri="{0D108BD9-81ED-4DB2-BD59-A6C34878D82A}">
                    <a16:rowId xmlns:a16="http://schemas.microsoft.com/office/drawing/2014/main" val="10002"/>
                  </a:ext>
                </a:extLst>
              </a:tr>
              <a:tr h="370840">
                <a:tc>
                  <a:txBody>
                    <a:bodyPr/>
                    <a:lstStyle/>
                    <a:p>
                      <a:r>
                        <a:rPr lang="en-GB" dirty="0" err="1"/>
                        <a:t>getEventSource</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effectLst/>
                        </a:rPr>
                        <a:t>Returns a reference to the object that the event occurred </a:t>
                      </a:r>
                      <a:r>
                        <a:rPr lang="en-GB" dirty="0" smtClean="0">
                          <a:effectLst/>
                        </a:rPr>
                        <a:t>on</a:t>
                      </a:r>
                      <a:endParaRPr lang="en-GB" dirty="0"/>
                    </a:p>
                  </a:txBody>
                  <a:tcPr/>
                </a:tc>
                <a:extLst>
                  <a:ext uri="{0D108BD9-81ED-4DB2-BD59-A6C34878D82A}">
                    <a16:rowId xmlns:a16="http://schemas.microsoft.com/office/drawing/2014/main" val="10003"/>
                  </a:ext>
                </a:extLst>
              </a:tr>
              <a:tr h="370840">
                <a:tc>
                  <a:txBody>
                    <a:bodyPr/>
                    <a:lstStyle/>
                    <a:p>
                      <a:r>
                        <a:rPr lang="en-GB" dirty="0" err="1"/>
                        <a:t>getSharedVariable</a:t>
                      </a:r>
                      <a:endParaRPr lang="en-GB" dirty="0"/>
                    </a:p>
                  </a:txBody>
                  <a:tcPr/>
                </a:tc>
                <a:tc>
                  <a:txBody>
                    <a:bodyPr/>
                    <a:lstStyle/>
                    <a:p>
                      <a:r>
                        <a:rPr lang="en-GB" dirty="0"/>
                        <a:t>Retrieves variable assigned by </a:t>
                      </a:r>
                      <a:r>
                        <a:rPr lang="en-GB" dirty="0" err="1"/>
                        <a:t>setSharedVariable</a:t>
                      </a:r>
                      <a:endParaRPr lang="en-GB" dirty="0"/>
                    </a:p>
                  </a:txBody>
                  <a:tcPr/>
                </a:tc>
                <a:extLst>
                  <a:ext uri="{0D108BD9-81ED-4DB2-BD59-A6C34878D82A}">
                    <a16:rowId xmlns:a16="http://schemas.microsoft.com/office/drawing/2014/main" val="10004"/>
                  </a:ext>
                </a:extLst>
              </a:tr>
              <a:tr h="370840">
                <a:tc>
                  <a:txBody>
                    <a:bodyPr/>
                    <a:lstStyle/>
                    <a:p>
                      <a:r>
                        <a:rPr lang="en-GB" dirty="0" err="1"/>
                        <a:t>setSharedVariable</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effectLst/>
                        </a:rPr>
                        <a:t>Sets the value of a variable that can be used by a hander after the current handler finishes. A dictionary of values passed</a:t>
                      </a:r>
                      <a:r>
                        <a:rPr lang="en-GB" baseline="0" dirty="0">
                          <a:effectLst/>
                        </a:rPr>
                        <a:t> between procedures without the need to define parameters for </a:t>
                      </a:r>
                      <a:r>
                        <a:rPr lang="en-GB" baseline="0" dirty="0" smtClean="0">
                          <a:effectLst/>
                        </a:rPr>
                        <a:t>functions</a:t>
                      </a:r>
                      <a:endParaRPr lang="en-GB"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424727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endParaRPr lang="en-GB" dirty="0"/>
          </a:p>
        </p:txBody>
      </p:sp>
      <p:sp>
        <p:nvSpPr>
          <p:cNvPr id="9" name="Title 8"/>
          <p:cNvSpPr>
            <a:spLocks noGrp="1"/>
          </p:cNvSpPr>
          <p:nvPr>
            <p:ph type="title"/>
          </p:nvPr>
        </p:nvSpPr>
        <p:spPr/>
        <p:txBody>
          <a:bodyPr>
            <a:normAutofit fontScale="90000"/>
          </a:bodyPr>
          <a:lstStyle/>
          <a:p>
            <a:r>
              <a:rPr lang="en-GB" smtClean="0"/>
              <a:t>Data passed by querystring</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268387411"/>
              </p:ext>
            </p:extLst>
          </p:nvPr>
        </p:nvGraphicFramePr>
        <p:xfrm>
          <a:off x="1758902" y="2168560"/>
          <a:ext cx="8714995" cy="3616960"/>
        </p:xfrm>
        <a:graphic>
          <a:graphicData uri="http://schemas.openxmlformats.org/drawingml/2006/table">
            <a:tbl>
              <a:tblPr firstRow="1" bandRow="1">
                <a:tableStyleId>{5C22544A-7EE6-4342-B048-85BDC9FD1C3A}</a:tableStyleId>
              </a:tblPr>
              <a:tblGrid>
                <a:gridCol w="1610541">
                  <a:extLst>
                    <a:ext uri="{9D8B030D-6E8A-4147-A177-3AD203B41FA5}">
                      <a16:colId xmlns:a16="http://schemas.microsoft.com/office/drawing/2014/main" val="20000"/>
                    </a:ext>
                  </a:extLst>
                </a:gridCol>
                <a:gridCol w="2882538">
                  <a:extLst>
                    <a:ext uri="{9D8B030D-6E8A-4147-A177-3AD203B41FA5}">
                      <a16:colId xmlns:a16="http://schemas.microsoft.com/office/drawing/2014/main" val="20001"/>
                    </a:ext>
                  </a:extLst>
                </a:gridCol>
                <a:gridCol w="4221916">
                  <a:extLst>
                    <a:ext uri="{9D8B030D-6E8A-4147-A177-3AD203B41FA5}">
                      <a16:colId xmlns:a16="http://schemas.microsoft.com/office/drawing/2014/main" val="20002"/>
                    </a:ext>
                  </a:extLst>
                </a:gridCol>
              </a:tblGrid>
              <a:tr h="0">
                <a:tc>
                  <a:txBody>
                    <a:bodyPr/>
                    <a:lstStyle/>
                    <a:p>
                      <a:r>
                        <a:rPr lang="en-GB" dirty="0"/>
                        <a:t>Parameter</a:t>
                      </a:r>
                      <a:endParaRPr lang="en-GB" dirty="0">
                        <a:latin typeface="Segoe UI" panose="020B0502040204020203" pitchFamily="34" charset="0"/>
                        <a:cs typeface="Segoe UI" panose="020B0502040204020203" pitchFamily="34" charset="0"/>
                      </a:endParaRPr>
                    </a:p>
                  </a:txBody>
                  <a:tcPr/>
                </a:tc>
                <a:tc>
                  <a:txBody>
                    <a:bodyPr/>
                    <a:lstStyle/>
                    <a:p>
                      <a:r>
                        <a:rPr lang="en-GB" dirty="0"/>
                        <a:t>Name</a:t>
                      </a:r>
                      <a:endParaRPr lang="en-GB" dirty="0">
                        <a:latin typeface="Segoe UI" panose="020B0502040204020203" pitchFamily="34" charset="0"/>
                        <a:cs typeface="Segoe UI" panose="020B0502040204020203" pitchFamily="34" charset="0"/>
                      </a:endParaRPr>
                    </a:p>
                  </a:txBody>
                  <a:tcPr/>
                </a:tc>
                <a:tc>
                  <a:txBody>
                    <a:bodyPr/>
                    <a:lstStyle/>
                    <a:p>
                      <a:r>
                        <a:rPr lang="en-GB" dirty="0"/>
                        <a:t>Description</a:t>
                      </a:r>
                      <a:endParaRPr lang="en-GB"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0"/>
                  </a:ext>
                </a:extLst>
              </a:tr>
              <a:tr h="370840">
                <a:tc>
                  <a:txBody>
                    <a:bodyPr/>
                    <a:lstStyle/>
                    <a:p>
                      <a:pPr marL="0" marR="0">
                        <a:spcBef>
                          <a:spcPts val="300"/>
                        </a:spcBef>
                        <a:spcAft>
                          <a:spcPts val="300"/>
                        </a:spcAft>
                      </a:pPr>
                      <a:r>
                        <a:rPr lang="en-US" sz="1600" dirty="0" err="1">
                          <a:effectLst/>
                        </a:rPr>
                        <a:t>etc</a:t>
                      </a:r>
                      <a:endParaRPr lang="en-US" sz="1600" b="0" dirty="0">
                        <a:effectLst/>
                        <a:latin typeface="Times New Roman"/>
                        <a:ea typeface="Times New Roman"/>
                      </a:endParaRPr>
                    </a:p>
                  </a:txBody>
                  <a:tcPr marL="50800" marR="50800" marT="50800" marB="50800"/>
                </a:tc>
                <a:tc>
                  <a:txBody>
                    <a:bodyPr/>
                    <a:lstStyle/>
                    <a:p>
                      <a:pPr marL="0" marR="0">
                        <a:spcBef>
                          <a:spcPts val="300"/>
                        </a:spcBef>
                        <a:spcAft>
                          <a:spcPts val="300"/>
                        </a:spcAft>
                      </a:pPr>
                      <a:r>
                        <a:rPr lang="en-US" sz="1600" dirty="0">
                          <a:effectLst/>
                        </a:rPr>
                        <a:t>Entity type code</a:t>
                      </a:r>
                      <a:endParaRPr lang="en-US" sz="1600" dirty="0">
                        <a:effectLst/>
                        <a:latin typeface="Times New Roman"/>
                        <a:ea typeface="Times New Roman"/>
                      </a:endParaRPr>
                    </a:p>
                  </a:txBody>
                  <a:tcPr marL="50800" marR="50800" marT="50800" marB="50800"/>
                </a:tc>
                <a:tc>
                  <a:txBody>
                    <a:bodyPr/>
                    <a:lstStyle/>
                    <a:p>
                      <a:pPr marL="0" marR="0">
                        <a:spcBef>
                          <a:spcPts val="300"/>
                        </a:spcBef>
                        <a:spcAft>
                          <a:spcPts val="300"/>
                        </a:spcAft>
                      </a:pPr>
                      <a:r>
                        <a:rPr lang="en-US" sz="1600" dirty="0">
                          <a:effectLst/>
                        </a:rPr>
                        <a:t>1=account, </a:t>
                      </a:r>
                      <a:r>
                        <a:rPr lang="en-US" sz="1600" dirty="0" smtClean="0">
                          <a:effectLst/>
                        </a:rPr>
                        <a:t>2=contact,</a:t>
                      </a:r>
                      <a:r>
                        <a:rPr lang="en-US" sz="1600" baseline="0" dirty="0" smtClean="0">
                          <a:effectLst/>
                        </a:rPr>
                        <a:t> etc.</a:t>
                      </a:r>
                      <a:endParaRPr lang="en-US" sz="1600" dirty="0">
                        <a:effectLst/>
                        <a:latin typeface="Times New Roman"/>
                        <a:ea typeface="Times New Roman"/>
                      </a:endParaRPr>
                    </a:p>
                  </a:txBody>
                  <a:tcPr marL="50800" marR="50800" marT="50800" marB="50800"/>
                </a:tc>
                <a:extLst>
                  <a:ext uri="{0D108BD9-81ED-4DB2-BD59-A6C34878D82A}">
                    <a16:rowId xmlns:a16="http://schemas.microsoft.com/office/drawing/2014/main" val="10001"/>
                  </a:ext>
                </a:extLst>
              </a:tr>
              <a:tr h="370840">
                <a:tc>
                  <a:txBody>
                    <a:bodyPr/>
                    <a:lstStyle/>
                    <a:p>
                      <a:pPr marL="0" marR="0">
                        <a:spcBef>
                          <a:spcPts val="300"/>
                        </a:spcBef>
                        <a:spcAft>
                          <a:spcPts val="300"/>
                        </a:spcAft>
                      </a:pPr>
                      <a:r>
                        <a:rPr lang="en-US" sz="1600" dirty="0">
                          <a:effectLst/>
                        </a:rPr>
                        <a:t>id</a:t>
                      </a:r>
                      <a:endParaRPr lang="en-US" sz="1600" dirty="0">
                        <a:effectLst/>
                        <a:latin typeface="Times New Roman"/>
                        <a:ea typeface="Times New Roman"/>
                      </a:endParaRPr>
                    </a:p>
                  </a:txBody>
                  <a:tcPr marL="50800" marR="50800" marT="50800" marB="50800"/>
                </a:tc>
                <a:tc>
                  <a:txBody>
                    <a:bodyPr/>
                    <a:lstStyle/>
                    <a:p>
                      <a:pPr marL="0" marR="0">
                        <a:spcBef>
                          <a:spcPts val="300"/>
                        </a:spcBef>
                        <a:spcAft>
                          <a:spcPts val="300"/>
                        </a:spcAft>
                      </a:pPr>
                      <a:r>
                        <a:rPr lang="en-US" sz="1600" dirty="0">
                          <a:effectLst/>
                        </a:rPr>
                        <a:t>Object GUID</a:t>
                      </a:r>
                      <a:endParaRPr lang="en-US" sz="1600" dirty="0">
                        <a:effectLst/>
                        <a:latin typeface="Times New Roman"/>
                        <a:ea typeface="Times New Roman"/>
                      </a:endParaRPr>
                    </a:p>
                  </a:txBody>
                  <a:tcPr marL="50800" marR="50800" marT="50800" marB="50800"/>
                </a:tc>
                <a:tc>
                  <a:txBody>
                    <a:bodyPr/>
                    <a:lstStyle/>
                    <a:p>
                      <a:pPr marL="0" marR="0">
                        <a:spcBef>
                          <a:spcPts val="300"/>
                        </a:spcBef>
                        <a:spcAft>
                          <a:spcPts val="300"/>
                        </a:spcAft>
                      </a:pPr>
                      <a:r>
                        <a:rPr lang="en-US" sz="1600" dirty="0">
                          <a:effectLst/>
                        </a:rPr>
                        <a:t>Id of the record</a:t>
                      </a:r>
                      <a:endParaRPr lang="en-US" sz="1600" dirty="0">
                        <a:effectLst/>
                        <a:latin typeface="Times New Roman"/>
                        <a:ea typeface="Times New Roman"/>
                      </a:endParaRPr>
                    </a:p>
                  </a:txBody>
                  <a:tcPr marL="50800" marR="50800" marT="50800" marB="50800"/>
                </a:tc>
                <a:extLst>
                  <a:ext uri="{0D108BD9-81ED-4DB2-BD59-A6C34878D82A}">
                    <a16:rowId xmlns:a16="http://schemas.microsoft.com/office/drawing/2014/main" val="10002"/>
                  </a:ext>
                </a:extLst>
              </a:tr>
              <a:tr h="370840">
                <a:tc>
                  <a:txBody>
                    <a:bodyPr/>
                    <a:lstStyle/>
                    <a:p>
                      <a:pPr marL="0" marR="0">
                        <a:spcBef>
                          <a:spcPts val="300"/>
                        </a:spcBef>
                        <a:spcAft>
                          <a:spcPts val="300"/>
                        </a:spcAft>
                      </a:pPr>
                      <a:r>
                        <a:rPr lang="en-US" sz="1600" dirty="0" err="1">
                          <a:effectLst/>
                        </a:rPr>
                        <a:t>newwindow</a:t>
                      </a:r>
                      <a:endParaRPr lang="en-US" sz="1600" dirty="0">
                        <a:effectLst/>
                        <a:latin typeface="Times New Roman"/>
                        <a:ea typeface="Times New Roman"/>
                      </a:endParaRPr>
                    </a:p>
                  </a:txBody>
                  <a:tcPr marL="50800" marR="50800" marT="50800" marB="50800"/>
                </a:tc>
                <a:tc>
                  <a:txBody>
                    <a:bodyPr/>
                    <a:lstStyle/>
                    <a:p>
                      <a:pPr marL="0" marR="0">
                        <a:spcBef>
                          <a:spcPts val="300"/>
                        </a:spcBef>
                        <a:spcAft>
                          <a:spcPts val="300"/>
                        </a:spcAft>
                      </a:pPr>
                      <a:r>
                        <a:rPr lang="en-US" sz="1600" dirty="0" err="1">
                          <a:effectLst/>
                        </a:rPr>
                        <a:t>Newwindow</a:t>
                      </a:r>
                      <a:r>
                        <a:rPr lang="en-US" sz="1600" dirty="0">
                          <a:effectLst/>
                        </a:rPr>
                        <a:t>=true</a:t>
                      </a:r>
                      <a:endParaRPr lang="en-US" sz="1600" dirty="0">
                        <a:effectLst/>
                        <a:latin typeface="Times New Roman"/>
                        <a:ea typeface="Times New Roman"/>
                      </a:endParaRPr>
                    </a:p>
                  </a:txBody>
                  <a:tcPr marL="50800" marR="50800" marT="50800" marB="50800"/>
                </a:tc>
                <a:tc>
                  <a:txBody>
                    <a:bodyPr/>
                    <a:lstStyle/>
                    <a:p>
                      <a:pPr marL="0" marR="0">
                        <a:spcBef>
                          <a:spcPts val="300"/>
                        </a:spcBef>
                        <a:spcAft>
                          <a:spcPts val="300"/>
                        </a:spcAft>
                      </a:pPr>
                      <a:r>
                        <a:rPr lang="en-US" sz="1600" dirty="0">
                          <a:effectLst/>
                        </a:rPr>
                        <a:t>Open up Dynamics 365</a:t>
                      </a:r>
                      <a:r>
                        <a:rPr lang="en-US" sz="1600" baseline="0" dirty="0">
                          <a:effectLst/>
                        </a:rPr>
                        <a:t> instance in new browser window</a:t>
                      </a:r>
                      <a:endParaRPr lang="en-US" sz="1600" dirty="0">
                        <a:effectLst/>
                        <a:latin typeface="Times New Roman"/>
                        <a:ea typeface="Times New Roman"/>
                      </a:endParaRPr>
                    </a:p>
                  </a:txBody>
                  <a:tcPr marL="50800" marR="50800" marT="50800" marB="50800"/>
                </a:tc>
                <a:extLst>
                  <a:ext uri="{0D108BD9-81ED-4DB2-BD59-A6C34878D82A}">
                    <a16:rowId xmlns:a16="http://schemas.microsoft.com/office/drawing/2014/main" val="10003"/>
                  </a:ext>
                </a:extLst>
              </a:tr>
              <a:tr h="370840">
                <a:tc>
                  <a:txBody>
                    <a:bodyPr/>
                    <a:lstStyle/>
                    <a:p>
                      <a:pPr marL="0" marR="0">
                        <a:spcBef>
                          <a:spcPts val="300"/>
                        </a:spcBef>
                        <a:spcAft>
                          <a:spcPts val="300"/>
                        </a:spcAft>
                      </a:pPr>
                      <a:r>
                        <a:rPr lang="en-US" sz="1600" kern="1200" dirty="0" err="1">
                          <a:effectLst/>
                        </a:rPr>
                        <a:t>pagetype</a:t>
                      </a:r>
                      <a:endParaRPr lang="en-US" sz="1600" kern="1200" dirty="0">
                        <a:solidFill>
                          <a:schemeClr val="dk1"/>
                        </a:solidFill>
                        <a:effectLst/>
                        <a:latin typeface="+mn-lt"/>
                        <a:ea typeface="+mn-ea"/>
                        <a:cs typeface="+mn-cs"/>
                      </a:endParaRPr>
                    </a:p>
                  </a:txBody>
                  <a:tcPr marL="50800" marR="50800" marT="50800" marB="50800"/>
                </a:tc>
                <a:tc>
                  <a:txBody>
                    <a:bodyPr/>
                    <a:lstStyle/>
                    <a:p>
                      <a:pPr marL="0" marR="0">
                        <a:spcBef>
                          <a:spcPts val="300"/>
                        </a:spcBef>
                        <a:spcAft>
                          <a:spcPts val="300"/>
                        </a:spcAft>
                      </a:pPr>
                      <a:r>
                        <a:rPr lang="en-US" sz="1600" dirty="0" err="1">
                          <a:effectLst/>
                        </a:rPr>
                        <a:t>pagetype</a:t>
                      </a:r>
                      <a:r>
                        <a:rPr lang="en-US" sz="1600" dirty="0">
                          <a:effectLst/>
                        </a:rPr>
                        <a:t>=</a:t>
                      </a:r>
                      <a:r>
                        <a:rPr lang="en-US" sz="1600" dirty="0" err="1">
                          <a:effectLst/>
                        </a:rPr>
                        <a:t>entityrecord</a:t>
                      </a:r>
                      <a:endParaRPr lang="en-US" sz="1600" dirty="0">
                        <a:effectLst/>
                        <a:latin typeface="Times New Roman"/>
                        <a:ea typeface="Times New Roman"/>
                      </a:endParaRPr>
                    </a:p>
                  </a:txBody>
                  <a:tcPr marL="50800" marR="50800" marT="50800" marB="50800"/>
                </a:tc>
                <a:tc>
                  <a:txBody>
                    <a:bodyPr/>
                    <a:lstStyle/>
                    <a:p>
                      <a:pPr marL="0" marR="0">
                        <a:spcBef>
                          <a:spcPts val="300"/>
                        </a:spcBef>
                        <a:spcAft>
                          <a:spcPts val="300"/>
                        </a:spcAft>
                      </a:pPr>
                      <a:r>
                        <a:rPr lang="en-US" sz="1600" dirty="0">
                          <a:effectLst/>
                        </a:rPr>
                        <a:t>Specify the kind of Dynamics 365 resource</a:t>
                      </a:r>
                      <a:endParaRPr lang="en-US" sz="1600" dirty="0">
                        <a:effectLst/>
                        <a:latin typeface="Times New Roman"/>
                        <a:ea typeface="Times New Roman"/>
                      </a:endParaRPr>
                    </a:p>
                  </a:txBody>
                  <a:tcPr marL="50800" marR="50800" marT="50800" marB="50800"/>
                </a:tc>
                <a:extLst>
                  <a:ext uri="{0D108BD9-81ED-4DB2-BD59-A6C34878D82A}">
                    <a16:rowId xmlns:a16="http://schemas.microsoft.com/office/drawing/2014/main" val="10004"/>
                  </a:ext>
                </a:extLst>
              </a:tr>
              <a:tr h="370840">
                <a:tc>
                  <a:txBody>
                    <a:bodyPr/>
                    <a:lstStyle/>
                    <a:p>
                      <a:pPr marL="0" marR="0">
                        <a:spcBef>
                          <a:spcPts val="300"/>
                        </a:spcBef>
                        <a:spcAft>
                          <a:spcPts val="300"/>
                        </a:spcAft>
                      </a:pPr>
                      <a:r>
                        <a:rPr lang="en-US" sz="1600" dirty="0" err="1">
                          <a:effectLst/>
                        </a:rPr>
                        <a:t>extraqs</a:t>
                      </a:r>
                      <a:endParaRPr lang="en-US" sz="1600" dirty="0">
                        <a:effectLst/>
                        <a:latin typeface="Times New Roman"/>
                        <a:ea typeface="Times New Roman"/>
                      </a:endParaRPr>
                    </a:p>
                  </a:txBody>
                  <a:tcPr marL="50800" marR="50800" marT="50800" marB="50800"/>
                </a:tc>
                <a:tc>
                  <a:txBody>
                    <a:bodyPr/>
                    <a:lstStyle/>
                    <a:p>
                      <a:pPr marL="0" marR="0">
                        <a:spcBef>
                          <a:spcPts val="300"/>
                        </a:spcBef>
                        <a:spcAft>
                          <a:spcPts val="300"/>
                        </a:spcAft>
                      </a:pPr>
                      <a:r>
                        <a:rPr lang="en-US" sz="1600" dirty="0">
                          <a:effectLst/>
                        </a:rPr>
                        <a:t>&amp;</a:t>
                      </a:r>
                      <a:r>
                        <a:rPr lang="en-US" sz="1600" dirty="0" err="1">
                          <a:effectLst/>
                        </a:rPr>
                        <a:t>extraqs</a:t>
                      </a:r>
                      <a:r>
                        <a:rPr lang="en-US" sz="1600" dirty="0">
                          <a:effectLst/>
                        </a:rPr>
                        <a:t>=firstname%3dMichael%26lastname%3dCaine</a:t>
                      </a:r>
                      <a:endParaRPr lang="en-US" sz="1600" dirty="0">
                        <a:effectLst/>
                        <a:latin typeface="Times New Roman"/>
                        <a:ea typeface="Times New Roman"/>
                      </a:endParaRPr>
                    </a:p>
                  </a:txBody>
                  <a:tcPr marL="50800" marR="50800" marT="50800" marB="50800"/>
                </a:tc>
                <a:tc>
                  <a:txBody>
                    <a:bodyPr/>
                    <a:lstStyle/>
                    <a:p>
                      <a:pPr marL="0" marR="0">
                        <a:spcBef>
                          <a:spcPts val="300"/>
                        </a:spcBef>
                        <a:spcAft>
                          <a:spcPts val="300"/>
                        </a:spcAft>
                      </a:pPr>
                      <a:r>
                        <a:rPr lang="en-US" sz="1600" dirty="0">
                          <a:effectLst/>
                        </a:rPr>
                        <a:t>Payload for passing</a:t>
                      </a:r>
                      <a:r>
                        <a:rPr lang="en-US" sz="1600" baseline="0" dirty="0">
                          <a:effectLst/>
                        </a:rPr>
                        <a:t> in values for fields or named parameters of form</a:t>
                      </a:r>
                      <a:endParaRPr lang="en-US" sz="1600" dirty="0">
                        <a:effectLst/>
                        <a:latin typeface="Times New Roman"/>
                        <a:ea typeface="Times New Roman"/>
                      </a:endParaRPr>
                    </a:p>
                  </a:txBody>
                  <a:tcPr marL="50800" marR="50800" marT="50800" marB="50800"/>
                </a:tc>
                <a:extLst>
                  <a:ext uri="{0D108BD9-81ED-4DB2-BD59-A6C34878D82A}">
                    <a16:rowId xmlns:a16="http://schemas.microsoft.com/office/drawing/2014/main" val="10005"/>
                  </a:ext>
                </a:extLst>
              </a:tr>
              <a:tr h="370840">
                <a:tc>
                  <a:txBody>
                    <a:bodyPr/>
                    <a:lstStyle/>
                    <a:p>
                      <a:pPr marL="0" marR="0">
                        <a:spcBef>
                          <a:spcPts val="300"/>
                        </a:spcBef>
                        <a:spcAft>
                          <a:spcPts val="300"/>
                        </a:spcAft>
                      </a:pPr>
                      <a:r>
                        <a:rPr lang="en-US" sz="1600" dirty="0">
                          <a:effectLst/>
                        </a:rPr>
                        <a:t>orglcid</a:t>
                      </a:r>
                      <a:endParaRPr lang="en-US" sz="1600" dirty="0">
                        <a:effectLst/>
                        <a:latin typeface="Times New Roman"/>
                        <a:ea typeface="Times New Roman"/>
                      </a:endParaRPr>
                    </a:p>
                  </a:txBody>
                  <a:tcPr marL="50800" marR="50800" marT="50800" marB="50800"/>
                </a:tc>
                <a:tc>
                  <a:txBody>
                    <a:bodyPr/>
                    <a:lstStyle/>
                    <a:p>
                      <a:pPr marL="0" marR="0">
                        <a:spcBef>
                          <a:spcPts val="300"/>
                        </a:spcBef>
                        <a:spcAft>
                          <a:spcPts val="300"/>
                        </a:spcAft>
                      </a:pPr>
                      <a:r>
                        <a:rPr lang="en-US" sz="1600" dirty="0">
                          <a:effectLst/>
                        </a:rPr>
                        <a:t>Organization Language Code</a:t>
                      </a:r>
                      <a:endParaRPr lang="en-US" sz="1600" dirty="0">
                        <a:effectLst/>
                        <a:latin typeface="Times New Roman"/>
                        <a:ea typeface="Times New Roman"/>
                      </a:endParaRPr>
                    </a:p>
                  </a:txBody>
                  <a:tcPr marL="50800" marR="50800" marT="50800" marB="50800"/>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1600" dirty="0">
                          <a:effectLst/>
                        </a:rPr>
                        <a:t>Organization Language </a:t>
                      </a:r>
                      <a:r>
                        <a:rPr lang="en-US" sz="1600" dirty="0" smtClean="0">
                          <a:effectLst/>
                        </a:rPr>
                        <a:t>Code (e.g</a:t>
                      </a:r>
                      <a:r>
                        <a:rPr lang="en-US" sz="1600" dirty="0">
                          <a:effectLst/>
                        </a:rPr>
                        <a:t>. English 1033), could be different than user </a:t>
                      </a:r>
                      <a:r>
                        <a:rPr lang="en-US" sz="1600" dirty="0" smtClean="0">
                          <a:effectLst/>
                        </a:rPr>
                        <a:t>code</a:t>
                      </a:r>
                      <a:endParaRPr lang="en-US" sz="1600" dirty="0">
                        <a:effectLst/>
                        <a:latin typeface="Times New Roman"/>
                        <a:ea typeface="Times New Roman"/>
                      </a:endParaRPr>
                    </a:p>
                  </a:txBody>
                  <a:tcPr marL="50800" marR="50800" marT="50800" marB="50800"/>
                </a:tc>
                <a:extLst>
                  <a:ext uri="{0D108BD9-81ED-4DB2-BD59-A6C34878D82A}">
                    <a16:rowId xmlns:a16="http://schemas.microsoft.com/office/drawing/2014/main" val="10006"/>
                  </a:ext>
                </a:extLst>
              </a:tr>
              <a:tr h="370840">
                <a:tc>
                  <a:txBody>
                    <a:bodyPr/>
                    <a:lstStyle/>
                    <a:p>
                      <a:pPr marL="0" marR="0">
                        <a:spcBef>
                          <a:spcPts val="300"/>
                        </a:spcBef>
                        <a:spcAft>
                          <a:spcPts val="300"/>
                        </a:spcAft>
                      </a:pPr>
                      <a:r>
                        <a:rPr lang="en-US" sz="1600" dirty="0">
                          <a:effectLst/>
                        </a:rPr>
                        <a:t>data</a:t>
                      </a:r>
                      <a:endParaRPr lang="en-US" sz="1600" dirty="0">
                        <a:effectLst/>
                        <a:latin typeface="Times New Roman"/>
                        <a:ea typeface="Times New Roman"/>
                      </a:endParaRPr>
                    </a:p>
                  </a:txBody>
                  <a:tcPr marL="50800" marR="50800" marT="50800" marB="50800"/>
                </a:tc>
                <a:tc>
                  <a:txBody>
                    <a:bodyPr/>
                    <a:lstStyle/>
                    <a:p>
                      <a:pPr marL="0" marR="0">
                        <a:spcBef>
                          <a:spcPts val="300"/>
                        </a:spcBef>
                        <a:spcAft>
                          <a:spcPts val="300"/>
                        </a:spcAft>
                      </a:pPr>
                      <a:r>
                        <a:rPr lang="en-US" sz="1600" dirty="0">
                          <a:effectLst/>
                        </a:rPr>
                        <a:t>Optional Data Parameter</a:t>
                      </a:r>
                      <a:endParaRPr lang="en-US" sz="1600" dirty="0">
                        <a:effectLst/>
                        <a:latin typeface="Times New Roman"/>
                        <a:ea typeface="Times New Roman"/>
                      </a:endParaRPr>
                    </a:p>
                  </a:txBody>
                  <a:tcPr marL="50800" marR="50800" marT="50800" marB="50800"/>
                </a:tc>
                <a:tc>
                  <a:txBody>
                    <a:bodyPr/>
                    <a:lstStyle/>
                    <a:p>
                      <a:pPr marL="0" marR="0">
                        <a:spcBef>
                          <a:spcPts val="300"/>
                        </a:spcBef>
                        <a:spcAft>
                          <a:spcPts val="300"/>
                        </a:spcAft>
                      </a:pPr>
                      <a:r>
                        <a:rPr lang="en-US" sz="1600" dirty="0">
                          <a:effectLst/>
                        </a:rPr>
                        <a:t>Typically data for algorithm in scripts</a:t>
                      </a:r>
                      <a:endParaRPr lang="en-US" sz="1600" dirty="0">
                        <a:effectLst/>
                        <a:latin typeface="Times New Roman"/>
                        <a:ea typeface="Times New Roman"/>
                      </a:endParaRPr>
                    </a:p>
                  </a:txBody>
                  <a:tcPr marL="50800" marR="50800" marT="50800" marB="5080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656974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Field values can be passed in the </a:t>
            </a:r>
            <a:r>
              <a:rPr lang="en-GB" dirty="0" err="1" smtClean="0"/>
              <a:t>extraqs</a:t>
            </a:r>
            <a:r>
              <a:rPr lang="en-GB" dirty="0" smtClean="0"/>
              <a:t> </a:t>
            </a:r>
            <a:r>
              <a:rPr lang="en-GB" dirty="0" err="1" smtClean="0"/>
              <a:t>querystring</a:t>
            </a:r>
            <a:r>
              <a:rPr lang="en-GB" dirty="0" smtClean="0"/>
              <a:t> parameter</a:t>
            </a:r>
          </a:p>
          <a:p>
            <a:r>
              <a:rPr lang="en-GB" dirty="0" smtClean="0"/>
              <a:t>Parameters can be passed to a script running within the Dynamics 365 form, via the </a:t>
            </a:r>
            <a:r>
              <a:rPr lang="en-GB" dirty="0" err="1" smtClean="0"/>
              <a:t>extraqs</a:t>
            </a:r>
            <a:r>
              <a:rPr lang="en-GB" dirty="0" smtClean="0"/>
              <a:t> </a:t>
            </a:r>
            <a:r>
              <a:rPr lang="en-GB" dirty="0" err="1" smtClean="0"/>
              <a:t>querystring</a:t>
            </a:r>
            <a:r>
              <a:rPr lang="en-GB" dirty="0" smtClean="0"/>
              <a:t> parameter (encoded)</a:t>
            </a:r>
          </a:p>
          <a:p>
            <a:r>
              <a:rPr lang="en-GB" dirty="0" smtClean="0"/>
              <a:t>Parameters can be passed to an html web resource by using the data parameter in a URL (encoded)</a:t>
            </a:r>
          </a:p>
          <a:p>
            <a:r>
              <a:rPr lang="en-GB" dirty="0" smtClean="0"/>
              <a:t>Parameters can be passed to a web resource hosted in a form by using the data </a:t>
            </a:r>
            <a:r>
              <a:rPr lang="en-GB" dirty="0" err="1" smtClean="0"/>
              <a:t>param</a:t>
            </a:r>
            <a:r>
              <a:rPr lang="en-GB" dirty="0" smtClean="0"/>
              <a:t> through the properties – custom-parameters dialogue in the hosting </a:t>
            </a:r>
            <a:r>
              <a:rPr lang="en-GB" dirty="0" err="1" smtClean="0"/>
              <a:t>CrmForm</a:t>
            </a:r>
            <a:r>
              <a:rPr lang="en-GB" dirty="0" smtClean="0"/>
              <a:t> (</a:t>
            </a:r>
            <a:r>
              <a:rPr lang="en-GB" dirty="0" err="1" smtClean="0"/>
              <a:t>unencoded</a:t>
            </a:r>
            <a:r>
              <a:rPr lang="en-GB" dirty="0" smtClean="0"/>
              <a:t>)</a:t>
            </a:r>
          </a:p>
          <a:p>
            <a:endParaRPr lang="en-GB" dirty="0"/>
          </a:p>
        </p:txBody>
      </p:sp>
      <p:sp>
        <p:nvSpPr>
          <p:cNvPr id="3" name="Title 2"/>
          <p:cNvSpPr>
            <a:spLocks noGrp="1"/>
          </p:cNvSpPr>
          <p:nvPr>
            <p:ph type="title"/>
          </p:nvPr>
        </p:nvSpPr>
        <p:spPr/>
        <p:txBody>
          <a:bodyPr>
            <a:normAutofit fontScale="90000"/>
          </a:bodyPr>
          <a:lstStyle/>
          <a:p>
            <a:r>
              <a:rPr lang="en-GB" smtClean="0"/>
              <a:t>Passing Parameters</a:t>
            </a:r>
            <a:endParaRPr lang="en-GB" dirty="0"/>
          </a:p>
        </p:txBody>
      </p:sp>
    </p:spTree>
    <p:extLst>
      <p:ext uri="{BB962C8B-B14F-4D97-AF65-F5344CB8AC3E}">
        <p14:creationId xmlns:p14="http://schemas.microsoft.com/office/powerpoint/2010/main" val="2241291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endParaRPr lang="en-GB"/>
          </a:p>
        </p:txBody>
      </p:sp>
      <p:sp>
        <p:nvSpPr>
          <p:cNvPr id="4" name="Title 3"/>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1278451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endParaRPr lang="en-GB"/>
          </a:p>
        </p:txBody>
      </p:sp>
      <p:sp>
        <p:nvSpPr>
          <p:cNvPr id="4" name="Title 3"/>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1087742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endParaRPr lang="en-GB"/>
          </a:p>
        </p:txBody>
      </p:sp>
      <p:sp>
        <p:nvSpPr>
          <p:cNvPr id="4" name="Title 3"/>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3273925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GB" dirty="0" smtClean="0"/>
              <a:t>Use from Html web resources as it provides easier programming, and good cross browser support</a:t>
            </a:r>
          </a:p>
          <a:p>
            <a:r>
              <a:rPr lang="en-GB" dirty="0" smtClean="0"/>
              <a:t>Use the </a:t>
            </a:r>
            <a:r>
              <a:rPr lang="en-GB" dirty="0" err="1" smtClean="0"/>
              <a:t>XmlHttpRequest</a:t>
            </a:r>
            <a:r>
              <a:rPr lang="en-GB" dirty="0" smtClean="0"/>
              <a:t> in form scripts rather than the JQuery $.ajax method</a:t>
            </a:r>
          </a:p>
          <a:p>
            <a:r>
              <a:rPr lang="en-GB" dirty="0" smtClean="0"/>
              <a:t>$(selector) – JQuery uses </a:t>
            </a:r>
            <a:r>
              <a:rPr lang="en-GB" dirty="0" err="1" smtClean="0"/>
              <a:t>css</a:t>
            </a:r>
            <a:r>
              <a:rPr lang="en-GB" dirty="0" smtClean="0"/>
              <a:t> style rules to select elements to manipulate</a:t>
            </a:r>
          </a:p>
          <a:p>
            <a:r>
              <a:rPr lang="en-GB" dirty="0" smtClean="0"/>
              <a:t>JavaScript chaining allows for methods to be called on the product of previous method calls, e.g. $(selector).something().</a:t>
            </a:r>
            <a:r>
              <a:rPr lang="en-GB" dirty="0" err="1" smtClean="0"/>
              <a:t>somethingelse</a:t>
            </a:r>
            <a:r>
              <a:rPr lang="en-GB" dirty="0" smtClean="0"/>
              <a:t>();</a:t>
            </a:r>
          </a:p>
          <a:p>
            <a:endParaRPr lang="en-US" dirty="0"/>
          </a:p>
        </p:txBody>
      </p:sp>
      <p:sp>
        <p:nvSpPr>
          <p:cNvPr id="10" name="Title 9"/>
          <p:cNvSpPr>
            <a:spLocks noGrp="1"/>
          </p:cNvSpPr>
          <p:nvPr>
            <p:ph type="title"/>
          </p:nvPr>
        </p:nvSpPr>
        <p:spPr/>
        <p:txBody>
          <a:bodyPr>
            <a:normAutofit fontScale="90000"/>
          </a:bodyPr>
          <a:lstStyle/>
          <a:p>
            <a:r>
              <a:rPr lang="en-GB" smtClean="0"/>
              <a:t>JQuery</a:t>
            </a:r>
            <a:endParaRPr lang="en-GB" dirty="0"/>
          </a:p>
        </p:txBody>
      </p:sp>
      <p:sp>
        <p:nvSpPr>
          <p:cNvPr id="4" name="TextBox 3"/>
          <p:cNvSpPr txBox="1"/>
          <p:nvPr/>
        </p:nvSpPr>
        <p:spPr>
          <a:xfrm>
            <a:off x="2057402" y="3995678"/>
            <a:ext cx="8028708" cy="2862322"/>
          </a:xfrm>
          <a:prstGeom prst="rect">
            <a:avLst/>
          </a:prstGeom>
          <a:noFill/>
        </p:spPr>
        <p:txBody>
          <a:bodyPr wrap="square" rtlCol="0">
            <a:spAutoFit/>
          </a:bodyPr>
          <a:lstStyle/>
          <a:p>
            <a:r>
              <a:rPr lang="en-US" sz="2000" dirty="0">
                <a:cs typeface="Segoe UI" panose="020B0502040204020203" pitchFamily="34" charset="0"/>
              </a:rPr>
              <a:t>&lt;input id=“</a:t>
            </a:r>
            <a:r>
              <a:rPr lang="en-US" sz="2000" dirty="0" err="1">
                <a:cs typeface="Segoe UI" panose="020B0502040204020203" pitchFamily="34" charset="0"/>
              </a:rPr>
              <a:t>btnDemo</a:t>
            </a:r>
            <a:r>
              <a:rPr lang="en-US" sz="2000" dirty="0">
                <a:cs typeface="Segoe UI" panose="020B0502040204020203" pitchFamily="34" charset="0"/>
              </a:rPr>
              <a:t>” type=“button”/&gt;</a:t>
            </a:r>
          </a:p>
          <a:p>
            <a:r>
              <a:rPr lang="en-US" sz="2000" dirty="0">
                <a:cs typeface="Segoe UI" panose="020B0502040204020203" pitchFamily="34" charset="0"/>
              </a:rPr>
              <a:t>$(</a:t>
            </a:r>
            <a:r>
              <a:rPr lang="en-US" sz="2000" dirty="0" err="1">
                <a:cs typeface="Segoe UI" panose="020B0502040204020203" pitchFamily="34" charset="0"/>
              </a:rPr>
              <a:t>document.ready</a:t>
            </a:r>
            <a:r>
              <a:rPr lang="en-US" sz="2000" dirty="0">
                <a:cs typeface="Segoe UI" panose="020B0502040204020203" pitchFamily="34" charset="0"/>
              </a:rPr>
              <a:t>(function(){</a:t>
            </a:r>
          </a:p>
          <a:p>
            <a:pPr lvl="1"/>
            <a:r>
              <a:rPr lang="en-US" sz="2000" dirty="0">
                <a:cs typeface="Segoe UI" panose="020B0502040204020203" pitchFamily="34" charset="0"/>
              </a:rPr>
              <a:t>$(“#</a:t>
            </a:r>
            <a:r>
              <a:rPr lang="en-US" sz="2000" dirty="0" err="1">
                <a:cs typeface="Segoe UI" panose="020B0502040204020203" pitchFamily="34" charset="0"/>
              </a:rPr>
              <a:t>btnDemo</a:t>
            </a:r>
            <a:r>
              <a:rPr lang="en-US" sz="2000" dirty="0">
                <a:cs typeface="Segoe UI" panose="020B0502040204020203" pitchFamily="34" charset="0"/>
              </a:rPr>
              <a:t>”).</a:t>
            </a:r>
            <a:r>
              <a:rPr lang="en-US" sz="2000" dirty="0" err="1">
                <a:cs typeface="Segoe UI" panose="020B0502040204020203" pitchFamily="34" charset="0"/>
              </a:rPr>
              <a:t>val</a:t>
            </a:r>
            <a:r>
              <a:rPr lang="en-US" sz="2000" dirty="0">
                <a:cs typeface="Segoe UI" panose="020B0502040204020203" pitchFamily="34" charset="0"/>
              </a:rPr>
              <a:t>(“add a value to the button text”).click(function(){</a:t>
            </a:r>
          </a:p>
          <a:p>
            <a:pPr lvl="1"/>
            <a:r>
              <a:rPr lang="en-US" sz="2000" dirty="0">
                <a:cs typeface="Segoe UI" panose="020B0502040204020203" pitchFamily="34" charset="0"/>
              </a:rPr>
              <a:t>	alert(“</a:t>
            </a:r>
            <a:r>
              <a:rPr lang="en-US" sz="2000" dirty="0" err="1">
                <a:cs typeface="Segoe UI" panose="020B0502040204020203" pitchFamily="34" charset="0"/>
              </a:rPr>
              <a:t>btnDemo</a:t>
            </a:r>
            <a:r>
              <a:rPr lang="en-US" sz="2000" dirty="0">
                <a:cs typeface="Segoe UI" panose="020B0502040204020203" pitchFamily="34" charset="0"/>
              </a:rPr>
              <a:t> clicked”);</a:t>
            </a:r>
          </a:p>
          <a:p>
            <a:pPr lvl="1"/>
            <a:r>
              <a:rPr lang="en-US" sz="2000" dirty="0">
                <a:cs typeface="Segoe UI" panose="020B0502040204020203" pitchFamily="34" charset="0"/>
              </a:rPr>
              <a:t>	$(this).</a:t>
            </a:r>
            <a:r>
              <a:rPr lang="en-US" sz="2000" dirty="0" err="1">
                <a:cs typeface="Segoe UI" panose="020B0502040204020203" pitchFamily="34" charset="0"/>
              </a:rPr>
              <a:t>css</a:t>
            </a:r>
            <a:r>
              <a:rPr lang="en-US" sz="2000" dirty="0">
                <a:cs typeface="Segoe UI" panose="020B0502040204020203" pitchFamily="34" charset="0"/>
              </a:rPr>
              <a:t>(“background-</a:t>
            </a:r>
            <a:r>
              <a:rPr lang="en-US" sz="2000" dirty="0" err="1">
                <a:cs typeface="Segoe UI" panose="020B0502040204020203" pitchFamily="34" charset="0"/>
              </a:rPr>
              <a:t>color”,”fuchsia</a:t>
            </a:r>
            <a:r>
              <a:rPr lang="en-US" sz="2000" dirty="0">
                <a:cs typeface="Segoe UI" panose="020B0502040204020203" pitchFamily="34" charset="0"/>
              </a:rPr>
              <a:t>”).</a:t>
            </a:r>
            <a:r>
              <a:rPr lang="en-US" sz="2000" dirty="0" err="1">
                <a:cs typeface="Segoe UI" panose="020B0502040204020203" pitchFamily="34" charset="0"/>
              </a:rPr>
              <a:t>val</a:t>
            </a:r>
            <a:r>
              <a:rPr lang="en-US" sz="2000" dirty="0">
                <a:cs typeface="Segoe UI" panose="020B0502040204020203" pitchFamily="34" charset="0"/>
              </a:rPr>
              <a:t>(“text changed”);</a:t>
            </a:r>
          </a:p>
          <a:p>
            <a:pPr lvl="1"/>
            <a:r>
              <a:rPr lang="en-US" sz="2000" dirty="0">
                <a:cs typeface="Segoe UI" panose="020B0502040204020203" pitchFamily="34" charset="0"/>
              </a:rPr>
              <a:t>});</a:t>
            </a:r>
          </a:p>
          <a:p>
            <a:r>
              <a:rPr lang="en-US" sz="2000" dirty="0">
                <a:cs typeface="Segoe UI" panose="020B0502040204020203" pitchFamily="34" charset="0"/>
              </a:rPr>
              <a:t>});</a:t>
            </a:r>
          </a:p>
          <a:p>
            <a:r>
              <a:rPr lang="en-GB" sz="2000" dirty="0"/>
              <a:t> </a:t>
            </a:r>
            <a:endParaRPr lang="en-GB" sz="2000" dirty="0">
              <a:latin typeface="Courier New" pitchFamily="49" charset="0"/>
              <a:cs typeface="Courier New" pitchFamily="49" charset="0"/>
            </a:endParaRPr>
          </a:p>
        </p:txBody>
      </p:sp>
    </p:spTree>
    <p:extLst>
      <p:ext uri="{BB962C8B-B14F-4D97-AF65-F5344CB8AC3E}">
        <p14:creationId xmlns:p14="http://schemas.microsoft.com/office/powerpoint/2010/main" val="41899799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US" dirty="0" smtClean="0"/>
              <a:t>Naming and referencing web resources</a:t>
            </a:r>
          </a:p>
          <a:p>
            <a:r>
              <a:rPr lang="en-US" dirty="0" smtClean="0"/>
              <a:t>Passing parameters to web resources and CRM Forms</a:t>
            </a:r>
          </a:p>
          <a:p>
            <a:r>
              <a:rPr lang="en-US" dirty="0" smtClean="0"/>
              <a:t>Introduce the </a:t>
            </a:r>
            <a:r>
              <a:rPr lang="en-US" dirty="0" err="1" smtClean="0"/>
              <a:t>XMLHttpRequest</a:t>
            </a:r>
            <a:r>
              <a:rPr lang="en-US" dirty="0" smtClean="0"/>
              <a:t> to access server side resources</a:t>
            </a:r>
          </a:p>
          <a:p>
            <a:r>
              <a:rPr lang="en-US" dirty="0" smtClean="0"/>
              <a:t>Define REST operations and call OData service from JScript</a:t>
            </a:r>
          </a:p>
          <a:p>
            <a:r>
              <a:rPr lang="en-US" dirty="0" smtClean="0"/>
              <a:t>Examine and understand the use of ATOM and JSON</a:t>
            </a:r>
          </a:p>
          <a:p>
            <a:r>
              <a:rPr lang="en-US" dirty="0" smtClean="0"/>
              <a:t>Understand and demonstrate how JQuery can be utilized to simplify Jscript operations</a:t>
            </a:r>
          </a:p>
          <a:p>
            <a:r>
              <a:rPr lang="en-US" dirty="0" smtClean="0"/>
              <a:t>Understand how SOAP operations can be sent via </a:t>
            </a:r>
            <a:r>
              <a:rPr lang="en-US" dirty="0" err="1" smtClean="0"/>
              <a:t>XMLHttpRequest</a:t>
            </a:r>
            <a:r>
              <a:rPr lang="en-US" dirty="0" smtClean="0"/>
              <a:t> to call the </a:t>
            </a:r>
            <a:r>
              <a:rPr lang="en-US" dirty="0" err="1" smtClean="0"/>
              <a:t>OrganizationService</a:t>
            </a:r>
            <a:r>
              <a:rPr lang="en-US" dirty="0" smtClean="0"/>
              <a:t> Execute method</a:t>
            </a:r>
          </a:p>
          <a:p>
            <a:endParaRPr lang="en-US" dirty="0"/>
          </a:p>
        </p:txBody>
      </p:sp>
      <p:sp>
        <p:nvSpPr>
          <p:cNvPr id="10" name="Title 9"/>
          <p:cNvSpPr>
            <a:spLocks noGrp="1"/>
          </p:cNvSpPr>
          <p:nvPr>
            <p:ph type="title"/>
          </p:nvPr>
        </p:nvSpPr>
        <p:spPr/>
        <p:txBody>
          <a:bodyPr>
            <a:normAutofit fontScale="90000"/>
          </a:bodyPr>
          <a:lstStyle/>
          <a:p>
            <a:r>
              <a:rPr lang="en-GB" smtClean="0"/>
              <a:t>Objectives</a:t>
            </a:r>
            <a:endParaRPr lang="en-GB" dirty="0"/>
          </a:p>
        </p:txBody>
      </p:sp>
    </p:spTree>
    <p:extLst>
      <p:ext uri="{BB962C8B-B14F-4D97-AF65-F5344CB8AC3E}">
        <p14:creationId xmlns:p14="http://schemas.microsoft.com/office/powerpoint/2010/main" val="7542356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US" dirty="0" smtClean="0"/>
              <a:t>Asynchronous request for server side resource without page reload</a:t>
            </a:r>
          </a:p>
          <a:p>
            <a:r>
              <a:rPr lang="en-US" dirty="0" smtClean="0"/>
              <a:t>Call </a:t>
            </a:r>
            <a:r>
              <a:rPr lang="en-US" dirty="0" err="1" smtClean="0"/>
              <a:t>oData</a:t>
            </a:r>
            <a:r>
              <a:rPr lang="en-US" dirty="0" smtClean="0"/>
              <a:t> Service layer or make RESTful SOAP requests</a:t>
            </a:r>
          </a:p>
          <a:p>
            <a:r>
              <a:rPr lang="en-US" dirty="0" smtClean="0"/>
              <a:t>Set http verb (GET, POST, PUT, DELETE) to define query, insert, update</a:t>
            </a:r>
          </a:p>
          <a:p>
            <a:r>
              <a:rPr lang="en-US" dirty="0" smtClean="0"/>
              <a:t>Set http headers to define data transfer format</a:t>
            </a:r>
          </a:p>
          <a:p>
            <a:pPr lvl="1"/>
            <a:endParaRPr lang="en-US" dirty="0"/>
          </a:p>
        </p:txBody>
      </p:sp>
      <p:sp>
        <p:nvSpPr>
          <p:cNvPr id="10" name="Title 9"/>
          <p:cNvSpPr>
            <a:spLocks noGrp="1"/>
          </p:cNvSpPr>
          <p:nvPr>
            <p:ph type="title"/>
          </p:nvPr>
        </p:nvSpPr>
        <p:spPr/>
        <p:txBody>
          <a:bodyPr>
            <a:normAutofit fontScale="90000"/>
          </a:bodyPr>
          <a:lstStyle/>
          <a:p>
            <a:r>
              <a:rPr lang="en-GB" smtClean="0"/>
              <a:t>XmlHttpRequest</a:t>
            </a:r>
            <a:endParaRPr lang="en-GB" dirty="0"/>
          </a:p>
        </p:txBody>
      </p:sp>
      <p:sp>
        <p:nvSpPr>
          <p:cNvPr id="2" name="TextBox 1"/>
          <p:cNvSpPr txBox="1"/>
          <p:nvPr/>
        </p:nvSpPr>
        <p:spPr>
          <a:xfrm>
            <a:off x="1876546" y="4356250"/>
            <a:ext cx="8400880" cy="400110"/>
          </a:xfrm>
          <a:prstGeom prst="rect">
            <a:avLst/>
          </a:prstGeom>
          <a:solidFill>
            <a:schemeClr val="accent1">
              <a:lumMod val="40000"/>
              <a:lumOff val="60000"/>
            </a:schemeClr>
          </a:solidFill>
        </p:spPr>
        <p:txBody>
          <a:bodyPr wrap="square" rtlCol="0">
            <a:spAutoFit/>
          </a:bodyPr>
          <a:lstStyle/>
          <a:p>
            <a:r>
              <a:rPr lang="en-GB" sz="2000" dirty="0" err="1"/>
              <a:t>req.setRequestHeader</a:t>
            </a:r>
            <a:r>
              <a:rPr lang="en-GB" sz="2000" dirty="0"/>
              <a:t>("Content-Type", "application/</a:t>
            </a:r>
            <a:r>
              <a:rPr lang="en-GB" sz="2000" dirty="0" err="1"/>
              <a:t>json</a:t>
            </a:r>
            <a:r>
              <a:rPr lang="en-GB" sz="2000" dirty="0"/>
              <a:t>; charset=utf-8"); </a:t>
            </a:r>
            <a:endParaRPr lang="en-GB" sz="2000" dirty="0">
              <a:latin typeface="Courier New" pitchFamily="49" charset="0"/>
              <a:cs typeface="Courier New" pitchFamily="49" charset="0"/>
            </a:endParaRPr>
          </a:p>
        </p:txBody>
      </p:sp>
      <p:sp>
        <p:nvSpPr>
          <p:cNvPr id="3" name="TextBox 2"/>
          <p:cNvSpPr txBox="1"/>
          <p:nvPr/>
        </p:nvSpPr>
        <p:spPr>
          <a:xfrm>
            <a:off x="1876546" y="5521292"/>
            <a:ext cx="8400880" cy="400110"/>
          </a:xfrm>
          <a:prstGeom prst="rect">
            <a:avLst/>
          </a:prstGeom>
          <a:solidFill>
            <a:schemeClr val="accent1">
              <a:lumMod val="40000"/>
              <a:lumOff val="60000"/>
            </a:schemeClr>
          </a:solidFill>
        </p:spPr>
        <p:txBody>
          <a:bodyPr wrap="square" rtlCol="0">
            <a:spAutoFit/>
          </a:bodyPr>
          <a:lstStyle/>
          <a:p>
            <a:r>
              <a:rPr lang="en-GB" sz="2000" dirty="0" err="1"/>
              <a:t>req.setRequestHeader</a:t>
            </a:r>
            <a:r>
              <a:rPr lang="en-GB" sz="2000" dirty="0"/>
              <a:t>("Content-Type", "application/</a:t>
            </a:r>
            <a:r>
              <a:rPr lang="en-GB" sz="2000" dirty="0" err="1"/>
              <a:t>json</a:t>
            </a:r>
            <a:r>
              <a:rPr lang="en-GB" sz="2000" dirty="0"/>
              <a:t>; charset=utf-8");</a:t>
            </a:r>
            <a:endParaRPr lang="en-GB" sz="2000" dirty="0">
              <a:latin typeface="Courier New" pitchFamily="49" charset="0"/>
              <a:cs typeface="Courier New" pitchFamily="49" charset="0"/>
            </a:endParaRPr>
          </a:p>
        </p:txBody>
      </p:sp>
      <p:sp>
        <p:nvSpPr>
          <p:cNvPr id="4" name="Rectangle 3">
            <a:extLst>
              <a:ext uri="{FF2B5EF4-FFF2-40B4-BE49-F238E27FC236}">
                <a16:creationId xmlns:a16="http://schemas.microsoft.com/office/drawing/2014/main" id="{154665F4-4B8F-47C6-AF18-9518C178804C}"/>
              </a:ext>
            </a:extLst>
          </p:cNvPr>
          <p:cNvSpPr/>
          <p:nvPr/>
        </p:nvSpPr>
        <p:spPr>
          <a:xfrm>
            <a:off x="2857254" y="3891270"/>
            <a:ext cx="4239491" cy="400110"/>
          </a:xfrm>
          <a:prstGeom prst="rect">
            <a:avLst/>
          </a:prstGeom>
        </p:spPr>
        <p:txBody>
          <a:bodyPr wrap="square">
            <a:spAutoFit/>
          </a:bodyPr>
          <a:lstStyle/>
          <a:p>
            <a:r>
              <a:rPr lang="en-US" sz="2000" dirty="0"/>
              <a:t>Accept</a:t>
            </a:r>
            <a:endParaRPr lang="en-GB" sz="2000" dirty="0"/>
          </a:p>
        </p:txBody>
      </p:sp>
      <p:sp>
        <p:nvSpPr>
          <p:cNvPr id="11" name="Rectangle 10">
            <a:extLst>
              <a:ext uri="{FF2B5EF4-FFF2-40B4-BE49-F238E27FC236}">
                <a16:creationId xmlns:a16="http://schemas.microsoft.com/office/drawing/2014/main" id="{154665F4-4B8F-47C6-AF18-9518C178804C}"/>
              </a:ext>
            </a:extLst>
          </p:cNvPr>
          <p:cNvSpPr/>
          <p:nvPr/>
        </p:nvSpPr>
        <p:spPr>
          <a:xfrm>
            <a:off x="2857254" y="5022760"/>
            <a:ext cx="4239491" cy="400110"/>
          </a:xfrm>
          <a:prstGeom prst="rect">
            <a:avLst/>
          </a:prstGeom>
        </p:spPr>
        <p:txBody>
          <a:bodyPr wrap="square">
            <a:spAutoFit/>
          </a:bodyPr>
          <a:lstStyle/>
          <a:p>
            <a:r>
              <a:rPr lang="en-US" sz="2000" dirty="0" smtClean="0"/>
              <a:t>Content-Type</a:t>
            </a:r>
            <a:endParaRPr lang="en-GB" sz="2000" dirty="0"/>
          </a:p>
        </p:txBody>
      </p:sp>
    </p:spTree>
    <p:extLst>
      <p:ext uri="{BB962C8B-B14F-4D97-AF65-F5344CB8AC3E}">
        <p14:creationId xmlns:p14="http://schemas.microsoft.com/office/powerpoint/2010/main" val="9173224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dirty="0"/>
              <a:t>Asynchronous </a:t>
            </a:r>
            <a:r>
              <a:rPr lang="en-US" dirty="0" err="1"/>
              <a:t>CallBack</a:t>
            </a:r>
            <a:r>
              <a:rPr lang="en-US" dirty="0"/>
              <a:t> </a:t>
            </a:r>
            <a:r>
              <a:rPr lang="en-US" dirty="0" smtClean="0"/>
              <a:t>Handling</a:t>
            </a:r>
          </a:p>
          <a:p>
            <a:endParaRPr lang="en-US" dirty="0"/>
          </a:p>
          <a:p>
            <a:endParaRPr lang="en-US" dirty="0" smtClean="0"/>
          </a:p>
          <a:p>
            <a:r>
              <a:rPr lang="en-US" dirty="0" smtClean="0"/>
              <a:t>Start </a:t>
            </a:r>
            <a:r>
              <a:rPr lang="en-US" dirty="0"/>
              <a:t>the request</a:t>
            </a:r>
          </a:p>
          <a:p>
            <a:endParaRPr lang="en-GB" dirty="0"/>
          </a:p>
        </p:txBody>
      </p:sp>
      <p:sp>
        <p:nvSpPr>
          <p:cNvPr id="10" name="Title 9"/>
          <p:cNvSpPr>
            <a:spLocks noGrp="1"/>
          </p:cNvSpPr>
          <p:nvPr>
            <p:ph type="title"/>
          </p:nvPr>
        </p:nvSpPr>
        <p:spPr/>
        <p:txBody>
          <a:bodyPr>
            <a:normAutofit fontScale="90000"/>
          </a:bodyPr>
          <a:lstStyle/>
          <a:p>
            <a:r>
              <a:rPr lang="en-GB" smtClean="0"/>
              <a:t>XmlHttpRequest</a:t>
            </a:r>
            <a:endParaRPr lang="en-GB" dirty="0"/>
          </a:p>
        </p:txBody>
      </p:sp>
      <p:sp>
        <p:nvSpPr>
          <p:cNvPr id="8" name="TextBox 7"/>
          <p:cNvSpPr txBox="1"/>
          <p:nvPr/>
        </p:nvSpPr>
        <p:spPr>
          <a:xfrm>
            <a:off x="1683564" y="2424141"/>
            <a:ext cx="8400880" cy="400110"/>
          </a:xfrm>
          <a:prstGeom prst="rect">
            <a:avLst/>
          </a:prstGeom>
          <a:solidFill>
            <a:schemeClr val="accent1">
              <a:lumMod val="40000"/>
              <a:lumOff val="60000"/>
            </a:schemeClr>
          </a:solidFill>
        </p:spPr>
        <p:txBody>
          <a:bodyPr wrap="square" rtlCol="0">
            <a:spAutoFit/>
          </a:bodyPr>
          <a:lstStyle/>
          <a:p>
            <a:r>
              <a:rPr lang="en-GB" sz="2000" dirty="0" err="1"/>
              <a:t>req.onreadystatechange</a:t>
            </a:r>
            <a:r>
              <a:rPr lang="en-GB" sz="2000" dirty="0"/>
              <a:t>=function(){</a:t>
            </a:r>
            <a:r>
              <a:rPr lang="en-GB" sz="2000" dirty="0" err="1"/>
              <a:t>MyCallBack</a:t>
            </a:r>
            <a:r>
              <a:rPr lang="en-GB" sz="2000" dirty="0"/>
              <a:t>(this);};</a:t>
            </a:r>
            <a:endParaRPr lang="en-GB" sz="2000" dirty="0">
              <a:latin typeface="Courier New" pitchFamily="49" charset="0"/>
              <a:cs typeface="Courier New" pitchFamily="49" charset="0"/>
            </a:endParaRPr>
          </a:p>
        </p:txBody>
      </p:sp>
      <p:sp>
        <p:nvSpPr>
          <p:cNvPr id="9" name="Text Placeholder 10"/>
          <p:cNvSpPr txBox="1">
            <a:spLocks/>
          </p:cNvSpPr>
          <p:nvPr/>
        </p:nvSpPr>
        <p:spPr>
          <a:xfrm>
            <a:off x="1490582" y="3920889"/>
            <a:ext cx="8786844" cy="4835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endParaRPr lang="en-US" dirty="0">
              <a:latin typeface="Segoe UI" panose="020B0502040204020203" pitchFamily="34" charset="0"/>
              <a:cs typeface="Segoe UI" panose="020B0502040204020203" pitchFamily="34" charset="0"/>
            </a:endParaRPr>
          </a:p>
        </p:txBody>
      </p:sp>
      <p:sp>
        <p:nvSpPr>
          <p:cNvPr id="11" name="TextBox 10"/>
          <p:cNvSpPr txBox="1"/>
          <p:nvPr/>
        </p:nvSpPr>
        <p:spPr>
          <a:xfrm>
            <a:off x="1683564" y="4004311"/>
            <a:ext cx="8593862" cy="400110"/>
          </a:xfrm>
          <a:prstGeom prst="rect">
            <a:avLst/>
          </a:prstGeom>
          <a:solidFill>
            <a:schemeClr val="accent1">
              <a:lumMod val="40000"/>
              <a:lumOff val="60000"/>
            </a:schemeClr>
          </a:solidFill>
        </p:spPr>
        <p:txBody>
          <a:bodyPr wrap="square" rtlCol="0">
            <a:spAutoFit/>
          </a:bodyPr>
          <a:lstStyle/>
          <a:p>
            <a:r>
              <a:rPr lang="en-GB" sz="2000" dirty="0" err="1"/>
              <a:t>req.send</a:t>
            </a:r>
            <a:r>
              <a:rPr lang="en-GB" sz="2000" dirty="0"/>
              <a:t>([data]);</a:t>
            </a:r>
            <a:endParaRPr lang="en-GB" sz="2000" dirty="0">
              <a:latin typeface="Courier New" pitchFamily="49" charset="0"/>
              <a:cs typeface="Courier New" pitchFamily="49" charset="0"/>
            </a:endParaRPr>
          </a:p>
        </p:txBody>
      </p:sp>
    </p:spTree>
    <p:extLst>
      <p:ext uri="{BB962C8B-B14F-4D97-AF65-F5344CB8AC3E}">
        <p14:creationId xmlns:p14="http://schemas.microsoft.com/office/powerpoint/2010/main" val="2585981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The SDK provides a series of helper methods for </a:t>
            </a:r>
            <a:r>
              <a:rPr lang="en-GB" dirty="0" err="1" smtClean="0"/>
              <a:t>oDATA</a:t>
            </a:r>
            <a:endParaRPr lang="en-GB" dirty="0" smtClean="0"/>
          </a:p>
          <a:p>
            <a:r>
              <a:rPr lang="en-GB" dirty="0" smtClean="0"/>
              <a:t>_</a:t>
            </a:r>
            <a:r>
              <a:rPr lang="en-GB" dirty="0" err="1" smtClean="0"/>
              <a:t>ODataPath</a:t>
            </a:r>
            <a:r>
              <a:rPr lang="en-GB" dirty="0" smtClean="0"/>
              <a:t> returns the </a:t>
            </a:r>
            <a:r>
              <a:rPr lang="en-GB" dirty="0" err="1" smtClean="0"/>
              <a:t>url</a:t>
            </a:r>
            <a:r>
              <a:rPr lang="en-GB" dirty="0" smtClean="0"/>
              <a:t> to the </a:t>
            </a:r>
            <a:r>
              <a:rPr lang="en-GB" dirty="0" err="1" smtClean="0"/>
              <a:t>oData</a:t>
            </a:r>
            <a:r>
              <a:rPr lang="en-GB" dirty="0" smtClean="0"/>
              <a:t> service</a:t>
            </a:r>
          </a:p>
          <a:p>
            <a:r>
              <a:rPr lang="en-GB" dirty="0" err="1" smtClean="0"/>
              <a:t>createRecord</a:t>
            </a:r>
            <a:r>
              <a:rPr lang="en-GB" dirty="0" smtClean="0"/>
              <a:t> (object, type, </a:t>
            </a:r>
            <a:r>
              <a:rPr lang="en-GB" dirty="0" err="1" smtClean="0"/>
              <a:t>successCallback</a:t>
            </a:r>
            <a:r>
              <a:rPr lang="en-GB" dirty="0" smtClean="0"/>
              <a:t>, </a:t>
            </a:r>
            <a:r>
              <a:rPr lang="en-GB" dirty="0" err="1" smtClean="0"/>
              <a:t>errorCallback</a:t>
            </a:r>
            <a:r>
              <a:rPr lang="en-GB" dirty="0" smtClean="0"/>
              <a:t>)</a:t>
            </a:r>
          </a:p>
          <a:p>
            <a:r>
              <a:rPr lang="en-GB" dirty="0" err="1" smtClean="0"/>
              <a:t>retrieveRecord</a:t>
            </a:r>
            <a:r>
              <a:rPr lang="en-GB" dirty="0" smtClean="0"/>
              <a:t> (id, type, select, expand, </a:t>
            </a:r>
            <a:r>
              <a:rPr lang="en-GB" dirty="0" err="1" smtClean="0"/>
              <a:t>successCallback</a:t>
            </a:r>
            <a:r>
              <a:rPr lang="en-GB" dirty="0" smtClean="0"/>
              <a:t>, </a:t>
            </a:r>
            <a:r>
              <a:rPr lang="en-GB" dirty="0" err="1" smtClean="0"/>
              <a:t>errorCallback</a:t>
            </a:r>
            <a:r>
              <a:rPr lang="en-GB" dirty="0" smtClean="0"/>
              <a:t>)</a:t>
            </a:r>
          </a:p>
          <a:p>
            <a:r>
              <a:rPr lang="en-GB" dirty="0" err="1" smtClean="0"/>
              <a:t>updateRecord</a:t>
            </a:r>
            <a:r>
              <a:rPr lang="en-GB" dirty="0" smtClean="0"/>
              <a:t> (id, object, type, </a:t>
            </a:r>
            <a:r>
              <a:rPr lang="en-GB" dirty="0" err="1" smtClean="0"/>
              <a:t>successCallback</a:t>
            </a:r>
            <a:r>
              <a:rPr lang="en-GB" dirty="0" smtClean="0"/>
              <a:t>, </a:t>
            </a:r>
            <a:r>
              <a:rPr lang="en-GB" dirty="0" err="1" smtClean="0"/>
              <a:t>errorCallback</a:t>
            </a:r>
            <a:r>
              <a:rPr lang="en-GB" dirty="0" smtClean="0"/>
              <a:t>)</a:t>
            </a:r>
          </a:p>
          <a:p>
            <a:r>
              <a:rPr lang="en-GB" dirty="0" err="1" smtClean="0"/>
              <a:t>deleteRecord</a:t>
            </a:r>
            <a:r>
              <a:rPr lang="en-GB" dirty="0" smtClean="0"/>
              <a:t> (id, type, </a:t>
            </a:r>
            <a:r>
              <a:rPr lang="en-GB" dirty="0" err="1" smtClean="0"/>
              <a:t>successCallback</a:t>
            </a:r>
            <a:r>
              <a:rPr lang="en-GB" dirty="0" smtClean="0"/>
              <a:t>, </a:t>
            </a:r>
            <a:r>
              <a:rPr lang="en-GB" dirty="0" err="1" smtClean="0"/>
              <a:t>errorCallback</a:t>
            </a:r>
            <a:r>
              <a:rPr lang="en-GB" dirty="0" smtClean="0"/>
              <a:t>)</a:t>
            </a:r>
          </a:p>
          <a:p>
            <a:r>
              <a:rPr lang="en-GB" dirty="0" err="1" smtClean="0"/>
              <a:t>retrieveMultipleRecords</a:t>
            </a:r>
            <a:r>
              <a:rPr lang="en-GB" dirty="0" smtClean="0"/>
              <a:t> (type, options, </a:t>
            </a:r>
            <a:r>
              <a:rPr lang="en-GB" dirty="0" err="1" smtClean="0"/>
              <a:t>successCallback</a:t>
            </a:r>
            <a:r>
              <a:rPr lang="en-GB" dirty="0" smtClean="0"/>
              <a:t>, </a:t>
            </a:r>
            <a:r>
              <a:rPr lang="en-GB" dirty="0" err="1" smtClean="0"/>
              <a:t>errorCallback</a:t>
            </a:r>
            <a:r>
              <a:rPr lang="en-GB" dirty="0" smtClean="0"/>
              <a:t>, </a:t>
            </a:r>
            <a:r>
              <a:rPr lang="en-GB" dirty="0" err="1" smtClean="0"/>
              <a:t>OnComplete</a:t>
            </a:r>
            <a:r>
              <a:rPr lang="en-GB" dirty="0" smtClean="0"/>
              <a:t>)</a:t>
            </a:r>
          </a:p>
          <a:p>
            <a:endParaRPr lang="en-GB" dirty="0"/>
          </a:p>
        </p:txBody>
      </p:sp>
      <p:sp>
        <p:nvSpPr>
          <p:cNvPr id="3" name="Title 2"/>
          <p:cNvSpPr>
            <a:spLocks noGrp="1"/>
          </p:cNvSpPr>
          <p:nvPr>
            <p:ph type="title"/>
          </p:nvPr>
        </p:nvSpPr>
        <p:spPr/>
        <p:txBody>
          <a:bodyPr>
            <a:normAutofit fontScale="90000"/>
          </a:bodyPr>
          <a:lstStyle/>
          <a:p>
            <a:r>
              <a:rPr lang="en-GB" smtClean="0"/>
              <a:t>SDK REST</a:t>
            </a:r>
            <a:endParaRPr lang="en-GB" dirty="0"/>
          </a:p>
        </p:txBody>
      </p:sp>
    </p:spTree>
    <p:extLst>
      <p:ext uri="{BB962C8B-B14F-4D97-AF65-F5344CB8AC3E}">
        <p14:creationId xmlns:p14="http://schemas.microsoft.com/office/powerpoint/2010/main" val="14838493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Import the JavaScriptRESTDataOperations.zip</a:t>
            </a:r>
          </a:p>
          <a:p>
            <a:r>
              <a:rPr lang="en-GB" dirty="0" smtClean="0"/>
              <a:t>..\SDK\</a:t>
            </a:r>
            <a:r>
              <a:rPr lang="en-GB" dirty="0" err="1" smtClean="0"/>
              <a:t>SampleCode</a:t>
            </a:r>
            <a:r>
              <a:rPr lang="en-GB" dirty="0" smtClean="0"/>
              <a:t>\JS\</a:t>
            </a:r>
            <a:r>
              <a:rPr lang="en-GB" dirty="0" err="1" smtClean="0"/>
              <a:t>RESTEndpoint</a:t>
            </a:r>
            <a:r>
              <a:rPr lang="en-GB" dirty="0" smtClean="0"/>
              <a:t>\</a:t>
            </a:r>
            <a:r>
              <a:rPr lang="en-GB" dirty="0" err="1" smtClean="0"/>
              <a:t>JavaScriptRESTDataOperations</a:t>
            </a:r>
            <a:endParaRPr lang="en-GB" dirty="0" smtClean="0"/>
          </a:p>
          <a:p>
            <a:r>
              <a:rPr lang="en-GB" dirty="0" smtClean="0"/>
              <a:t>The solution contains a test page to run an example script to create, retrieve, modify and delete an account</a:t>
            </a:r>
          </a:p>
          <a:p>
            <a:r>
              <a:rPr lang="en-GB" dirty="0" smtClean="0"/>
              <a:t>Copy the files from the SDK into a Visual Studio Web Application Project and reuse</a:t>
            </a:r>
          </a:p>
          <a:p>
            <a:r>
              <a:rPr lang="en-GB" dirty="0" smtClean="0"/>
              <a:t>Import the new resources into a Dynamics 365 solution and test</a:t>
            </a:r>
          </a:p>
          <a:p>
            <a:endParaRPr lang="en-GB" dirty="0"/>
          </a:p>
        </p:txBody>
      </p:sp>
      <p:sp>
        <p:nvSpPr>
          <p:cNvPr id="3" name="Title 2"/>
          <p:cNvSpPr>
            <a:spLocks noGrp="1"/>
          </p:cNvSpPr>
          <p:nvPr>
            <p:ph type="title"/>
          </p:nvPr>
        </p:nvSpPr>
        <p:spPr/>
        <p:txBody>
          <a:bodyPr>
            <a:normAutofit fontScale="90000"/>
          </a:bodyPr>
          <a:lstStyle/>
          <a:p>
            <a:r>
              <a:rPr lang="en-GB" smtClean="0"/>
              <a:t>Using the SDK REST API</a:t>
            </a:r>
            <a:endParaRPr lang="en-GB" dirty="0"/>
          </a:p>
        </p:txBody>
      </p:sp>
    </p:spTree>
    <p:extLst>
      <p:ext uri="{BB962C8B-B14F-4D97-AF65-F5344CB8AC3E}">
        <p14:creationId xmlns:p14="http://schemas.microsoft.com/office/powerpoint/2010/main" val="28171533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smtClean="0"/>
              <a:t>Simplify the process of making XmlHttpRequest calls to the oData Service by using SDK.REST.js </a:t>
            </a:r>
            <a:endParaRPr lang="en-GB" dirty="0"/>
          </a:p>
        </p:txBody>
      </p:sp>
      <p:sp>
        <p:nvSpPr>
          <p:cNvPr id="3" name="Title 2"/>
          <p:cNvSpPr>
            <a:spLocks noGrp="1"/>
          </p:cNvSpPr>
          <p:nvPr>
            <p:ph type="title"/>
          </p:nvPr>
        </p:nvSpPr>
        <p:spPr/>
        <p:txBody>
          <a:bodyPr>
            <a:normAutofit fontScale="90000"/>
          </a:bodyPr>
          <a:lstStyle/>
          <a:p>
            <a:r>
              <a:rPr lang="en-GB" smtClean="0"/>
              <a:t>Module 7 Lab C</a:t>
            </a:r>
            <a:endParaRPr lang="en-GB" dirty="0"/>
          </a:p>
        </p:txBody>
      </p:sp>
    </p:spTree>
    <p:extLst>
      <p:ext uri="{BB962C8B-B14F-4D97-AF65-F5344CB8AC3E}">
        <p14:creationId xmlns:p14="http://schemas.microsoft.com/office/powerpoint/2010/main" val="2097299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US" dirty="0" smtClean="0"/>
              <a:t>Definition and Benefits</a:t>
            </a:r>
          </a:p>
          <a:p>
            <a:r>
              <a:rPr lang="en-US" dirty="0" smtClean="0"/>
              <a:t>Types </a:t>
            </a:r>
          </a:p>
          <a:p>
            <a:pPr lvl="1"/>
            <a:r>
              <a:rPr lang="en-US" dirty="0" smtClean="0"/>
              <a:t>Web Page (HTML)</a:t>
            </a:r>
          </a:p>
          <a:p>
            <a:pPr lvl="1"/>
            <a:r>
              <a:rPr lang="en-US" dirty="0" smtClean="0"/>
              <a:t>Style Sheet (CSS)</a:t>
            </a:r>
          </a:p>
          <a:p>
            <a:pPr lvl="1"/>
            <a:r>
              <a:rPr lang="en-US" dirty="0" smtClean="0"/>
              <a:t>Script (JScript)</a:t>
            </a:r>
          </a:p>
          <a:p>
            <a:pPr lvl="1"/>
            <a:r>
              <a:rPr lang="en-US" dirty="0" smtClean="0"/>
              <a:t>Data (XML)</a:t>
            </a:r>
          </a:p>
          <a:p>
            <a:pPr lvl="1"/>
            <a:r>
              <a:rPr lang="en-US" dirty="0" smtClean="0"/>
              <a:t>Image (PNG)</a:t>
            </a:r>
          </a:p>
          <a:p>
            <a:pPr lvl="1"/>
            <a:r>
              <a:rPr lang="en-US" dirty="0" smtClean="0"/>
              <a:t>Image (JPG)</a:t>
            </a:r>
          </a:p>
          <a:p>
            <a:pPr lvl="1"/>
            <a:r>
              <a:rPr lang="en-US" dirty="0" smtClean="0"/>
              <a:t>Image (GIF)</a:t>
            </a:r>
          </a:p>
          <a:p>
            <a:pPr lvl="1"/>
            <a:r>
              <a:rPr lang="en-US" dirty="0"/>
              <a:t>Image (ICO</a:t>
            </a:r>
            <a:r>
              <a:rPr lang="en-US" dirty="0" smtClean="0"/>
              <a:t>)</a:t>
            </a:r>
          </a:p>
          <a:p>
            <a:pPr lvl="1"/>
            <a:r>
              <a:rPr lang="en-US" dirty="0" smtClean="0"/>
              <a:t>Style Sheet (XSL)</a:t>
            </a:r>
          </a:p>
          <a:p>
            <a:pPr lvl="1"/>
            <a:endParaRPr lang="en-US" dirty="0"/>
          </a:p>
        </p:txBody>
      </p:sp>
      <p:sp>
        <p:nvSpPr>
          <p:cNvPr id="10" name="Title 9"/>
          <p:cNvSpPr>
            <a:spLocks noGrp="1"/>
          </p:cNvSpPr>
          <p:nvPr>
            <p:ph type="title"/>
          </p:nvPr>
        </p:nvSpPr>
        <p:spPr/>
        <p:txBody>
          <a:bodyPr>
            <a:normAutofit fontScale="90000"/>
          </a:bodyPr>
          <a:lstStyle/>
          <a:p>
            <a:r>
              <a:rPr lang="en-GB" smtClean="0"/>
              <a:t>Web Resources - Overview</a:t>
            </a:r>
            <a:endParaRPr lang="en-GB" dirty="0"/>
          </a:p>
        </p:txBody>
      </p:sp>
    </p:spTree>
    <p:extLst>
      <p:ext uri="{BB962C8B-B14F-4D97-AF65-F5344CB8AC3E}">
        <p14:creationId xmlns:p14="http://schemas.microsoft.com/office/powerpoint/2010/main" val="2063089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US" dirty="0" smtClean="0"/>
              <a:t>Forms can use JScript to add validation, formatting, etc. Use html pages to provide a portal to other applications, or a report area for displaying data harvested from web service calls</a:t>
            </a:r>
          </a:p>
          <a:p>
            <a:r>
              <a:rPr lang="en-US" dirty="0" smtClean="0"/>
              <a:t>Dashboards can directly use all web resource types apart from styles, scripts and XML, but could indirectly use these via a hosted html page</a:t>
            </a:r>
          </a:p>
          <a:p>
            <a:r>
              <a:rPr lang="en-US" dirty="0" smtClean="0"/>
              <a:t>Sitemap can have links to html pages and indirectly use styles, scripts and XML, but mostly customized to consume images</a:t>
            </a:r>
          </a:p>
          <a:p>
            <a:r>
              <a:rPr lang="en-US" dirty="0" smtClean="0"/>
              <a:t>Application and form command bars can directly use all web resource types except styles and XML. Generally use images for buttons, and html pages for URL target of buttons</a:t>
            </a:r>
          </a:p>
          <a:p>
            <a:endParaRPr lang="en-US" dirty="0"/>
          </a:p>
        </p:txBody>
      </p:sp>
      <p:sp>
        <p:nvSpPr>
          <p:cNvPr id="10" name="Title 9"/>
          <p:cNvSpPr>
            <a:spLocks noGrp="1"/>
          </p:cNvSpPr>
          <p:nvPr>
            <p:ph type="title"/>
          </p:nvPr>
        </p:nvSpPr>
        <p:spPr/>
        <p:txBody>
          <a:bodyPr>
            <a:normAutofit fontScale="90000"/>
          </a:bodyPr>
          <a:lstStyle/>
          <a:p>
            <a:r>
              <a:rPr lang="en-GB" smtClean="0"/>
              <a:t>Uses of Web Resources</a:t>
            </a:r>
            <a:endParaRPr lang="en-GB" dirty="0"/>
          </a:p>
        </p:txBody>
      </p:sp>
    </p:spTree>
    <p:extLst>
      <p:ext uri="{BB962C8B-B14F-4D97-AF65-F5344CB8AC3E}">
        <p14:creationId xmlns:p14="http://schemas.microsoft.com/office/powerpoint/2010/main" val="1693088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pPr marL="400050">
              <a:buFont typeface="+mj-lt"/>
              <a:buAutoNum type="arabicPeriod"/>
            </a:pPr>
            <a:r>
              <a:rPr lang="en-US" dirty="0" smtClean="0"/>
              <a:t>Navigate to Settings and then click Customizations.</a:t>
            </a:r>
          </a:p>
          <a:p>
            <a:pPr marL="400050">
              <a:buFont typeface="+mj-lt"/>
              <a:buAutoNum type="arabicPeriod"/>
            </a:pPr>
            <a:r>
              <a:rPr lang="en-US" dirty="0" smtClean="0"/>
              <a:t>Click Customize the System.</a:t>
            </a:r>
          </a:p>
          <a:p>
            <a:pPr marL="400050">
              <a:buFont typeface="+mj-lt"/>
              <a:buAutoNum type="arabicPeriod"/>
            </a:pPr>
            <a:r>
              <a:rPr lang="en-US" dirty="0" smtClean="0"/>
              <a:t>Either customize the default solution or a specific one. </a:t>
            </a:r>
          </a:p>
          <a:p>
            <a:pPr marL="400050">
              <a:buFont typeface="+mj-lt"/>
              <a:buAutoNum type="arabicPeriod"/>
            </a:pPr>
            <a:r>
              <a:rPr lang="en-US" dirty="0" smtClean="0"/>
              <a:t>Click web resources and then click New or Add Existing to include an item already part of the system to be within this solution.</a:t>
            </a:r>
          </a:p>
          <a:p>
            <a:pPr marL="400050">
              <a:buFont typeface="+mj-lt"/>
              <a:buAutoNum type="arabicPeriod"/>
            </a:pPr>
            <a:r>
              <a:rPr lang="en-US" dirty="0" smtClean="0"/>
              <a:t>Enter the Name and Display Name.</a:t>
            </a:r>
          </a:p>
          <a:p>
            <a:pPr marL="400050">
              <a:buFont typeface="+mj-lt"/>
              <a:buAutoNum type="arabicPeriod"/>
            </a:pPr>
            <a:r>
              <a:rPr lang="en-US" dirty="0" smtClean="0"/>
              <a:t>Select a type and save.</a:t>
            </a:r>
          </a:p>
          <a:p>
            <a:pPr marL="57150" indent="0">
              <a:buNone/>
            </a:pPr>
            <a:r>
              <a:rPr lang="en-US" i="1" dirty="0" smtClean="0"/>
              <a:t>NOTE: When you set the type to Web Page (HTML), Style Sheet (CSS), Style Sheet (XSL), Script (JScript) or Data (XML) you can either upload a file representative of the type you selected or manually enter code into a Rich Text editor.</a:t>
            </a:r>
          </a:p>
          <a:p>
            <a:endParaRPr lang="en-US" dirty="0"/>
          </a:p>
        </p:txBody>
      </p:sp>
      <p:sp>
        <p:nvSpPr>
          <p:cNvPr id="10" name="Title 9"/>
          <p:cNvSpPr>
            <a:spLocks noGrp="1"/>
          </p:cNvSpPr>
          <p:nvPr>
            <p:ph type="title"/>
          </p:nvPr>
        </p:nvSpPr>
        <p:spPr/>
        <p:txBody>
          <a:bodyPr>
            <a:normAutofit fontScale="90000"/>
          </a:bodyPr>
          <a:lstStyle/>
          <a:p>
            <a:r>
              <a:rPr lang="en-GB" smtClean="0"/>
              <a:t>Creating Web Resources</a:t>
            </a:r>
            <a:endParaRPr lang="en-GB" dirty="0"/>
          </a:p>
        </p:txBody>
      </p:sp>
    </p:spTree>
    <p:extLst>
      <p:ext uri="{BB962C8B-B14F-4D97-AF65-F5344CB8AC3E}">
        <p14:creationId xmlns:p14="http://schemas.microsoft.com/office/powerpoint/2010/main" val="1685005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US" smtClean="0"/>
              <a:t>Relative URL</a:t>
            </a:r>
          </a:p>
          <a:p>
            <a:pPr lvl="1"/>
            <a:r>
              <a:rPr lang="en-US" smtClean="0"/>
              <a:t>../Scripts/SoapDemos/Utility.js</a:t>
            </a:r>
          </a:p>
          <a:p>
            <a:endParaRPr lang="en-US" smtClean="0"/>
          </a:p>
          <a:p>
            <a:r>
              <a:rPr lang="en-US" smtClean="0"/>
              <a:t>Full URL</a:t>
            </a:r>
          </a:p>
          <a:p>
            <a:pPr lvl="1"/>
            <a:r>
              <a:rPr lang="en-US" smtClean="0"/>
              <a:t>New_/scripts/SoapDemos/Utilty.js</a:t>
            </a:r>
          </a:p>
          <a:p>
            <a:endParaRPr lang="en-US" smtClean="0"/>
          </a:p>
          <a:p>
            <a:r>
              <a:rPr lang="en-US" smtClean="0"/>
              <a:t>$webresource Directive</a:t>
            </a:r>
          </a:p>
          <a:p>
            <a:endParaRPr lang="en-US" smtClean="0"/>
          </a:p>
          <a:p>
            <a:r>
              <a:rPr lang="en-US" smtClean="0"/>
              <a:t>Demontration: Utilizing Web Page (HTML), CSS and JScript Web Resources</a:t>
            </a:r>
          </a:p>
          <a:p>
            <a:endParaRPr lang="en-US" dirty="0"/>
          </a:p>
        </p:txBody>
      </p:sp>
      <p:sp>
        <p:nvSpPr>
          <p:cNvPr id="10" name="Title 9"/>
          <p:cNvSpPr>
            <a:spLocks noGrp="1"/>
          </p:cNvSpPr>
          <p:nvPr>
            <p:ph type="title"/>
          </p:nvPr>
        </p:nvSpPr>
        <p:spPr/>
        <p:txBody>
          <a:bodyPr>
            <a:normAutofit fontScale="90000"/>
          </a:bodyPr>
          <a:lstStyle/>
          <a:p>
            <a:r>
              <a:rPr lang="en-GB" smtClean="0"/>
              <a:t>Naming Web Resources and referencing them</a:t>
            </a:r>
            <a:endParaRPr lang="en-GB" dirty="0"/>
          </a:p>
        </p:txBody>
      </p:sp>
    </p:spTree>
    <p:extLst>
      <p:ext uri="{BB962C8B-B14F-4D97-AF65-F5344CB8AC3E}">
        <p14:creationId xmlns:p14="http://schemas.microsoft.com/office/powerpoint/2010/main" val="4099872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smtClean="0"/>
              <a:t>Naming Web Resources</a:t>
            </a:r>
            <a:endParaRPr lang="en-GB" dirty="0"/>
          </a:p>
        </p:txBody>
      </p:sp>
      <p:sp>
        <p:nvSpPr>
          <p:cNvPr id="3" name="Title 2"/>
          <p:cNvSpPr>
            <a:spLocks noGrp="1"/>
          </p:cNvSpPr>
          <p:nvPr>
            <p:ph type="title"/>
          </p:nvPr>
        </p:nvSpPr>
        <p:spPr/>
        <p:txBody>
          <a:bodyPr>
            <a:normAutofit fontScale="90000"/>
          </a:bodyPr>
          <a:lstStyle/>
          <a:p>
            <a:r>
              <a:rPr lang="en-GB" smtClean="0"/>
              <a:t>Module 7 Lab A</a:t>
            </a:r>
            <a:endParaRPr lang="en-GB" dirty="0"/>
          </a:p>
        </p:txBody>
      </p:sp>
    </p:spTree>
    <p:extLst>
      <p:ext uri="{BB962C8B-B14F-4D97-AF65-F5344CB8AC3E}">
        <p14:creationId xmlns:p14="http://schemas.microsoft.com/office/powerpoint/2010/main" val="3467820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SOAP schema creates large data structure, more network traffic</a:t>
            </a:r>
          </a:p>
          <a:p>
            <a:r>
              <a:rPr lang="en-GB" dirty="0" smtClean="0"/>
              <a:t>REST (web API) available after CRM 2015 update 1 enables a JSON </a:t>
            </a:r>
            <a:r>
              <a:rPr lang="en-GB" dirty="0" err="1" smtClean="0"/>
              <a:t>resultset</a:t>
            </a:r>
            <a:r>
              <a:rPr lang="en-GB" dirty="0" smtClean="0"/>
              <a:t> to be returned or a JSON object to be sent from the consumer</a:t>
            </a:r>
          </a:p>
          <a:p>
            <a:r>
              <a:rPr lang="en-GB" dirty="0" err="1" smtClean="0"/>
              <a:t>Odata</a:t>
            </a:r>
            <a:r>
              <a:rPr lang="en-GB" dirty="0" smtClean="0"/>
              <a:t>, </a:t>
            </a:r>
            <a:r>
              <a:rPr lang="en-GB" dirty="0" err="1" smtClean="0"/>
              <a:t>WebAPI</a:t>
            </a:r>
            <a:r>
              <a:rPr lang="en-GB" dirty="0" smtClean="0"/>
              <a:t> and SOAP allow basic CRUD operations without posting back to the server, via </a:t>
            </a:r>
            <a:r>
              <a:rPr lang="en-GB" dirty="0" err="1" smtClean="0"/>
              <a:t>XmlHttpRequest</a:t>
            </a:r>
            <a:r>
              <a:rPr lang="en-GB" dirty="0" smtClean="0"/>
              <a:t> or JQuery Ajax</a:t>
            </a:r>
          </a:p>
          <a:p>
            <a:r>
              <a:rPr lang="en-GB" dirty="0" smtClean="0"/>
              <a:t>SOAP allows actions in the Dynamics 365 application like assign through the use of </a:t>
            </a:r>
            <a:r>
              <a:rPr lang="en-GB" dirty="0" err="1" smtClean="0"/>
              <a:t>OrganizationRequest</a:t>
            </a:r>
            <a:r>
              <a:rPr lang="en-GB" dirty="0" smtClean="0"/>
              <a:t> messages via the </a:t>
            </a:r>
            <a:r>
              <a:rPr lang="en-GB" dirty="0" err="1" smtClean="0"/>
              <a:t>OrganizationService</a:t>
            </a:r>
            <a:r>
              <a:rPr lang="en-GB" dirty="0" smtClean="0"/>
              <a:t> </a:t>
            </a:r>
            <a:r>
              <a:rPr lang="en-GB" dirty="0" err="1" smtClean="0"/>
              <a:t>Executemethod</a:t>
            </a:r>
            <a:endParaRPr lang="en-GB" dirty="0" smtClean="0"/>
          </a:p>
          <a:p>
            <a:r>
              <a:rPr lang="en-GB" dirty="0" err="1" smtClean="0"/>
              <a:t>WebAPI</a:t>
            </a:r>
            <a:r>
              <a:rPr lang="en-GB" dirty="0" smtClean="0"/>
              <a:t> is continuing to increase its number of application level functions and will eventually offer the same level of functionality as the </a:t>
            </a:r>
            <a:r>
              <a:rPr lang="en-GB" dirty="0" err="1" smtClean="0"/>
              <a:t>OrganizationService</a:t>
            </a:r>
            <a:endParaRPr lang="en-GB" dirty="0" smtClean="0"/>
          </a:p>
          <a:p>
            <a:endParaRPr lang="en-GB" dirty="0"/>
          </a:p>
        </p:txBody>
      </p:sp>
      <p:sp>
        <p:nvSpPr>
          <p:cNvPr id="3" name="Title 2"/>
          <p:cNvSpPr>
            <a:spLocks noGrp="1"/>
          </p:cNvSpPr>
          <p:nvPr>
            <p:ph type="title"/>
          </p:nvPr>
        </p:nvSpPr>
        <p:spPr/>
        <p:txBody>
          <a:bodyPr>
            <a:normAutofit fontScale="90000"/>
          </a:bodyPr>
          <a:lstStyle/>
          <a:p>
            <a:r>
              <a:rPr lang="en-GB" dirty="0" smtClean="0"/>
              <a:t>When to use REST (</a:t>
            </a:r>
            <a:r>
              <a:rPr lang="en-GB" dirty="0" err="1" smtClean="0"/>
              <a:t>oData</a:t>
            </a:r>
            <a:r>
              <a:rPr lang="en-GB" dirty="0" smtClean="0"/>
              <a:t>) vs. SOAP approach</a:t>
            </a:r>
            <a:endParaRPr lang="en-GB" dirty="0"/>
          </a:p>
        </p:txBody>
      </p:sp>
    </p:spTree>
    <p:extLst>
      <p:ext uri="{BB962C8B-B14F-4D97-AF65-F5344CB8AC3E}">
        <p14:creationId xmlns:p14="http://schemas.microsoft.com/office/powerpoint/2010/main" val="1637219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sz="1800" dirty="0"/>
              <a:t>Whilst </a:t>
            </a:r>
            <a:r>
              <a:rPr lang="en-GB" sz="1800" dirty="0" err="1"/>
              <a:t>oData</a:t>
            </a:r>
            <a:r>
              <a:rPr lang="en-GB" sz="1800" dirty="0"/>
              <a:t> can perform CRUD operations on CRM data, operations within the platform such as Assign Record, Qualify Lead. Simply requesting aggregated results requires the use of the </a:t>
            </a:r>
            <a:r>
              <a:rPr lang="en-GB" sz="1800" dirty="0" err="1"/>
              <a:t>OrganizationService</a:t>
            </a:r>
            <a:r>
              <a:rPr lang="en-GB" sz="1800" dirty="0"/>
              <a:t> </a:t>
            </a:r>
          </a:p>
          <a:p>
            <a:r>
              <a:rPr lang="en-GB" sz="1800" dirty="0"/>
              <a:t>The </a:t>
            </a:r>
            <a:r>
              <a:rPr lang="en-GB" sz="1800" dirty="0" err="1"/>
              <a:t>XmlHttpRequest</a:t>
            </a:r>
            <a:r>
              <a:rPr lang="en-GB" sz="1800" dirty="0"/>
              <a:t> can deliver a request to the </a:t>
            </a:r>
            <a:r>
              <a:rPr lang="en-GB" sz="1800" dirty="0" err="1"/>
              <a:t>OrganizationService</a:t>
            </a:r>
            <a:r>
              <a:rPr lang="en-GB" sz="1800" dirty="0"/>
              <a:t>, transferring an </a:t>
            </a:r>
            <a:r>
              <a:rPr lang="en-GB" sz="1800" dirty="0" err="1"/>
              <a:t>OrganizationServiceMessage</a:t>
            </a:r>
            <a:r>
              <a:rPr lang="en-GB" sz="1800" dirty="0"/>
              <a:t> as SOAP, and not a JSON </a:t>
            </a:r>
            <a:r>
              <a:rPr lang="en-GB" sz="1800" dirty="0" smtClean="0"/>
              <a:t>object</a:t>
            </a:r>
            <a:endParaRPr lang="en-GB" sz="1800" dirty="0"/>
          </a:p>
          <a:p>
            <a:endParaRPr lang="en-GB" dirty="0"/>
          </a:p>
        </p:txBody>
      </p:sp>
      <p:sp>
        <p:nvSpPr>
          <p:cNvPr id="10" name="Title 9"/>
          <p:cNvSpPr>
            <a:spLocks noGrp="1"/>
          </p:cNvSpPr>
          <p:nvPr>
            <p:ph type="title"/>
          </p:nvPr>
        </p:nvSpPr>
        <p:spPr/>
        <p:txBody>
          <a:bodyPr>
            <a:normAutofit fontScale="90000"/>
          </a:bodyPr>
          <a:lstStyle/>
          <a:p>
            <a:r>
              <a:rPr lang="en-GB" dirty="0" smtClean="0"/>
              <a:t>Using SOAP over ODATA</a:t>
            </a:r>
            <a:endParaRPr lang="en-GB" dirty="0"/>
          </a:p>
        </p:txBody>
      </p:sp>
      <p:sp>
        <p:nvSpPr>
          <p:cNvPr id="8" name="TextBox 7"/>
          <p:cNvSpPr txBox="1"/>
          <p:nvPr/>
        </p:nvSpPr>
        <p:spPr>
          <a:xfrm>
            <a:off x="1667915" y="5003581"/>
            <a:ext cx="8646223" cy="1631216"/>
          </a:xfrm>
          <a:prstGeom prst="rect">
            <a:avLst/>
          </a:prstGeom>
          <a:solidFill>
            <a:schemeClr val="accent1">
              <a:lumMod val="60000"/>
              <a:lumOff val="40000"/>
            </a:schemeClr>
          </a:solidFill>
        </p:spPr>
        <p:txBody>
          <a:bodyPr wrap="square">
            <a:spAutoFit/>
          </a:bodyPr>
          <a:lstStyle/>
          <a:p>
            <a:pPr eaLnBrk="0" hangingPunct="0">
              <a:spcBef>
                <a:spcPts val="0"/>
              </a:spcBef>
              <a:defRPr/>
            </a:pPr>
            <a:r>
              <a:rPr lang="en-GB" sz="2000" dirty="0">
                <a:latin typeface="Courier New" pitchFamily="49" charset="0"/>
                <a:cs typeface="Courier New" pitchFamily="49" charset="0"/>
              </a:rPr>
              <a:t>Walkthrough to create the SOAP message to send to the Organization Service</a:t>
            </a:r>
          </a:p>
          <a:p>
            <a:pPr eaLnBrk="0" hangingPunct="0">
              <a:spcBef>
                <a:spcPts val="0"/>
              </a:spcBef>
              <a:defRPr/>
            </a:pPr>
            <a:endParaRPr lang="en-GB" sz="2000" dirty="0">
              <a:latin typeface="Courier New" pitchFamily="49" charset="0"/>
              <a:cs typeface="Courier New" pitchFamily="49" charset="0"/>
            </a:endParaRPr>
          </a:p>
          <a:p>
            <a:pPr eaLnBrk="0" hangingPunct="0">
              <a:spcBef>
                <a:spcPts val="0"/>
              </a:spcBef>
              <a:defRPr/>
            </a:pPr>
            <a:r>
              <a:rPr lang="en-GB" sz="2000" dirty="0">
                <a:latin typeface="Courier New" pitchFamily="49" charset="0"/>
                <a:cs typeface="Courier New" pitchFamily="49" charset="0"/>
              </a:rPr>
              <a:t>https://msdn.microsoft.com/en-us/library/gg594434(v=crm.7).aspx</a:t>
            </a:r>
          </a:p>
        </p:txBody>
      </p:sp>
    </p:spTree>
    <p:extLst>
      <p:ext uri="{BB962C8B-B14F-4D97-AF65-F5344CB8AC3E}">
        <p14:creationId xmlns:p14="http://schemas.microsoft.com/office/powerpoint/2010/main" val="755816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equenceNumber xmlns="E91B78A9-CB0B-4A6B-986C-C3FD7F78ECCA">8</SequenceNumber>
    <IsBuildFile xmlns="E91B78A9-CB0B-4A6B-986C-C3FD7F78ECCA" xsi:nil="true"/>
    <BookTypeField0 xmlns="E91B78A9-CB0B-4A6B-986C-C3FD7F78ECCA">
      <Terms xmlns="http://schemas.microsoft.com/office/infopath/2007/PartnerControls">
        <TermInfo xmlns="http://schemas.microsoft.com/office/infopath/2007/PartnerControls">
          <TermName xmlns="http://schemas.microsoft.com/office/infopath/2007/PartnerControls">DG1</TermName>
          <TermId xmlns="http://schemas.microsoft.com/office/infopath/2007/PartnerControls">2c36b281-5453-4638-b94e-382d16c3a3ae</TermId>
        </TermInfo>
      </Terms>
    </BookTypeField0>
  </documentManagement>
</p:properties>
</file>

<file path=customXml/item2.xml><?xml version="1.0" encoding="utf-8"?>
<ct:contentTypeSchema xmlns:ct="http://schemas.microsoft.com/office/2006/metadata/contentType" xmlns:ma="http://schemas.microsoft.com/office/2006/metadata/properties/metaAttributes" ct:_="" ma:_="" ma:contentTypeName="Courseware" ma:contentTypeID="0x010100F0967B7CEE8D417F966757887D9466FB00EFF839BC99765C44ABF57D628FED732F" ma:contentTypeVersion="0" ma:contentTypeDescription="Base content type which represents courseware documents" ma:contentTypeScope="" ma:versionID="1b62c6efd6b4f2b82e31975c7afb7183">
  <xsd:schema xmlns:xsd="http://www.w3.org/2001/XMLSchema" xmlns:xs="http://www.w3.org/2001/XMLSchema" xmlns:p="http://schemas.microsoft.com/office/2006/metadata/properties" xmlns:ns2="E91B78A9-CB0B-4A6B-986C-C3FD7F78ECCA" targetNamespace="http://schemas.microsoft.com/office/2006/metadata/properties" ma:root="true" ma:fieldsID="e20d87a58502fcd64504fc29d9a55e54" ns2:_="">
    <xsd:import namespace="E91B78A9-CB0B-4A6B-986C-C3FD7F78ECCA"/>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1B78A9-CB0B-4A6B-986C-C3FD7F78ECCA"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F61CDE-5C2D-40F3-BA0D-9FBD268D7D47}">
  <ds:schemaRefs>
    <ds:schemaRef ds:uri="http://schemas.openxmlformats.org/package/2006/metadata/core-properties"/>
    <ds:schemaRef ds:uri="http://purl.org/dc/elements/1.1/"/>
    <ds:schemaRef ds:uri="http://schemas.microsoft.com/office/infopath/2007/PartnerControls"/>
    <ds:schemaRef ds:uri="E91B78A9-CB0B-4A6B-986C-C3FD7F78ECCA"/>
    <ds:schemaRef ds:uri="http://schemas.microsoft.com/office/2006/metadata/properties"/>
    <ds:schemaRef ds:uri="http://purl.org/dc/term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E72A9B99-250B-458F-9B9D-60F8FEE6B5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1B78A9-CB0B-4A6B-986C-C3FD7F78EC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3E0CC68-5847-4DD2-8BB2-E33BE7AEF93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1399</TotalTime>
  <Words>3462</Words>
  <Application>Microsoft Office PowerPoint</Application>
  <PresentationFormat>Widescreen</PresentationFormat>
  <Paragraphs>428</Paragraphs>
  <Slides>24</Slides>
  <Notes>24</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Courier New</vt:lpstr>
      <vt:lpstr>Segoe UI</vt:lpstr>
      <vt:lpstr>Segoe UI Light</vt:lpstr>
      <vt:lpstr>Times New Roman</vt:lpstr>
      <vt:lpstr>Wingdings</vt:lpstr>
      <vt:lpstr>PPM Courseware Slides</vt:lpstr>
      <vt:lpstr> Web Resources Accessing OData services</vt:lpstr>
      <vt:lpstr>Objectives</vt:lpstr>
      <vt:lpstr>Web Resources - Overview</vt:lpstr>
      <vt:lpstr>Uses of Web Resources</vt:lpstr>
      <vt:lpstr>Creating Web Resources</vt:lpstr>
      <vt:lpstr>Naming Web Resources and referencing them</vt:lpstr>
      <vt:lpstr>Module 7 Lab A</vt:lpstr>
      <vt:lpstr>When to use REST (oData) vs. SOAP approach</vt:lpstr>
      <vt:lpstr>Using SOAP over ODATA</vt:lpstr>
      <vt:lpstr>Module 7 Lab B</vt:lpstr>
      <vt:lpstr>Using the SDK SOAP Logger</vt:lpstr>
      <vt:lpstr>Context Data</vt:lpstr>
      <vt:lpstr>Execution Context</vt:lpstr>
      <vt:lpstr>Data passed by querystring</vt:lpstr>
      <vt:lpstr>Passing Parameters</vt:lpstr>
      <vt:lpstr>PowerPoint Presentation</vt:lpstr>
      <vt:lpstr>PowerPoint Presentation</vt:lpstr>
      <vt:lpstr>PowerPoint Presentation</vt:lpstr>
      <vt:lpstr>JQuery</vt:lpstr>
      <vt:lpstr>XmlHttpRequest</vt:lpstr>
      <vt:lpstr>XmlHttpRequest</vt:lpstr>
      <vt:lpstr>SDK REST</vt:lpstr>
      <vt:lpstr>Using the SDK REST API</vt:lpstr>
      <vt:lpstr>Module 7 Lab C</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Priestley, Wendy</dc:creator>
  <cp:lastModifiedBy>Varnham, Scott</cp:lastModifiedBy>
  <cp:revision>50</cp:revision>
  <dcterms:created xsi:type="dcterms:W3CDTF">2016-09-15T10:26:31Z</dcterms:created>
  <dcterms:modified xsi:type="dcterms:W3CDTF">2018-12-10T15:15:27Z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0x010100F0967B7CEE8D417F966757887D9466FB00EFF839BC99765C44ABF57D628FED732F</vt:lpwstr>
  </property>
  <property fmtid="{D5CDD505-2E9C-101B-9397-08002B2CF9AE}" pid="4" name="BookType">
    <vt:lpwstr>21</vt:lpwstr>
  </property>
</Properties>
</file>