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7"/>
  </p:notesMasterIdLst>
  <p:handoutMasterIdLst>
    <p:handoutMasterId r:id="rId18"/>
  </p:handoutMasterIdLst>
  <p:sldIdLst>
    <p:sldId id="256" r:id="rId5"/>
    <p:sldId id="257" r:id="rId6"/>
    <p:sldId id="258" r:id="rId7"/>
    <p:sldId id="267" r:id="rId8"/>
    <p:sldId id="259" r:id="rId9"/>
    <p:sldId id="260" r:id="rId10"/>
    <p:sldId id="261" r:id="rId11"/>
    <p:sldId id="263" r:id="rId12"/>
    <p:sldId id="264" r:id="rId13"/>
    <p:sldId id="265" r:id="rId14"/>
    <p:sldId id="262" r:id="rId15"/>
    <p:sldId id="266" r:id="rId16"/>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31" autoAdjust="0"/>
  </p:normalViewPr>
  <p:slideViewPr>
    <p:cSldViewPr snapToGrid="0">
      <p:cViewPr varScale="1">
        <p:scale>
          <a:sx n="111" d="100"/>
          <a:sy n="111" d="100"/>
        </p:scale>
        <p:origin x="456" y="11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8" d="100"/>
          <a:sy n="78" d="100"/>
        </p:scale>
        <p:origin x="3978" y="108"/>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400110"/>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smtClean="0">
                <a:solidFill>
                  <a:schemeClr val="accent4"/>
                </a:solidFill>
                <a:latin typeface="Segoe UI" panose="020B0502040204020203" pitchFamily="34" charset="0"/>
                <a:cs typeface="Segoe UI" panose="020B0502040204020203" pitchFamily="34" charset="0"/>
              </a:rPr>
              <a:t>Microsoft Dynamics CRM &amp; Dynamics 365 Fast Track for Developers</a:t>
            </a:r>
            <a:endParaRPr lang="en-GB" sz="1000" cap="all" spc="300" baseline="0" dirty="0">
              <a:solidFill>
                <a:schemeClr val="accent1"/>
              </a:solidFill>
              <a:latin typeface="Segoe UI" panose="020B0502040204020203" pitchFamily="34" charset="0"/>
              <a:cs typeface="Segoe UI" panose="020B0502040204020203" pitchFamily="34" charset="0"/>
            </a:endParaRP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5.png"/></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image" Target="../media/image8.png"/><Relationship Id="rId4" Type="http://schemas.openxmlformats.org/officeDocument/2006/relationships/image" Target="../media/image7.png"/></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12.pn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0998" y="581025"/>
            <a:ext cx="5716003" cy="3215882"/>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3076156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Setting the properties of a new button in a ribbon editor</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Buttons are related to Commands.  First Right Click the Commands section &gt; new Command. </a:t>
            </a:r>
          </a:p>
          <a:p>
            <a:pPr marL="0" marR="0" lvl="0" indent="0" algn="l" defTabSz="914400" rtl="0" eaLnBrk="0" fontAlgn="base" latinLnBrk="0" hangingPunct="0">
              <a:lnSpc>
                <a:spcPct val="100000"/>
              </a:lnSpc>
              <a:spcBef>
                <a:spcPts val="300"/>
              </a:spcBef>
              <a:spcAft>
                <a:spcPts val="30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For both Action types, Open URL, and JavaScript Function, parameters can be passed, these need to be added with the Parameters dialog </a:t>
            </a:r>
          </a:p>
          <a:p>
            <a:endParaRPr lang="en-GB" dirty="0"/>
          </a:p>
        </p:txBody>
      </p:sp>
      <p:pic>
        <p:nvPicPr>
          <p:cNvPr id="4" name="Picture 3"/>
          <p:cNvPicPr/>
          <p:nvPr/>
        </p:nvPicPr>
        <p:blipFill>
          <a:blip r:embed="rId3"/>
          <a:stretch>
            <a:fillRect/>
          </a:stretch>
        </p:blipFill>
        <p:spPr>
          <a:xfrm>
            <a:off x="1152207" y="4954588"/>
            <a:ext cx="4276725" cy="4591050"/>
          </a:xfrm>
          <a:prstGeom prst="rect">
            <a:avLst/>
          </a:prstGeom>
        </p:spPr>
      </p:pic>
    </p:spTree>
    <p:extLst>
      <p:ext uri="{BB962C8B-B14F-4D97-AF65-F5344CB8AC3E}">
        <p14:creationId xmlns:p14="http://schemas.microsoft.com/office/powerpoint/2010/main" val="265000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0819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822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49491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Note: It is recommended to create an empty solution to add the sitemap to, so that any import / export has no implications on any other Dynamics 365 entity.</a:t>
            </a:r>
          </a:p>
          <a:p>
            <a:endParaRPr lang="en-GB" dirty="0"/>
          </a:p>
        </p:txBody>
      </p:sp>
    </p:spTree>
    <p:extLst>
      <p:ext uri="{BB962C8B-B14F-4D97-AF65-F5344CB8AC3E}">
        <p14:creationId xmlns:p14="http://schemas.microsoft.com/office/powerpoint/2010/main" val="56508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r>
              <a:rPr lang="en-GB" dirty="0"/>
              <a:t>Note: It is recommended to create an empty solution to add the sitemap to, so that any import / export has no implications on any other Dynamics 365 entity.</a:t>
            </a:r>
          </a:p>
          <a:p>
            <a:endParaRPr lang="en-GB" dirty="0"/>
          </a:p>
        </p:txBody>
      </p:sp>
    </p:spTree>
    <p:extLst>
      <p:ext uri="{BB962C8B-B14F-4D97-AF65-F5344CB8AC3E}">
        <p14:creationId xmlns:p14="http://schemas.microsoft.com/office/powerpoint/2010/main" val="26759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In this diagram the sitemap editor shows the top level areas SFA (Sales), CS (Services), MA(Marketing), Settings (Settings), HLP (Help) on the LHS tree view.  Across the top of the diagram the CRM UI shows the same areas as buttons on the sitemap</a:t>
            </a:r>
          </a:p>
          <a:p>
            <a:r>
              <a:rPr lang="en-GB" dirty="0"/>
              <a:t>The Area Sales contains the Groups </a:t>
            </a:r>
            <a:r>
              <a:rPr lang="en-GB" dirty="0" err="1"/>
              <a:t>MyWork</a:t>
            </a:r>
            <a:r>
              <a:rPr lang="en-GB" dirty="0"/>
              <a:t>, Customers, Sales, Collateral, Marketing, Goals, Tools, Extensions.</a:t>
            </a:r>
          </a:p>
          <a:p>
            <a:endParaRPr lang="en-GB" dirty="0"/>
          </a:p>
          <a:p>
            <a:endParaRPr lang="en-GB" dirty="0"/>
          </a:p>
        </p:txBody>
      </p:sp>
      <p:pic>
        <p:nvPicPr>
          <p:cNvPr id="4" name="Picture 3"/>
          <p:cNvPicPr/>
          <p:nvPr/>
        </p:nvPicPr>
        <p:blipFill>
          <a:blip r:embed="rId3"/>
          <a:stretch>
            <a:fillRect/>
          </a:stretch>
        </p:blipFill>
        <p:spPr>
          <a:xfrm>
            <a:off x="885794" y="4728123"/>
            <a:ext cx="4968906" cy="1583777"/>
          </a:xfrm>
          <a:prstGeom prst="rect">
            <a:avLst/>
          </a:prstGeom>
        </p:spPr>
      </p:pic>
      <p:pic>
        <p:nvPicPr>
          <p:cNvPr id="5" name="Picture 4"/>
          <p:cNvPicPr/>
          <p:nvPr/>
        </p:nvPicPr>
        <p:blipFill rotWithShape="1">
          <a:blip r:embed="rId4"/>
          <a:srcRect l="1" r="62" b="26401"/>
          <a:stretch/>
        </p:blipFill>
        <p:spPr>
          <a:xfrm>
            <a:off x="1601787" y="7632700"/>
            <a:ext cx="2524125" cy="1912938"/>
          </a:xfrm>
          <a:prstGeom prst="rect">
            <a:avLst/>
          </a:prstGeom>
        </p:spPr>
      </p:pic>
    </p:spTree>
    <p:extLst>
      <p:ext uri="{BB962C8B-B14F-4D97-AF65-F5344CB8AC3E}">
        <p14:creationId xmlns:p14="http://schemas.microsoft.com/office/powerpoint/2010/main" val="102942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60400"/>
            <a:ext cx="5400675" cy="8885238"/>
          </a:xfrm>
          <a:solidFill>
            <a:schemeClr val="bg1"/>
          </a:solidFill>
        </p:spPr>
        <p:txBody>
          <a:bodyPr/>
          <a:lstStyle/>
          <a:p>
            <a:endParaRPr lang="en-GB" dirty="0"/>
          </a:p>
          <a:p>
            <a:endParaRPr lang="en-GB" dirty="0"/>
          </a:p>
          <a:p>
            <a:endParaRPr lang="en-GB" dirty="0"/>
          </a:p>
          <a:p>
            <a:endParaRPr lang="en-GB" dirty="0"/>
          </a:p>
          <a:p>
            <a:endParaRPr lang="en-GB" dirty="0" smtClean="0"/>
          </a:p>
          <a:p>
            <a:r>
              <a:rPr lang="en-GB" dirty="0" smtClean="0"/>
              <a:t>Extending </a:t>
            </a:r>
            <a:r>
              <a:rPr lang="en-GB" dirty="0"/>
              <a:t>the Sales Area reveals the Groups; </a:t>
            </a:r>
            <a:r>
              <a:rPr lang="en-GB" dirty="0" err="1"/>
              <a:t>MyWork</a:t>
            </a:r>
            <a:r>
              <a:rPr lang="en-GB" dirty="0"/>
              <a:t>, Customers, Sales, Collateral ,</a:t>
            </a:r>
            <a:r>
              <a:rPr lang="en-GB" dirty="0" err="1"/>
              <a:t>Marketing,Goals</a:t>
            </a:r>
            <a:r>
              <a:rPr lang="en-GB" dirty="0"/>
              <a:t> , Tools, </a:t>
            </a:r>
            <a:r>
              <a:rPr lang="en-GB" dirty="0" err="1"/>
              <a:t>Extensionsas</a:t>
            </a:r>
            <a:r>
              <a:rPr lang="en-GB" dirty="0"/>
              <a:t> can be seen in the UI with the titles above the buttons.</a:t>
            </a:r>
          </a:p>
          <a:p>
            <a:r>
              <a:rPr lang="en-GB" dirty="0"/>
              <a:t> </a:t>
            </a:r>
          </a:p>
          <a:p>
            <a:r>
              <a:rPr lang="en-GB" dirty="0"/>
              <a:t>Extending the Group Customers reveals the </a:t>
            </a:r>
            <a:r>
              <a:rPr lang="en-GB" dirty="0" err="1"/>
              <a:t>SubAreas</a:t>
            </a:r>
            <a:r>
              <a:rPr lang="en-GB" dirty="0"/>
              <a:t>; Accounts and Contacts as can be seen by the 2 buttons under the Group Customers in the Sitemap</a:t>
            </a:r>
          </a:p>
          <a:p>
            <a:endParaRPr lang="en-GB" dirty="0"/>
          </a:p>
          <a:p>
            <a:r>
              <a:rPr lang="en-GB" dirty="0"/>
              <a:t>This is the XML for the </a:t>
            </a:r>
            <a:r>
              <a:rPr lang="en-GB" dirty="0" err="1"/>
              <a:t>SiteMap</a:t>
            </a:r>
            <a:endParaRPr lang="en-GB" dirty="0"/>
          </a:p>
          <a:p>
            <a:endParaRPr lang="en-GB" dirty="0"/>
          </a:p>
          <a:p>
            <a:endParaRPr lang="en-GB" dirty="0"/>
          </a:p>
          <a:p>
            <a:endParaRPr lang="en-GB" dirty="0"/>
          </a:p>
          <a:p>
            <a:r>
              <a:rPr lang="en-GB" dirty="0"/>
              <a:t>This is the perspective from </a:t>
            </a:r>
            <a:r>
              <a:rPr lang="en-GB" dirty="0" err="1"/>
              <a:t>XrmToolBox</a:t>
            </a:r>
            <a:r>
              <a:rPr lang="en-GB" dirty="0"/>
              <a:t> </a:t>
            </a:r>
            <a:r>
              <a:rPr lang="en-GB" dirty="0" err="1"/>
              <a:t>SiteMap</a:t>
            </a:r>
            <a:r>
              <a:rPr lang="en-GB" dirty="0"/>
              <a:t> editor</a:t>
            </a:r>
          </a:p>
          <a:p>
            <a:endParaRPr lang="en-GB" dirty="0"/>
          </a:p>
        </p:txBody>
      </p:sp>
      <p:pic>
        <p:nvPicPr>
          <p:cNvPr id="4" name="Picture 3"/>
          <p:cNvPicPr/>
          <p:nvPr/>
        </p:nvPicPr>
        <p:blipFill rotWithShape="1">
          <a:blip r:embed="rId3"/>
          <a:srcRect l="394" t="2500"/>
          <a:stretch/>
        </p:blipFill>
        <p:spPr>
          <a:xfrm>
            <a:off x="810419" y="3695699"/>
            <a:ext cx="5207000" cy="1981201"/>
          </a:xfrm>
          <a:prstGeom prst="rect">
            <a:avLst/>
          </a:prstGeom>
        </p:spPr>
      </p:pic>
      <p:pic>
        <p:nvPicPr>
          <p:cNvPr id="5" name="Picture 4"/>
          <p:cNvPicPr/>
          <p:nvPr/>
        </p:nvPicPr>
        <p:blipFill rotWithShape="1">
          <a:blip r:embed="rId4"/>
          <a:srcRect l="1" r="-559" b="29365"/>
          <a:stretch/>
        </p:blipFill>
        <p:spPr>
          <a:xfrm>
            <a:off x="728663" y="5795465"/>
            <a:ext cx="5430837" cy="3379470"/>
          </a:xfrm>
          <a:prstGeom prst="rect">
            <a:avLst/>
          </a:prstGeom>
        </p:spPr>
      </p:pic>
      <p:pic>
        <p:nvPicPr>
          <p:cNvPr id="6" name="Picture 5"/>
          <p:cNvPicPr/>
          <p:nvPr/>
        </p:nvPicPr>
        <p:blipFill>
          <a:blip r:embed="rId5"/>
          <a:stretch>
            <a:fillRect/>
          </a:stretch>
        </p:blipFill>
        <p:spPr>
          <a:xfrm>
            <a:off x="901541" y="660400"/>
            <a:ext cx="5024755" cy="914400"/>
          </a:xfrm>
          <a:prstGeom prst="rect">
            <a:avLst/>
          </a:prstGeom>
        </p:spPr>
      </p:pic>
    </p:spTree>
    <p:extLst>
      <p:ext uri="{BB962C8B-B14F-4D97-AF65-F5344CB8AC3E}">
        <p14:creationId xmlns:p14="http://schemas.microsoft.com/office/powerpoint/2010/main" val="31438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28663" y="635000"/>
            <a:ext cx="5400675" cy="8910638"/>
          </a:xfrm>
          <a:solidFill>
            <a:schemeClr val="bg1"/>
          </a:solidFill>
        </p:spPr>
        <p:txBody>
          <a:bodyPr/>
          <a:lstStyle/>
          <a:p>
            <a:r>
              <a:rPr lang="en-GB" dirty="0"/>
              <a:t>New buttons can be created in the sitemap by adding subarea elements with either an entity attribute to specify the entity to link to or a </a:t>
            </a:r>
            <a:r>
              <a:rPr lang="en-GB" dirty="0" err="1"/>
              <a:t>Url</a:t>
            </a:r>
            <a:r>
              <a:rPr lang="en-GB" dirty="0"/>
              <a:t> attribute to point to an external resource (Google) or an included </a:t>
            </a:r>
            <a:r>
              <a:rPr lang="en-GB" dirty="0" err="1"/>
              <a:t>webresource</a:t>
            </a:r>
            <a:r>
              <a:rPr lang="en-GB" dirty="0"/>
              <a:t>.  The builder on the </a:t>
            </a:r>
            <a:r>
              <a:rPr lang="en-GB" dirty="0" err="1"/>
              <a:t>Url</a:t>
            </a:r>
            <a:r>
              <a:rPr lang="en-GB" dirty="0"/>
              <a:t> property allows the selection of web resources and sets the property in the format “$</a:t>
            </a:r>
            <a:r>
              <a:rPr lang="en-GB" dirty="0" err="1"/>
              <a:t>webresource:new</a:t>
            </a:r>
            <a:r>
              <a:rPr lang="en-GB" dirty="0"/>
              <a:t>_/subfolder/mypage.html”.  However </a:t>
            </a:r>
            <a:r>
              <a:rPr lang="en-GB" dirty="0" err="1"/>
              <a:t>Javascripts</a:t>
            </a:r>
            <a:r>
              <a:rPr lang="en-GB" dirty="0"/>
              <a:t> web resources can not be directly referenced (indirectly through an html web resource)</a:t>
            </a:r>
          </a:p>
          <a:p>
            <a:r>
              <a:rPr lang="en-GB" dirty="0"/>
              <a:t>&lt;</a:t>
            </a:r>
            <a:r>
              <a:rPr lang="en-GB" dirty="0" err="1"/>
              <a:t>SubArea</a:t>
            </a:r>
            <a:r>
              <a:rPr lang="en-GB" dirty="0"/>
              <a:t> Id="</a:t>
            </a:r>
            <a:r>
              <a:rPr lang="en-GB" dirty="0" err="1"/>
              <a:t>nav_new_bank_account</a:t>
            </a:r>
            <a:r>
              <a:rPr lang="en-GB" dirty="0"/>
              <a:t>" Entity="</a:t>
            </a:r>
            <a:r>
              <a:rPr lang="en-GB" dirty="0" err="1"/>
              <a:t>new_bankaccount</a:t>
            </a:r>
            <a:r>
              <a:rPr lang="en-GB" dirty="0"/>
              <a:t>" &gt;</a:t>
            </a:r>
          </a:p>
          <a:p>
            <a:r>
              <a:rPr lang="en-GB" dirty="0"/>
              <a:t>              &lt;Titles&gt;</a:t>
            </a:r>
          </a:p>
          <a:p>
            <a:r>
              <a:rPr lang="en-GB" dirty="0"/>
              <a:t>                &lt;Title LCID="1033" Title="US Bank Account" /&gt;</a:t>
            </a:r>
          </a:p>
          <a:p>
            <a:r>
              <a:rPr lang="en-GB" dirty="0"/>
              <a:t>              &lt;/Titles&gt;</a:t>
            </a:r>
          </a:p>
          <a:p>
            <a:r>
              <a:rPr lang="en-GB" dirty="0"/>
              <a:t>            &lt;Descriptions&gt;</a:t>
            </a:r>
          </a:p>
          <a:p>
            <a:r>
              <a:rPr lang="en-GB" dirty="0"/>
              <a:t>              &lt;Description LCID="1033" Description="US Bank Account" /&gt;</a:t>
            </a:r>
          </a:p>
          <a:p>
            <a:r>
              <a:rPr lang="en-GB" dirty="0"/>
              <a:t>            &lt;/Descriptions&gt;</a:t>
            </a:r>
          </a:p>
          <a:p>
            <a:r>
              <a:rPr lang="en-GB" dirty="0"/>
              <a:t>          &lt;/</a:t>
            </a:r>
            <a:r>
              <a:rPr lang="en-GB" dirty="0" err="1"/>
              <a:t>SubArea</a:t>
            </a:r>
            <a:r>
              <a:rPr lang="en-GB" dirty="0"/>
              <a:t>&gt;</a:t>
            </a:r>
          </a:p>
          <a:p>
            <a:endParaRPr lang="en-GB" dirty="0"/>
          </a:p>
          <a:p>
            <a:r>
              <a:rPr lang="en-GB" dirty="0"/>
              <a:t>The Titles and Descriptions are containers for language specific Title and Description values.</a:t>
            </a:r>
          </a:p>
          <a:p>
            <a:endParaRPr lang="en-GB" dirty="0"/>
          </a:p>
          <a:p>
            <a:r>
              <a:rPr lang="en-GB" dirty="0"/>
              <a:t>Using the </a:t>
            </a:r>
            <a:r>
              <a:rPr lang="en-GB" dirty="0" err="1"/>
              <a:t>XrmToolbox</a:t>
            </a:r>
            <a:r>
              <a:rPr lang="en-GB" dirty="0"/>
              <a:t> sitemap editor, select Titles in </a:t>
            </a:r>
            <a:r>
              <a:rPr lang="en-GB" dirty="0" err="1"/>
              <a:t>treeview</a:t>
            </a:r>
            <a:r>
              <a:rPr lang="en-GB" dirty="0"/>
              <a:t> to add additional title elements. Other Language Codes (need to add language packs to CRM first – already available if running CRM online)</a:t>
            </a:r>
          </a:p>
          <a:p>
            <a:r>
              <a:rPr lang="en-GB" dirty="0"/>
              <a:t>	Settings &gt;Administration&gt;Languages</a:t>
            </a:r>
          </a:p>
          <a:p>
            <a:pPr lvl="1" indent="0"/>
            <a:r>
              <a:rPr lang="en-GB" dirty="0"/>
              <a:t>1031:de_DE,  1036:fr_FR,   1034:es_ES</a:t>
            </a:r>
          </a:p>
          <a:p>
            <a:r>
              <a:rPr lang="en-GB" dirty="0"/>
              <a:t>If other language packs are added, can go into Options&gt;</a:t>
            </a:r>
            <a:r>
              <a:rPr lang="en-GB" dirty="0" err="1"/>
              <a:t>Langauges</a:t>
            </a:r>
            <a:r>
              <a:rPr lang="en-GB" dirty="0"/>
              <a:t>&gt;set to another language you have created a Title for and observe the Language specific Title on refresh.</a:t>
            </a:r>
          </a:p>
          <a:p>
            <a:endParaRPr lang="en-GB" dirty="0"/>
          </a:p>
          <a:p>
            <a:r>
              <a:rPr lang="en-GB" dirty="0"/>
              <a:t>A </a:t>
            </a:r>
            <a:r>
              <a:rPr lang="en-GB" dirty="0" err="1"/>
              <a:t>SiteMap</a:t>
            </a:r>
            <a:r>
              <a:rPr lang="en-GB" dirty="0"/>
              <a:t> button can be prevented from displaying to a non-privileged user</a:t>
            </a:r>
          </a:p>
          <a:p>
            <a:r>
              <a:rPr lang="en-GB" dirty="0"/>
              <a:t>By adding a privilege to a </a:t>
            </a:r>
            <a:r>
              <a:rPr lang="en-GB" dirty="0" err="1"/>
              <a:t>SubArea</a:t>
            </a:r>
            <a:r>
              <a:rPr lang="en-GB" dirty="0"/>
              <a:t>, for example setting a Read privilege on</a:t>
            </a:r>
          </a:p>
          <a:p>
            <a:endParaRPr lang="en-GB" dirty="0"/>
          </a:p>
          <a:p>
            <a:r>
              <a:rPr lang="en-GB" dirty="0"/>
              <a:t>&lt;</a:t>
            </a:r>
            <a:r>
              <a:rPr lang="en-GB" dirty="0" err="1"/>
              <a:t>SubArea</a:t>
            </a:r>
            <a:r>
              <a:rPr lang="en-GB" dirty="0"/>
              <a:t> Entity="</a:t>
            </a:r>
            <a:r>
              <a:rPr lang="en-GB" dirty="0" err="1"/>
              <a:t>new_bankaccount</a:t>
            </a:r>
            <a:r>
              <a:rPr lang="en-GB" dirty="0"/>
              <a:t>" Id="tempId_635639247698870543" </a:t>
            </a:r>
            <a:r>
              <a:rPr lang="en-GB" dirty="0" err="1"/>
              <a:t>AvailableOffline</a:t>
            </a:r>
            <a:r>
              <a:rPr lang="en-GB" dirty="0"/>
              <a:t>="false" </a:t>
            </a:r>
            <a:r>
              <a:rPr lang="en-GB" dirty="0" err="1"/>
              <a:t>PassParams</a:t>
            </a:r>
            <a:r>
              <a:rPr lang="en-GB" dirty="0"/>
              <a:t>="false"&gt;</a:t>
            </a:r>
          </a:p>
          <a:p>
            <a:r>
              <a:rPr lang="en-GB" dirty="0"/>
              <a:t>  &lt;Privilege Entity="</a:t>
            </a:r>
            <a:r>
              <a:rPr lang="en-GB" dirty="0" err="1"/>
              <a:t>new_bankaccount</a:t>
            </a:r>
            <a:r>
              <a:rPr lang="en-GB" dirty="0"/>
              <a:t>" Privilege="Read" /&gt;</a:t>
            </a:r>
          </a:p>
          <a:p>
            <a:r>
              <a:rPr lang="en-GB" dirty="0"/>
              <a:t>&lt;/</a:t>
            </a:r>
            <a:r>
              <a:rPr lang="en-GB" dirty="0" err="1"/>
              <a:t>SubArea</a:t>
            </a:r>
            <a:r>
              <a:rPr lang="en-GB" dirty="0"/>
              <a:t>&gt;</a:t>
            </a:r>
          </a:p>
          <a:p>
            <a:endParaRPr lang="en-GB" dirty="0"/>
          </a:p>
          <a:p>
            <a:r>
              <a:rPr lang="en-GB" dirty="0"/>
              <a:t>Test this by logging onto CRM as anyone but the System Administrator, without the read permission on </a:t>
            </a:r>
            <a:r>
              <a:rPr lang="en-GB" dirty="0" err="1"/>
              <a:t>new_bankaccount</a:t>
            </a:r>
            <a:r>
              <a:rPr lang="en-GB" dirty="0"/>
              <a:t>, to see the button hidden </a:t>
            </a:r>
          </a:p>
          <a:p>
            <a:endParaRPr lang="en-GB" dirty="0"/>
          </a:p>
        </p:txBody>
      </p:sp>
    </p:spTree>
    <p:extLst>
      <p:ext uri="{BB962C8B-B14F-4D97-AF65-F5344CB8AC3E}">
        <p14:creationId xmlns:p14="http://schemas.microsoft.com/office/powerpoint/2010/main" val="314732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pic>
        <p:nvPicPr>
          <p:cNvPr id="4" name="Picture 3"/>
          <p:cNvPicPr>
            <a:picLocks noChangeAspect="1"/>
          </p:cNvPicPr>
          <p:nvPr/>
        </p:nvPicPr>
        <p:blipFill>
          <a:blip r:embed="rId3"/>
          <a:stretch>
            <a:fillRect/>
          </a:stretch>
        </p:blipFill>
        <p:spPr>
          <a:xfrm>
            <a:off x="731657" y="4129876"/>
            <a:ext cx="5394683" cy="961234"/>
          </a:xfrm>
          <a:prstGeom prst="rect">
            <a:avLst/>
          </a:prstGeom>
        </p:spPr>
      </p:pic>
      <p:sp>
        <p:nvSpPr>
          <p:cNvPr id="3" name="Notes Placeholder 2"/>
          <p:cNvSpPr>
            <a:spLocks noGrp="1"/>
          </p:cNvSpPr>
          <p:nvPr>
            <p:ph type="body" idx="1"/>
          </p:nvPr>
        </p:nvSpPr>
        <p:spPr/>
        <p:txBody>
          <a:bodyPr/>
          <a:lstStyle/>
          <a:p>
            <a:r>
              <a:rPr lang="en-GB" dirty="0"/>
              <a:t>The Form design Navigation bar is an example of the earlier CRM Ribbon.</a:t>
            </a:r>
          </a:p>
          <a:p>
            <a:endParaRPr lang="en-GB" dirty="0"/>
          </a:p>
          <a:p>
            <a:endParaRPr lang="en-GB" dirty="0"/>
          </a:p>
          <a:p>
            <a:endParaRPr lang="en-GB" dirty="0"/>
          </a:p>
          <a:p>
            <a:endParaRPr lang="en-GB" dirty="0"/>
          </a:p>
          <a:p>
            <a:endParaRPr lang="en-GB" dirty="0"/>
          </a:p>
          <a:p>
            <a:r>
              <a:rPr lang="en-GB" dirty="0"/>
              <a:t>To Modify the Command Bar manually, in an existing CRM solution including the entity for which a Command Bar customisation is required, add existing item &gt; </a:t>
            </a:r>
            <a:r>
              <a:rPr lang="en-GB" dirty="0" err="1"/>
              <a:t>ApplicationRibbon</a:t>
            </a:r>
            <a:r>
              <a:rPr lang="en-GB" dirty="0"/>
              <a:t>.  Export the solution, and open the Customizations.xml with Visual Studio.  </a:t>
            </a:r>
          </a:p>
          <a:p>
            <a:r>
              <a:rPr lang="en-GB" dirty="0"/>
              <a:t>Notice the structure:</a:t>
            </a:r>
          </a:p>
          <a:p>
            <a:r>
              <a:rPr lang="en-GB" dirty="0"/>
              <a:t>The </a:t>
            </a:r>
            <a:r>
              <a:rPr lang="en-GB" dirty="0" err="1"/>
              <a:t>RibbonDiffXml</a:t>
            </a:r>
            <a:r>
              <a:rPr lang="en-GB" dirty="0"/>
              <a:t> is the root of </a:t>
            </a:r>
            <a:r>
              <a:rPr lang="en-GB" dirty="0" err="1"/>
              <a:t>CustomActions</a:t>
            </a:r>
            <a:r>
              <a:rPr lang="en-GB" dirty="0"/>
              <a:t>, </a:t>
            </a:r>
            <a:r>
              <a:rPr lang="en-GB" dirty="0" err="1"/>
              <a:t>CommandDefinitions</a:t>
            </a:r>
            <a:r>
              <a:rPr lang="en-GB" dirty="0"/>
              <a:t>, </a:t>
            </a:r>
            <a:r>
              <a:rPr lang="en-GB" dirty="0" err="1"/>
              <a:t>RuleDefinitions</a:t>
            </a:r>
            <a:r>
              <a:rPr lang="en-GB" dirty="0"/>
              <a:t> and </a:t>
            </a:r>
            <a:r>
              <a:rPr lang="en-GB" dirty="0" err="1"/>
              <a:t>LocLabels</a:t>
            </a:r>
            <a:r>
              <a:rPr lang="en-GB" dirty="0"/>
              <a:t>. Each </a:t>
            </a:r>
            <a:r>
              <a:rPr lang="en-GB" dirty="0" err="1"/>
              <a:t>CommandAction</a:t>
            </a:r>
            <a:r>
              <a:rPr lang="en-GB" dirty="0"/>
              <a:t> defines a context from which to associate appropriate Display and Enable Rules, and to perform particular actions. The separation of the </a:t>
            </a:r>
            <a:r>
              <a:rPr lang="en-GB" dirty="0" err="1"/>
              <a:t>CommandDefinitions</a:t>
            </a:r>
            <a:r>
              <a:rPr lang="en-GB" dirty="0"/>
              <a:t>, Actions, and Rules from the </a:t>
            </a:r>
            <a:r>
              <a:rPr lang="en-GB" dirty="0" err="1"/>
              <a:t>CommandUIDefinition</a:t>
            </a:r>
            <a:r>
              <a:rPr lang="en-GB" dirty="0"/>
              <a:t> allows each </a:t>
            </a:r>
            <a:r>
              <a:rPr lang="en-GB" dirty="0" err="1"/>
              <a:t>CommandDefinition</a:t>
            </a:r>
            <a:r>
              <a:rPr lang="en-GB" dirty="0"/>
              <a:t> to reuse one or more enable or display Rules, and each </a:t>
            </a:r>
            <a:r>
              <a:rPr lang="en-GB" dirty="0" err="1"/>
              <a:t>CommandDefinition</a:t>
            </a:r>
            <a:r>
              <a:rPr lang="en-GB" dirty="0"/>
              <a:t> to be reused by one or more </a:t>
            </a:r>
            <a:r>
              <a:rPr lang="en-GB" dirty="0" err="1"/>
              <a:t>CommandUIDefinitions</a:t>
            </a:r>
            <a:r>
              <a:rPr lang="en-GB" dirty="0"/>
              <a:t>.</a:t>
            </a:r>
          </a:p>
          <a:p>
            <a:endParaRPr lang="en-GB" dirty="0"/>
          </a:p>
          <a:p>
            <a:endParaRPr lang="en-GB" dirty="0"/>
          </a:p>
          <a:p>
            <a:endParaRPr lang="en-GB" dirty="0"/>
          </a:p>
        </p:txBody>
      </p:sp>
    </p:spTree>
    <p:extLst>
      <p:ext uri="{BB962C8B-B14F-4D97-AF65-F5344CB8AC3E}">
        <p14:creationId xmlns:p14="http://schemas.microsoft.com/office/powerpoint/2010/main" val="758508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0998" y="581025"/>
            <a:ext cx="5716003" cy="3216839"/>
          </a:xfrm>
        </p:spPr>
      </p:sp>
      <p:sp>
        <p:nvSpPr>
          <p:cNvPr id="3" name="Notes Placeholder 2"/>
          <p:cNvSpPr>
            <a:spLocks noGrp="1"/>
          </p:cNvSpPr>
          <p:nvPr>
            <p:ph type="body"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smtClean="0"/>
          </a:p>
          <a:p>
            <a:endParaRPr lang="en-GB" dirty="0"/>
          </a:p>
          <a:p>
            <a:r>
              <a:rPr lang="en-GB" dirty="0" smtClean="0"/>
              <a:t>The </a:t>
            </a:r>
            <a:r>
              <a:rPr lang="en-GB" dirty="0" err="1"/>
              <a:t>SubGrid</a:t>
            </a:r>
            <a:r>
              <a:rPr lang="en-GB" dirty="0"/>
              <a:t> ribbon seen from Student Form view perspective</a:t>
            </a:r>
          </a:p>
          <a:p>
            <a:endParaRPr lang="en-GB" dirty="0"/>
          </a:p>
          <a:p>
            <a:r>
              <a:rPr lang="en-GB" dirty="0" smtClean="0"/>
              <a:t>The </a:t>
            </a:r>
            <a:r>
              <a:rPr lang="en-GB" dirty="0"/>
              <a:t>Home row is seen when viewing the </a:t>
            </a:r>
            <a:r>
              <a:rPr lang="en-GB" dirty="0" err="1"/>
              <a:t>resultset</a:t>
            </a:r>
            <a:r>
              <a:rPr lang="en-GB" dirty="0"/>
              <a:t> of grades</a:t>
            </a:r>
          </a:p>
          <a:p>
            <a:endParaRPr lang="en-GB" dirty="0"/>
          </a:p>
        </p:txBody>
      </p:sp>
      <p:pic>
        <p:nvPicPr>
          <p:cNvPr id="5" name="Picture 4"/>
          <p:cNvPicPr>
            <a:picLocks noChangeAspect="1"/>
          </p:cNvPicPr>
          <p:nvPr/>
        </p:nvPicPr>
        <p:blipFill>
          <a:blip r:embed="rId3"/>
          <a:stretch>
            <a:fillRect/>
          </a:stretch>
        </p:blipFill>
        <p:spPr>
          <a:xfrm>
            <a:off x="1109663" y="6878320"/>
            <a:ext cx="4407217" cy="2150891"/>
          </a:xfrm>
          <a:prstGeom prst="rect">
            <a:avLst/>
          </a:prstGeom>
        </p:spPr>
      </p:pic>
      <p:pic>
        <p:nvPicPr>
          <p:cNvPr id="6" name="Picture 5"/>
          <p:cNvPicPr>
            <a:picLocks noChangeAspect="1"/>
          </p:cNvPicPr>
          <p:nvPr/>
        </p:nvPicPr>
        <p:blipFill>
          <a:blip r:embed="rId4"/>
          <a:stretch>
            <a:fillRect/>
          </a:stretch>
        </p:blipFill>
        <p:spPr>
          <a:xfrm>
            <a:off x="663892" y="3952480"/>
            <a:ext cx="5298757" cy="1916572"/>
          </a:xfrm>
          <a:prstGeom prst="rect">
            <a:avLst/>
          </a:prstGeom>
        </p:spPr>
      </p:pic>
    </p:spTree>
    <p:extLst>
      <p:ext uri="{BB962C8B-B14F-4D97-AF65-F5344CB8AC3E}">
        <p14:creationId xmlns:p14="http://schemas.microsoft.com/office/powerpoint/2010/main" val="4121984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GB" smtClean="0"/>
              <a:t>Controlling Navigation</a:t>
            </a:r>
            <a:endParaRPr lang="en-GB" dirty="0"/>
          </a:p>
        </p:txBody>
      </p:sp>
      <p:sp>
        <p:nvSpPr>
          <p:cNvPr id="4099" name="Subtitle 2"/>
          <p:cNvSpPr>
            <a:spLocks noGrp="1"/>
          </p:cNvSpPr>
          <p:nvPr>
            <p:ph type="subTitle" idx="1"/>
          </p:nvPr>
        </p:nvSpPr>
        <p:spPr/>
        <p:txBody>
          <a:bodyPr/>
          <a:lstStyle/>
          <a:p>
            <a:r>
              <a:rPr lang="en-US" smtClean="0"/>
              <a:t>Module 8</a:t>
            </a:r>
            <a:endParaRPr lang="en-US" dirty="0"/>
          </a:p>
        </p:txBody>
      </p:sp>
    </p:spTree>
    <p:extLst>
      <p:ext uri="{BB962C8B-B14F-4D97-AF65-F5344CB8AC3E}">
        <p14:creationId xmlns:p14="http://schemas.microsoft.com/office/powerpoint/2010/main" val="137073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Add button – set id, label text, image</a:t>
            </a:r>
          </a:p>
          <a:p>
            <a:endParaRPr lang="en-GB" smtClean="0"/>
          </a:p>
          <a:p>
            <a:r>
              <a:rPr lang="en-GB" smtClean="0"/>
              <a:t>Each button can associate with a command</a:t>
            </a:r>
          </a:p>
          <a:p>
            <a:endParaRPr lang="en-GB" smtClean="0"/>
          </a:p>
          <a:p>
            <a:r>
              <a:rPr lang="en-GB" smtClean="0"/>
              <a:t>Each command can link with actions – run web resource script, or navigate to Url</a:t>
            </a:r>
          </a:p>
          <a:p>
            <a:endParaRPr lang="en-GB" smtClean="0"/>
          </a:p>
          <a:p>
            <a:r>
              <a:rPr lang="en-GB" smtClean="0"/>
              <a:t>Each command can be conditionally displayed or enabled based on DisplayRules and EnableRules</a:t>
            </a:r>
          </a:p>
          <a:p>
            <a:endParaRPr lang="en-GB" smtClean="0"/>
          </a:p>
          <a:p>
            <a:r>
              <a:rPr lang="en-GB" smtClean="0"/>
              <a:t>Each DisplayRule and EnableRule can test for conditions based on field values, security permissions, form mode, Crm Client mode etc.</a:t>
            </a:r>
            <a:endParaRPr lang="en-GB" dirty="0"/>
          </a:p>
        </p:txBody>
      </p:sp>
      <p:sp>
        <p:nvSpPr>
          <p:cNvPr id="3" name="Title 2"/>
          <p:cNvSpPr>
            <a:spLocks noGrp="1"/>
          </p:cNvSpPr>
          <p:nvPr>
            <p:ph type="title"/>
          </p:nvPr>
        </p:nvSpPr>
        <p:spPr/>
        <p:txBody>
          <a:bodyPr>
            <a:normAutofit fontScale="90000"/>
          </a:bodyPr>
          <a:lstStyle/>
          <a:p>
            <a:r>
              <a:rPr lang="en-GB" smtClean="0"/>
              <a:t>Modifying the Ribbon</a:t>
            </a:r>
            <a:endParaRPr lang="en-GB" dirty="0"/>
          </a:p>
        </p:txBody>
      </p:sp>
    </p:spTree>
    <p:extLst>
      <p:ext uri="{BB962C8B-B14F-4D97-AF65-F5344CB8AC3E}">
        <p14:creationId xmlns:p14="http://schemas.microsoft.com/office/powerpoint/2010/main" val="322825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6867D9-9065-4B41-849E-430CD374CAFF}"/>
              </a:ext>
            </a:extLst>
          </p:cNvPr>
          <p:cNvSpPr>
            <a:spLocks noGrp="1"/>
          </p:cNvSpPr>
          <p:nvPr>
            <p:ph type="body" sz="quarter" idx="15"/>
          </p:nvPr>
        </p:nvSpPr>
        <p:spPr/>
        <p:txBody>
          <a:bodyPr/>
          <a:lstStyle/>
          <a:p>
            <a:r>
              <a:rPr lang="en-GB" smtClean="0"/>
              <a:t>Creating a Site Map</a:t>
            </a:r>
          </a:p>
          <a:p>
            <a:endParaRPr lang="en-GB" dirty="0"/>
          </a:p>
        </p:txBody>
      </p:sp>
      <p:sp>
        <p:nvSpPr>
          <p:cNvPr id="3" name="Title 2">
            <a:extLst>
              <a:ext uri="{FF2B5EF4-FFF2-40B4-BE49-F238E27FC236}">
                <a16:creationId xmlns:a16="http://schemas.microsoft.com/office/drawing/2014/main" id="{6383083C-6B11-422A-9975-3B97E06CA6AE}"/>
              </a:ext>
            </a:extLst>
          </p:cNvPr>
          <p:cNvSpPr>
            <a:spLocks noGrp="1"/>
          </p:cNvSpPr>
          <p:nvPr>
            <p:ph type="title"/>
          </p:nvPr>
        </p:nvSpPr>
        <p:spPr/>
        <p:txBody>
          <a:bodyPr>
            <a:normAutofit fontScale="90000"/>
          </a:bodyPr>
          <a:lstStyle/>
          <a:p>
            <a:r>
              <a:rPr lang="en-GB" smtClean="0"/>
              <a:t>Module 8 Lab A</a:t>
            </a:r>
            <a:endParaRPr lang="en-GB" dirty="0"/>
          </a:p>
        </p:txBody>
      </p:sp>
    </p:spTree>
    <p:extLst>
      <p:ext uri="{BB962C8B-B14F-4D97-AF65-F5344CB8AC3E}">
        <p14:creationId xmlns:p14="http://schemas.microsoft.com/office/powerpoint/2010/main" val="6774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smtClean="0"/>
              <a:t>Using Ribbon WorkBench</a:t>
            </a:r>
            <a:endParaRPr lang="en-GB" dirty="0"/>
          </a:p>
        </p:txBody>
      </p:sp>
      <p:sp>
        <p:nvSpPr>
          <p:cNvPr id="3" name="Title 2"/>
          <p:cNvSpPr>
            <a:spLocks noGrp="1"/>
          </p:cNvSpPr>
          <p:nvPr>
            <p:ph type="title"/>
          </p:nvPr>
        </p:nvSpPr>
        <p:spPr/>
        <p:txBody>
          <a:bodyPr>
            <a:normAutofit fontScale="90000"/>
          </a:bodyPr>
          <a:lstStyle/>
          <a:p>
            <a:r>
              <a:rPr lang="en-GB" smtClean="0"/>
              <a:t>Module 8 Lab B Lab 9.3</a:t>
            </a:r>
            <a:endParaRPr lang="en-GB" dirty="0"/>
          </a:p>
        </p:txBody>
      </p:sp>
    </p:spTree>
    <p:extLst>
      <p:ext uri="{BB962C8B-B14F-4D97-AF65-F5344CB8AC3E}">
        <p14:creationId xmlns:p14="http://schemas.microsoft.com/office/powerpoint/2010/main" val="211355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Demonstrate the ability to modify the Dynamics 365 UI by changing the sitemap, and affect the user’s interaction within forms and access to external resources by modifying the command bar</a:t>
            </a:r>
          </a:p>
          <a:p>
            <a:pPr lvl="0"/>
            <a:r>
              <a:rPr lang="en-GB" dirty="0" smtClean="0"/>
              <a:t>Edit the sitemap manually or with the </a:t>
            </a:r>
            <a:r>
              <a:rPr lang="en-GB" dirty="0" err="1" smtClean="0"/>
              <a:t>XrmToolBox</a:t>
            </a:r>
            <a:r>
              <a:rPr lang="en-GB" dirty="0" smtClean="0"/>
              <a:t> </a:t>
            </a:r>
            <a:r>
              <a:rPr lang="en-GB" dirty="0" err="1" smtClean="0"/>
              <a:t>SiteMap</a:t>
            </a:r>
            <a:r>
              <a:rPr lang="en-GB" dirty="0" smtClean="0"/>
              <a:t> editor to show or hide areas and links</a:t>
            </a:r>
          </a:p>
          <a:p>
            <a:r>
              <a:rPr lang="en-GB" dirty="0" smtClean="0"/>
              <a:t>Edit the command bar with a ribbon editor</a:t>
            </a:r>
          </a:p>
          <a:p>
            <a:pPr lvl="0"/>
            <a:r>
              <a:rPr lang="en-GB" dirty="0" smtClean="0"/>
              <a:t>Create new buttons on Form command bars </a:t>
            </a:r>
          </a:p>
          <a:p>
            <a:pPr lvl="0"/>
            <a:r>
              <a:rPr lang="en-GB" dirty="0" smtClean="0"/>
              <a:t>Create command Actions to navigate or run Jscript resources</a:t>
            </a:r>
          </a:p>
          <a:p>
            <a:pPr lvl="0"/>
            <a:r>
              <a:rPr lang="en-GB" dirty="0" smtClean="0"/>
              <a:t>Pass parameters to Web Resources and Forms to populate fields or supply business data </a:t>
            </a:r>
          </a:p>
          <a:p>
            <a:endParaRPr lang="en-GB" dirty="0"/>
          </a:p>
        </p:txBody>
      </p:sp>
      <p:sp>
        <p:nvSpPr>
          <p:cNvPr id="3" name="Title 2"/>
          <p:cNvSpPr>
            <a:spLocks noGrp="1"/>
          </p:cNvSpPr>
          <p:nvPr>
            <p:ph type="title"/>
          </p:nvPr>
        </p:nvSpPr>
        <p:spPr/>
        <p:txBody>
          <a:bodyPr>
            <a:normAutofit fontScale="90000"/>
          </a:bodyPr>
          <a:lstStyle/>
          <a:p>
            <a:r>
              <a:rPr lang="en-GB" smtClean="0"/>
              <a:t>Objectives</a:t>
            </a:r>
            <a:endParaRPr lang="en-GB" dirty="0"/>
          </a:p>
        </p:txBody>
      </p:sp>
    </p:spTree>
    <p:extLst>
      <p:ext uri="{BB962C8B-B14F-4D97-AF65-F5344CB8AC3E}">
        <p14:creationId xmlns:p14="http://schemas.microsoft.com/office/powerpoint/2010/main" val="172008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smtClean="0"/>
              <a:t>Manual modification</a:t>
            </a:r>
          </a:p>
          <a:p>
            <a:pPr marL="457200" indent="-457200">
              <a:buFont typeface="+mj-lt"/>
              <a:buAutoNum type="arabicPeriod"/>
            </a:pPr>
            <a:r>
              <a:rPr lang="en-GB" dirty="0" smtClean="0"/>
              <a:t>Include sitemap in solution.</a:t>
            </a:r>
          </a:p>
          <a:p>
            <a:pPr marL="457200" indent="-457200">
              <a:buFont typeface="+mj-lt"/>
              <a:buAutoNum type="arabicPeriod"/>
            </a:pPr>
            <a:r>
              <a:rPr lang="en-GB" dirty="0" smtClean="0"/>
              <a:t>Export solution.</a:t>
            </a:r>
          </a:p>
          <a:p>
            <a:pPr marL="457200" indent="-457200">
              <a:buFont typeface="+mj-lt"/>
              <a:buAutoNum type="arabicPeriod"/>
            </a:pPr>
            <a:r>
              <a:rPr lang="en-GB" dirty="0" smtClean="0"/>
              <a:t>Modify customizations.xml, overwrite file in solution zip.</a:t>
            </a:r>
          </a:p>
          <a:p>
            <a:pPr marL="457200" indent="-457200">
              <a:buFont typeface="+mj-lt"/>
              <a:buAutoNum type="arabicPeriod"/>
            </a:pPr>
            <a:r>
              <a:rPr lang="en-GB" dirty="0" smtClean="0"/>
              <a:t>Re-import modified solution.</a:t>
            </a:r>
          </a:p>
          <a:p>
            <a:pPr marL="0" indent="0">
              <a:buNone/>
            </a:pPr>
            <a:r>
              <a:rPr lang="en-GB" dirty="0" smtClean="0"/>
              <a:t>Using the </a:t>
            </a:r>
            <a:r>
              <a:rPr lang="en-GB" dirty="0" err="1" smtClean="0"/>
              <a:t>XrmToolBox</a:t>
            </a:r>
            <a:r>
              <a:rPr lang="en-GB" dirty="0" smtClean="0"/>
              <a:t> Sitemap editor tool</a:t>
            </a:r>
          </a:p>
          <a:p>
            <a:pPr marL="457200" indent="-457200">
              <a:buFont typeface="+mj-lt"/>
              <a:buAutoNum type="arabicPeriod"/>
            </a:pPr>
            <a:r>
              <a:rPr lang="en-GB" dirty="0" smtClean="0"/>
              <a:t>Connect to Organization Service.</a:t>
            </a:r>
          </a:p>
          <a:p>
            <a:pPr marL="457200" indent="-457200">
              <a:buFont typeface="+mj-lt"/>
              <a:buAutoNum type="arabicPeriod"/>
            </a:pPr>
            <a:r>
              <a:rPr lang="en-GB" dirty="0" smtClean="0"/>
              <a:t>Load sitemap.</a:t>
            </a:r>
          </a:p>
          <a:p>
            <a:pPr marL="457200" indent="-457200">
              <a:buFont typeface="+mj-lt"/>
              <a:buAutoNum type="arabicPeriod"/>
            </a:pPr>
            <a:r>
              <a:rPr lang="en-GB" dirty="0" smtClean="0"/>
              <a:t>Use the designer to add/edit the sitemap.</a:t>
            </a:r>
          </a:p>
          <a:p>
            <a:pPr marL="457200" indent="-457200">
              <a:buFont typeface="+mj-lt"/>
              <a:buAutoNum type="arabicPeriod"/>
            </a:pPr>
            <a:r>
              <a:rPr lang="en-GB" dirty="0" smtClean="0"/>
              <a:t>Save changes.</a:t>
            </a:r>
            <a:endParaRPr lang="en-GB" dirty="0"/>
          </a:p>
        </p:txBody>
      </p:sp>
      <p:sp>
        <p:nvSpPr>
          <p:cNvPr id="3" name="Title 2"/>
          <p:cNvSpPr>
            <a:spLocks noGrp="1"/>
          </p:cNvSpPr>
          <p:nvPr>
            <p:ph type="title"/>
          </p:nvPr>
        </p:nvSpPr>
        <p:spPr/>
        <p:txBody>
          <a:bodyPr>
            <a:normAutofit fontScale="90000"/>
          </a:bodyPr>
          <a:lstStyle/>
          <a:p>
            <a:r>
              <a:rPr lang="en-GB" smtClean="0"/>
              <a:t>Sitemap modification</a:t>
            </a:r>
            <a:endParaRPr lang="en-GB" dirty="0"/>
          </a:p>
        </p:txBody>
      </p:sp>
    </p:spTree>
    <p:extLst>
      <p:ext uri="{BB962C8B-B14F-4D97-AF65-F5344CB8AC3E}">
        <p14:creationId xmlns:p14="http://schemas.microsoft.com/office/powerpoint/2010/main" val="192336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Use Site Map Designer</a:t>
            </a:r>
          </a:p>
          <a:p>
            <a:pPr lvl="1"/>
            <a:r>
              <a:rPr lang="en-GB" dirty="0" smtClean="0"/>
              <a:t>Dynamics 365 provides a graphical tool to edit the site map</a:t>
            </a:r>
          </a:p>
          <a:p>
            <a:pPr lvl="2"/>
            <a:r>
              <a:rPr lang="en-GB" dirty="0" smtClean="0"/>
              <a:t>Create Areas and Sub Areas with associated Entities , </a:t>
            </a:r>
            <a:r>
              <a:rPr lang="en-GB" dirty="0" err="1" smtClean="0"/>
              <a:t>Webresources</a:t>
            </a:r>
            <a:r>
              <a:rPr lang="en-GB" smtClean="0"/>
              <a:t> </a:t>
            </a:r>
            <a:endParaRPr lang="en-GB" dirty="0" smtClean="0"/>
          </a:p>
          <a:p>
            <a:pPr lvl="1"/>
            <a:endParaRPr lang="en-GB" dirty="0"/>
          </a:p>
        </p:txBody>
      </p:sp>
      <p:sp>
        <p:nvSpPr>
          <p:cNvPr id="3" name="Title 2"/>
          <p:cNvSpPr>
            <a:spLocks noGrp="1"/>
          </p:cNvSpPr>
          <p:nvPr>
            <p:ph type="title"/>
          </p:nvPr>
        </p:nvSpPr>
        <p:spPr/>
        <p:txBody>
          <a:bodyPr>
            <a:normAutofit fontScale="90000"/>
          </a:bodyPr>
          <a:lstStyle/>
          <a:p>
            <a:r>
              <a:rPr lang="en-GB" smtClean="0"/>
              <a:t>Sitemap modification</a:t>
            </a:r>
            <a:endParaRPr lang="en-GB"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1422934" y="4497556"/>
            <a:ext cx="4389120" cy="1097280"/>
          </a:xfrm>
          <a:prstGeom prst="rect">
            <a:avLst/>
          </a:prstGeom>
          <a:noFill/>
          <a:ln>
            <a:noFill/>
          </a:ln>
        </p:spPr>
      </p:pic>
      <p:sp>
        <p:nvSpPr>
          <p:cNvPr id="5" name="Rectangle 2"/>
          <p:cNvSpPr>
            <a:spLocks noChangeArrowheads="1"/>
          </p:cNvSpPr>
          <p:nvPr/>
        </p:nvSpPr>
        <p:spPr bwMode="auto">
          <a:xfrm>
            <a:off x="7050505" y="2976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p:cNvGraphicFramePr>
            <a:graphicFrameLocks noChangeAspect="1"/>
          </p:cNvGraphicFramePr>
          <p:nvPr>
            <p:extLst>
              <p:ext uri="{D42A27DB-BD31-4B8C-83A1-F6EECF244321}">
                <p14:modId xmlns:p14="http://schemas.microsoft.com/office/powerpoint/2010/main" val="928996666"/>
              </p:ext>
            </p:extLst>
          </p:nvPr>
        </p:nvGraphicFramePr>
        <p:xfrm>
          <a:off x="7495674" y="3349592"/>
          <a:ext cx="2531441" cy="3393208"/>
        </p:xfrm>
        <a:graphic>
          <a:graphicData uri="http://schemas.openxmlformats.org/presentationml/2006/ole">
            <mc:AlternateContent xmlns:mc="http://schemas.openxmlformats.org/markup-compatibility/2006">
              <mc:Choice xmlns:v="urn:schemas-microsoft-com:vml" Requires="v">
                <p:oleObj spid="_x0000_s1028" name="Bitmap Image" r:id="rId5" imgW="2685714" imgH="3600000" progId="Paint.Picture">
                  <p:embed/>
                </p:oleObj>
              </mc:Choice>
              <mc:Fallback>
                <p:oleObj name="Bitmap Image" r:id="rId5" imgW="2685714" imgH="3600000"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5674" y="3349592"/>
                        <a:ext cx="2531441" cy="3393208"/>
                      </a:xfrm>
                      <a:prstGeom prst="rect">
                        <a:avLst/>
                      </a:prstGeom>
                      <a:noFill/>
                    </p:spPr>
                  </p:pic>
                </p:oleObj>
              </mc:Fallback>
            </mc:AlternateContent>
          </a:graphicData>
        </a:graphic>
      </p:graphicFrame>
    </p:spTree>
    <p:extLst>
      <p:ext uri="{BB962C8B-B14F-4D97-AF65-F5344CB8AC3E}">
        <p14:creationId xmlns:p14="http://schemas.microsoft.com/office/powerpoint/2010/main" val="3163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a:t>
            </a:r>
            <a:r>
              <a:rPr lang="en-GB" dirty="0" err="1" smtClean="0"/>
              <a:t>SiteMap</a:t>
            </a:r>
            <a:r>
              <a:rPr lang="en-GB" dirty="0" smtClean="0"/>
              <a:t> is held in an XML structure</a:t>
            </a:r>
          </a:p>
          <a:p>
            <a:r>
              <a:rPr lang="en-GB" dirty="0" smtClean="0"/>
              <a:t>Root node </a:t>
            </a:r>
            <a:r>
              <a:rPr lang="en-GB" dirty="0" err="1" smtClean="0"/>
              <a:t>SiteMap</a:t>
            </a:r>
            <a:r>
              <a:rPr lang="en-GB" dirty="0" smtClean="0"/>
              <a:t> has Area </a:t>
            </a:r>
            <a:r>
              <a:rPr lang="en-GB" dirty="0" err="1" smtClean="0"/>
              <a:t>childnodes</a:t>
            </a:r>
            <a:r>
              <a:rPr lang="en-GB" dirty="0" smtClean="0"/>
              <a:t> – each area maps to a major functional area in CRM, Sales, Services, etc.</a:t>
            </a:r>
          </a:p>
          <a:p>
            <a:r>
              <a:rPr lang="en-GB" dirty="0" smtClean="0"/>
              <a:t>Each Area divided contains Groups, minor functional subdivisions – such as Sales Area &gt; </a:t>
            </a:r>
            <a:r>
              <a:rPr lang="en-GB" dirty="0" err="1" smtClean="0"/>
              <a:t>MyWork</a:t>
            </a:r>
            <a:r>
              <a:rPr lang="en-GB" dirty="0" smtClean="0"/>
              <a:t>, and Sales Area &gt; Customers Group</a:t>
            </a:r>
          </a:p>
          <a:p>
            <a:r>
              <a:rPr lang="en-GB" dirty="0" smtClean="0"/>
              <a:t>Each Group subdivided into </a:t>
            </a:r>
            <a:r>
              <a:rPr lang="en-GB" dirty="0" err="1" smtClean="0"/>
              <a:t>SubAreas</a:t>
            </a:r>
            <a:r>
              <a:rPr lang="en-GB" dirty="0" smtClean="0"/>
              <a:t> equivalent to buttons on the </a:t>
            </a:r>
            <a:r>
              <a:rPr lang="en-GB" dirty="0" err="1" smtClean="0"/>
              <a:t>SiteMap</a:t>
            </a:r>
            <a:r>
              <a:rPr lang="en-GB" dirty="0" smtClean="0"/>
              <a:t> ribbon - Sales (Area) &gt; Customers (Group) &gt; Accounts (</a:t>
            </a:r>
            <a:r>
              <a:rPr lang="en-GB" dirty="0" err="1" smtClean="0"/>
              <a:t>SubArea</a:t>
            </a:r>
            <a:r>
              <a:rPr lang="en-GB" dirty="0" smtClean="0"/>
              <a:t>)</a:t>
            </a:r>
          </a:p>
          <a:p>
            <a:r>
              <a:rPr lang="en-GB" dirty="0" smtClean="0"/>
              <a:t>A </a:t>
            </a:r>
            <a:r>
              <a:rPr lang="en-GB" dirty="0" err="1" smtClean="0"/>
              <a:t>SubArea</a:t>
            </a:r>
            <a:r>
              <a:rPr lang="en-GB" dirty="0" smtClean="0"/>
              <a:t> can contain Titles and Descriptions for language specific labels</a:t>
            </a:r>
            <a:endParaRPr lang="en-GB" dirty="0"/>
          </a:p>
        </p:txBody>
      </p:sp>
      <p:sp>
        <p:nvSpPr>
          <p:cNvPr id="3" name="Title 2"/>
          <p:cNvSpPr>
            <a:spLocks noGrp="1"/>
          </p:cNvSpPr>
          <p:nvPr>
            <p:ph type="title"/>
          </p:nvPr>
        </p:nvSpPr>
        <p:spPr/>
        <p:txBody>
          <a:bodyPr>
            <a:normAutofit fontScale="90000"/>
          </a:bodyPr>
          <a:lstStyle/>
          <a:p>
            <a:r>
              <a:rPr lang="en-GB" smtClean="0"/>
              <a:t>SiteMap Structure</a:t>
            </a:r>
            <a:endParaRPr lang="en-GB" dirty="0"/>
          </a:p>
        </p:txBody>
      </p:sp>
    </p:spTree>
    <p:extLst>
      <p:ext uri="{BB962C8B-B14F-4D97-AF65-F5344CB8AC3E}">
        <p14:creationId xmlns:p14="http://schemas.microsoft.com/office/powerpoint/2010/main" val="383248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406251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GB"/>
          </a:p>
        </p:txBody>
      </p:sp>
      <p:sp>
        <p:nvSpPr>
          <p:cNvPr id="4" name="Title 3"/>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651707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The Command Bar is the navigation bar displayed across the Form, child </a:t>
            </a:r>
            <a:r>
              <a:rPr lang="en-GB" dirty="0" err="1" smtClean="0"/>
              <a:t>SubGrids</a:t>
            </a:r>
            <a:r>
              <a:rPr lang="en-GB" dirty="0" smtClean="0"/>
              <a:t> or Grid</a:t>
            </a:r>
          </a:p>
          <a:p>
            <a:r>
              <a:rPr lang="en-GB" dirty="0" smtClean="0"/>
              <a:t>Each Form, child </a:t>
            </a:r>
            <a:r>
              <a:rPr lang="en-GB" dirty="0" err="1" smtClean="0"/>
              <a:t>SubGrids</a:t>
            </a:r>
            <a:r>
              <a:rPr lang="en-GB" dirty="0" smtClean="0"/>
              <a:t> or Grid, can have different buttons, that perform different Actions and are displayed or enabled based on the meeting of specific rules</a:t>
            </a:r>
          </a:p>
          <a:p>
            <a:r>
              <a:rPr lang="en-GB" dirty="0" smtClean="0"/>
              <a:t>The Ribbon navigation bar from earlier CRM versions is still present on many system forms, such as the form designer, and is characterised by the Tabs, rather than command groups</a:t>
            </a:r>
          </a:p>
          <a:p>
            <a:r>
              <a:rPr lang="en-GB" dirty="0" smtClean="0"/>
              <a:t>The Ribbon/Command Bar information can be exported for manipulation outside of CRM using the </a:t>
            </a:r>
            <a:r>
              <a:rPr lang="en-GB" dirty="0" err="1" smtClean="0"/>
              <a:t>RibbonDiff</a:t>
            </a:r>
            <a:r>
              <a:rPr lang="en-GB" dirty="0" smtClean="0"/>
              <a:t> of the Customizations.xml in a similar manner to modifying the </a:t>
            </a:r>
            <a:r>
              <a:rPr lang="en-GB" dirty="0" err="1" smtClean="0"/>
              <a:t>SiteMap</a:t>
            </a:r>
            <a:endParaRPr lang="en-GB" dirty="0" smtClean="0"/>
          </a:p>
          <a:p>
            <a:r>
              <a:rPr lang="en-GB" dirty="0" smtClean="0"/>
              <a:t>The Ribbon/Command Bar can be modified by including existing Application Ribbon in a Dynamics 365 solution then modifying the </a:t>
            </a:r>
            <a:r>
              <a:rPr lang="en-GB" dirty="0" err="1" smtClean="0"/>
              <a:t>RibbonDiff</a:t>
            </a:r>
            <a:r>
              <a:rPr lang="en-GB" dirty="0" smtClean="0"/>
              <a:t> section of the exported Customizations.xml</a:t>
            </a:r>
            <a:endParaRPr lang="en-GB" dirty="0"/>
          </a:p>
        </p:txBody>
      </p:sp>
      <p:sp>
        <p:nvSpPr>
          <p:cNvPr id="3" name="Title 2"/>
          <p:cNvSpPr>
            <a:spLocks noGrp="1"/>
          </p:cNvSpPr>
          <p:nvPr>
            <p:ph type="title"/>
          </p:nvPr>
        </p:nvSpPr>
        <p:spPr/>
        <p:txBody>
          <a:bodyPr>
            <a:normAutofit fontScale="90000"/>
          </a:bodyPr>
          <a:lstStyle/>
          <a:p>
            <a:r>
              <a:rPr lang="en-GB" dirty="0" smtClean="0"/>
              <a:t>Ribbon/Command Bar</a:t>
            </a:r>
            <a:endParaRPr lang="en-GB" dirty="0"/>
          </a:p>
        </p:txBody>
      </p:sp>
    </p:spTree>
    <p:extLst>
      <p:ext uri="{BB962C8B-B14F-4D97-AF65-F5344CB8AC3E}">
        <p14:creationId xmlns:p14="http://schemas.microsoft.com/office/powerpoint/2010/main" val="148043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The above is an example of a ribbon editor for the grade entity with Home, </a:t>
            </a:r>
            <a:r>
              <a:rPr lang="en-GB" dirty="0" err="1" smtClean="0"/>
              <a:t>SubGrid</a:t>
            </a:r>
            <a:r>
              <a:rPr lang="en-GB" dirty="0" smtClean="0"/>
              <a:t> and Form rows</a:t>
            </a:r>
          </a:p>
          <a:p>
            <a:r>
              <a:rPr lang="en-GB" dirty="0"/>
              <a:t>The </a:t>
            </a:r>
            <a:r>
              <a:rPr lang="en-GB" dirty="0" smtClean="0"/>
              <a:t>top row</a:t>
            </a:r>
            <a:r>
              <a:rPr lang="en-GB" dirty="0"/>
              <a:t>, </a:t>
            </a:r>
            <a:r>
              <a:rPr lang="en-GB" dirty="0" smtClean="0"/>
              <a:t>Home, </a:t>
            </a:r>
            <a:r>
              <a:rPr lang="en-GB" dirty="0"/>
              <a:t>shows </a:t>
            </a:r>
            <a:r>
              <a:rPr lang="en-GB" dirty="0" smtClean="0"/>
              <a:t>the ribbon for viewing multiple grids</a:t>
            </a:r>
          </a:p>
          <a:p>
            <a:r>
              <a:rPr lang="en-GB" dirty="0"/>
              <a:t>The </a:t>
            </a:r>
            <a:r>
              <a:rPr lang="en-GB" dirty="0" smtClean="0"/>
              <a:t>bottom row</a:t>
            </a:r>
            <a:r>
              <a:rPr lang="en-GB" dirty="0"/>
              <a:t>, </a:t>
            </a:r>
            <a:r>
              <a:rPr lang="en-GB" dirty="0" smtClean="0"/>
              <a:t>Form, </a:t>
            </a:r>
            <a:r>
              <a:rPr lang="en-GB" dirty="0"/>
              <a:t>shows </a:t>
            </a:r>
            <a:r>
              <a:rPr lang="en-GB" dirty="0" smtClean="0"/>
              <a:t>the ribbon for a single record instance </a:t>
            </a:r>
          </a:p>
          <a:p>
            <a:r>
              <a:rPr lang="en-GB" dirty="0"/>
              <a:t>The middle </a:t>
            </a:r>
            <a:r>
              <a:rPr lang="en-GB" dirty="0" smtClean="0"/>
              <a:t>row, </a:t>
            </a:r>
            <a:r>
              <a:rPr lang="en-GB" dirty="0" err="1" smtClean="0"/>
              <a:t>Subgrid</a:t>
            </a:r>
            <a:r>
              <a:rPr lang="en-GB" dirty="0" smtClean="0"/>
              <a:t>, </a:t>
            </a:r>
            <a:r>
              <a:rPr lang="en-GB" dirty="0"/>
              <a:t>is </a:t>
            </a:r>
            <a:r>
              <a:rPr lang="en-GB" dirty="0" smtClean="0"/>
              <a:t>displayed when a view of child entities is seen from the parent  </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smtClean="0"/>
              <a:t>Using a ribbon editor</a:t>
            </a:r>
            <a:endParaRPr lang="en-GB" dirty="0"/>
          </a:p>
        </p:txBody>
      </p:sp>
      <p:pic>
        <p:nvPicPr>
          <p:cNvPr id="6" name="Picture 5"/>
          <p:cNvPicPr>
            <a:picLocks noChangeAspect="1"/>
          </p:cNvPicPr>
          <p:nvPr/>
        </p:nvPicPr>
        <p:blipFill>
          <a:blip r:embed="rId3"/>
          <a:stretch>
            <a:fillRect/>
          </a:stretch>
        </p:blipFill>
        <p:spPr>
          <a:xfrm>
            <a:off x="1677734" y="1828000"/>
            <a:ext cx="8877331" cy="2234669"/>
          </a:xfrm>
          <a:prstGeom prst="rect">
            <a:avLst/>
          </a:prstGeom>
        </p:spPr>
      </p:pic>
    </p:spTree>
    <p:extLst>
      <p:ext uri="{BB962C8B-B14F-4D97-AF65-F5344CB8AC3E}">
        <p14:creationId xmlns:p14="http://schemas.microsoft.com/office/powerpoint/2010/main" val="3878021732"/>
      </p:ext>
    </p:extLst>
  </p:cSld>
  <p:clrMapOvr>
    <a:masterClrMapping/>
  </p:clrMapOvr>
</p:sld>
</file>

<file path=ppt/theme/theme1.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quenceNumber xmlns="E91B78A9-CB0B-4A6B-986C-C3FD7F78ECCA">8</SequenceNumber>
    <IsBuildFile xmlns="E91B78A9-CB0B-4A6B-986C-C3FD7F78ECCA" xsi:nil="true"/>
    <BookTypeField0 xmlns="E91B78A9-CB0B-4A6B-986C-C3FD7F78ECCA">
      <Terms xmlns="http://schemas.microsoft.com/office/infopath/2007/PartnerControls">
        <TermInfo xmlns="http://schemas.microsoft.com/office/infopath/2007/PartnerControls">
          <TermName xmlns="http://schemas.microsoft.com/office/infopath/2007/PartnerControls">DG1</TermName>
          <TermId xmlns="http://schemas.microsoft.com/office/infopath/2007/PartnerControls">2c36b281-5453-4638-b94e-382d16c3a3ae</TermId>
        </TermInfo>
      </Terms>
    </BookType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EFF839BC99765C44ABF57D628FED732F" ma:contentTypeVersion="0" ma:contentTypeDescription="Base content type which represents courseware documents" ma:contentTypeScope="" ma:versionID="1b62c6efd6b4f2b82e31975c7afb7183">
  <xsd:schema xmlns:xsd="http://www.w3.org/2001/XMLSchema" xmlns:xs="http://www.w3.org/2001/XMLSchema" xmlns:p="http://schemas.microsoft.com/office/2006/metadata/properties" xmlns:ns2="E91B78A9-CB0B-4A6B-986C-C3FD7F78ECCA" targetNamespace="http://schemas.microsoft.com/office/2006/metadata/properties" ma:root="true" ma:fieldsID="e20d87a58502fcd64504fc29d9a55e54" ns2:_="">
    <xsd:import namespace="E91B78A9-CB0B-4A6B-986C-C3FD7F78ECCA"/>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1B78A9-CB0B-4A6B-986C-C3FD7F78ECCA"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DA0970-CCF2-4951-B02E-DFBC9306BAEE}">
  <ds:schemaRefs>
    <ds:schemaRef ds:uri="http://schemas.openxmlformats.org/package/2006/metadata/core-properties"/>
    <ds:schemaRef ds:uri="http://purl.org/dc/elements/1.1/"/>
    <ds:schemaRef ds:uri="http://schemas.microsoft.com/office/infopath/2007/PartnerControls"/>
    <ds:schemaRef ds:uri="E91B78A9-CB0B-4A6B-986C-C3FD7F78ECCA"/>
    <ds:schemaRef ds:uri="http://schemas.microsoft.com/office/2006/metadata/properties"/>
    <ds:schemaRef ds:uri="http://purl.org/dc/term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FF2BA63-9552-4EFE-95E7-96470EDFBA77}">
  <ds:schemaRefs>
    <ds:schemaRef ds:uri="http://schemas.microsoft.com/sharepoint/v3/contenttype/forms"/>
  </ds:schemaRefs>
</ds:datastoreItem>
</file>

<file path=customXml/itemProps3.xml><?xml version="1.0" encoding="utf-8"?>
<ds:datastoreItem xmlns:ds="http://schemas.openxmlformats.org/officeDocument/2006/customXml" ds:itemID="{8F7E404F-EAE4-435D-9B01-46B537D1D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1B78A9-CB0B-4A6B-986C-C3FD7F78EC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1136</TotalTime>
  <Words>1125</Words>
  <Application>Microsoft Office PowerPoint</Application>
  <PresentationFormat>Widescreen</PresentationFormat>
  <Paragraphs>137</Paragraphs>
  <Slides>12</Slides>
  <Notes>12</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Segoe UI</vt:lpstr>
      <vt:lpstr>Segoe UI Light</vt:lpstr>
      <vt:lpstr>PPM Courseware Slides</vt:lpstr>
      <vt:lpstr>Bitmap Image</vt:lpstr>
      <vt:lpstr>Controlling Navigation</vt:lpstr>
      <vt:lpstr>Objectives</vt:lpstr>
      <vt:lpstr>Sitemap modification</vt:lpstr>
      <vt:lpstr>Sitemap modification</vt:lpstr>
      <vt:lpstr>SiteMap Structure</vt:lpstr>
      <vt:lpstr>PowerPoint Presentation</vt:lpstr>
      <vt:lpstr>PowerPoint Presentation</vt:lpstr>
      <vt:lpstr>Ribbon/Command Bar</vt:lpstr>
      <vt:lpstr>Using a ribbon editor</vt:lpstr>
      <vt:lpstr>Modifying the Ribbon</vt:lpstr>
      <vt:lpstr>Module 8 Lab A</vt:lpstr>
      <vt:lpstr>Module 8 Lab B Lab 9.3</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Varnham, Scott</cp:lastModifiedBy>
  <cp:revision>40</cp:revision>
  <dcterms:created xsi:type="dcterms:W3CDTF">2016-09-15T10:26:31Z</dcterms:created>
  <dcterms:modified xsi:type="dcterms:W3CDTF">2018-12-10T15:17:24Z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0x010100F0967B7CEE8D417F966757887D9466FB00EFF839BC99765C44ABF57D628FED732F</vt:lpwstr>
  </property>
  <property fmtid="{D5CDD505-2E9C-101B-9397-08002B2CF9AE}" pid="4" name="BookType">
    <vt:lpwstr>21</vt:lpwstr>
  </property>
</Properties>
</file>