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9" r:id="rId3"/>
    <p:sldId id="267" r:id="rId4"/>
    <p:sldId id="268" r:id="rId5"/>
    <p:sldId id="262" r:id="rId6"/>
    <p:sldId id="263" r:id="rId7"/>
    <p:sldId id="266" r:id="rId8"/>
    <p:sldId id="264" r:id="rId9"/>
    <p:sldId id="265" r:id="rId10"/>
    <p:sldId id="258" r:id="rId11"/>
    <p:sldId id="257" r:id="rId12"/>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14"/>
    <p:restoredTop sz="65591"/>
  </p:normalViewPr>
  <p:slideViewPr>
    <p:cSldViewPr snapToGrid="0">
      <p:cViewPr varScale="1">
        <p:scale>
          <a:sx n="103" d="100"/>
          <a:sy n="103"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1287B-2EBB-B745-8742-74EF847397E3}" type="datetimeFigureOut">
              <a:rPr lang="en-NO" smtClean="0"/>
              <a:t>09/06/2024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0A0CC-6D1A-B243-81DA-8ACCAD46E146}" type="slidenum">
              <a:rPr lang="en-NO" smtClean="0"/>
              <a:t>‹#›</a:t>
            </a:fld>
            <a:endParaRPr lang="en-NO"/>
          </a:p>
        </p:txBody>
      </p:sp>
    </p:spTree>
    <p:extLst>
      <p:ext uri="{BB962C8B-B14F-4D97-AF65-F5344CB8AC3E}">
        <p14:creationId xmlns:p14="http://schemas.microsoft.com/office/powerpoint/2010/main" val="302713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E510A0CC-6D1A-B243-81DA-8ACCAD46E146}" type="slidenum">
              <a:rPr lang="en-NO" smtClean="0"/>
              <a:t>3</a:t>
            </a:fld>
            <a:endParaRPr lang="en-NO"/>
          </a:p>
        </p:txBody>
      </p:sp>
    </p:spTree>
    <p:extLst>
      <p:ext uri="{BB962C8B-B14F-4D97-AF65-F5344CB8AC3E}">
        <p14:creationId xmlns:p14="http://schemas.microsoft.com/office/powerpoint/2010/main" val="228335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E510A0CC-6D1A-B243-81DA-8ACCAD46E146}" type="slidenum">
              <a:rPr lang="en-NO" smtClean="0"/>
              <a:t>6</a:t>
            </a:fld>
            <a:endParaRPr lang="en-NO"/>
          </a:p>
        </p:txBody>
      </p:sp>
    </p:spTree>
    <p:extLst>
      <p:ext uri="{BB962C8B-B14F-4D97-AF65-F5344CB8AC3E}">
        <p14:creationId xmlns:p14="http://schemas.microsoft.com/office/powerpoint/2010/main" val="3025306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Trace the flow</a:t>
            </a:r>
          </a:p>
          <a:p>
            <a:r>
              <a:rPr lang="en-NO" dirty="0"/>
              <a:t>Statistics on failures</a:t>
            </a:r>
          </a:p>
          <a:p>
            <a:r>
              <a:rPr lang="en-GB" dirty="0"/>
              <a:t>L</a:t>
            </a:r>
            <a:r>
              <a:rPr lang="en-NO" dirty="0"/>
              <a:t>og statements linked to traces</a:t>
            </a:r>
          </a:p>
        </p:txBody>
      </p:sp>
      <p:sp>
        <p:nvSpPr>
          <p:cNvPr id="4" name="Slide Number Placeholder 3"/>
          <p:cNvSpPr>
            <a:spLocks noGrp="1"/>
          </p:cNvSpPr>
          <p:nvPr>
            <p:ph type="sldNum" sz="quarter" idx="5"/>
          </p:nvPr>
        </p:nvSpPr>
        <p:spPr/>
        <p:txBody>
          <a:bodyPr/>
          <a:lstStyle/>
          <a:p>
            <a:fld id="{E510A0CC-6D1A-B243-81DA-8ACCAD46E146}" type="slidenum">
              <a:rPr lang="en-NO" smtClean="0"/>
              <a:t>7</a:t>
            </a:fld>
            <a:endParaRPr lang="en-NO"/>
          </a:p>
        </p:txBody>
      </p:sp>
    </p:spTree>
    <p:extLst>
      <p:ext uri="{BB962C8B-B14F-4D97-AF65-F5344CB8AC3E}">
        <p14:creationId xmlns:p14="http://schemas.microsoft.com/office/powerpoint/2010/main" val="388005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Sometimes – Standardize to increase inovation.</a:t>
            </a:r>
          </a:p>
          <a:p>
            <a:endParaRPr lang="en-NO" dirty="0"/>
          </a:p>
          <a:p>
            <a:r>
              <a:rPr lang="en-NO" dirty="0"/>
              <a:t>It works, it works across technologies and is found “everywhere”</a:t>
            </a:r>
          </a:p>
          <a:p>
            <a:endParaRPr lang="en-NO" dirty="0"/>
          </a:p>
          <a:p>
            <a:endParaRPr lang="en-NO" dirty="0"/>
          </a:p>
        </p:txBody>
      </p:sp>
      <p:sp>
        <p:nvSpPr>
          <p:cNvPr id="4" name="Slide Number Placeholder 3"/>
          <p:cNvSpPr>
            <a:spLocks noGrp="1"/>
          </p:cNvSpPr>
          <p:nvPr>
            <p:ph type="sldNum" sz="quarter" idx="5"/>
          </p:nvPr>
        </p:nvSpPr>
        <p:spPr/>
        <p:txBody>
          <a:bodyPr/>
          <a:lstStyle/>
          <a:p>
            <a:fld id="{E510A0CC-6D1A-B243-81DA-8ACCAD46E146}" type="slidenum">
              <a:rPr lang="en-NO" smtClean="0"/>
              <a:t>8</a:t>
            </a:fld>
            <a:endParaRPr lang="en-NO"/>
          </a:p>
        </p:txBody>
      </p:sp>
    </p:spTree>
    <p:extLst>
      <p:ext uri="{BB962C8B-B14F-4D97-AF65-F5344CB8AC3E}">
        <p14:creationId xmlns:p14="http://schemas.microsoft.com/office/powerpoint/2010/main" val="347369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dirty="0"/>
              <a:t>OTLP </a:t>
            </a:r>
            <a:r>
              <a:rPr lang="en-GB" b="1" i="0" dirty="0" err="1">
                <a:solidFill>
                  <a:srgbClr val="E6EDF3"/>
                </a:solidFill>
                <a:effectLst/>
                <a:highlight>
                  <a:srgbClr val="0D1117"/>
                </a:highlight>
                <a:latin typeface="-apple-system"/>
              </a:rPr>
              <a:t>OpenTelemetry</a:t>
            </a:r>
            <a:r>
              <a:rPr lang="en-GB" b="1" i="0" dirty="0">
                <a:solidFill>
                  <a:srgbClr val="E6EDF3"/>
                </a:solidFill>
                <a:effectLst/>
                <a:highlight>
                  <a:srgbClr val="0D1117"/>
                </a:highlight>
                <a:latin typeface="-apple-system"/>
              </a:rPr>
              <a:t> Wire Protocol</a:t>
            </a:r>
            <a:endParaRPr lang="en-NO" dirty="0"/>
          </a:p>
          <a:p>
            <a:r>
              <a:rPr lang="en-NO" dirty="0"/>
              <a:t>	Backpressure signaling</a:t>
            </a:r>
          </a:p>
          <a:p>
            <a:r>
              <a:rPr lang="en-NO" dirty="0"/>
              <a:t>	Low CPU serial/deserial</a:t>
            </a:r>
          </a:p>
          <a:p>
            <a:r>
              <a:rPr lang="en-NO" dirty="0"/>
              <a:t>	loadbalanser friendly</a:t>
            </a:r>
          </a:p>
          <a:p>
            <a:r>
              <a:rPr lang="en-NO" dirty="0"/>
              <a:t>	Minimal memory pressure</a:t>
            </a:r>
          </a:p>
          <a:p>
            <a:r>
              <a:rPr lang="en-NO" dirty="0"/>
              <a:t>Pipelines</a:t>
            </a:r>
          </a:p>
          <a:p>
            <a:r>
              <a:rPr lang="en-NO" dirty="0"/>
              <a:t>	Receive -&gt; Process -&gt; Export</a:t>
            </a:r>
          </a:p>
          <a:p>
            <a:endParaRPr lang="en-NO" dirty="0"/>
          </a:p>
          <a:p>
            <a:r>
              <a:rPr lang="en-NO" dirty="0"/>
              <a:t>Receive:</a:t>
            </a:r>
          </a:p>
          <a:p>
            <a:r>
              <a:rPr lang="en-NO" dirty="0"/>
              <a:t>	OTLP from .NET app</a:t>
            </a:r>
          </a:p>
          <a:p>
            <a:r>
              <a:rPr lang="en-NO" dirty="0"/>
              <a:t>Processors:</a:t>
            </a:r>
          </a:p>
          <a:p>
            <a:r>
              <a:rPr lang="en-NO" dirty="0"/>
              <a:t>	Limiters – Memory limiters</a:t>
            </a:r>
          </a:p>
          <a:p>
            <a:r>
              <a:rPr lang="en-NO" dirty="0"/>
              <a:t>	Samplers – </a:t>
            </a:r>
          </a:p>
          <a:p>
            <a:r>
              <a:rPr lang="en-NO" dirty="0"/>
              <a:t>	Batch - </a:t>
            </a:r>
            <a:r>
              <a:rPr lang="en-GB" b="0" i="0" dirty="0">
                <a:solidFill>
                  <a:srgbClr val="E6EDF3"/>
                </a:solidFill>
                <a:effectLst/>
                <a:highlight>
                  <a:srgbClr val="0D1117"/>
                </a:highlight>
                <a:latin typeface="-apple-system"/>
              </a:rPr>
              <a:t>The batch processor accepts spans, metrics, or logs and places them into batches. Batching helps better compress the data and reduce the number of outgoing connections required to transmit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6EDF3"/>
                </a:solidFill>
                <a:effectLst/>
                <a:highlight>
                  <a:srgbClr val="0D1117"/>
                </a:highlight>
                <a:latin typeface="-apple-system"/>
              </a:rPr>
              <a:t>	Attributes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6EDF3"/>
                </a:solidFill>
                <a:effectLst/>
                <a:highlight>
                  <a:srgbClr val="0D1117"/>
                </a:highlight>
                <a:latin typeface="-apple-system"/>
              </a:rPr>
              <a:t>Export: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6EDF3"/>
                </a:solidFill>
                <a:effectLst/>
                <a:highlight>
                  <a:srgbClr val="0D1117"/>
                </a:highlight>
                <a:latin typeface="-apple-system"/>
              </a:rPr>
              <a:t>	More and more OTLP</a:t>
            </a:r>
          </a:p>
          <a:p>
            <a:endParaRPr lang="en-NO" dirty="0"/>
          </a:p>
          <a:p>
            <a:r>
              <a:rPr lang="en-NO" dirty="0"/>
              <a:t>				</a:t>
            </a:r>
          </a:p>
          <a:p>
            <a:r>
              <a:rPr lang="en-NO" dirty="0"/>
              <a:t>	</a:t>
            </a:r>
          </a:p>
          <a:p>
            <a:endParaRPr lang="en-NO" dirty="0"/>
          </a:p>
        </p:txBody>
      </p:sp>
      <p:sp>
        <p:nvSpPr>
          <p:cNvPr id="4" name="Slide Number Placeholder 3"/>
          <p:cNvSpPr>
            <a:spLocks noGrp="1"/>
          </p:cNvSpPr>
          <p:nvPr>
            <p:ph type="sldNum" sz="quarter" idx="5"/>
          </p:nvPr>
        </p:nvSpPr>
        <p:spPr/>
        <p:txBody>
          <a:bodyPr/>
          <a:lstStyle/>
          <a:p>
            <a:fld id="{E510A0CC-6D1A-B243-81DA-8ACCAD46E146}" type="slidenum">
              <a:rPr lang="en-NO" smtClean="0"/>
              <a:t>9</a:t>
            </a:fld>
            <a:endParaRPr lang="en-NO"/>
          </a:p>
        </p:txBody>
      </p:sp>
    </p:spTree>
    <p:extLst>
      <p:ext uri="{BB962C8B-B14F-4D97-AF65-F5344CB8AC3E}">
        <p14:creationId xmlns:p14="http://schemas.microsoft.com/office/powerpoint/2010/main" val="224940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E510A0CC-6D1A-B243-81DA-8ACCAD46E146}" type="slidenum">
              <a:rPr lang="en-NO" smtClean="0"/>
              <a:t>11</a:t>
            </a:fld>
            <a:endParaRPr lang="en-NO"/>
          </a:p>
        </p:txBody>
      </p:sp>
    </p:spTree>
    <p:extLst>
      <p:ext uri="{BB962C8B-B14F-4D97-AF65-F5344CB8AC3E}">
        <p14:creationId xmlns:p14="http://schemas.microsoft.com/office/powerpoint/2010/main" val="270800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72CC-27EC-DB99-E5F3-C888AA51C76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nb-NO"/>
          </a:p>
        </p:txBody>
      </p:sp>
      <p:sp>
        <p:nvSpPr>
          <p:cNvPr id="3" name="Subtitle 2">
            <a:extLst>
              <a:ext uri="{FF2B5EF4-FFF2-40B4-BE49-F238E27FC236}">
                <a16:creationId xmlns:a16="http://schemas.microsoft.com/office/drawing/2014/main" id="{FFFBEFCC-862E-8894-E695-BDCE385FD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nb-NO"/>
          </a:p>
        </p:txBody>
      </p:sp>
      <p:sp>
        <p:nvSpPr>
          <p:cNvPr id="4" name="Date Placeholder 3">
            <a:extLst>
              <a:ext uri="{FF2B5EF4-FFF2-40B4-BE49-F238E27FC236}">
                <a16:creationId xmlns:a16="http://schemas.microsoft.com/office/drawing/2014/main" id="{C9523586-2A2C-8E7E-A8B8-8A8DCCF50DA3}"/>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5" name="Footer Placeholder 4">
            <a:extLst>
              <a:ext uri="{FF2B5EF4-FFF2-40B4-BE49-F238E27FC236}">
                <a16:creationId xmlns:a16="http://schemas.microsoft.com/office/drawing/2014/main" id="{A9DA0E0E-F517-210B-52D8-B1D7A4577D3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54AFE2B-34B6-E3D7-8A4C-011B1291429C}"/>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52110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C2B9-0522-8B3A-5625-F91D4F51E528}"/>
              </a:ext>
            </a:extLst>
          </p:cNvPr>
          <p:cNvSpPr>
            <a:spLocks noGrp="1"/>
          </p:cNvSpPr>
          <p:nvPr>
            <p:ph type="title"/>
          </p:nvPr>
        </p:nvSpPr>
        <p:spPr/>
        <p:txBody>
          <a:bodyPr/>
          <a:lstStyle/>
          <a:p>
            <a:r>
              <a:rPr lang="en-GB"/>
              <a:t>Click to edit Master title style</a:t>
            </a:r>
            <a:endParaRPr lang="nb-NO"/>
          </a:p>
        </p:txBody>
      </p:sp>
      <p:sp>
        <p:nvSpPr>
          <p:cNvPr id="3" name="Vertical Text Placeholder 2">
            <a:extLst>
              <a:ext uri="{FF2B5EF4-FFF2-40B4-BE49-F238E27FC236}">
                <a16:creationId xmlns:a16="http://schemas.microsoft.com/office/drawing/2014/main" id="{02162A1F-F4CB-9611-6FDF-95EFED845E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76BAB9B6-9A01-FA2A-3893-B2B7582B6D32}"/>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5" name="Footer Placeholder 4">
            <a:extLst>
              <a:ext uri="{FF2B5EF4-FFF2-40B4-BE49-F238E27FC236}">
                <a16:creationId xmlns:a16="http://schemas.microsoft.com/office/drawing/2014/main" id="{AD65E1F8-9924-3633-210F-48F718945C9C}"/>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FE47E7A-5773-374E-438E-F9E2A4DFF639}"/>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67759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68034-423D-C425-E8E1-69305B7797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nb-NO"/>
          </a:p>
        </p:txBody>
      </p:sp>
      <p:sp>
        <p:nvSpPr>
          <p:cNvPr id="3" name="Vertical Text Placeholder 2">
            <a:extLst>
              <a:ext uri="{FF2B5EF4-FFF2-40B4-BE49-F238E27FC236}">
                <a16:creationId xmlns:a16="http://schemas.microsoft.com/office/drawing/2014/main" id="{D509F7A1-159D-ECC8-2F0C-656F0AC72D8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87B176F8-E009-A58B-D793-E8FDD7C6691F}"/>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5" name="Footer Placeholder 4">
            <a:extLst>
              <a:ext uri="{FF2B5EF4-FFF2-40B4-BE49-F238E27FC236}">
                <a16:creationId xmlns:a16="http://schemas.microsoft.com/office/drawing/2014/main" id="{FC50C2DC-67F6-DE52-53A3-3AB8964C269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80B5B95-C689-04FF-0754-95BEB3217705}"/>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64727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8A3C-28AA-7343-27BC-2D6CACCC024C}"/>
              </a:ext>
            </a:extLst>
          </p:cNvPr>
          <p:cNvSpPr>
            <a:spLocks noGrp="1"/>
          </p:cNvSpPr>
          <p:nvPr>
            <p:ph type="title"/>
          </p:nvPr>
        </p:nvSpPr>
        <p:spPr/>
        <p:txBody>
          <a:bodyPr/>
          <a:lstStyle/>
          <a:p>
            <a:r>
              <a:rPr lang="en-GB"/>
              <a:t>Click to edit Master title style</a:t>
            </a:r>
            <a:endParaRPr lang="nb-NO"/>
          </a:p>
        </p:txBody>
      </p:sp>
      <p:sp>
        <p:nvSpPr>
          <p:cNvPr id="3" name="Content Placeholder 2">
            <a:extLst>
              <a:ext uri="{FF2B5EF4-FFF2-40B4-BE49-F238E27FC236}">
                <a16:creationId xmlns:a16="http://schemas.microsoft.com/office/drawing/2014/main" id="{460DA52E-ACD2-8C66-D037-587AA2551A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4AAF977B-92D7-51B3-0465-B753DC61F311}"/>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5" name="Footer Placeholder 4">
            <a:extLst>
              <a:ext uri="{FF2B5EF4-FFF2-40B4-BE49-F238E27FC236}">
                <a16:creationId xmlns:a16="http://schemas.microsoft.com/office/drawing/2014/main" id="{86E6C8F8-2196-8EA5-E88C-36DD81FC6830}"/>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C0834A0D-7EBB-F12B-F406-99DEB005C20B}"/>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43491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B9E7-3F35-E648-CAEB-4D04C32355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nb-NO"/>
          </a:p>
        </p:txBody>
      </p:sp>
      <p:sp>
        <p:nvSpPr>
          <p:cNvPr id="3" name="Text Placeholder 2">
            <a:extLst>
              <a:ext uri="{FF2B5EF4-FFF2-40B4-BE49-F238E27FC236}">
                <a16:creationId xmlns:a16="http://schemas.microsoft.com/office/drawing/2014/main" id="{6EE4513D-52D4-3A3B-BEA1-E36FA498B4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DE169F6-970E-BAFA-7190-B1EE2730AFE1}"/>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5" name="Footer Placeholder 4">
            <a:extLst>
              <a:ext uri="{FF2B5EF4-FFF2-40B4-BE49-F238E27FC236}">
                <a16:creationId xmlns:a16="http://schemas.microsoft.com/office/drawing/2014/main" id="{385E032E-70EF-64AC-4BCD-6868E41342D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9D7B14F-A24F-568F-AC96-1D2EE7BD2BEC}"/>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425080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0438-7603-CB25-09F7-C858204020C0}"/>
              </a:ext>
            </a:extLst>
          </p:cNvPr>
          <p:cNvSpPr>
            <a:spLocks noGrp="1"/>
          </p:cNvSpPr>
          <p:nvPr>
            <p:ph type="title"/>
          </p:nvPr>
        </p:nvSpPr>
        <p:spPr/>
        <p:txBody>
          <a:bodyPr/>
          <a:lstStyle/>
          <a:p>
            <a:r>
              <a:rPr lang="en-GB"/>
              <a:t>Click to edit Master title style</a:t>
            </a:r>
            <a:endParaRPr lang="nb-NO"/>
          </a:p>
        </p:txBody>
      </p:sp>
      <p:sp>
        <p:nvSpPr>
          <p:cNvPr id="3" name="Content Placeholder 2">
            <a:extLst>
              <a:ext uri="{FF2B5EF4-FFF2-40B4-BE49-F238E27FC236}">
                <a16:creationId xmlns:a16="http://schemas.microsoft.com/office/drawing/2014/main" id="{BEA1D740-C610-D442-A7B7-8943802CCCF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Content Placeholder 3">
            <a:extLst>
              <a:ext uri="{FF2B5EF4-FFF2-40B4-BE49-F238E27FC236}">
                <a16:creationId xmlns:a16="http://schemas.microsoft.com/office/drawing/2014/main" id="{981594D4-7041-F3D1-73EA-EB2852E5E4B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5" name="Date Placeholder 4">
            <a:extLst>
              <a:ext uri="{FF2B5EF4-FFF2-40B4-BE49-F238E27FC236}">
                <a16:creationId xmlns:a16="http://schemas.microsoft.com/office/drawing/2014/main" id="{720E28EC-D8FE-286A-86C4-B22757212767}"/>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6" name="Footer Placeholder 5">
            <a:extLst>
              <a:ext uri="{FF2B5EF4-FFF2-40B4-BE49-F238E27FC236}">
                <a16:creationId xmlns:a16="http://schemas.microsoft.com/office/drawing/2014/main" id="{D546B031-D1F6-7CDC-5395-CB28818FA4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5B4C1937-5085-8FC1-6642-9E93A3FF30B8}"/>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175249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296D-1C76-EBF5-84A5-1100A500CE2F}"/>
              </a:ext>
            </a:extLst>
          </p:cNvPr>
          <p:cNvSpPr>
            <a:spLocks noGrp="1"/>
          </p:cNvSpPr>
          <p:nvPr>
            <p:ph type="title"/>
          </p:nvPr>
        </p:nvSpPr>
        <p:spPr>
          <a:xfrm>
            <a:off x="839788" y="365125"/>
            <a:ext cx="10515600" cy="1325563"/>
          </a:xfrm>
        </p:spPr>
        <p:txBody>
          <a:bodyPr/>
          <a:lstStyle/>
          <a:p>
            <a:r>
              <a:rPr lang="en-GB"/>
              <a:t>Click to edit Master title style</a:t>
            </a:r>
            <a:endParaRPr lang="nb-NO"/>
          </a:p>
        </p:txBody>
      </p:sp>
      <p:sp>
        <p:nvSpPr>
          <p:cNvPr id="3" name="Text Placeholder 2">
            <a:extLst>
              <a:ext uri="{FF2B5EF4-FFF2-40B4-BE49-F238E27FC236}">
                <a16:creationId xmlns:a16="http://schemas.microsoft.com/office/drawing/2014/main" id="{3839D8E0-D7F0-13AF-E99F-44F8A458E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CC7EE4-636B-3D9A-B051-4743D89A693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5" name="Text Placeholder 4">
            <a:extLst>
              <a:ext uri="{FF2B5EF4-FFF2-40B4-BE49-F238E27FC236}">
                <a16:creationId xmlns:a16="http://schemas.microsoft.com/office/drawing/2014/main" id="{A7FB0C99-B80C-B94F-DC21-BF66E57B7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C9666-A568-2878-FA8D-F799449073F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7" name="Date Placeholder 6">
            <a:extLst>
              <a:ext uri="{FF2B5EF4-FFF2-40B4-BE49-F238E27FC236}">
                <a16:creationId xmlns:a16="http://schemas.microsoft.com/office/drawing/2014/main" id="{CDCC2C0A-5D7C-2BF7-716C-106B86017D46}"/>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8" name="Footer Placeholder 7">
            <a:extLst>
              <a:ext uri="{FF2B5EF4-FFF2-40B4-BE49-F238E27FC236}">
                <a16:creationId xmlns:a16="http://schemas.microsoft.com/office/drawing/2014/main" id="{A4C1F008-B29E-EA2F-DE42-03D0811D02CA}"/>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509048F-1778-8224-8E02-32CEC4791D07}"/>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1977720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72FD-9586-4140-DB10-F50EF941E608}"/>
              </a:ext>
            </a:extLst>
          </p:cNvPr>
          <p:cNvSpPr>
            <a:spLocks noGrp="1"/>
          </p:cNvSpPr>
          <p:nvPr>
            <p:ph type="title"/>
          </p:nvPr>
        </p:nvSpPr>
        <p:spPr/>
        <p:txBody>
          <a:bodyPr/>
          <a:lstStyle/>
          <a:p>
            <a:r>
              <a:rPr lang="en-GB"/>
              <a:t>Click to edit Master title style</a:t>
            </a:r>
            <a:endParaRPr lang="nb-NO"/>
          </a:p>
        </p:txBody>
      </p:sp>
      <p:sp>
        <p:nvSpPr>
          <p:cNvPr id="3" name="Date Placeholder 2">
            <a:extLst>
              <a:ext uri="{FF2B5EF4-FFF2-40B4-BE49-F238E27FC236}">
                <a16:creationId xmlns:a16="http://schemas.microsoft.com/office/drawing/2014/main" id="{4B0044EA-6FD8-B6CB-BD8C-924F8BA4F2A4}"/>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4" name="Footer Placeholder 3">
            <a:extLst>
              <a:ext uri="{FF2B5EF4-FFF2-40B4-BE49-F238E27FC236}">
                <a16:creationId xmlns:a16="http://schemas.microsoft.com/office/drawing/2014/main" id="{62DE5387-FA2E-B52A-08FA-81734D4C95B4}"/>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A96F833D-C197-D16E-2B59-8ED53FC1BC39}"/>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192914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B59F5-8CE6-D660-EDA7-956AABFDAAD2}"/>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3" name="Footer Placeholder 2">
            <a:extLst>
              <a:ext uri="{FF2B5EF4-FFF2-40B4-BE49-F238E27FC236}">
                <a16:creationId xmlns:a16="http://schemas.microsoft.com/office/drawing/2014/main" id="{D6094EEE-FDC7-557C-F986-64BAC3A31DDD}"/>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10A831CB-AD55-BA65-4896-F5013484C865}"/>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124644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FEF4-4306-0B17-D310-A7843E6201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nb-NO"/>
          </a:p>
        </p:txBody>
      </p:sp>
      <p:sp>
        <p:nvSpPr>
          <p:cNvPr id="3" name="Content Placeholder 2">
            <a:extLst>
              <a:ext uri="{FF2B5EF4-FFF2-40B4-BE49-F238E27FC236}">
                <a16:creationId xmlns:a16="http://schemas.microsoft.com/office/drawing/2014/main" id="{BF6B914F-AA6B-7D85-14A0-8F006DE4D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Text Placeholder 3">
            <a:extLst>
              <a:ext uri="{FF2B5EF4-FFF2-40B4-BE49-F238E27FC236}">
                <a16:creationId xmlns:a16="http://schemas.microsoft.com/office/drawing/2014/main" id="{40E317AD-52D6-4F12-8CA6-F78002162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93DF10-0E8C-C5A3-3514-ED370A9C6050}"/>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6" name="Footer Placeholder 5">
            <a:extLst>
              <a:ext uri="{FF2B5EF4-FFF2-40B4-BE49-F238E27FC236}">
                <a16:creationId xmlns:a16="http://schemas.microsoft.com/office/drawing/2014/main" id="{29A31D0E-C8F3-4728-89A4-5EDB577E146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E4A20DF9-AE44-1F78-7782-7A667A41E1C0}"/>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181562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53EF-47A3-3118-3943-97CABEB5EE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nb-NO"/>
          </a:p>
        </p:txBody>
      </p:sp>
      <p:sp>
        <p:nvSpPr>
          <p:cNvPr id="3" name="Picture Placeholder 2">
            <a:extLst>
              <a:ext uri="{FF2B5EF4-FFF2-40B4-BE49-F238E27FC236}">
                <a16:creationId xmlns:a16="http://schemas.microsoft.com/office/drawing/2014/main" id="{7A6764A4-E9BD-61DA-9DCA-C1A3167C3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0C5DEB3C-82C9-5C25-4F1D-0EF3B623C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18EB28-B6F6-53A6-1240-92EEB6F6E4FB}"/>
              </a:ext>
            </a:extLst>
          </p:cNvPr>
          <p:cNvSpPr>
            <a:spLocks noGrp="1"/>
          </p:cNvSpPr>
          <p:nvPr>
            <p:ph type="dt" sz="half" idx="10"/>
          </p:nvPr>
        </p:nvSpPr>
        <p:spPr/>
        <p:txBody>
          <a:bodyPr/>
          <a:lstStyle/>
          <a:p>
            <a:fld id="{DC6E42A9-651D-3540-8CB9-D3AF2DFD9605}" type="datetimeFigureOut">
              <a:rPr lang="nb-NO" smtClean="0"/>
              <a:t>09.06.2024</a:t>
            </a:fld>
            <a:endParaRPr lang="nb-NO"/>
          </a:p>
        </p:txBody>
      </p:sp>
      <p:sp>
        <p:nvSpPr>
          <p:cNvPr id="6" name="Footer Placeholder 5">
            <a:extLst>
              <a:ext uri="{FF2B5EF4-FFF2-40B4-BE49-F238E27FC236}">
                <a16:creationId xmlns:a16="http://schemas.microsoft.com/office/drawing/2014/main" id="{E6FC4DA3-8F43-2A99-DDB2-6F2B892231AA}"/>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6CC7802B-760D-83A0-AB66-B7AB9F85980C}"/>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213254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AB7C5-4CA6-84A6-E0A4-3677DA6A5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nb-NO"/>
          </a:p>
        </p:txBody>
      </p:sp>
      <p:sp>
        <p:nvSpPr>
          <p:cNvPr id="3" name="Text Placeholder 2">
            <a:extLst>
              <a:ext uri="{FF2B5EF4-FFF2-40B4-BE49-F238E27FC236}">
                <a16:creationId xmlns:a16="http://schemas.microsoft.com/office/drawing/2014/main" id="{9F9952C1-C513-359A-71C9-796392CFE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E97E9856-4E57-E7D5-08B2-1FF9D2E41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E42A9-651D-3540-8CB9-D3AF2DFD9605}" type="datetimeFigureOut">
              <a:rPr lang="nb-NO" smtClean="0"/>
              <a:t>09.06.2024</a:t>
            </a:fld>
            <a:endParaRPr lang="nb-NO"/>
          </a:p>
        </p:txBody>
      </p:sp>
      <p:sp>
        <p:nvSpPr>
          <p:cNvPr id="5" name="Footer Placeholder 4">
            <a:extLst>
              <a:ext uri="{FF2B5EF4-FFF2-40B4-BE49-F238E27FC236}">
                <a16:creationId xmlns:a16="http://schemas.microsoft.com/office/drawing/2014/main" id="{AA3AA5F1-DE3B-2649-CF12-780727AE9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E268DCFD-70F6-B1F4-FC98-ABFB23520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75D24-E3CF-784C-8219-EE330B7AC532}" type="slidenum">
              <a:rPr lang="nb-NO" smtClean="0"/>
              <a:t>‹#›</a:t>
            </a:fld>
            <a:endParaRPr lang="nb-NO"/>
          </a:p>
        </p:txBody>
      </p:sp>
    </p:spTree>
    <p:extLst>
      <p:ext uri="{BB962C8B-B14F-4D97-AF65-F5344CB8AC3E}">
        <p14:creationId xmlns:p14="http://schemas.microsoft.com/office/powerpoint/2010/main" val="209725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evblogs.microsoft.com/dotnet/azure-monitor-opentelemetry-distro/" TargetMode="External"/><Relationship Id="rId3" Type="http://schemas.openxmlformats.org/officeDocument/2006/relationships/hyperlink" Target="https://github.com/rogerhmar/OTEL-NDC-2024" TargetMode="External"/><Relationship Id="rId7" Type="http://schemas.openxmlformats.org/officeDocument/2006/relationships/hyperlink" Target="https://grpc.io/docs/what-is-grpc/core-concept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rpc.io/docs/what-is-grpc/introduction/" TargetMode="External"/><Relationship Id="rId5" Type="http://schemas.openxmlformats.org/officeDocument/2006/relationships/hyperlink" Target="https://opentelemetry.io/docs/specs/otlp/" TargetMode="External"/><Relationship Id="rId4" Type="http://schemas.openxmlformats.org/officeDocument/2006/relationships/hyperlink" Target="https://opentelemetry.io/docs" TargetMode="External"/><Relationship Id="rId9" Type="http://schemas.openxmlformats.org/officeDocument/2006/relationships/hyperlink" Target="https://learn.microsoft.com/en-us/azure/azure-monitor/app/opentelemetry-configuration?tabs=aspnetcore#why-is-microsoft-azure-monitor-investing-in-opentelemetr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opentelemetry.io/docs" TargetMode="External"/><Relationship Id="rId2" Type="http://schemas.openxmlformats.org/officeDocument/2006/relationships/hyperlink" Target="https://github.com/rogerhmar/OTEL-NDC-202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pen-telemetr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E999-40D1-C457-79C4-DA0E1A3C3888}"/>
              </a:ext>
            </a:extLst>
          </p:cNvPr>
          <p:cNvSpPr>
            <a:spLocks noGrp="1"/>
          </p:cNvSpPr>
          <p:nvPr>
            <p:ph type="ctrTitle"/>
          </p:nvPr>
        </p:nvSpPr>
        <p:spPr/>
        <p:txBody>
          <a:bodyPr/>
          <a:lstStyle/>
          <a:p>
            <a:r>
              <a:rPr lang="nb-NO" dirty="0" err="1"/>
              <a:t>OpenTelemetry</a:t>
            </a:r>
            <a:r>
              <a:rPr lang="nb-NO" dirty="0"/>
              <a:t> Starter Pack</a:t>
            </a:r>
          </a:p>
        </p:txBody>
      </p:sp>
    </p:spTree>
    <p:extLst>
      <p:ext uri="{BB962C8B-B14F-4D97-AF65-F5344CB8AC3E}">
        <p14:creationId xmlns:p14="http://schemas.microsoft.com/office/powerpoint/2010/main" val="169123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A4DA-3EB0-2D66-870C-52F9216C1666}"/>
              </a:ext>
            </a:extLst>
          </p:cNvPr>
          <p:cNvSpPr>
            <a:spLocks noGrp="1"/>
          </p:cNvSpPr>
          <p:nvPr>
            <p:ph type="title"/>
          </p:nvPr>
        </p:nvSpPr>
        <p:spPr/>
        <p:txBody>
          <a:bodyPr/>
          <a:lstStyle/>
          <a:p>
            <a:r>
              <a:rPr lang="nb-NO" dirty="0"/>
              <a:t>Signals</a:t>
            </a:r>
          </a:p>
        </p:txBody>
      </p:sp>
      <p:sp>
        <p:nvSpPr>
          <p:cNvPr id="3" name="Content Placeholder 2">
            <a:extLst>
              <a:ext uri="{FF2B5EF4-FFF2-40B4-BE49-F238E27FC236}">
                <a16:creationId xmlns:a16="http://schemas.microsoft.com/office/drawing/2014/main" id="{0FE594A9-147F-442B-B4F5-5443F89AC366}"/>
              </a:ext>
            </a:extLst>
          </p:cNvPr>
          <p:cNvSpPr>
            <a:spLocks noGrp="1"/>
          </p:cNvSpPr>
          <p:nvPr>
            <p:ph idx="1"/>
          </p:nvPr>
        </p:nvSpPr>
        <p:spPr/>
        <p:txBody>
          <a:bodyPr/>
          <a:lstStyle/>
          <a:p>
            <a:r>
              <a:rPr lang="nb-NO" dirty="0"/>
              <a:t>Traces –&gt; Connect </a:t>
            </a:r>
            <a:r>
              <a:rPr lang="nb-NO" dirty="0" err="1"/>
              <a:t>the</a:t>
            </a:r>
            <a:r>
              <a:rPr lang="nb-NO" dirty="0"/>
              <a:t> </a:t>
            </a:r>
            <a:r>
              <a:rPr lang="nb-NO" dirty="0" err="1"/>
              <a:t>components</a:t>
            </a:r>
            <a:endParaRPr lang="nb-NO" dirty="0"/>
          </a:p>
          <a:p>
            <a:r>
              <a:rPr lang="nb-NO" dirty="0" err="1"/>
              <a:t>Metrics</a:t>
            </a:r>
            <a:r>
              <a:rPr lang="nb-NO" dirty="0"/>
              <a:t> -&gt; </a:t>
            </a:r>
            <a:r>
              <a:rPr lang="nb-NO" dirty="0" err="1"/>
              <a:t>Quantify</a:t>
            </a:r>
            <a:r>
              <a:rPr lang="nb-NO" dirty="0"/>
              <a:t> and show </a:t>
            </a:r>
            <a:r>
              <a:rPr lang="nb-NO" dirty="0" err="1"/>
              <a:t>statistics</a:t>
            </a:r>
            <a:endParaRPr lang="nb-NO" dirty="0"/>
          </a:p>
          <a:p>
            <a:r>
              <a:rPr lang="nb-NO" dirty="0"/>
              <a:t>Logs -&gt; Tell a story</a:t>
            </a:r>
          </a:p>
          <a:p>
            <a:endParaRPr lang="nb-NO" dirty="0"/>
          </a:p>
          <a:p>
            <a:endParaRPr lang="nb-NO" dirty="0"/>
          </a:p>
          <a:p>
            <a:r>
              <a:rPr lang="nb-NO" dirty="0"/>
              <a:t>And OTEL links it </a:t>
            </a:r>
            <a:r>
              <a:rPr lang="nb-NO" dirty="0" err="1"/>
              <a:t>together</a:t>
            </a:r>
            <a:r>
              <a:rPr lang="nb-NO" dirty="0"/>
              <a:t>; Logs -&gt; Traces</a:t>
            </a:r>
          </a:p>
          <a:p>
            <a:pPr marL="0" indent="0">
              <a:buNone/>
            </a:pPr>
            <a:endParaRPr lang="nb-NO" dirty="0"/>
          </a:p>
        </p:txBody>
      </p:sp>
    </p:spTree>
    <p:extLst>
      <p:ext uri="{BB962C8B-B14F-4D97-AF65-F5344CB8AC3E}">
        <p14:creationId xmlns:p14="http://schemas.microsoft.com/office/powerpoint/2010/main" val="176128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4364-7CAA-93C1-7155-26C30EF0811C}"/>
              </a:ext>
            </a:extLst>
          </p:cNvPr>
          <p:cNvSpPr>
            <a:spLocks noGrp="1"/>
          </p:cNvSpPr>
          <p:nvPr>
            <p:ph type="title"/>
          </p:nvPr>
        </p:nvSpPr>
        <p:spPr/>
        <p:txBody>
          <a:bodyPr/>
          <a:lstStyle/>
          <a:p>
            <a:r>
              <a:rPr lang="nb-NO" dirty="0"/>
              <a:t>Docs</a:t>
            </a:r>
          </a:p>
        </p:txBody>
      </p:sp>
      <p:sp>
        <p:nvSpPr>
          <p:cNvPr id="3" name="Content Placeholder 2">
            <a:extLst>
              <a:ext uri="{FF2B5EF4-FFF2-40B4-BE49-F238E27FC236}">
                <a16:creationId xmlns:a16="http://schemas.microsoft.com/office/drawing/2014/main" id="{96080EF0-3031-D2C5-4D27-A8894A6E655C}"/>
              </a:ext>
            </a:extLst>
          </p:cNvPr>
          <p:cNvSpPr>
            <a:spLocks noGrp="1"/>
          </p:cNvSpPr>
          <p:nvPr>
            <p:ph idx="1"/>
          </p:nvPr>
        </p:nvSpPr>
        <p:spPr/>
        <p:txBody>
          <a:bodyPr>
            <a:normAutofit lnSpcReduction="10000"/>
          </a:bodyPr>
          <a:lstStyle/>
          <a:p>
            <a:r>
              <a:rPr lang="nb-NO" dirty="0">
                <a:hlinkClick r:id="rId3"/>
              </a:rPr>
              <a:t>https://github.com/rogerhmar/OTEL-NDC-2024</a:t>
            </a:r>
            <a:endParaRPr lang="nb-NO" dirty="0">
              <a:hlinkClick r:id="rId4"/>
            </a:endParaRPr>
          </a:p>
          <a:p>
            <a:r>
              <a:rPr lang="nb-NO" dirty="0">
                <a:hlinkClick r:id="rId4"/>
              </a:rPr>
              <a:t>https://opentelemetry.io/docs</a:t>
            </a:r>
            <a:endParaRPr lang="nb-NO" dirty="0"/>
          </a:p>
          <a:p>
            <a:r>
              <a:rPr lang="nb-NO" dirty="0">
                <a:hlinkClick r:id="rId5"/>
              </a:rPr>
              <a:t>https://opentelemetry.io/docs/specs/otlp/</a:t>
            </a:r>
            <a:endParaRPr lang="nb-NO" dirty="0"/>
          </a:p>
          <a:p>
            <a:pPr lvl="1"/>
            <a:r>
              <a:rPr lang="nb-NO" dirty="0">
                <a:hlinkClick r:id="rId6"/>
              </a:rPr>
              <a:t>https://grpc.io/docs/what-is-grpc/introduction/</a:t>
            </a:r>
            <a:endParaRPr lang="nb-NO" dirty="0"/>
          </a:p>
          <a:p>
            <a:pPr lvl="1"/>
            <a:r>
              <a:rPr lang="nb-NO" dirty="0">
                <a:hlinkClick r:id="rId7"/>
              </a:rPr>
              <a:t>https://grpc.io/docs/what-is-grpc/core-concepts/</a:t>
            </a:r>
            <a:endParaRPr lang="nb-NO" dirty="0"/>
          </a:p>
          <a:p>
            <a:r>
              <a:rPr lang="nb-NO" dirty="0">
                <a:hlinkClick r:id="rId8"/>
              </a:rPr>
              <a:t>https://devblogs.microsoft.com/dotnet/azure-monitor-opentelemetry-distro/</a:t>
            </a:r>
            <a:endParaRPr lang="nb-NO" dirty="0"/>
          </a:p>
          <a:p>
            <a:r>
              <a:rPr lang="nb-NO" dirty="0">
                <a:hlinkClick r:id="rId9"/>
              </a:rPr>
              <a:t>https://learn.microsoft.com/en-us/azure/azure-monitor/app/opentelemetry-configuration?tabs=aspnetcore#why-is-microsoft-azure-monitor-investing-in-opentelemetry</a:t>
            </a:r>
            <a:endParaRPr lang="nb-NO" dirty="0"/>
          </a:p>
          <a:p>
            <a:endParaRPr lang="nb-NO" dirty="0"/>
          </a:p>
        </p:txBody>
      </p:sp>
    </p:spTree>
    <p:extLst>
      <p:ext uri="{BB962C8B-B14F-4D97-AF65-F5344CB8AC3E}">
        <p14:creationId xmlns:p14="http://schemas.microsoft.com/office/powerpoint/2010/main" val="39233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22FC-CA63-9635-E954-C58A111C9653}"/>
              </a:ext>
            </a:extLst>
          </p:cNvPr>
          <p:cNvSpPr>
            <a:spLocks noGrp="1"/>
          </p:cNvSpPr>
          <p:nvPr>
            <p:ph type="title"/>
          </p:nvPr>
        </p:nvSpPr>
        <p:spPr/>
        <p:txBody>
          <a:bodyPr/>
          <a:lstStyle/>
          <a:p>
            <a:endParaRPr lang="en-NO"/>
          </a:p>
        </p:txBody>
      </p:sp>
      <p:sp>
        <p:nvSpPr>
          <p:cNvPr id="3" name="Content Placeholder 2">
            <a:extLst>
              <a:ext uri="{FF2B5EF4-FFF2-40B4-BE49-F238E27FC236}">
                <a16:creationId xmlns:a16="http://schemas.microsoft.com/office/drawing/2014/main" id="{28135D6B-9AC8-ADC2-DB1D-8546CB5CAFC9}"/>
              </a:ext>
            </a:extLst>
          </p:cNvPr>
          <p:cNvSpPr>
            <a:spLocks noGrp="1"/>
          </p:cNvSpPr>
          <p:nvPr>
            <p:ph idx="1"/>
          </p:nvPr>
        </p:nvSpPr>
        <p:spPr/>
        <p:txBody>
          <a:bodyPr/>
          <a:lstStyle/>
          <a:p>
            <a:r>
              <a:rPr lang="nb-NO" dirty="0">
                <a:hlinkClick r:id="rId2"/>
              </a:rPr>
              <a:t>https://github.com/rogerhmar/OTEL-NDC-2024</a:t>
            </a:r>
            <a:endParaRPr lang="nb-NO" dirty="0">
              <a:hlinkClick r:id="rId3"/>
            </a:endParaRPr>
          </a:p>
          <a:p>
            <a:pPr marL="0" indent="0">
              <a:buNone/>
            </a:pPr>
            <a:endParaRPr lang="en-NO" dirty="0"/>
          </a:p>
        </p:txBody>
      </p:sp>
    </p:spTree>
    <p:extLst>
      <p:ext uri="{BB962C8B-B14F-4D97-AF65-F5344CB8AC3E}">
        <p14:creationId xmlns:p14="http://schemas.microsoft.com/office/powerpoint/2010/main" val="21806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3DB6-C3F5-D1BC-E3D0-54299730217A}"/>
              </a:ext>
            </a:extLst>
          </p:cNvPr>
          <p:cNvSpPr>
            <a:spLocks noGrp="1"/>
          </p:cNvSpPr>
          <p:nvPr>
            <p:ph type="title"/>
          </p:nvPr>
        </p:nvSpPr>
        <p:spPr/>
        <p:txBody>
          <a:bodyPr/>
          <a:lstStyle/>
          <a:p>
            <a:r>
              <a:rPr lang="en-NO" dirty="0"/>
              <a:t>Goal of this workshop</a:t>
            </a:r>
          </a:p>
        </p:txBody>
      </p:sp>
      <p:sp>
        <p:nvSpPr>
          <p:cNvPr id="3" name="Content Placeholder 2">
            <a:extLst>
              <a:ext uri="{FF2B5EF4-FFF2-40B4-BE49-F238E27FC236}">
                <a16:creationId xmlns:a16="http://schemas.microsoft.com/office/drawing/2014/main" id="{E3BA24CA-4459-DE84-8BA8-FABB2129080F}"/>
              </a:ext>
            </a:extLst>
          </p:cNvPr>
          <p:cNvSpPr>
            <a:spLocks noGrp="1"/>
          </p:cNvSpPr>
          <p:nvPr>
            <p:ph idx="1"/>
          </p:nvPr>
        </p:nvSpPr>
        <p:spPr/>
        <p:txBody>
          <a:bodyPr/>
          <a:lstStyle/>
          <a:p>
            <a:r>
              <a:rPr lang="en-GB" dirty="0"/>
              <a:t>Your own local setup for </a:t>
            </a:r>
            <a:r>
              <a:rPr lang="en-GB" dirty="0" err="1"/>
              <a:t>OpenTelemetry</a:t>
            </a:r>
            <a:endParaRPr lang="en-GB" dirty="0"/>
          </a:p>
          <a:p>
            <a:r>
              <a:rPr lang="en-GB" dirty="0"/>
              <a:t>Better understanding of what </a:t>
            </a:r>
            <a:r>
              <a:rPr lang="en-GB" dirty="0" err="1"/>
              <a:t>OpenTelemetry</a:t>
            </a:r>
            <a:r>
              <a:rPr lang="en-GB" dirty="0"/>
              <a:t> is</a:t>
            </a:r>
          </a:p>
          <a:p>
            <a:r>
              <a:rPr lang="en-GB" dirty="0"/>
              <a:t>An example of how to add </a:t>
            </a:r>
            <a:r>
              <a:rPr lang="en-GB" dirty="0" err="1"/>
              <a:t>OpenTelemetry</a:t>
            </a:r>
            <a:r>
              <a:rPr lang="en-GB" dirty="0"/>
              <a:t> to a .NET application</a:t>
            </a:r>
          </a:p>
        </p:txBody>
      </p:sp>
    </p:spTree>
    <p:extLst>
      <p:ext uri="{BB962C8B-B14F-4D97-AF65-F5344CB8AC3E}">
        <p14:creationId xmlns:p14="http://schemas.microsoft.com/office/powerpoint/2010/main" val="373664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56B9-3396-7782-7105-B2172B762D3C}"/>
              </a:ext>
            </a:extLst>
          </p:cNvPr>
          <p:cNvSpPr>
            <a:spLocks noGrp="1"/>
          </p:cNvSpPr>
          <p:nvPr>
            <p:ph type="title"/>
          </p:nvPr>
        </p:nvSpPr>
        <p:spPr/>
        <p:txBody>
          <a:bodyPr/>
          <a:lstStyle/>
          <a:p>
            <a:r>
              <a:rPr lang="en-NO" dirty="0"/>
              <a:t>Shape of the workshop</a:t>
            </a:r>
          </a:p>
        </p:txBody>
      </p:sp>
      <p:sp>
        <p:nvSpPr>
          <p:cNvPr id="3" name="Content Placeholder 2">
            <a:extLst>
              <a:ext uri="{FF2B5EF4-FFF2-40B4-BE49-F238E27FC236}">
                <a16:creationId xmlns:a16="http://schemas.microsoft.com/office/drawing/2014/main" id="{4DD0C720-4189-75AA-4423-359655BB8E71}"/>
              </a:ext>
            </a:extLst>
          </p:cNvPr>
          <p:cNvSpPr>
            <a:spLocks noGrp="1"/>
          </p:cNvSpPr>
          <p:nvPr>
            <p:ph idx="1"/>
          </p:nvPr>
        </p:nvSpPr>
        <p:spPr/>
        <p:txBody>
          <a:bodyPr/>
          <a:lstStyle/>
          <a:p>
            <a:r>
              <a:rPr lang="en-NO" dirty="0"/>
              <a:t>Follow your own pace</a:t>
            </a:r>
          </a:p>
          <a:p>
            <a:r>
              <a:rPr lang="en-NO" dirty="0"/>
              <a:t>I will go through some solutiuons in plenium, if needed/requested. You can choose to listen or not</a:t>
            </a:r>
          </a:p>
          <a:p>
            <a:r>
              <a:rPr lang="en-NO" dirty="0"/>
              <a:t>Help each other and colaborate</a:t>
            </a:r>
          </a:p>
        </p:txBody>
      </p:sp>
    </p:spTree>
    <p:extLst>
      <p:ext uri="{BB962C8B-B14F-4D97-AF65-F5344CB8AC3E}">
        <p14:creationId xmlns:p14="http://schemas.microsoft.com/office/powerpoint/2010/main" val="374330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746A-1521-8146-F74C-A1233F173D2C}"/>
              </a:ext>
            </a:extLst>
          </p:cNvPr>
          <p:cNvSpPr>
            <a:spLocks noGrp="1"/>
          </p:cNvSpPr>
          <p:nvPr>
            <p:ph type="title"/>
          </p:nvPr>
        </p:nvSpPr>
        <p:spPr/>
        <p:txBody>
          <a:bodyPr/>
          <a:lstStyle/>
          <a:p>
            <a:r>
              <a:rPr lang="nb-NO" dirty="0"/>
              <a:t>Agenda</a:t>
            </a:r>
          </a:p>
        </p:txBody>
      </p:sp>
      <p:sp>
        <p:nvSpPr>
          <p:cNvPr id="3" name="Content Placeholder 2">
            <a:extLst>
              <a:ext uri="{FF2B5EF4-FFF2-40B4-BE49-F238E27FC236}">
                <a16:creationId xmlns:a16="http://schemas.microsoft.com/office/drawing/2014/main" id="{19ED8293-7823-7226-7F28-A334B8D3AF97}"/>
              </a:ext>
            </a:extLst>
          </p:cNvPr>
          <p:cNvSpPr>
            <a:spLocks noGrp="1"/>
          </p:cNvSpPr>
          <p:nvPr>
            <p:ph idx="1"/>
          </p:nvPr>
        </p:nvSpPr>
        <p:spPr/>
        <p:txBody>
          <a:bodyPr/>
          <a:lstStyle/>
          <a:p>
            <a:r>
              <a:rPr lang="nb-NO" dirty="0" err="1"/>
              <a:t>Clone</a:t>
            </a:r>
            <a:r>
              <a:rPr lang="nb-NO" dirty="0"/>
              <a:t> </a:t>
            </a:r>
            <a:r>
              <a:rPr lang="nb-NO" dirty="0" err="1"/>
              <a:t>repo</a:t>
            </a:r>
            <a:r>
              <a:rPr lang="nb-NO" dirty="0"/>
              <a:t>, and run «</a:t>
            </a:r>
            <a:r>
              <a:rPr lang="nb-NO" dirty="0" err="1"/>
              <a:t>docker</a:t>
            </a:r>
            <a:r>
              <a:rPr lang="nb-NO" dirty="0"/>
              <a:t> </a:t>
            </a:r>
            <a:r>
              <a:rPr lang="nb-NO" dirty="0" err="1"/>
              <a:t>compose</a:t>
            </a:r>
            <a:r>
              <a:rPr lang="nb-NO" dirty="0"/>
              <a:t> up» as </a:t>
            </a:r>
            <a:r>
              <a:rPr lang="nb-NO" dirty="0" err="1"/>
              <a:t>soon</a:t>
            </a:r>
            <a:r>
              <a:rPr lang="nb-NO" dirty="0"/>
              <a:t> as </a:t>
            </a:r>
            <a:r>
              <a:rPr lang="nb-NO" dirty="0" err="1"/>
              <a:t>possible</a:t>
            </a:r>
            <a:endParaRPr lang="nb-NO" dirty="0"/>
          </a:p>
          <a:p>
            <a:r>
              <a:rPr lang="nb-NO" dirty="0"/>
              <a:t>Intro to </a:t>
            </a:r>
            <a:r>
              <a:rPr lang="nb-NO" dirty="0" err="1"/>
              <a:t>observability</a:t>
            </a:r>
            <a:r>
              <a:rPr lang="nb-NO" dirty="0"/>
              <a:t> and </a:t>
            </a:r>
            <a:r>
              <a:rPr lang="nb-NO" dirty="0" err="1"/>
              <a:t>OpenTelemetry</a:t>
            </a:r>
            <a:endParaRPr lang="nb-NO" dirty="0"/>
          </a:p>
          <a:p>
            <a:r>
              <a:rPr lang="nb-NO" dirty="0" err="1"/>
              <a:t>Self</a:t>
            </a:r>
            <a:r>
              <a:rPr lang="nb-NO" dirty="0"/>
              <a:t> </a:t>
            </a:r>
            <a:r>
              <a:rPr lang="nb-NO" dirty="0" err="1"/>
              <a:t>paced</a:t>
            </a:r>
            <a:r>
              <a:rPr lang="nb-NO" dirty="0"/>
              <a:t> </a:t>
            </a:r>
            <a:r>
              <a:rPr lang="nb-NO" dirty="0" err="1"/>
              <a:t>tasks</a:t>
            </a:r>
            <a:endParaRPr lang="nb-NO" dirty="0"/>
          </a:p>
        </p:txBody>
      </p:sp>
    </p:spTree>
    <p:extLst>
      <p:ext uri="{BB962C8B-B14F-4D97-AF65-F5344CB8AC3E}">
        <p14:creationId xmlns:p14="http://schemas.microsoft.com/office/powerpoint/2010/main" val="92942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1050-D4C9-058A-2BAB-D863E9F0D6A2}"/>
              </a:ext>
            </a:extLst>
          </p:cNvPr>
          <p:cNvSpPr>
            <a:spLocks noGrp="1"/>
          </p:cNvSpPr>
          <p:nvPr>
            <p:ph type="title"/>
          </p:nvPr>
        </p:nvSpPr>
        <p:spPr/>
        <p:txBody>
          <a:bodyPr/>
          <a:lstStyle/>
          <a:p>
            <a:r>
              <a:rPr lang="nb-NO" dirty="0" err="1"/>
              <a:t>Observability</a:t>
            </a:r>
            <a:endParaRPr lang="nb-NO" dirty="0"/>
          </a:p>
        </p:txBody>
      </p:sp>
      <p:sp>
        <p:nvSpPr>
          <p:cNvPr id="3" name="Content Placeholder 2">
            <a:extLst>
              <a:ext uri="{FF2B5EF4-FFF2-40B4-BE49-F238E27FC236}">
                <a16:creationId xmlns:a16="http://schemas.microsoft.com/office/drawing/2014/main" id="{0BA2839A-53C5-A92A-C9A2-36586A247F79}"/>
              </a:ext>
            </a:extLst>
          </p:cNvPr>
          <p:cNvSpPr>
            <a:spLocks noGrp="1"/>
          </p:cNvSpPr>
          <p:nvPr>
            <p:ph idx="1"/>
          </p:nvPr>
        </p:nvSpPr>
        <p:spPr/>
        <p:txBody>
          <a:bodyPr/>
          <a:lstStyle/>
          <a:p>
            <a:r>
              <a:rPr lang="nb-NO" dirty="0" err="1"/>
              <a:t>Observability</a:t>
            </a:r>
            <a:r>
              <a:rPr lang="nb-NO" dirty="0"/>
              <a:t> </a:t>
            </a:r>
            <a:r>
              <a:rPr lang="nb-NO" dirty="0" err="1"/>
              <a:t>of</a:t>
            </a:r>
            <a:r>
              <a:rPr lang="nb-NO" dirty="0"/>
              <a:t> a system – How </a:t>
            </a:r>
            <a:r>
              <a:rPr lang="nb-NO" dirty="0" err="1"/>
              <a:t>easy</a:t>
            </a:r>
            <a:r>
              <a:rPr lang="nb-NO" dirty="0"/>
              <a:t> is it to </a:t>
            </a:r>
            <a:r>
              <a:rPr lang="nb-NO" dirty="0" err="1"/>
              <a:t>observe</a:t>
            </a:r>
            <a:r>
              <a:rPr lang="nb-NO" dirty="0"/>
              <a:t> </a:t>
            </a:r>
            <a:r>
              <a:rPr lang="nb-NO" dirty="0" err="1"/>
              <a:t>the</a:t>
            </a:r>
            <a:r>
              <a:rPr lang="nb-NO" dirty="0"/>
              <a:t> </a:t>
            </a:r>
            <a:r>
              <a:rPr lang="nb-NO" dirty="0" err="1"/>
              <a:t>internal</a:t>
            </a:r>
            <a:r>
              <a:rPr lang="nb-NO" dirty="0"/>
              <a:t> </a:t>
            </a:r>
            <a:r>
              <a:rPr lang="nb-NO" dirty="0" err="1"/>
              <a:t>state</a:t>
            </a:r>
            <a:r>
              <a:rPr lang="nb-NO" dirty="0"/>
              <a:t> </a:t>
            </a:r>
            <a:r>
              <a:rPr lang="nb-NO" dirty="0" err="1"/>
              <a:t>of</a:t>
            </a:r>
            <a:r>
              <a:rPr lang="nb-NO" dirty="0"/>
              <a:t> </a:t>
            </a:r>
            <a:r>
              <a:rPr lang="nb-NO" dirty="0" err="1"/>
              <a:t>the</a:t>
            </a:r>
            <a:r>
              <a:rPr lang="nb-NO" dirty="0"/>
              <a:t> system (from </a:t>
            </a:r>
            <a:r>
              <a:rPr lang="nb-NO" dirty="0" err="1"/>
              <a:t>its</a:t>
            </a:r>
            <a:r>
              <a:rPr lang="nb-NO" dirty="0"/>
              <a:t> outputs)? </a:t>
            </a:r>
          </a:p>
          <a:p>
            <a:r>
              <a:rPr lang="nb-NO" dirty="0" err="1"/>
              <a:t>Typically</a:t>
            </a:r>
            <a:r>
              <a:rPr lang="nb-NO" dirty="0"/>
              <a:t> </a:t>
            </a:r>
            <a:r>
              <a:rPr lang="nb-NO" dirty="0" err="1"/>
              <a:t>we</a:t>
            </a:r>
            <a:r>
              <a:rPr lang="nb-NO" dirty="0"/>
              <a:t> </a:t>
            </a:r>
            <a:r>
              <a:rPr lang="nb-NO" dirty="0" err="1"/>
              <a:t>need</a:t>
            </a:r>
            <a:r>
              <a:rPr lang="nb-NO" dirty="0"/>
              <a:t> to instrument </a:t>
            </a:r>
            <a:r>
              <a:rPr lang="nb-NO" dirty="0" err="1"/>
              <a:t>our</a:t>
            </a:r>
            <a:r>
              <a:rPr lang="nb-NO" dirty="0"/>
              <a:t> </a:t>
            </a:r>
            <a:r>
              <a:rPr lang="nb-NO" dirty="0" err="1"/>
              <a:t>application</a:t>
            </a:r>
            <a:endParaRPr lang="nb-NO" dirty="0"/>
          </a:p>
          <a:p>
            <a:r>
              <a:rPr lang="nb-NO" dirty="0"/>
              <a:t>Symptom =&gt;  </a:t>
            </a:r>
            <a:r>
              <a:rPr lang="nb-NO" dirty="0" err="1"/>
              <a:t>Root</a:t>
            </a:r>
            <a:r>
              <a:rPr lang="nb-NO" dirty="0"/>
              <a:t> </a:t>
            </a:r>
            <a:r>
              <a:rPr lang="nb-NO" dirty="0" err="1"/>
              <a:t>cause</a:t>
            </a:r>
            <a:endParaRPr lang="nb-NO" dirty="0"/>
          </a:p>
        </p:txBody>
      </p:sp>
      <p:pic>
        <p:nvPicPr>
          <p:cNvPr id="1026" name="Picture 2">
            <a:extLst>
              <a:ext uri="{FF2B5EF4-FFF2-40B4-BE49-F238E27FC236}">
                <a16:creationId xmlns:a16="http://schemas.microsoft.com/office/drawing/2014/main" id="{B1123E56-AA6B-FF28-8BED-B4B9174A9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982" y="4020207"/>
            <a:ext cx="6420877" cy="215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60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8053-8B3C-24CF-6BD7-AB62AD9DE001}"/>
              </a:ext>
            </a:extLst>
          </p:cNvPr>
          <p:cNvSpPr>
            <a:spLocks noGrp="1"/>
          </p:cNvSpPr>
          <p:nvPr>
            <p:ph type="title"/>
          </p:nvPr>
        </p:nvSpPr>
        <p:spPr/>
        <p:txBody>
          <a:bodyPr/>
          <a:lstStyle/>
          <a:p>
            <a:r>
              <a:rPr lang="en-NO" dirty="0"/>
              <a:t>What we want</a:t>
            </a:r>
          </a:p>
        </p:txBody>
      </p:sp>
      <p:pic>
        <p:nvPicPr>
          <p:cNvPr id="2050" name="Picture 2">
            <a:extLst>
              <a:ext uri="{FF2B5EF4-FFF2-40B4-BE49-F238E27FC236}">
                <a16:creationId xmlns:a16="http://schemas.microsoft.com/office/drawing/2014/main" id="{56D39053-FFD6-7AE4-590B-3DF941A84A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2889" y="2960712"/>
            <a:ext cx="10515600" cy="353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94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B45C-2ED4-4761-476A-2270CA709153}"/>
              </a:ext>
            </a:extLst>
          </p:cNvPr>
          <p:cNvSpPr>
            <a:spLocks noGrp="1"/>
          </p:cNvSpPr>
          <p:nvPr>
            <p:ph type="title"/>
          </p:nvPr>
        </p:nvSpPr>
        <p:spPr/>
        <p:txBody>
          <a:bodyPr/>
          <a:lstStyle/>
          <a:p>
            <a:r>
              <a:rPr lang="en-NO" dirty="0"/>
              <a:t>OpenTelemetry</a:t>
            </a:r>
          </a:p>
        </p:txBody>
      </p:sp>
      <p:sp>
        <p:nvSpPr>
          <p:cNvPr id="3" name="Content Placeholder 2">
            <a:extLst>
              <a:ext uri="{FF2B5EF4-FFF2-40B4-BE49-F238E27FC236}">
                <a16:creationId xmlns:a16="http://schemas.microsoft.com/office/drawing/2014/main" id="{67D5C9B6-EF36-BCBD-F07D-820C9651DCCD}"/>
              </a:ext>
            </a:extLst>
          </p:cNvPr>
          <p:cNvSpPr>
            <a:spLocks noGrp="1"/>
          </p:cNvSpPr>
          <p:nvPr>
            <p:ph idx="1"/>
          </p:nvPr>
        </p:nvSpPr>
        <p:spPr/>
        <p:txBody>
          <a:bodyPr/>
          <a:lstStyle/>
          <a:p>
            <a:r>
              <a:rPr lang="en-GB" dirty="0"/>
              <a:t>High-quality, ubiquitous, and portable telemetry to enable effective observability</a:t>
            </a:r>
          </a:p>
          <a:p>
            <a:r>
              <a:rPr lang="en-GB" dirty="0"/>
              <a:t>A collection of APIs, SDKs, and tools. Use it to instrument, generate, collect, and export telemetry data (metrics, logs and traces) to help you </a:t>
            </a:r>
            <a:r>
              <a:rPr lang="en-GB" dirty="0" err="1"/>
              <a:t>analyze</a:t>
            </a:r>
            <a:r>
              <a:rPr lang="en-GB" dirty="0"/>
              <a:t> your software's performance and </a:t>
            </a:r>
            <a:r>
              <a:rPr lang="en-GB" dirty="0" err="1"/>
              <a:t>behavior</a:t>
            </a:r>
            <a:r>
              <a:rPr lang="en-GB" dirty="0"/>
              <a:t>.</a:t>
            </a:r>
          </a:p>
          <a:p>
            <a:pPr marL="0" indent="0">
              <a:buNone/>
            </a:pPr>
            <a:endParaRPr lang="en-GB" dirty="0"/>
          </a:p>
          <a:p>
            <a:pPr marL="0" indent="0">
              <a:buNone/>
            </a:pPr>
            <a:r>
              <a:rPr lang="en-GB" dirty="0">
                <a:hlinkClick r:id="rId3"/>
              </a:rPr>
              <a:t>https://github.com/open-telemetry</a:t>
            </a:r>
            <a:endParaRPr lang="en-GB" dirty="0"/>
          </a:p>
          <a:p>
            <a:pPr marL="0" indent="0">
              <a:buNone/>
            </a:pPr>
            <a:endParaRPr lang="en-NO" dirty="0"/>
          </a:p>
        </p:txBody>
      </p:sp>
    </p:spTree>
    <p:extLst>
      <p:ext uri="{BB962C8B-B14F-4D97-AF65-F5344CB8AC3E}">
        <p14:creationId xmlns:p14="http://schemas.microsoft.com/office/powerpoint/2010/main" val="48953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5F94B2CF-5ACC-8FD7-31AC-E97D51B6C432}"/>
              </a:ext>
            </a:extLst>
          </p:cNvPr>
          <p:cNvPicPr>
            <a:picLocks noGrp="1" noChangeAspect="1"/>
          </p:cNvPicPr>
          <p:nvPr>
            <p:ph idx="1"/>
          </p:nvPr>
        </p:nvPicPr>
        <p:blipFill>
          <a:blip r:embed="rId3"/>
          <a:stretch>
            <a:fillRect/>
          </a:stretch>
        </p:blipFill>
        <p:spPr>
          <a:xfrm>
            <a:off x="1046144" y="457200"/>
            <a:ext cx="10099712" cy="5336704"/>
          </a:xfrm>
        </p:spPr>
      </p:pic>
    </p:spTree>
    <p:extLst>
      <p:ext uri="{BB962C8B-B14F-4D97-AF65-F5344CB8AC3E}">
        <p14:creationId xmlns:p14="http://schemas.microsoft.com/office/powerpoint/2010/main" val="135284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1045</TotalTime>
  <Words>441</Words>
  <Application>Microsoft Macintosh PowerPoint</Application>
  <PresentationFormat>Widescreen</PresentationFormat>
  <Paragraphs>71</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Arial</vt:lpstr>
      <vt:lpstr>Calibri</vt:lpstr>
      <vt:lpstr>Calibri Light</vt:lpstr>
      <vt:lpstr>Office Theme</vt:lpstr>
      <vt:lpstr>OpenTelemetry Starter Pack</vt:lpstr>
      <vt:lpstr>PowerPoint Presentation</vt:lpstr>
      <vt:lpstr>Goal of this workshop</vt:lpstr>
      <vt:lpstr>Shape of the workshop</vt:lpstr>
      <vt:lpstr>Agenda</vt:lpstr>
      <vt:lpstr>Observability</vt:lpstr>
      <vt:lpstr>What we want</vt:lpstr>
      <vt:lpstr>OpenTelemetry</vt:lpstr>
      <vt:lpstr>PowerPoint Presentation</vt:lpstr>
      <vt:lpstr>Signals</vt:lpstr>
      <vt:lpstr>Docs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Obsevability</dc:title>
  <dc:creator>Roger Hoem-Martinsen</dc:creator>
  <cp:lastModifiedBy>Roger Hoem-Martinsen</cp:lastModifiedBy>
  <cp:revision>10</cp:revision>
  <dcterms:created xsi:type="dcterms:W3CDTF">2023-11-05T06:27:09Z</dcterms:created>
  <dcterms:modified xsi:type="dcterms:W3CDTF">2024-06-09T18:06:05Z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c7ded4a-67f5-4711-b597-253aeaf659b9_Enabled">
    <vt:lpwstr>true</vt:lpwstr>
  </property>
  <property fmtid="{D5CDD505-2E9C-101B-9397-08002B2CF9AE}" pid="3" name="MSIP_Label_4c7ded4a-67f5-4711-b597-253aeaf659b9_SetDate">
    <vt:lpwstr>2023-11-05T06:29:43Z</vt:lpwstr>
  </property>
  <property fmtid="{D5CDD505-2E9C-101B-9397-08002B2CF9AE}" pid="4" name="MSIP_Label_4c7ded4a-67f5-4711-b597-253aeaf659b9_Method">
    <vt:lpwstr>Standard</vt:lpwstr>
  </property>
  <property fmtid="{D5CDD505-2E9C-101B-9397-08002B2CF9AE}" pid="5" name="MSIP_Label_4c7ded4a-67f5-4711-b597-253aeaf659b9_Name">
    <vt:lpwstr>Public</vt:lpwstr>
  </property>
  <property fmtid="{D5CDD505-2E9C-101B-9397-08002B2CF9AE}" pid="6" name="MSIP_Label_4c7ded4a-67f5-4711-b597-253aeaf659b9_SiteId">
    <vt:lpwstr>b716bd50-85d2-417b-8540-2a4d8d97f738</vt:lpwstr>
  </property>
  <property fmtid="{D5CDD505-2E9C-101B-9397-08002B2CF9AE}" pid="7" name="MSIP_Label_4c7ded4a-67f5-4711-b597-253aeaf659b9_ActionId">
    <vt:lpwstr>4725233a-aa83-47d7-b8b2-f22616b4bc34</vt:lpwstr>
  </property>
  <property fmtid="{D5CDD505-2E9C-101B-9397-08002B2CF9AE}" pid="8" name="MSIP_Label_4c7ded4a-67f5-4711-b597-253aeaf659b9_ContentBits">
    <vt:lpwstr>0</vt:lpwstr>
  </property>
</Properties>
</file>