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4" r:id="rId1"/>
    <p:sldMasterId id="2147484095" r:id="rId2"/>
  </p:sldMasterIdLst>
  <p:notesMasterIdLst>
    <p:notesMasterId r:id="rId19"/>
  </p:notesMasterIdLst>
  <p:sldIdLst>
    <p:sldId id="256" r:id="rId3"/>
    <p:sldId id="732" r:id="rId4"/>
    <p:sldId id="759" r:id="rId5"/>
    <p:sldId id="760" r:id="rId6"/>
    <p:sldId id="761" r:id="rId7"/>
    <p:sldId id="764" r:id="rId8"/>
    <p:sldId id="763" r:id="rId9"/>
    <p:sldId id="762" r:id="rId10"/>
    <p:sldId id="765" r:id="rId11"/>
    <p:sldId id="766" r:id="rId12"/>
    <p:sldId id="767" r:id="rId13"/>
    <p:sldId id="768" r:id="rId14"/>
    <p:sldId id="769" r:id="rId15"/>
    <p:sldId id="770" r:id="rId16"/>
    <p:sldId id="771" r:id="rId17"/>
    <p:sldId id="772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51"/>
    <p:restoredTop sz="81067" autoAdjust="0"/>
  </p:normalViewPr>
  <p:slideViewPr>
    <p:cSldViewPr>
      <p:cViewPr varScale="1">
        <p:scale>
          <a:sx n="115" d="100"/>
          <a:sy n="115" d="100"/>
        </p:scale>
        <p:origin x="1506" y="96"/>
      </p:cViewPr>
      <p:guideLst>
        <p:guide orient="horz" pos="2182"/>
        <p:guide pos="2877"/>
      </p:guideLst>
    </p:cSldViewPr>
  </p:slideViewPr>
  <p:outlineViewPr>
    <p:cViewPr>
      <p:scale>
        <a:sx n="33" d="100"/>
        <a:sy n="33" d="100"/>
      </p:scale>
      <p:origin x="0" y="-904"/>
    </p:cViewPr>
  </p:outlineViewPr>
  <p:notesTextViewPr>
    <p:cViewPr>
      <p:scale>
        <a:sx n="150" d="100"/>
        <a:sy n="15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anose="020B060403050404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2F51B9CC-7748-437E-9BBA-BB8F22C8F9BA}" type="datetime1">
              <a:rPr lang="zh-CN" altLang="en-US"/>
              <a:pPr/>
              <a:t>2017/5/31</a:t>
            </a:fld>
            <a:endParaRPr lang="zh-CN" altLang="en-US" sz="1200">
              <a:latin typeface="Verdana" panose="020B0604030504040204" pitchFamily="34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zh-CN" b="0"/>
              <a:t>Click to edit Master text styles</a:t>
            </a:r>
            <a:endParaRPr lang="zh-CN" altLang="en-US" b="0"/>
          </a:p>
          <a:p>
            <a:pPr>
              <a:buFontTx/>
              <a:buNone/>
            </a:pPr>
            <a:r>
              <a:rPr lang="en-US" altLang="zh-CN" b="0"/>
              <a:t>Second level</a:t>
            </a:r>
            <a:endParaRPr lang="zh-CN" altLang="en-US" b="0"/>
          </a:p>
          <a:p>
            <a:pPr>
              <a:buFontTx/>
              <a:buNone/>
            </a:pPr>
            <a:r>
              <a:rPr lang="en-US" altLang="zh-CN" b="0"/>
              <a:t>Third level</a:t>
            </a:r>
            <a:endParaRPr lang="zh-CN" altLang="en-US" b="0"/>
          </a:p>
          <a:p>
            <a:pPr>
              <a:buFontTx/>
              <a:buNone/>
            </a:pPr>
            <a:r>
              <a:rPr lang="en-US" altLang="zh-CN" b="0"/>
              <a:t>Fourth level</a:t>
            </a:r>
            <a:endParaRPr lang="zh-CN" altLang="en-US" b="0"/>
          </a:p>
          <a:p>
            <a:pPr>
              <a:buFontTx/>
              <a:buNone/>
            </a:pPr>
            <a:r>
              <a:rPr lang="en-US" altLang="zh-CN" b="0"/>
              <a:t>Fifth level</a:t>
            </a:r>
            <a:endParaRPr lang="zh-CN" altLang="en-US" b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anose="020B060403050404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EA6F0DAD-2FA1-429A-953B-4EA206C6D87C}" type="slidenum">
              <a:rPr lang="en-US" altLang="zh-CN"/>
              <a:pPr/>
              <a:t>‹#›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9442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F51B9CC-7748-437E-9BBA-BB8F22C8F9BA}" type="datetime1">
              <a:rPr lang="zh-CN" altLang="en-US" smtClean="0"/>
              <a:pPr/>
              <a:t>2017/5/31</a:t>
            </a:fld>
            <a:endParaRPr lang="zh-CN" altLang="en-US" sz="1200">
              <a:latin typeface="Verdana" panose="020B060403050404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6F0DAD-2FA1-429A-953B-4EA206C6D87C}" type="slidenum">
              <a:rPr lang="en-US" altLang="zh-CN" smtClean="0"/>
              <a:pPr/>
              <a:t>1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25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F51B9CC-7748-437E-9BBA-BB8F22C8F9BA}" type="datetime1">
              <a:rPr lang="zh-CN" altLang="en-US" smtClean="0"/>
              <a:pPr/>
              <a:t>2017/5/31</a:t>
            </a:fld>
            <a:endParaRPr lang="zh-CN" altLang="en-US" sz="1200">
              <a:latin typeface="Verdana" panose="020B060403050404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6F0DAD-2FA1-429A-953B-4EA206C6D87C}" type="slidenum">
              <a:rPr lang="en-US" altLang="zh-CN" smtClean="0"/>
              <a:pPr/>
              <a:t>2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65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74350-ECC9-493C-9F85-84E5C1143CB9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0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CBC8E-4026-4A60-B959-D96AF15CB0F2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40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0025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228600"/>
            <a:ext cx="5853112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3DEFB-AB81-40EF-B8F0-0BFCFEB79DE4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419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E11CB-F261-4586-B583-FB923F9E0538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646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251136-6861-40F0-87DC-09B1E4390CD4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265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9609E-7109-4823-B793-50A13AFF9025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5957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95400"/>
            <a:ext cx="39243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95400"/>
            <a:ext cx="39243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DFC13-753D-4B34-A44D-DB8215084502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857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B719A3-523A-44D7-96E9-E7D0838AD744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937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91795-B1EA-4C77-8CCC-EEC07AC1BD37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1209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2EDBD-D001-4B86-924A-F602DF4F85CD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9481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98D62-385F-4CA3-8040-5847C83AD525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78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53FF4-786D-4182-AA14-F0075E50C782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811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C5241-5A58-4FB4-A6CE-CEBEA183E2B1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8778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C6213-763B-4381-9ABC-BA3316A0E4B4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996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0025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228600"/>
            <a:ext cx="5853112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F36538-9C92-46DA-AFE8-3FA4C85CAE1B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81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6673E-210D-40CB-9044-E40901EBF59D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144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95400"/>
            <a:ext cx="39243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95400"/>
            <a:ext cx="39243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ECDF0-6612-4C43-A98D-530835B1C0AD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39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1F8DC-0B9C-4E2A-8F4F-4252461919F1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31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43800-D21E-4F1D-B2D5-E0C42A53D292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5EFDA-8BB3-4FEF-86AB-2F15777C5832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7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6F7DD-A3A4-435B-B90E-7394C10C412D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20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03366A-98A5-43AD-A60D-5F3A783A9E89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0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/>
          <p:cNvSpPr>
            <a:spLocks noChangeArrowheads="1"/>
          </p:cNvSpPr>
          <p:nvPr/>
        </p:nvSpPr>
        <p:spPr bwMode="auto">
          <a:xfrm>
            <a:off x="685800" y="24209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0 w 1000"/>
              <a:gd name="T11" fmla="*/ 0 h 1000"/>
              <a:gd name="T12" fmla="*/ 7772400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0"/>
              <a:gd name="T22" fmla="*/ 0 h 1000"/>
              <a:gd name="T23" fmla="*/ 1000 w 1000"/>
              <a:gd name="T24" fmla="*/ 1000 h 1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0" h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lIns="91428" tIns="45715" rIns="91428" bIns="45715"/>
          <a:lstStyle/>
          <a:p>
            <a:endParaRPr lang="zh-CN" altLang="zh-CN" sz="1800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pic>
        <p:nvPicPr>
          <p:cNvPr id="1027" name="Picture 10" descr="netlab-logo-small-withframe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175895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Times New Roman" panose="02020603050405020304" pitchFamily="18" charset="0"/>
              </a:rPr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954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Times New Roman" panose="02020603050405020304" pitchFamily="18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Times New Roman" panose="02020603050405020304" pitchFamily="18" charset="0"/>
              </a:rPr>
              <a:t>Second level</a:t>
            </a:r>
          </a:p>
          <a:p>
            <a:pPr lvl="2"/>
            <a:r>
              <a:rPr lang="zh-CN" altLang="zh-CN" smtClean="0">
                <a:sym typeface="Times New Roman" panose="02020603050405020304" pitchFamily="18" charset="0"/>
              </a:rPr>
              <a:t>Third level</a:t>
            </a:r>
          </a:p>
          <a:p>
            <a:pPr lvl="3"/>
            <a:r>
              <a:rPr lang="zh-CN" altLang="zh-CN" smtClean="0">
                <a:sym typeface="Times New Roman" panose="02020603050405020304" pitchFamily="18" charset="0"/>
              </a:rPr>
              <a:t>Fourth level</a:t>
            </a:r>
          </a:p>
          <a:p>
            <a:pPr lvl="4"/>
            <a:r>
              <a:rPr lang="zh-CN" altLang="zh-CN" smtClean="0">
                <a:sym typeface="Times New Roman" panose="02020603050405020304" pitchFamily="18" charset="0"/>
              </a:rPr>
              <a:t>Fifth level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  <a:ea typeface="+mn-ea"/>
                <a:sym typeface="Times New Roman" panose="02020603050405020304" pitchFamily="18" charset="0"/>
              </a:defRPr>
            </a:lvl1pPr>
          </a:lstStyle>
          <a:p>
            <a:fld id="{CC04B7A0-1C19-4915-922E-1A93E6613F93}" type="datetime1">
              <a:rPr lang="zh-CN" altLang="en-US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  <a:ea typeface="+mn-ea"/>
                <a:sym typeface="Times New Roman" panose="02020603050405020304" pitchFamily="18" charset="0"/>
              </a:defRPr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  <a:ea typeface="+mn-ea"/>
                <a:sym typeface="Times New Roman" panose="02020603050405020304" pitchFamily="18" charset="0"/>
              </a:defRPr>
            </a:lvl1pPr>
          </a:lstStyle>
          <a:p>
            <a:fld id="{23BDEC8F-2396-4D4A-94A7-7B2AF506AC2F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468313" indent="-468313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906463" indent="-433388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2pPr>
      <a:lvl3pPr marL="1303338" indent="-392113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3pPr>
      <a:lvl4pPr marL="1692275" indent="-385763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4pPr>
      <a:lvl5pPr marL="2092325" indent="-396875" algn="l" defTabSz="0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Times New Roman" panose="02020603050405020304" pitchFamily="18" charset="0"/>
              </a:rPr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954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Times New Roman" panose="02020603050405020304" pitchFamily="18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Times New Roman" panose="02020603050405020304" pitchFamily="18" charset="0"/>
              </a:rPr>
              <a:t>Second level</a:t>
            </a:r>
          </a:p>
          <a:p>
            <a:pPr lvl="2"/>
            <a:r>
              <a:rPr lang="zh-CN" altLang="zh-CN" smtClean="0">
                <a:sym typeface="Times New Roman" panose="02020603050405020304" pitchFamily="18" charset="0"/>
              </a:rPr>
              <a:t>Third level</a:t>
            </a:r>
          </a:p>
          <a:p>
            <a:pPr lvl="3"/>
            <a:r>
              <a:rPr lang="zh-CN" altLang="zh-CN" smtClean="0">
                <a:sym typeface="Times New Roman" panose="02020603050405020304" pitchFamily="18" charset="0"/>
              </a:rPr>
              <a:t>Fourth level</a:t>
            </a:r>
          </a:p>
          <a:p>
            <a:pPr lvl="4"/>
            <a:r>
              <a:rPr lang="zh-CN" altLang="zh-CN" smtClean="0">
                <a:sym typeface="Times New Roman" panose="02020603050405020304" pitchFamily="18" charset="0"/>
              </a:rPr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0 w 1000"/>
              <a:gd name="T11" fmla="*/ 0 h 1000"/>
              <a:gd name="T12" fmla="*/ 7958138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0"/>
              <a:gd name="T22" fmla="*/ 0 h 1000"/>
              <a:gd name="T23" fmla="*/ 1000 w 1000"/>
              <a:gd name="T24" fmla="*/ 1000 h 1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0" h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lIns="91428" tIns="45715" rIns="91428" bIns="45715"/>
          <a:lstStyle/>
          <a:p>
            <a:endParaRPr lang="zh-CN" altLang="zh-CN" sz="1800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5" rIns="91428" bIns="45715"/>
          <a:lstStyle/>
          <a:p>
            <a:endParaRPr lang="zh-CN" altLang="zh-CN" sz="1800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  <a:ea typeface="+mn-ea"/>
                <a:sym typeface="Times New Roman" panose="02020603050405020304" pitchFamily="18" charset="0"/>
              </a:defRPr>
            </a:lvl1pPr>
          </a:lstStyle>
          <a:p>
            <a:fld id="{05BB47F6-42F0-4CD8-AE47-7A1FD23F1227}" type="datetime1">
              <a:rPr lang="zh-CN" altLang="en-US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  <a:ea typeface="+mn-ea"/>
                <a:sym typeface="Times New Roman" panose="02020603050405020304" pitchFamily="18" charset="0"/>
              </a:defRPr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5000" y="6245225"/>
            <a:ext cx="152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  <a:ea typeface="+mn-ea"/>
                <a:sym typeface="Times New Roman" panose="02020603050405020304" pitchFamily="18" charset="0"/>
              </a:defRPr>
            </a:lvl1pPr>
          </a:lstStyle>
          <a:p>
            <a:fld id="{550BC8EB-D24C-4A1C-B851-4E2286314C59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57" name="Picture 13" descr="netlab-logo-small-withframe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08713"/>
            <a:ext cx="9366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468313" indent="-468313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906463" indent="-433388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2pPr>
      <a:lvl3pPr marL="1303338" indent="-392113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3pPr>
      <a:lvl4pPr marL="1692275" indent="-385763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4pPr>
      <a:lvl5pPr marL="2092325" indent="-396875" algn="l" defTabSz="0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/>
          <a:lstStyle/>
          <a:p>
            <a:pPr algn="r" eaLnBrk="1" hangingPunct="1"/>
            <a:endParaRPr lang="en-US" altLang="zh-CN" sz="12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97644" y="1121335"/>
            <a:ext cx="8820150" cy="1371600"/>
          </a:xfrm>
          <a:ln/>
        </p:spPr>
        <p:txBody>
          <a:bodyPr/>
          <a:lstStyle/>
          <a:p>
            <a:pPr algn="ctr" eaLnBrk="1" hangingPunct="1"/>
            <a:r>
              <a:rPr lang="zh-CN" altLang="en-US" sz="4000" b="1" dirty="0">
                <a:solidFill>
                  <a:srgbClr val="3333FF"/>
                </a:solidFill>
              </a:rPr>
              <a:t>基于部分共享</a:t>
            </a:r>
            <a:r>
              <a:rPr lang="zh-CN" altLang="en-US" sz="4000" b="1" dirty="0" smtClean="0">
                <a:solidFill>
                  <a:srgbClr val="3333FF"/>
                </a:solidFill>
              </a:rPr>
              <a:t>的</a:t>
            </a:r>
            <a:r>
              <a:rPr lang="en-US" altLang="zh-CN" sz="4000" b="1" dirty="0" smtClean="0">
                <a:solidFill>
                  <a:srgbClr val="3333FF"/>
                </a:solidFill>
              </a:rPr>
              <a:t/>
            </a:r>
            <a:br>
              <a:rPr lang="en-US" altLang="zh-CN" sz="4000" b="1" dirty="0" smtClean="0">
                <a:solidFill>
                  <a:srgbClr val="3333FF"/>
                </a:solidFill>
              </a:rPr>
            </a:br>
            <a:r>
              <a:rPr lang="zh-CN" altLang="en-US" sz="4000" b="1" dirty="0" smtClean="0">
                <a:solidFill>
                  <a:srgbClr val="3333FF"/>
                </a:solidFill>
              </a:rPr>
              <a:t>高速缓存分配优化</a:t>
            </a:r>
            <a:endParaRPr lang="zh-CN" alt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11188" y="3000375"/>
            <a:ext cx="7993062" cy="3500438"/>
          </a:xfrm>
          <a:ln/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800" dirty="0"/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/>
              <a:t>姓名：黄子翚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/>
              <a:t>学号：</a:t>
            </a:r>
            <a:r>
              <a:rPr lang="en-US" altLang="zh-CN" sz="2000" dirty="0" smtClean="0"/>
              <a:t>1401214258</a:t>
            </a:r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/>
              <a:t>导师：罗英伟教授</a:t>
            </a:r>
            <a:endParaRPr lang="en-US" altLang="zh-CN" sz="2000" dirty="0" smtClean="0"/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/>
              <a:t>二〇一七年六月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给定初始</a:t>
            </a:r>
            <a:r>
              <a:rPr lang="en-US" altLang="zh-CN" dirty="0" smtClean="0"/>
              <a:t>Occupancy</a:t>
            </a:r>
          </a:p>
          <a:p>
            <a:r>
              <a:rPr lang="zh-CN" altLang="en-US" dirty="0" smtClean="0"/>
              <a:t>重复下述步骤，直到收敛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Occupancy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Miss-rate, IPC</a:t>
            </a:r>
          </a:p>
          <a:p>
            <a:pPr lvl="1"/>
            <a:r>
              <a:rPr lang="en-US" altLang="zh-CN" dirty="0" smtClean="0"/>
              <a:t>Miss-rate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Occupancy</a:t>
            </a:r>
          </a:p>
          <a:p>
            <a:r>
              <a:rPr lang="zh-CN" altLang="en-US" dirty="0" smtClean="0"/>
              <a:t>输出最终的</a:t>
            </a:r>
            <a:r>
              <a:rPr lang="en-US" altLang="zh-CN" dirty="0" smtClean="0"/>
              <a:t>Miss-rate, IPC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8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dirty="0"/>
              <a:t>Occupancy </a:t>
            </a:r>
            <a:r>
              <a:rPr lang="zh-CN" altLang="en-US" dirty="0"/>
              <a:t>→ </a:t>
            </a:r>
            <a:r>
              <a:rPr lang="en-US" altLang="zh-CN" dirty="0"/>
              <a:t>Miss-rate, IPC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Occupancy </a:t>
            </a:r>
            <a:r>
              <a:rPr lang="zh-CN" altLang="en-US" dirty="0"/>
              <a:t>→ </a:t>
            </a:r>
            <a:r>
              <a:rPr lang="en-US" altLang="zh-CN" dirty="0" smtClean="0"/>
              <a:t>Miss-rate</a:t>
            </a:r>
            <a:endParaRPr lang="en-US" altLang="zh-CN" dirty="0"/>
          </a:p>
          <a:p>
            <a:pPr lvl="1"/>
            <a:r>
              <a:rPr lang="zh-CN" altLang="en-US" dirty="0" smtClean="0"/>
              <a:t>预处理时对每个程序进行离线采样，构造缓存失效率曲线（</a:t>
            </a:r>
            <a:r>
              <a:rPr lang="en-US" altLang="zh-CN" dirty="0" smtClean="0"/>
              <a:t>MRC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估计</a:t>
            </a:r>
            <a:r>
              <a:rPr lang="en-US" altLang="zh-CN" dirty="0" smtClean="0"/>
              <a:t>IPC</a:t>
            </a:r>
          </a:p>
          <a:p>
            <a:pPr lvl="1"/>
            <a:r>
              <a:rPr lang="en-US" altLang="zh-CN" dirty="0" smtClean="0"/>
              <a:t> 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85" y="3068975"/>
            <a:ext cx="6408445" cy="8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3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Miss-rate </a:t>
            </a:r>
            <a:r>
              <a:rPr lang="zh-CN" altLang="en-US" dirty="0"/>
              <a:t>→ </a:t>
            </a:r>
            <a:r>
              <a:rPr lang="en-US" altLang="zh-CN" dirty="0" smtClean="0"/>
              <a:t>Occupancy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计算失效数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更新</a:t>
            </a:r>
            <a:r>
              <a:rPr lang="en-US" altLang="zh-CN" dirty="0" smtClean="0"/>
              <a:t>Occupancy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45" y="1790808"/>
            <a:ext cx="5224691" cy="5486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60" y="2780955"/>
            <a:ext cx="4248295" cy="82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1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分配优化的目标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770" y="1340855"/>
            <a:ext cx="6178261" cy="5021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605" y="2338960"/>
            <a:ext cx="2808195" cy="5126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724" y="3284990"/>
            <a:ext cx="5541253" cy="6535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724" y="4334989"/>
            <a:ext cx="4752330" cy="6881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221" y="5380547"/>
            <a:ext cx="3760306" cy="6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13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基于“模拟退火”算法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搜索空间极大</a:t>
            </a:r>
            <a:endParaRPr lang="en-US" altLang="zh-CN" dirty="0" smtClean="0"/>
          </a:p>
          <a:p>
            <a:pPr lvl="1"/>
            <a:r>
              <a:rPr lang="zh-CN" altLang="en-US" dirty="0"/>
              <a:t>短</a:t>
            </a:r>
            <a:r>
              <a:rPr lang="zh-CN" altLang="en-US" dirty="0" smtClean="0"/>
              <a:t>时间内找到一个较优解意义更大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475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优化算法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65993"/>
            <a:ext cx="5400375" cy="6686807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7619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14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研究背景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Prediction</a:t>
            </a:r>
          </a:p>
          <a:p>
            <a:r>
              <a:rPr lang="en-US" altLang="zh-CN" dirty="0" smtClean="0"/>
              <a:t>Optimization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09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多核处理器中，共享缓存竞争会引起性能下降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8" y="2684918"/>
            <a:ext cx="3880353" cy="2021563"/>
          </a:xfrm>
          <a:prstGeom prst="rect">
            <a:avLst/>
          </a:prstGeom>
        </p:spPr>
      </p:pic>
      <p:pic>
        <p:nvPicPr>
          <p:cNvPr id="8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15" y="2684918"/>
            <a:ext cx="4218137" cy="223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zh-CN" altLang="en-US" dirty="0" smtClean="0">
                <a:solidFill>
                  <a:srgbClr val="FF0000"/>
                </a:solidFill>
              </a:rPr>
              <a:t>缓存划分</a:t>
            </a:r>
            <a:r>
              <a:rPr lang="zh-CN" altLang="en-US" dirty="0" smtClean="0"/>
              <a:t>来改善系统整体性能</a:t>
            </a:r>
            <a:endParaRPr lang="en-US" altLang="zh-CN" dirty="0" smtClean="0"/>
          </a:p>
          <a:p>
            <a:r>
              <a:rPr lang="zh-CN" altLang="en-US" dirty="0" smtClean="0"/>
              <a:t>硬件方法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需要硬件修改，多在模拟器上实现</a:t>
            </a:r>
            <a:endParaRPr lang="en-US" altLang="zh-CN" dirty="0" smtClean="0"/>
          </a:p>
          <a:p>
            <a:pPr lvl="1"/>
            <a:r>
              <a:rPr lang="zh-CN" altLang="en-US" dirty="0"/>
              <a:t>代表：</a:t>
            </a:r>
            <a:r>
              <a:rPr lang="en-US" altLang="zh-CN" dirty="0"/>
              <a:t>Way </a:t>
            </a:r>
            <a:r>
              <a:rPr lang="en-US" altLang="zh-CN" dirty="0" smtClean="0"/>
              <a:t>Partitioning</a:t>
            </a:r>
          </a:p>
          <a:p>
            <a:r>
              <a:rPr lang="zh-CN" altLang="en-US" dirty="0" smtClean="0"/>
              <a:t>软件方法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不需要修改硬件，可在真实系统上实现</a:t>
            </a:r>
            <a:endParaRPr lang="en-US" altLang="zh-CN" dirty="0" smtClean="0"/>
          </a:p>
          <a:p>
            <a:pPr lvl="1"/>
            <a:r>
              <a:rPr lang="zh-CN" altLang="en-US" dirty="0"/>
              <a:t>代表：</a:t>
            </a:r>
            <a:r>
              <a:rPr lang="en-US" altLang="zh-CN" dirty="0"/>
              <a:t>Page </a:t>
            </a:r>
            <a:r>
              <a:rPr lang="en-US" altLang="zh-CN" dirty="0" smtClean="0"/>
              <a:t>Coloring</a:t>
            </a:r>
            <a:r>
              <a:rPr lang="zh-CN" altLang="en-US" dirty="0" smtClean="0"/>
              <a:t>（目前已不在适用）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33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英特尔高速缓存分配技术（</a:t>
            </a:r>
            <a:r>
              <a:rPr lang="en-US" altLang="zh-CN" dirty="0" smtClean="0"/>
              <a:t>CAT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首次商用处理器上实现的缓存分配技术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分配必须是连续的路</a:t>
            </a:r>
            <a:endParaRPr lang="en-US" altLang="zh-CN" dirty="0" smtClean="0"/>
          </a:p>
          <a:p>
            <a:pPr lvl="1"/>
            <a:r>
              <a:rPr lang="zh-CN" altLang="en-US" dirty="0"/>
              <a:t>分配</a:t>
            </a:r>
            <a:r>
              <a:rPr lang="zh-CN" altLang="en-US" dirty="0" smtClean="0"/>
              <a:t>间允许重叠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分配粒度较大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825" y="3429000"/>
            <a:ext cx="5688395" cy="170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0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一个可在真实系统上运行的缓存分配优化框架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细粒度的分配控制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具有良好的可扩展性，在</a:t>
            </a:r>
            <a:r>
              <a:rPr lang="zh-CN" altLang="en-US" dirty="0"/>
              <a:t>核</a:t>
            </a:r>
            <a:r>
              <a:rPr lang="zh-CN" altLang="en-US" dirty="0" smtClean="0"/>
              <a:t>数较多时仍然有效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具备灵活性，支持多种优化策略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62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CAT</a:t>
            </a:r>
            <a:r>
              <a:rPr lang="zh-CN" altLang="en-US" dirty="0" smtClean="0"/>
              <a:t>，通过</a:t>
            </a:r>
            <a:r>
              <a:rPr lang="zh-CN" altLang="en-US" dirty="0" smtClean="0">
                <a:solidFill>
                  <a:srgbClr val="FF0000"/>
                </a:solidFill>
              </a:rPr>
              <a:t>部分共享</a:t>
            </a:r>
            <a:r>
              <a:rPr lang="zh-CN" altLang="en-US" dirty="0" smtClean="0"/>
              <a:t>细化分配粒度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15" y="1988900"/>
            <a:ext cx="5000565" cy="369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4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CAPS</a:t>
            </a:r>
            <a:r>
              <a:rPr lang="zh-CN" altLang="en-US" dirty="0" smtClean="0"/>
              <a:t>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预测（</a:t>
            </a:r>
            <a:r>
              <a:rPr lang="en-US" altLang="zh-CN" dirty="0" smtClean="0"/>
              <a:t>Prediction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决策（</a:t>
            </a:r>
            <a:r>
              <a:rPr lang="en-US" altLang="zh-CN" dirty="0" smtClean="0"/>
              <a:t>Decision-making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执行（</a:t>
            </a:r>
            <a:r>
              <a:rPr lang="en-US" altLang="zh-CN" dirty="0" smtClean="0"/>
              <a:t>Enforcement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预测模型和决策算法是本研究的核心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01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问题：给定任意</a:t>
            </a:r>
            <a:r>
              <a:rPr lang="en-US" altLang="zh-CN" dirty="0" smtClean="0"/>
              <a:t>CAT</a:t>
            </a:r>
            <a:r>
              <a:rPr lang="zh-CN" altLang="en-US" dirty="0" smtClean="0"/>
              <a:t>分配方案，输出每个</a:t>
            </a:r>
            <a:r>
              <a:rPr lang="zh-CN" altLang="en-US" dirty="0"/>
              <a:t>线程</a:t>
            </a:r>
            <a:r>
              <a:rPr lang="zh-CN" altLang="en-US" dirty="0" smtClean="0"/>
              <a:t>的缓存失效率和</a:t>
            </a:r>
            <a:r>
              <a:rPr lang="en-US" altLang="zh-CN" dirty="0" smtClean="0"/>
              <a:t>IPC</a:t>
            </a:r>
          </a:p>
          <a:p>
            <a:r>
              <a:rPr lang="zh-CN" altLang="en-US" dirty="0" smtClean="0"/>
              <a:t>关键：弄清每个“部分共享”片段的真实占用（</a:t>
            </a:r>
            <a:r>
              <a:rPr lang="en-US" altLang="zh-CN" dirty="0" smtClean="0"/>
              <a:t>Occupancy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2017/5/31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723" y="3284990"/>
            <a:ext cx="5389030" cy="223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65603"/>
      </p:ext>
    </p:extLst>
  </p:cSld>
  <p:clrMapOvr>
    <a:masterClrMapping/>
  </p:clrMapOvr>
</p:sld>
</file>

<file path=ppt/theme/theme1.xml><?xml version="1.0" encoding="utf-8"?>
<a:theme xmlns:a="http://schemas.openxmlformats.org/drawingml/2006/main" name="1_Profile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file_2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_2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6953</TotalTime>
  <Pages>0</Pages>
  <Words>464</Words>
  <Characters>0</Characters>
  <Application>Microsoft Office PowerPoint</Application>
  <DocSecurity>0</DocSecurity>
  <PresentationFormat>全屏显示(4:3)</PresentationFormat>
  <Lines>0</Lines>
  <Paragraphs>108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黑体</vt:lpstr>
      <vt:lpstr>宋体</vt:lpstr>
      <vt:lpstr>Arial</vt:lpstr>
      <vt:lpstr>Times New Roman</vt:lpstr>
      <vt:lpstr>Verdana</vt:lpstr>
      <vt:lpstr>Wingdings</vt:lpstr>
      <vt:lpstr>1_Profile</vt:lpstr>
      <vt:lpstr>Profile_2</vt:lpstr>
      <vt:lpstr>基于部分共享的 高速缓存分配优化</vt:lpstr>
      <vt:lpstr>大纲</vt:lpstr>
      <vt:lpstr>问题</vt:lpstr>
      <vt:lpstr>相关研究</vt:lpstr>
      <vt:lpstr>英特尔高速缓存分配技术（CAT）</vt:lpstr>
      <vt:lpstr>研究目标</vt:lpstr>
      <vt:lpstr>解决思路</vt:lpstr>
      <vt:lpstr>CAPS综述</vt:lpstr>
      <vt:lpstr>预测模型</vt:lpstr>
      <vt:lpstr>迭代算法</vt:lpstr>
      <vt:lpstr>Occupancy → Miss-rate, IPC</vt:lpstr>
      <vt:lpstr>Miss-rate → Occupancy</vt:lpstr>
      <vt:lpstr>分配优化的目标</vt:lpstr>
      <vt:lpstr>优化算法</vt:lpstr>
      <vt:lpstr>优化算法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Institute of Network Computing and Information Systems</dc:title>
  <dc:subject/>
  <dc:creator>lxm</dc:creator>
  <cp:keywords/>
  <dc:description/>
  <cp:lastModifiedBy>ROGER H</cp:lastModifiedBy>
  <cp:revision>2302</cp:revision>
  <dcterms:created xsi:type="dcterms:W3CDTF">2007-10-23T17:59:00Z</dcterms:created>
  <dcterms:modified xsi:type="dcterms:W3CDTF">2017-05-31T17:04:45Z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