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  <p:sldMasterId id="2147484095" r:id="rId2"/>
  </p:sldMasterIdLst>
  <p:notesMasterIdLst>
    <p:notesMasterId r:id="rId37"/>
  </p:notesMasterIdLst>
  <p:sldIdLst>
    <p:sldId id="256" r:id="rId3"/>
    <p:sldId id="779" r:id="rId4"/>
    <p:sldId id="759" r:id="rId5"/>
    <p:sldId id="799" r:id="rId6"/>
    <p:sldId id="760" r:id="rId7"/>
    <p:sldId id="761" r:id="rId8"/>
    <p:sldId id="764" r:id="rId9"/>
    <p:sldId id="800" r:id="rId10"/>
    <p:sldId id="763" r:id="rId11"/>
    <p:sldId id="762" r:id="rId12"/>
    <p:sldId id="780" r:id="rId13"/>
    <p:sldId id="798" r:id="rId14"/>
    <p:sldId id="765" r:id="rId15"/>
    <p:sldId id="781" r:id="rId16"/>
    <p:sldId id="766" r:id="rId17"/>
    <p:sldId id="767" r:id="rId18"/>
    <p:sldId id="768" r:id="rId19"/>
    <p:sldId id="801" r:id="rId20"/>
    <p:sldId id="769" r:id="rId21"/>
    <p:sldId id="797" r:id="rId22"/>
    <p:sldId id="770" r:id="rId23"/>
    <p:sldId id="802" r:id="rId24"/>
    <p:sldId id="785" r:id="rId25"/>
    <p:sldId id="795" r:id="rId26"/>
    <p:sldId id="772" r:id="rId27"/>
    <p:sldId id="773" r:id="rId28"/>
    <p:sldId id="774" r:id="rId29"/>
    <p:sldId id="775" r:id="rId30"/>
    <p:sldId id="783" r:id="rId31"/>
    <p:sldId id="784" r:id="rId32"/>
    <p:sldId id="776" r:id="rId33"/>
    <p:sldId id="796" r:id="rId34"/>
    <p:sldId id="778" r:id="rId35"/>
    <p:sldId id="77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325" autoAdjust="0"/>
  </p:normalViewPr>
  <p:slideViewPr>
    <p:cSldViewPr>
      <p:cViewPr varScale="1">
        <p:scale>
          <a:sx n="80" d="100"/>
          <a:sy n="80" d="100"/>
        </p:scale>
        <p:origin x="1992" y="176"/>
      </p:cViewPr>
      <p:guideLst>
        <p:guide orient="horz" pos="2182"/>
        <p:guide pos="2877"/>
      </p:guideLst>
    </p:cSldViewPr>
  </p:slideViewPr>
  <p:outlineViewPr>
    <p:cViewPr>
      <p:scale>
        <a:sx n="33" d="100"/>
        <a:sy n="33" d="100"/>
      </p:scale>
      <p:origin x="0" y="-904"/>
    </p:cViewPr>
  </p:outlin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2F51B9CC-7748-437E-9BBA-BB8F22C8F9BA}" type="datetime1">
              <a:rPr lang="zh-CN" altLang="en-US"/>
              <a:pPr/>
              <a:t>2017/6/5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0"/>
              <a:t>Click to edit Master text styles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Second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Third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Fourth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Fifth level</a:t>
            </a:r>
            <a:endParaRPr lang="zh-CN" altLang="en-US" b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EA6F0DAD-2FA1-429A-953B-4EA206C6D87C}" type="slidenum">
              <a:rPr lang="en-US" altLang="zh-CN"/>
              <a:pPr/>
              <a:t>‹#›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4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51B9CC-7748-437E-9BBA-BB8F22C8F9BA}" type="datetime1">
              <a:rPr lang="zh-CN" altLang="en-US" smtClean="0"/>
              <a:pPr/>
              <a:t>2017/6/5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F0DAD-2FA1-429A-953B-4EA206C6D87C}" type="slidenum">
              <a:rPr lang="en-US" altLang="zh-CN" smtClean="0"/>
              <a:pPr/>
              <a:t>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4350-ECC9-493C-9F85-84E5C1143CB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BC8E-4026-4A60-B959-D96AF15CB0F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3DEFB-AB81-40EF-B8F0-0BFCFEB79DE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1CB-F261-4586-B583-FB923F9E0538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6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51136-6861-40F0-87DC-09B1E4390CD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26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609E-7109-4823-B793-50A13AFF90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95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DFC13-753D-4B34-A44D-DB821508450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8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719A3-523A-44D7-96E9-E7D0838AD74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93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1795-B1EA-4C77-8CCC-EEC07AC1BD37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20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2EDBD-D001-4B86-924A-F602DF4F85C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8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98D62-385F-4CA3-8040-5847C83AD5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3FF4-786D-4182-AA14-F0075E50C78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C5241-5A58-4FB4-A6CE-CEBEA183E2B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778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C6213-763B-4381-9ABC-BA3316A0E4B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99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36538-9C92-46DA-AFE8-3FA4C85CAE1B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6673E-210D-40CB-9044-E40901EBF59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4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CDF0-6612-4C43-A98D-530835B1C0A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9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1F8DC-0B9C-4E2A-8F4F-4252461919F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43800-D21E-4F1D-B2D5-E0C42A53D29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5EFDA-8BB3-4FEF-86AB-2F15777C583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6F7DD-A3A4-435B-B90E-7394C10C412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3366A-98A5-43AD-A60D-5F3A783A9E8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685800" y="24209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0 w 1000"/>
              <a:gd name="T11" fmla="*/ 0 h 1000"/>
              <a:gd name="T12" fmla="*/ 7772400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pic>
        <p:nvPicPr>
          <p:cNvPr id="1027" name="Picture 10" descr="netlab-logo-small-withfram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1758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23BDEC8F-2396-4D4A-94A7-7B2AF506AC2F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0 w 1000"/>
              <a:gd name="T11" fmla="*/ 0 h 1000"/>
              <a:gd name="T12" fmla="*/ 7958138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550BC8EB-D24C-4A1C-B851-4E2286314C5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7" name="Picture 13" descr="netlab-logo-small-withfram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08713"/>
            <a:ext cx="936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Relationship Id="rId3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pPr algn="r" eaLnBrk="1" hangingPunct="1"/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7644" y="1121335"/>
            <a:ext cx="8820150" cy="1371600"/>
          </a:xfrm>
          <a:ln/>
        </p:spPr>
        <p:txBody>
          <a:bodyPr/>
          <a:lstStyle/>
          <a:p>
            <a:pPr algn="ctr" eaLnBrk="1" hangingPunct="1"/>
            <a:r>
              <a:rPr lang="zh-CN" altLang="en-US" sz="4000" b="1" dirty="0">
                <a:solidFill>
                  <a:srgbClr val="3333FF"/>
                </a:solidFill>
              </a:rPr>
              <a:t>基于部分共享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的</a:t>
            </a:r>
            <a:r>
              <a:rPr lang="en-US" altLang="zh-CN" sz="4000" b="1" dirty="0" smtClean="0">
                <a:solidFill>
                  <a:srgbClr val="3333FF"/>
                </a:solidFill>
              </a:rPr>
              <a:t/>
            </a:r>
            <a:br>
              <a:rPr lang="en-US" altLang="zh-CN" sz="4000" b="1" dirty="0" smtClean="0">
                <a:solidFill>
                  <a:srgbClr val="3333FF"/>
                </a:solidFill>
              </a:rPr>
            </a:br>
            <a:r>
              <a:rPr lang="zh-CN" altLang="en-US" sz="4000" b="1" dirty="0" smtClean="0">
                <a:solidFill>
                  <a:srgbClr val="3333FF"/>
                </a:solidFill>
              </a:rPr>
              <a:t>高速缓存分配优化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188" y="3000375"/>
            <a:ext cx="7993062" cy="3500438"/>
          </a:xfrm>
          <a:ln/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8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姓名：黄子翚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1401214258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导师：罗英伟教授</a:t>
            </a:r>
            <a:endParaRPr lang="en-US" altLang="zh-CN" sz="2000" dirty="0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二〇一七年六月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基于部分共享</a:t>
            </a:r>
            <a:r>
              <a:rPr lang="zh-CN" altLang="en-US" dirty="0" smtClean="0"/>
              <a:t>的缓存优化框架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Cache Allocation with Partial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技术，可以在真实机器上直接运行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通过部分共享实现了较细粒度的分配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具有灵活性，可以适用于多种优化目标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具有可扩展性，在核数较多时仍然有效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0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预测：根据程序缓存特性，预测在任意</a:t>
            </a:r>
            <a:r>
              <a:rPr lang="en-US" altLang="zh-CN" sz="2000" dirty="0" smtClean="0"/>
              <a:t>CAT</a:t>
            </a:r>
            <a:r>
              <a:rPr lang="zh-CN" altLang="en-US" sz="2000" dirty="0" smtClean="0"/>
              <a:t>分配下的性能情况</a:t>
            </a:r>
            <a:endParaRPr lang="en-US" altLang="zh-CN" sz="2000" dirty="0"/>
          </a:p>
          <a:p>
            <a:r>
              <a:rPr lang="zh-CN" altLang="en-US" sz="2000" dirty="0" smtClean="0"/>
              <a:t>决策：根据优化目标，给出一个优化分配方案</a:t>
            </a:r>
            <a:endParaRPr lang="en-US" altLang="zh-CN" sz="2000" dirty="0" smtClean="0"/>
          </a:p>
          <a:p>
            <a:r>
              <a:rPr lang="zh-CN" altLang="en-US" sz="2000" dirty="0" smtClean="0"/>
              <a:t>执行：将分配方案应用到系统上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15" y="2852960"/>
            <a:ext cx="5322804" cy="25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36" y="2282341"/>
            <a:ext cx="5322804" cy="2592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63805" y="1988900"/>
            <a:ext cx="2304160" cy="3240225"/>
          </a:xfrm>
          <a:prstGeom prst="rect">
            <a:avLst/>
          </a:prstGeom>
          <a:solidFill>
            <a:srgbClr val="FF0000">
              <a:alpha val="18824"/>
            </a:srgb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：</a:t>
            </a:r>
            <a:r>
              <a:rPr lang="zh-CN" altLang="en-US" dirty="0"/>
              <a:t>给定任意</a:t>
            </a:r>
            <a:r>
              <a:rPr lang="en-US" altLang="zh-CN" dirty="0"/>
              <a:t>CAT</a:t>
            </a:r>
            <a:r>
              <a:rPr lang="zh-CN" altLang="en-US" dirty="0"/>
              <a:t>分配方案，输出每个线程的缓存失效率和</a:t>
            </a:r>
            <a:r>
              <a:rPr lang="en-US" altLang="zh-CN" dirty="0" smtClean="0"/>
              <a:t>IPC</a:t>
            </a:r>
          </a:p>
          <a:p>
            <a:r>
              <a:rPr lang="zh-CN" altLang="en-US" dirty="0" smtClean="0"/>
              <a:t>预处理：通过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离线采样程序的访存序列，并构造失效率曲线</a:t>
            </a:r>
            <a:r>
              <a:rPr lang="en-US" altLang="zh-CN" dirty="0" smtClean="0"/>
              <a:t>MRC</a:t>
            </a:r>
          </a:p>
          <a:p>
            <a:r>
              <a:rPr lang="zh-CN" altLang="en-US" dirty="0" smtClean="0"/>
              <a:t>难点：弄清每个“部分共享”片段的竞争结果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23" y="3839020"/>
            <a:ext cx="5389030" cy="22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解决预测问题的基本思路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竞争下，一个程序的缓存占用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与失效率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Miss-rate</a:t>
            </a:r>
            <a:r>
              <a:rPr lang="zh-CN" altLang="en-US" dirty="0" smtClean="0"/>
              <a:t>越小，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r>
              <a:rPr lang="zh-CN" altLang="en-US" dirty="0" smtClean="0"/>
              <a:t>稳定状态下的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就是我们要求的实际值</a:t>
            </a:r>
            <a:endParaRPr lang="en-US" altLang="zh-CN" dirty="0" smtClean="0"/>
          </a:p>
          <a:p>
            <a:r>
              <a:rPr lang="zh-CN" altLang="en-US" dirty="0" smtClean="0"/>
              <a:t>如何找到这个稳定状态？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7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对每段平均分配</a:t>
            </a:r>
            <a:r>
              <a:rPr lang="zh-CN" altLang="en-US" dirty="0"/>
              <a:t>各个</a:t>
            </a:r>
            <a:r>
              <a:rPr lang="zh-CN" altLang="en-US" dirty="0" smtClean="0"/>
              <a:t>程序的初始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重复下述步骤，直到收敛（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变化小于阈值）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Miss-rate, IPC</a:t>
            </a:r>
          </a:p>
          <a:p>
            <a:pPr lvl="1"/>
            <a:r>
              <a:rPr lang="en-US" altLang="zh-CN" dirty="0"/>
              <a:t>Miss-rate, </a:t>
            </a:r>
            <a:r>
              <a:rPr lang="en-US" altLang="zh-CN" dirty="0" smtClean="0"/>
              <a:t>IPC</a:t>
            </a:r>
            <a:r>
              <a:rPr lang="zh-CN" altLang="en-US" dirty="0"/>
              <a:t> </a:t>
            </a:r>
            <a:r>
              <a:rPr lang="zh-CN" altLang="en-US" dirty="0" smtClean="0"/>
              <a:t>→ 每段的失效数 → 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输出最终的</a:t>
            </a:r>
            <a:r>
              <a:rPr lang="en-US" altLang="zh-CN" dirty="0" smtClean="0"/>
              <a:t>Miss-rate, IPC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/>
              <a:t>Miss-rate, IPC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 smtClean="0"/>
              <a:t>Miss-rate</a:t>
            </a:r>
            <a:endParaRPr lang="en-US" altLang="zh-CN" dirty="0"/>
          </a:p>
          <a:p>
            <a:pPr lvl="1"/>
            <a:r>
              <a:rPr lang="zh-CN" altLang="en-US" dirty="0" smtClean="0"/>
              <a:t>根据预处理构造的缓存失效率曲线</a:t>
            </a:r>
            <a:r>
              <a:rPr lang="en-US" altLang="zh-CN" dirty="0" smtClean="0"/>
              <a:t>MRC</a:t>
            </a:r>
            <a:r>
              <a:rPr lang="zh-CN" altLang="en-US" dirty="0" smtClean="0"/>
              <a:t>，可以直接得到</a:t>
            </a:r>
            <a:r>
              <a:rPr lang="en-US" altLang="zh-CN" dirty="0" smtClean="0"/>
              <a:t>Miss-rate</a:t>
            </a:r>
          </a:p>
          <a:p>
            <a:r>
              <a:rPr lang="en-US" altLang="zh-CN" dirty="0" smtClean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IPC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5" y="3068975"/>
            <a:ext cx="6408445" cy="8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Occupancy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计算总失效数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根据比例，计算每个完全重叠片段的失效数</a:t>
            </a:r>
            <a:endParaRPr lang="en-US" altLang="zh-CN" dirty="0" smtClean="0"/>
          </a:p>
          <a:p>
            <a:r>
              <a:rPr lang="zh-CN" altLang="en-US" dirty="0" smtClean="0"/>
              <a:t>对于每个片段，更新其下每个程序的</a:t>
            </a:r>
            <a:r>
              <a:rPr lang="en-US" altLang="zh-CN" dirty="0" smtClean="0"/>
              <a:t>Occupancy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5" y="1790808"/>
            <a:ext cx="5224691" cy="548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5" y="3645015"/>
            <a:ext cx="8492848" cy="15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36" y="2282341"/>
            <a:ext cx="5322804" cy="2592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48041" y="2197768"/>
            <a:ext cx="2167160" cy="1026696"/>
          </a:xfrm>
          <a:prstGeom prst="rect">
            <a:avLst/>
          </a:prstGeom>
          <a:solidFill>
            <a:srgbClr val="FF0000">
              <a:alpha val="18824"/>
            </a:srgb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0" y="1340855"/>
            <a:ext cx="6178261" cy="502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5" y="2338960"/>
            <a:ext cx="2808195" cy="512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24" y="3284990"/>
            <a:ext cx="5541253" cy="6535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724" y="4334989"/>
            <a:ext cx="4752330" cy="688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21" y="5380547"/>
            <a:ext cx="3760306" cy="6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研究问题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zh-CN" altLang="en-US" dirty="0" smtClean="0"/>
              <a:t>基于部分共享的缓存分配优化框架（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/>
              <a:t>总结与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2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问题：给定一个优化指标，找到一个分配方案将该指标最大化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最小化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解空间巨大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20-Way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，单个程序分配有</a:t>
                </a:r>
                <a:r>
                  <a:rPr lang="en-US" altLang="zh-CN" dirty="0" smtClean="0"/>
                  <a:t>210</a:t>
                </a:r>
                <a:r>
                  <a:rPr lang="zh-CN" altLang="en-US" dirty="0" smtClean="0"/>
                  <a:t>种，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个程序的分配方案数是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短时间</a:t>
                </a:r>
                <a:r>
                  <a:rPr lang="zh-CN" altLang="en-US" dirty="0"/>
                  <a:t>内找到一个较优解意义更</a:t>
                </a:r>
                <a:r>
                  <a:rPr lang="zh-CN" altLang="en-US" dirty="0" smtClean="0"/>
                  <a:t>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预测不是绝对准确，全局最优解并没太大意义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“模拟退火算法”适合解决这类问题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2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7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1" y="1438548"/>
            <a:ext cx="6428040" cy="46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36" y="2282341"/>
            <a:ext cx="5322804" cy="2592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48040" y="3945217"/>
            <a:ext cx="2167160" cy="1026696"/>
          </a:xfrm>
          <a:prstGeom prst="rect">
            <a:avLst/>
          </a:prstGeom>
          <a:solidFill>
            <a:srgbClr val="FF0000">
              <a:alpha val="18824"/>
            </a:srgb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利用英特尔开源工具</a:t>
            </a:r>
            <a:r>
              <a:rPr lang="en-US" altLang="zh-CN" sz="2400" dirty="0" err="1" smtClean="0"/>
              <a:t>Pqos</a:t>
            </a:r>
            <a:r>
              <a:rPr lang="zh-CN" altLang="en-US" sz="2400" dirty="0" smtClean="0"/>
              <a:t>来实施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400" dirty="0" smtClean="0"/>
          </a:p>
          <a:p>
            <a:r>
              <a:rPr lang="zh-CN" altLang="en-US" sz="2400" dirty="0" smtClean="0"/>
              <a:t>目前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技术只做到核这个级别，线程级的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需要操作系统支持，并且还在开发中</a:t>
            </a:r>
            <a:endParaRPr lang="en-US" altLang="zh-CN" sz="2400" dirty="0" smtClean="0"/>
          </a:p>
          <a:p>
            <a:r>
              <a:rPr lang="zh-CN" altLang="en-US" sz="2400" dirty="0" smtClean="0"/>
              <a:t>我们的实验是通过</a:t>
            </a:r>
            <a:r>
              <a:rPr lang="en-US" altLang="zh-CN" sz="2400" dirty="0" smtClean="0"/>
              <a:t>Docker</a:t>
            </a:r>
            <a:r>
              <a:rPr lang="zh-CN" altLang="en-US" sz="2400" dirty="0" smtClean="0"/>
              <a:t>将程序绑定到核，再在核上施加一个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7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实验评估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Xeon E5-2699 V4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路，</a:t>
            </a:r>
            <a:r>
              <a:rPr lang="en-US" altLang="zh-CN" dirty="0" smtClean="0"/>
              <a:t>55MB LLC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测试程序组成一个工作负载</a:t>
            </a:r>
            <a:endParaRPr lang="en-US" altLang="zh-CN" dirty="0" smtClean="0"/>
          </a:p>
          <a:p>
            <a:r>
              <a:rPr lang="zh-CN" altLang="en-US" dirty="0" smtClean="0"/>
              <a:t>实际运行采集数据，对比以下三种方案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CAPS</a:t>
            </a:r>
            <a:r>
              <a:rPr lang="zh-CN" altLang="en-US" dirty="0" smtClean="0"/>
              <a:t>部分重叠方案</a:t>
            </a:r>
            <a:endParaRPr lang="en-US" altLang="zh-CN" dirty="0"/>
          </a:p>
          <a:p>
            <a:pPr lvl="1"/>
            <a:r>
              <a:rPr lang="zh-CN" altLang="en-US" dirty="0" smtClean="0"/>
              <a:t>无重叠分配方案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自由竞争方案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1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综合评估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55" y="2386235"/>
            <a:ext cx="7245487" cy="355751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平均情况下的五种指标在三种方案下的对比。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的部分重叠方案都是最优的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4272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不同核数对比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10" y="2238868"/>
            <a:ext cx="5934492" cy="39216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不同核数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线程数的对比。随着核数增多，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的优势会更加明显</a:t>
            </a:r>
            <a:endParaRPr lang="en-US" altLang="zh-CN" b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46" y="3068975"/>
            <a:ext cx="2817954" cy="19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1" y="2215713"/>
            <a:ext cx="5000339" cy="2978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一个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核工作负载，</a:t>
            </a:r>
            <a:r>
              <a:rPr lang="en-US" altLang="zh-CN" b="0" dirty="0" smtClean="0"/>
              <a:t>CAPS</a:t>
            </a:r>
            <a:r>
              <a:rPr lang="zh-CN" altLang="en-US" b="0" dirty="0"/>
              <a:t>针对</a:t>
            </a:r>
            <a:r>
              <a:rPr lang="en-US" altLang="zh-CN" b="0" dirty="0" smtClean="0"/>
              <a:t>Throughput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Fair slowdown</a:t>
            </a:r>
            <a:r>
              <a:rPr lang="zh-CN" altLang="en-US" b="0" dirty="0" smtClean="0"/>
              <a:t>分别生成了两种部分重叠方案</a:t>
            </a:r>
            <a:endParaRPr lang="en-US" altLang="zh-CN" b="0" dirty="0" smtClean="0"/>
          </a:p>
        </p:txBody>
      </p:sp>
      <p:sp>
        <p:nvSpPr>
          <p:cNvPr id="3" name="右大括号 2"/>
          <p:cNvSpPr/>
          <p:nvPr/>
        </p:nvSpPr>
        <p:spPr bwMode="auto">
          <a:xfrm>
            <a:off x="5296400" y="2306551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5274580" y="3666766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38" y="5252751"/>
            <a:ext cx="5827400" cy="1369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24080" y="2671700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类程序，限制缓存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24080" y="4000607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类程序，保证缓存使用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两种方案的相似点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 bwMode="auto">
          <a:xfrm rot="5400000">
            <a:off x="3222261" y="38793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9823" y="5295727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方案大大限制了它们的缓存占用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 bwMode="auto">
          <a:xfrm rot="5400000">
            <a:off x="5792213" y="39039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6605" y="5293450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方案给了它们更大的缓存空间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6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随着越来越多的核被加入单个处理器中，存储的瓶颈问题日益突出，共享缓存的竞争会引起严重的性能下降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1" y="3061658"/>
            <a:ext cx="3880353" cy="2021563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0" y="2953650"/>
            <a:ext cx="4218137" cy="2237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168" y="5299236"/>
            <a:ext cx="273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多级缓存典型架构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48040" y="5324188"/>
            <a:ext cx="36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多个程序并发执行引起的</a:t>
            </a:r>
            <a:r>
              <a:rPr lang="en-US" altLang="zh-CN" dirty="0" smtClean="0"/>
              <a:t>Slowdown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两种方案的不同点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88662" y="5106394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mcf</a:t>
            </a:r>
            <a:r>
              <a:rPr lang="zh-CN" altLang="en-US" dirty="0" smtClean="0"/>
              <a:t>是低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Fair slowdown</a:t>
            </a:r>
            <a:r>
              <a:rPr lang="zh-CN" altLang="en-US" dirty="0" smtClean="0"/>
              <a:t>方案更青睐它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61953" y="5103089"/>
            <a:ext cx="2613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gcc</a:t>
            </a:r>
            <a:r>
              <a:rPr lang="zh-CN" altLang="en-US" dirty="0" smtClean="0"/>
              <a:t>是高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Throughput</a:t>
            </a:r>
            <a:r>
              <a:rPr lang="zh-CN" altLang="en-US" dirty="0" smtClean="0"/>
              <a:t>方案更青睐它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2300858" y="4581080"/>
            <a:ext cx="492838" cy="498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3577610" y="4581080"/>
            <a:ext cx="1311052" cy="58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2715663" y="2492935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224147" y="2475406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980" y="1417055"/>
            <a:ext cx="4187101" cy="40952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3861252" cy="421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单个程序</a:t>
            </a:r>
            <a:r>
              <a:rPr lang="en-US" altLang="zh-CN" b="0" dirty="0" smtClean="0"/>
              <a:t>IPC</a:t>
            </a:r>
            <a:r>
              <a:rPr lang="zh-CN" altLang="en-US" b="0" dirty="0" smtClean="0"/>
              <a:t>对比，污染程序变化不大，敏感程序都有提升</a:t>
            </a:r>
            <a:endParaRPr lang="en-US" altLang="zh-CN" b="0" dirty="0" smtClean="0"/>
          </a:p>
          <a:p>
            <a:r>
              <a:rPr lang="en-US" altLang="zh-CN" b="0" dirty="0" err="1" smtClean="0"/>
              <a:t>Througput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Throughput=14.87</a:t>
            </a:r>
          </a:p>
          <a:p>
            <a:pPr lvl="1"/>
            <a:r>
              <a:rPr lang="en-US" altLang="zh-CN" b="0" dirty="0" smtClean="0"/>
              <a:t>Fair slowdown=1.26</a:t>
            </a:r>
          </a:p>
          <a:p>
            <a:r>
              <a:rPr lang="en-US" altLang="zh-CN" b="0" dirty="0" smtClean="0"/>
              <a:t>Fair slowdown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Throughput=13.95</a:t>
            </a: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Fair slowdown=1.21</a:t>
            </a:r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2785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总结与展望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9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zh-CN" altLang="en-US" dirty="0" smtClean="0"/>
              <a:t>一个纯软件的缓存优化框架</a:t>
            </a:r>
            <a:r>
              <a:rPr lang="en-US" altLang="zh-CN" dirty="0" smtClean="0"/>
              <a:t>CAPS</a:t>
            </a:r>
          </a:p>
          <a:p>
            <a:pPr lvl="1"/>
            <a:r>
              <a:rPr lang="zh-CN" altLang="en-US" dirty="0"/>
              <a:t>可以在真实机器上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zh-CN" altLang="en-US" dirty="0"/>
              <a:t>在较细粒度层面实现对缓存占用的控制和管理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具有</a:t>
            </a:r>
            <a:r>
              <a:rPr lang="zh-CN" altLang="en-US" dirty="0"/>
              <a:t>策略灵活性，可以支持多种优化目标</a:t>
            </a:r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良好的可扩展性，在核数较多的情况下也同样适用</a:t>
            </a:r>
          </a:p>
          <a:p>
            <a:r>
              <a:rPr lang="zh-CN" altLang="en-US" dirty="0" smtClean="0"/>
              <a:t>目前离线生成一个优化方案大约需要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秒，未来希望拓展到在线场景中，可以实时调整分配方案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相关研究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基于部分共享的缓存分配优化框架（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/>
              <a:t>总结与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7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近二十年来，学术界对该问题进行了广泛的讨论，研究者们发现通过硬件或软件的方式</a:t>
            </a:r>
            <a:r>
              <a:rPr lang="zh-CN" altLang="en-US" dirty="0" smtClean="0">
                <a:solidFill>
                  <a:srgbClr val="FF0000"/>
                </a:solidFill>
              </a:rPr>
              <a:t>对共享缓存进行划分</a:t>
            </a:r>
            <a:r>
              <a:rPr lang="zh-CN" altLang="en-US" dirty="0" smtClean="0"/>
              <a:t>可以有效改善系统整体性能</a:t>
            </a:r>
            <a:endParaRPr lang="en-US" altLang="zh-CN" dirty="0" smtClean="0"/>
          </a:p>
          <a:p>
            <a:r>
              <a:rPr lang="zh-CN" altLang="en-US" dirty="0" smtClean="0"/>
              <a:t>硬件方法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需要硬件修改，多在模拟器上实现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Way </a:t>
            </a:r>
            <a:r>
              <a:rPr lang="en-US" altLang="zh-CN" dirty="0" smtClean="0"/>
              <a:t>Partitioning</a:t>
            </a:r>
          </a:p>
          <a:p>
            <a:r>
              <a:rPr lang="zh-CN" altLang="en-US" dirty="0" smtClean="0"/>
              <a:t>软件方法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不需要修改硬件，曾经可在真实系统上实现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Page </a:t>
            </a:r>
            <a:r>
              <a:rPr lang="en-US" altLang="zh-CN" dirty="0" smtClean="0"/>
              <a:t>Coloring</a:t>
            </a:r>
          </a:p>
          <a:p>
            <a:r>
              <a:rPr lang="zh-CN" altLang="en-US" dirty="0" smtClean="0"/>
              <a:t>问题：目前都无法直接应用在真实环境中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英特尔高速缓存分配技术（</a:t>
            </a:r>
            <a:r>
              <a:rPr lang="en-US" altLang="zh-CN" dirty="0" smtClean="0"/>
              <a:t>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首次商用处理器上实现了缓存分配技术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Way Partitioning</a:t>
            </a:r>
            <a:r>
              <a:rPr lang="zh-CN" altLang="en-US" dirty="0" smtClean="0"/>
              <a:t>技术，</a:t>
            </a:r>
            <a:r>
              <a:rPr lang="zh-CN" altLang="en-US" dirty="0"/>
              <a:t>分配粒度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分配必须是连续的路</a:t>
            </a:r>
            <a:endParaRPr lang="en-US" altLang="zh-CN" dirty="0" smtClean="0"/>
          </a:p>
          <a:p>
            <a:pPr lvl="1"/>
            <a:r>
              <a:rPr lang="zh-CN" altLang="en-US" dirty="0"/>
              <a:t>分配</a:t>
            </a:r>
            <a:r>
              <a:rPr lang="zh-CN" altLang="en-US" dirty="0" smtClean="0"/>
              <a:t>间允许重叠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可分配路数较少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40" y="3861030"/>
            <a:ext cx="5688395" cy="17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r>
              <a:rPr lang="zh-CN" altLang="en-US" dirty="0" smtClean="0"/>
              <a:t>技术的应用目前局限于</a:t>
            </a:r>
            <a:r>
              <a:rPr lang="en-US" altLang="zh-CN" dirty="0" err="1" smtClean="0"/>
              <a:t>QoS</a:t>
            </a:r>
            <a:endParaRPr lang="en-US" altLang="zh-CN" dirty="0" smtClean="0"/>
          </a:p>
          <a:p>
            <a:r>
              <a:rPr lang="zh-CN" altLang="en-US" dirty="0" smtClean="0"/>
              <a:t>目前还没有一个可以在真实系统上运行的普适性缓存优化框架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是否可以借助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技术实现一个这样的框架？关键：突破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技术本身的限制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基于部分共享的缓存分配优化框架（</a:t>
            </a:r>
            <a:r>
              <a:rPr lang="en-US" altLang="zh-CN" dirty="0" smtClean="0">
                <a:solidFill>
                  <a:srgbClr val="FF0000"/>
                </a:solidFill>
              </a:rPr>
              <a:t>CAPS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/>
              <a:t>总结与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3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部分共享</a:t>
            </a:r>
            <a:r>
              <a:rPr lang="zh-CN" altLang="en-US" dirty="0" smtClean="0"/>
              <a:t>细化分配粒度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55" y="1988900"/>
            <a:ext cx="5000565" cy="3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_2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_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</TotalTime>
  <Pages>0</Pages>
  <Words>1199</Words>
  <Characters>0</Characters>
  <Application>Microsoft Macintosh PowerPoint</Application>
  <DocSecurity>0</DocSecurity>
  <PresentationFormat>On-screen Show (4:3)</PresentationFormat>
  <Lines>0</Lines>
  <Paragraphs>243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Cambria Math</vt:lpstr>
      <vt:lpstr>Times New Roman</vt:lpstr>
      <vt:lpstr>Verdana</vt:lpstr>
      <vt:lpstr>Wingdings</vt:lpstr>
      <vt:lpstr>宋体</vt:lpstr>
      <vt:lpstr>黑体</vt:lpstr>
      <vt:lpstr>Arial</vt:lpstr>
      <vt:lpstr>1_Profile</vt:lpstr>
      <vt:lpstr>Profile_2</vt:lpstr>
      <vt:lpstr>基于部分共享的 高速缓存分配优化</vt:lpstr>
      <vt:lpstr>大纲</vt:lpstr>
      <vt:lpstr>研究问题</vt:lpstr>
      <vt:lpstr>大纲</vt:lpstr>
      <vt:lpstr>相关研究</vt:lpstr>
      <vt:lpstr>英特尔高速缓存分配技术（CAT）</vt:lpstr>
      <vt:lpstr>研究动机</vt:lpstr>
      <vt:lpstr>大纲</vt:lpstr>
      <vt:lpstr>解决思路</vt:lpstr>
      <vt:lpstr>CAPS设计目标</vt:lpstr>
      <vt:lpstr>CAPS架构</vt:lpstr>
      <vt:lpstr>CAPS架构</vt:lpstr>
      <vt:lpstr>预测模块</vt:lpstr>
      <vt:lpstr>解决预测问题的基本思路</vt:lpstr>
      <vt:lpstr>迭代算法</vt:lpstr>
      <vt:lpstr>Occupancy → Miss-rate, IPC</vt:lpstr>
      <vt:lpstr>Miss-rate → Occupancy</vt:lpstr>
      <vt:lpstr>CAPS架构</vt:lpstr>
      <vt:lpstr>优化指标</vt:lpstr>
      <vt:lpstr>决策算法</vt:lpstr>
      <vt:lpstr>决策算法</vt:lpstr>
      <vt:lpstr>CAPS架构</vt:lpstr>
      <vt:lpstr>执行模块</vt:lpstr>
      <vt:lpstr>大纲</vt:lpstr>
      <vt:lpstr>实验环境</vt:lpstr>
      <vt:lpstr>综合评估</vt:lpstr>
      <vt:lpstr>不同核数对比</vt:lpstr>
      <vt:lpstr>个案分析</vt:lpstr>
      <vt:lpstr>个案分析</vt:lpstr>
      <vt:lpstr>个案分析</vt:lpstr>
      <vt:lpstr>个案分析</vt:lpstr>
      <vt:lpstr>大纲</vt:lpstr>
      <vt:lpstr>总结与展望</vt:lpstr>
      <vt:lpstr>谢谢！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Network Computing and Information Systems</dc:title>
  <dc:subject/>
  <dc:creator>lxm</dc:creator>
  <cp:keywords/>
  <dc:description/>
  <cp:lastModifiedBy>ROGER H</cp:lastModifiedBy>
  <cp:revision>2459</cp:revision>
  <dcterms:created xsi:type="dcterms:W3CDTF">2007-10-23T17:59:00Z</dcterms:created>
  <dcterms:modified xsi:type="dcterms:W3CDTF">2017-06-06T00:37:56Z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