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3FF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4"/>
    <p:restoredTop sz="94585"/>
  </p:normalViewPr>
  <p:slideViewPr>
    <p:cSldViewPr snapToGrid="0" snapToObjects="1">
      <p:cViewPr varScale="1">
        <p:scale>
          <a:sx n="70" d="100"/>
          <a:sy n="70" d="100"/>
        </p:scale>
        <p:origin x="19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6D5F4-4A76-ED42-8531-EB617D737F41}" type="datetimeFigureOut">
              <a:rPr lang="pt-BR" smtClean="0"/>
              <a:t>20/11/16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BA700-20C3-814A-8A93-21E399CD8A5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4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geriobiondi/social/blob/master/cassandra/model.cq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geriobiondi/social/blob/master/cassandra/model.cql" TargetMode="External"/><Relationship Id="rId3" Type="http://schemas.openxmlformats.org/officeDocument/2006/relationships/hyperlink" Target="https://github.com/rogeriobiondi/social/blob/master/README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Ingestão dados </a:t>
            </a:r>
            <a:r>
              <a:rPr lang="pt-BR" dirty="0" err="1" smtClean="0"/>
              <a:t>twitter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Relatório Técnico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Rogério </a:t>
            </a:r>
            <a:r>
              <a:rPr lang="pt-BR" dirty="0" err="1" smtClean="0"/>
              <a:t>biondi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601133"/>
            <a:ext cx="19177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37068"/>
            <a:ext cx="10131425" cy="1456267"/>
          </a:xfrm>
        </p:spPr>
        <p:txBody>
          <a:bodyPr/>
          <a:lstStyle/>
          <a:p>
            <a:r>
              <a:rPr lang="pt-BR" dirty="0" smtClean="0"/>
              <a:t>Observações importantes</a:t>
            </a:r>
            <a:br>
              <a:rPr lang="pt-BR" dirty="0" smtClean="0"/>
            </a:br>
            <a:r>
              <a:rPr lang="pt-BR" sz="2800" dirty="0" smtClean="0"/>
              <a:t>Infraestrutura</a:t>
            </a:r>
            <a:endParaRPr lang="pt-BR" baseline="30000" dirty="0"/>
          </a:p>
        </p:txBody>
      </p:sp>
      <p:sp>
        <p:nvSpPr>
          <p:cNvPr id="18" name="Retângulo 17"/>
          <p:cNvSpPr/>
          <p:nvPr/>
        </p:nvSpPr>
        <p:spPr>
          <a:xfrm>
            <a:off x="685801" y="1769533"/>
            <a:ext cx="374825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O container criado no demo não prevê nenhum tipo de otimização para reduzir o tempo de criação (build) nem de execução (</a:t>
            </a:r>
            <a:r>
              <a:rPr lang="pt-BR" sz="2000" dirty="0" err="1" smtClean="0">
                <a:solidFill>
                  <a:srgbClr val="00E3FF"/>
                </a:solidFill>
              </a:rPr>
              <a:t>run</a:t>
            </a:r>
            <a:r>
              <a:rPr lang="pt-BR" sz="2000" dirty="0" smtClean="0">
                <a:solidFill>
                  <a:srgbClr val="00E3FF"/>
                </a:solidFill>
              </a:rPr>
              <a:t>). A versão de produção deve atentar a este problema, caso o ambiente precise ser criado repetidas vezes ou não possa ficar indisponível.</a:t>
            </a:r>
            <a:endParaRPr lang="pt-BR" sz="2000" dirty="0">
              <a:solidFill>
                <a:srgbClr val="00E3FF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203193" y="1769533"/>
            <a:ext cx="374825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O demo contém versões </a:t>
            </a:r>
            <a:r>
              <a:rPr lang="pt-BR" sz="2000" dirty="0" err="1" smtClean="0">
                <a:solidFill>
                  <a:srgbClr val="00E3FF"/>
                </a:solidFill>
              </a:rPr>
              <a:t>standalone</a:t>
            </a:r>
            <a:r>
              <a:rPr lang="pt-BR" sz="2000" dirty="0" smtClean="0">
                <a:solidFill>
                  <a:srgbClr val="00E3FF"/>
                </a:solidFill>
              </a:rPr>
              <a:t> ou single node de todos os produtos. Uma arquitetura apropriada, em cluster, deve ser considerada, assim como a fragmentação dos produtos em diversos containers. Para mantê-los e gerenciá-los, fornecer </a:t>
            </a:r>
            <a:r>
              <a:rPr lang="pt-BR" sz="2000" dirty="0" err="1" smtClean="0">
                <a:solidFill>
                  <a:srgbClr val="00E3FF"/>
                </a:solidFill>
              </a:rPr>
              <a:t>failover</a:t>
            </a:r>
            <a:r>
              <a:rPr lang="pt-BR" sz="2000" dirty="0" smtClean="0">
                <a:solidFill>
                  <a:srgbClr val="00E3FF"/>
                </a:solidFill>
              </a:rPr>
              <a:t> ou cluster de containers, podem ser usadas soluções como o Apache Mesos + </a:t>
            </a:r>
            <a:r>
              <a:rPr lang="pt-BR" sz="2000" dirty="0" err="1" smtClean="0">
                <a:solidFill>
                  <a:srgbClr val="00E3FF"/>
                </a:solidFill>
              </a:rPr>
              <a:t>Marathon</a:t>
            </a:r>
            <a:r>
              <a:rPr lang="pt-BR" sz="2000" dirty="0" smtClean="0">
                <a:solidFill>
                  <a:srgbClr val="00E3FF"/>
                </a:solidFill>
              </a:rPr>
              <a:t>, </a:t>
            </a:r>
            <a:r>
              <a:rPr lang="pt-BR" sz="2000" dirty="0" err="1" smtClean="0">
                <a:solidFill>
                  <a:srgbClr val="00E3FF"/>
                </a:solidFill>
              </a:rPr>
              <a:t>Kubernetes</a:t>
            </a:r>
            <a:r>
              <a:rPr lang="pt-BR" sz="2000" dirty="0" smtClean="0">
                <a:solidFill>
                  <a:srgbClr val="00E3FF"/>
                </a:solidFill>
              </a:rPr>
              <a:t>, </a:t>
            </a:r>
            <a:r>
              <a:rPr lang="pt-BR" sz="2000" dirty="0" err="1" smtClean="0">
                <a:solidFill>
                  <a:srgbClr val="00E3FF"/>
                </a:solidFill>
              </a:rPr>
              <a:t>Swarm</a:t>
            </a:r>
            <a:r>
              <a:rPr lang="pt-BR" sz="2000" dirty="0" smtClean="0">
                <a:solidFill>
                  <a:srgbClr val="00E3FF"/>
                </a:solidFill>
              </a:rPr>
              <a:t> etc.</a:t>
            </a:r>
            <a:r>
              <a:rPr lang="pt-BR" sz="2000" dirty="0" smtClean="0">
                <a:solidFill>
                  <a:srgbClr val="00E3FF"/>
                </a:solidFill>
              </a:rPr>
              <a:t> Ou soluções em nuvem como o </a:t>
            </a:r>
            <a:r>
              <a:rPr lang="pt-BR" sz="2000" dirty="0" err="1" smtClean="0">
                <a:solidFill>
                  <a:srgbClr val="00E3FF"/>
                </a:solidFill>
              </a:rPr>
              <a:t>Amazon</a:t>
            </a:r>
            <a:r>
              <a:rPr lang="pt-BR" sz="2000" dirty="0" smtClean="0">
                <a:solidFill>
                  <a:srgbClr val="00E3FF"/>
                </a:solidFill>
              </a:rPr>
              <a:t> ECS.</a:t>
            </a:r>
            <a:endParaRPr lang="pt-BR" sz="2000" dirty="0">
              <a:solidFill>
                <a:srgbClr val="00E3FF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933163" y="1769533"/>
            <a:ext cx="37482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Foi fornecido apenas um grau de automação mínimo dos containers. Para produção podem ser usadas ferramentas como o </a:t>
            </a:r>
            <a:r>
              <a:rPr lang="pt-BR" sz="2000" dirty="0" err="1" smtClean="0">
                <a:solidFill>
                  <a:srgbClr val="00E3FF"/>
                </a:solidFill>
              </a:rPr>
              <a:t>Docker</a:t>
            </a:r>
            <a:r>
              <a:rPr lang="pt-BR" sz="2000" dirty="0" smtClean="0">
                <a:solidFill>
                  <a:srgbClr val="00E3FF"/>
                </a:solidFill>
              </a:rPr>
              <a:t> </a:t>
            </a:r>
            <a:r>
              <a:rPr lang="pt-BR" sz="2000" dirty="0" err="1" smtClean="0">
                <a:solidFill>
                  <a:srgbClr val="00E3FF"/>
                </a:solidFill>
              </a:rPr>
              <a:t>compose</a:t>
            </a:r>
            <a:r>
              <a:rPr lang="pt-BR" sz="2000" dirty="0" smtClean="0">
                <a:solidFill>
                  <a:srgbClr val="00E3FF"/>
                </a:solidFill>
              </a:rPr>
              <a:t>, </a:t>
            </a:r>
            <a:r>
              <a:rPr lang="pt-BR" sz="2000" dirty="0" err="1" smtClean="0">
                <a:solidFill>
                  <a:srgbClr val="00E3FF"/>
                </a:solidFill>
              </a:rPr>
              <a:t>Ansible</a:t>
            </a:r>
            <a:r>
              <a:rPr lang="pt-BR" sz="2000" dirty="0" smtClean="0">
                <a:solidFill>
                  <a:srgbClr val="00E3FF"/>
                </a:solidFill>
              </a:rPr>
              <a:t> (integração contínua), </a:t>
            </a:r>
            <a:r>
              <a:rPr lang="pt-BR" sz="2000" dirty="0" err="1" smtClean="0">
                <a:solidFill>
                  <a:srgbClr val="00E3FF"/>
                </a:solidFill>
              </a:rPr>
              <a:t>Puppet</a:t>
            </a:r>
            <a:r>
              <a:rPr lang="pt-BR" sz="2000" dirty="0" smtClean="0">
                <a:solidFill>
                  <a:srgbClr val="00E3FF"/>
                </a:solidFill>
              </a:rPr>
              <a:t> (configuração automática) </a:t>
            </a:r>
            <a:r>
              <a:rPr lang="pt-BR" sz="2000" dirty="0" err="1" smtClean="0">
                <a:solidFill>
                  <a:srgbClr val="00E3FF"/>
                </a:solidFill>
              </a:rPr>
              <a:t>etc</a:t>
            </a:r>
            <a:endParaRPr lang="pt-BR" sz="2000" dirty="0">
              <a:solidFill>
                <a:srgbClr val="00E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37068"/>
            <a:ext cx="10131425" cy="1456267"/>
          </a:xfrm>
        </p:spPr>
        <p:txBody>
          <a:bodyPr/>
          <a:lstStyle/>
          <a:p>
            <a:r>
              <a:rPr lang="pt-BR" dirty="0" smtClean="0"/>
              <a:t>Observações importantes</a:t>
            </a:r>
            <a:br>
              <a:rPr lang="pt-BR" dirty="0" smtClean="0"/>
            </a:br>
            <a:r>
              <a:rPr lang="pt-BR" sz="2800" dirty="0" smtClean="0"/>
              <a:t>Implementação</a:t>
            </a:r>
            <a:endParaRPr lang="pt-BR" baseline="30000" dirty="0"/>
          </a:p>
        </p:txBody>
      </p:sp>
      <p:sp>
        <p:nvSpPr>
          <p:cNvPr id="18" name="Retângulo 17"/>
          <p:cNvSpPr/>
          <p:nvPr/>
        </p:nvSpPr>
        <p:spPr>
          <a:xfrm>
            <a:off x="685801" y="1769532"/>
            <a:ext cx="35173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O código fornecido atinge o objetivo da maneira mais básica. Não prevê questões como parametrização. Vários parâmetros podem ser retirados dos programas (hard </a:t>
            </a:r>
            <a:r>
              <a:rPr lang="pt-BR" sz="2000" dirty="0" err="1" smtClean="0">
                <a:solidFill>
                  <a:srgbClr val="00E3FF"/>
                </a:solidFill>
              </a:rPr>
              <a:t>coded</a:t>
            </a:r>
            <a:r>
              <a:rPr lang="pt-BR" sz="2000" dirty="0" smtClean="0">
                <a:solidFill>
                  <a:srgbClr val="00E3FF"/>
                </a:solidFill>
              </a:rPr>
              <a:t>) e configurados como variáveis de ambiente ou parâmetros de inicialização dos containers. Ou ainda armazenados em um serviço como o </a:t>
            </a:r>
            <a:r>
              <a:rPr lang="pt-BR" sz="2000" dirty="0" err="1" smtClean="0">
                <a:solidFill>
                  <a:srgbClr val="00E3FF"/>
                </a:solidFill>
              </a:rPr>
              <a:t>etcd</a:t>
            </a:r>
            <a:r>
              <a:rPr lang="pt-BR" sz="2000" dirty="0" smtClean="0">
                <a:solidFill>
                  <a:srgbClr val="00E3FF"/>
                </a:solidFill>
              </a:rPr>
              <a:t>.</a:t>
            </a:r>
            <a:endParaRPr lang="pt-BR" sz="2000" dirty="0">
              <a:solidFill>
                <a:srgbClr val="00E3FF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312921" y="1769533"/>
            <a:ext cx="374825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Em cada ponto que julguei necessário, inclui uma marcação de TODO com as observações necessárias.</a:t>
            </a:r>
            <a:r>
              <a:rPr lang="pt-BR" sz="2000" dirty="0">
                <a:solidFill>
                  <a:srgbClr val="00E3FF"/>
                </a:solidFill>
              </a:rPr>
              <a:t/>
            </a:r>
            <a:br>
              <a:rPr lang="pt-BR" sz="2000" dirty="0">
                <a:solidFill>
                  <a:srgbClr val="00E3FF"/>
                </a:solidFill>
              </a:rPr>
            </a:br>
            <a:endParaRPr lang="pt-BR" sz="2000" dirty="0" smtClean="0">
              <a:solidFill>
                <a:srgbClr val="00E3FF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Comentários e cabeçalhos também não foram incluídos na demo, mas </a:t>
            </a:r>
            <a:r>
              <a:rPr lang="pt-BR" sz="2000" dirty="0" smtClean="0">
                <a:solidFill>
                  <a:srgbClr val="00E3FF"/>
                </a:solidFill>
              </a:rPr>
              <a:t>podem ser especificados de acordo com os padrões do cliente. Esta nota é para indicar ciência desse aspecto importante que é a limpeza e organização do código.</a:t>
            </a:r>
            <a:endParaRPr lang="pt-BR" sz="2000" dirty="0" smtClean="0">
              <a:solidFill>
                <a:srgbClr val="00E3FF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933163" y="1769533"/>
            <a:ext cx="37482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Outro ponto importante é que senhas ou dados sensíveis devem ser guardados em locais seguros, em </a:t>
            </a:r>
            <a:r>
              <a:rPr lang="pt-BR" sz="2000" dirty="0" err="1" smtClean="0">
                <a:solidFill>
                  <a:srgbClr val="00E3FF"/>
                </a:solidFill>
              </a:rPr>
              <a:t>keychain</a:t>
            </a:r>
            <a:r>
              <a:rPr lang="pt-BR" sz="2000" dirty="0" smtClean="0">
                <a:solidFill>
                  <a:srgbClr val="00E3FF"/>
                </a:solidFill>
              </a:rPr>
              <a:t> / </a:t>
            </a:r>
            <a:r>
              <a:rPr lang="pt-BR" sz="2000" dirty="0" err="1" smtClean="0">
                <a:solidFill>
                  <a:srgbClr val="00E3FF"/>
                </a:solidFill>
              </a:rPr>
              <a:t>keystore</a:t>
            </a:r>
            <a:r>
              <a:rPr lang="pt-BR" sz="2000" dirty="0" smtClean="0">
                <a:solidFill>
                  <a:srgbClr val="00E3FF"/>
                </a:solidFill>
              </a:rPr>
              <a:t> apropriados e as chaves usadas apenas na construção dos containers. Tais informações devem ser criptografadas e protegidas.</a:t>
            </a:r>
            <a:endParaRPr lang="pt-BR" sz="2000" dirty="0">
              <a:solidFill>
                <a:srgbClr val="00E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37068"/>
            <a:ext cx="10131425" cy="1456267"/>
          </a:xfrm>
        </p:spPr>
        <p:txBody>
          <a:bodyPr/>
          <a:lstStyle/>
          <a:p>
            <a:r>
              <a:rPr lang="pt-BR" dirty="0" smtClean="0"/>
              <a:t>Observações importantes</a:t>
            </a:r>
            <a:br>
              <a:rPr lang="pt-BR" dirty="0" smtClean="0"/>
            </a:br>
            <a:r>
              <a:rPr lang="pt-BR" sz="2800" dirty="0" smtClean="0"/>
              <a:t>Arquitetura</a:t>
            </a:r>
            <a:r>
              <a:rPr lang="pt-BR" sz="2800" baseline="30000" dirty="0" smtClean="0"/>
              <a:t>1</a:t>
            </a:r>
            <a:endParaRPr lang="pt-BR" baseline="30000" dirty="0"/>
          </a:p>
        </p:txBody>
      </p:sp>
      <p:sp>
        <p:nvSpPr>
          <p:cNvPr id="18" name="Retângulo 17"/>
          <p:cNvSpPr/>
          <p:nvPr/>
        </p:nvSpPr>
        <p:spPr>
          <a:xfrm>
            <a:off x="211431" y="3336443"/>
            <a:ext cx="35173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Apesar do desenho ter sido rapidamente implementado, não é a melhor solução possível. Existem outras formas interessantes de resolver o problema, como é o caso de Streaming, que permite processar os dados conforme chegam. </a:t>
            </a:r>
            <a:endParaRPr lang="pt-BR" sz="2000" dirty="0">
              <a:solidFill>
                <a:srgbClr val="00E3FF"/>
              </a:solidFill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389468" y="1989667"/>
            <a:ext cx="1058341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Twitter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7" name="Conector de Seta Reta 6"/>
          <p:cNvCxnSpPr>
            <a:stCxn id="10" idx="3"/>
          </p:cNvCxnSpPr>
          <p:nvPr/>
        </p:nvCxnSpPr>
        <p:spPr>
          <a:xfrm>
            <a:off x="1447809" y="2396067"/>
            <a:ext cx="702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2184410" y="1778000"/>
            <a:ext cx="1676400" cy="12361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Python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SSE – Server </a:t>
            </a:r>
            <a:r>
              <a:rPr lang="pt-BR" dirty="0" err="1" smtClean="0">
                <a:solidFill>
                  <a:schemeClr val="tx1"/>
                </a:solidFill>
              </a:rPr>
              <a:t>Side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Events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3826944" y="2362200"/>
            <a:ext cx="702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Arredondado 9"/>
          <p:cNvSpPr/>
          <p:nvPr/>
        </p:nvSpPr>
        <p:spPr>
          <a:xfrm>
            <a:off x="4529678" y="1989667"/>
            <a:ext cx="1227666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Cassandra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NoSQL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4148677" y="3386667"/>
            <a:ext cx="2065867" cy="15748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Reduções 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dados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Spark</a:t>
            </a:r>
            <a:r>
              <a:rPr lang="pt-BR" dirty="0" smtClean="0">
                <a:solidFill>
                  <a:schemeClr val="tx1"/>
                </a:solidFill>
              </a:rPr>
              <a:t> Streaming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188894" y="2802467"/>
            <a:ext cx="0" cy="584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Arredondado 12"/>
          <p:cNvSpPr/>
          <p:nvPr/>
        </p:nvSpPr>
        <p:spPr>
          <a:xfrm>
            <a:off x="8930222" y="2143760"/>
            <a:ext cx="1477683" cy="38607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Aplicação Web</a:t>
            </a: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NodeJs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AngularJS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6214545" y="4064578"/>
            <a:ext cx="552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8397193" y="4064578"/>
            <a:ext cx="457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Arredondado 18"/>
          <p:cNvSpPr/>
          <p:nvPr/>
        </p:nvSpPr>
        <p:spPr>
          <a:xfrm>
            <a:off x="10872919" y="3505720"/>
            <a:ext cx="1069960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Usuário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Final</a:t>
            </a:r>
          </a:p>
        </p:txBody>
      </p:sp>
      <p:cxnSp>
        <p:nvCxnSpPr>
          <p:cNvPr id="20" name="Conector de Seta Reta 19"/>
          <p:cNvCxnSpPr>
            <a:stCxn id="13" idx="3"/>
          </p:cNvCxnSpPr>
          <p:nvPr/>
        </p:nvCxnSpPr>
        <p:spPr>
          <a:xfrm flipV="1">
            <a:off x="10407905" y="4064577"/>
            <a:ext cx="409321" cy="9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3986661" y="2751668"/>
            <a:ext cx="732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/>
              <a:t>Dados</a:t>
            </a:r>
          </a:p>
          <a:p>
            <a:r>
              <a:rPr lang="pt-BR" sz="1600" dirty="0" smtClean="0"/>
              <a:t>Brutos</a:t>
            </a:r>
            <a:endParaRPr lang="pt-BR" sz="1600" dirty="0"/>
          </a:p>
        </p:txBody>
      </p:sp>
      <p:sp>
        <p:nvSpPr>
          <p:cNvPr id="24" name="Retângulo 23"/>
          <p:cNvSpPr/>
          <p:nvPr/>
        </p:nvSpPr>
        <p:spPr>
          <a:xfrm>
            <a:off x="6253012" y="3167166"/>
            <a:ext cx="875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smtClean="0"/>
              <a:t>Sumário</a:t>
            </a:r>
            <a:endParaRPr lang="pt-BR" sz="1600" dirty="0"/>
          </a:p>
        </p:txBody>
      </p:sp>
      <p:sp>
        <p:nvSpPr>
          <p:cNvPr id="26" name="Retângulo 25"/>
          <p:cNvSpPr/>
          <p:nvPr/>
        </p:nvSpPr>
        <p:spPr>
          <a:xfrm>
            <a:off x="1411827" y="1854200"/>
            <a:ext cx="7746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 smtClean="0"/>
              <a:t>Tweets</a:t>
            </a:r>
            <a:endParaRPr lang="pt-BR" sz="1600" dirty="0"/>
          </a:p>
        </p:txBody>
      </p:sp>
      <p:sp>
        <p:nvSpPr>
          <p:cNvPr id="29" name="Retângulo Arredondado 28"/>
          <p:cNvSpPr/>
          <p:nvPr/>
        </p:nvSpPr>
        <p:spPr>
          <a:xfrm>
            <a:off x="6786044" y="3658178"/>
            <a:ext cx="1611149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Redis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NoSQL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Memory</a:t>
            </a:r>
            <a:r>
              <a:rPr lang="pt-BR" dirty="0" smtClean="0">
                <a:solidFill>
                  <a:schemeClr val="tx1"/>
                </a:solidFill>
              </a:rPr>
              <a:t> Grid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311054" y="612621"/>
            <a:ext cx="256112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Os sumários são mantidos em um grid de memória, de forma mais dinâmica/rápida, pois são atualizados ”à quente”, de </a:t>
            </a:r>
            <a:r>
              <a:rPr lang="pt-BR" sz="2000" smtClean="0">
                <a:solidFill>
                  <a:srgbClr val="00E3FF"/>
                </a:solidFill>
              </a:rPr>
              <a:t>forma incremental.</a:t>
            </a:r>
            <a:endParaRPr lang="pt-BR" sz="2000" dirty="0">
              <a:solidFill>
                <a:srgbClr val="00E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57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37068"/>
            <a:ext cx="10131425" cy="1456267"/>
          </a:xfrm>
        </p:spPr>
        <p:txBody>
          <a:bodyPr/>
          <a:lstStyle/>
          <a:p>
            <a:r>
              <a:rPr lang="pt-BR" dirty="0" smtClean="0"/>
              <a:t>Observações importantes</a:t>
            </a:r>
            <a:br>
              <a:rPr lang="pt-BR" dirty="0" smtClean="0"/>
            </a:br>
            <a:r>
              <a:rPr lang="pt-BR" sz="2800" dirty="0" smtClean="0"/>
              <a:t>Arquitetura</a:t>
            </a:r>
            <a:r>
              <a:rPr lang="pt-BR" sz="2800" baseline="30000" dirty="0"/>
              <a:t>2</a:t>
            </a:r>
            <a:endParaRPr lang="pt-BR" baseline="30000" dirty="0"/>
          </a:p>
        </p:txBody>
      </p:sp>
      <p:sp>
        <p:nvSpPr>
          <p:cNvPr id="18" name="Retângulo 17"/>
          <p:cNvSpPr/>
          <p:nvPr/>
        </p:nvSpPr>
        <p:spPr>
          <a:xfrm>
            <a:off x="888087" y="3336443"/>
            <a:ext cx="35173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Outra solução é usar o sistema de mensageria do </a:t>
            </a:r>
            <a:r>
              <a:rPr lang="pt-BR" sz="2000" dirty="0" err="1" smtClean="0">
                <a:solidFill>
                  <a:srgbClr val="00E3FF"/>
                </a:solidFill>
              </a:rPr>
              <a:t>Hadoop</a:t>
            </a:r>
            <a:r>
              <a:rPr lang="pt-BR" sz="2000" dirty="0" smtClean="0">
                <a:solidFill>
                  <a:srgbClr val="00E3FF"/>
                </a:solidFill>
              </a:rPr>
              <a:t>, o Kafka e combiná-lo com o </a:t>
            </a:r>
            <a:r>
              <a:rPr lang="pt-BR" sz="2000" dirty="0" err="1" smtClean="0">
                <a:solidFill>
                  <a:srgbClr val="00E3FF"/>
                </a:solidFill>
              </a:rPr>
              <a:t>Flume</a:t>
            </a:r>
            <a:r>
              <a:rPr lang="pt-BR" sz="2000" dirty="0" smtClean="0">
                <a:solidFill>
                  <a:srgbClr val="00E3FF"/>
                </a:solidFill>
              </a:rPr>
              <a:t> para descarregar os dados no HDFS. O </a:t>
            </a:r>
            <a:r>
              <a:rPr lang="pt-BR" sz="2000" dirty="0" err="1" smtClean="0">
                <a:solidFill>
                  <a:srgbClr val="00E3FF"/>
                </a:solidFill>
              </a:rPr>
              <a:t>Hive</a:t>
            </a:r>
            <a:r>
              <a:rPr lang="pt-BR" sz="2000" dirty="0" smtClean="0">
                <a:solidFill>
                  <a:srgbClr val="00E3FF"/>
                </a:solidFill>
              </a:rPr>
              <a:t> permite que usuários de negócio, acostumados com SQL possam manipular os dados facilmente.</a:t>
            </a:r>
            <a:endParaRPr lang="pt-BR" sz="2000" dirty="0">
              <a:solidFill>
                <a:srgbClr val="00E3FF"/>
              </a:solidFill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389468" y="1989667"/>
            <a:ext cx="1058341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Twitter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7" name="Conector de Seta Reta 6"/>
          <p:cNvCxnSpPr>
            <a:stCxn id="10" idx="3"/>
          </p:cNvCxnSpPr>
          <p:nvPr/>
        </p:nvCxnSpPr>
        <p:spPr>
          <a:xfrm>
            <a:off x="1447809" y="2396067"/>
            <a:ext cx="702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2184410" y="1778000"/>
            <a:ext cx="1676400" cy="12361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Python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SSE – Server </a:t>
            </a:r>
            <a:r>
              <a:rPr lang="pt-BR" dirty="0" err="1" smtClean="0">
                <a:solidFill>
                  <a:schemeClr val="tx1"/>
                </a:solidFill>
              </a:rPr>
              <a:t>Side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Events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9" name="Conector de Seta Reta 8"/>
          <p:cNvCxnSpPr>
            <a:stCxn id="8" idx="3"/>
          </p:cNvCxnSpPr>
          <p:nvPr/>
        </p:nvCxnSpPr>
        <p:spPr>
          <a:xfrm>
            <a:off x="3860810" y="2396067"/>
            <a:ext cx="668868" cy="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Arredondado 9"/>
          <p:cNvSpPr/>
          <p:nvPr/>
        </p:nvSpPr>
        <p:spPr>
          <a:xfrm>
            <a:off x="4529678" y="1989667"/>
            <a:ext cx="1227666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Kafka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4529678" y="3386668"/>
            <a:ext cx="1314014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mtClean="0">
                <a:solidFill>
                  <a:schemeClr val="tx1"/>
                </a:solidFill>
              </a:rPr>
              <a:t>Flume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188894" y="2802467"/>
            <a:ext cx="0" cy="584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Arredondado 12"/>
          <p:cNvSpPr/>
          <p:nvPr/>
        </p:nvSpPr>
        <p:spPr>
          <a:xfrm>
            <a:off x="8845824" y="2143760"/>
            <a:ext cx="1562082" cy="38607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Aplicações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5843692" y="3826834"/>
            <a:ext cx="552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8024998" y="5174004"/>
            <a:ext cx="6305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Arredondado 18"/>
          <p:cNvSpPr/>
          <p:nvPr/>
        </p:nvSpPr>
        <p:spPr>
          <a:xfrm>
            <a:off x="10872919" y="3505720"/>
            <a:ext cx="1069960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Usuário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Final</a:t>
            </a:r>
          </a:p>
        </p:txBody>
      </p:sp>
      <p:cxnSp>
        <p:nvCxnSpPr>
          <p:cNvPr id="20" name="Conector de Seta Reta 19"/>
          <p:cNvCxnSpPr>
            <a:stCxn id="13" idx="3"/>
          </p:cNvCxnSpPr>
          <p:nvPr/>
        </p:nvCxnSpPr>
        <p:spPr>
          <a:xfrm flipV="1">
            <a:off x="10407906" y="4064576"/>
            <a:ext cx="409320" cy="9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3986661" y="2751668"/>
            <a:ext cx="732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/>
              <a:t>Dados</a:t>
            </a:r>
          </a:p>
          <a:p>
            <a:r>
              <a:rPr lang="pt-BR" sz="1600" dirty="0" smtClean="0"/>
              <a:t>Brutos</a:t>
            </a:r>
            <a:endParaRPr lang="pt-BR" sz="1600" dirty="0"/>
          </a:p>
        </p:txBody>
      </p:sp>
      <p:sp>
        <p:nvSpPr>
          <p:cNvPr id="24" name="Retângulo 23"/>
          <p:cNvSpPr/>
          <p:nvPr/>
        </p:nvSpPr>
        <p:spPr>
          <a:xfrm>
            <a:off x="7780030" y="4308466"/>
            <a:ext cx="875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smtClean="0"/>
              <a:t>Sumário</a:t>
            </a:r>
            <a:endParaRPr lang="pt-BR" sz="1600" dirty="0"/>
          </a:p>
        </p:txBody>
      </p:sp>
      <p:sp>
        <p:nvSpPr>
          <p:cNvPr id="26" name="Retângulo 25"/>
          <p:cNvSpPr/>
          <p:nvPr/>
        </p:nvSpPr>
        <p:spPr>
          <a:xfrm>
            <a:off x="1411827" y="1854200"/>
            <a:ext cx="7746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 smtClean="0"/>
              <a:t>Tweets</a:t>
            </a:r>
            <a:endParaRPr lang="pt-BR" sz="1600" dirty="0"/>
          </a:p>
        </p:txBody>
      </p:sp>
      <p:sp>
        <p:nvSpPr>
          <p:cNvPr id="29" name="Retângulo Arredondado 28"/>
          <p:cNvSpPr/>
          <p:nvPr/>
        </p:nvSpPr>
        <p:spPr>
          <a:xfrm>
            <a:off x="6401254" y="3420434"/>
            <a:ext cx="1611149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HDFS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446896" y="622678"/>
            <a:ext cx="40504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O modelo </a:t>
            </a:r>
            <a:r>
              <a:rPr lang="pt-BR" sz="2000" dirty="0" err="1" smtClean="0">
                <a:solidFill>
                  <a:srgbClr val="00E3FF"/>
                </a:solidFill>
              </a:rPr>
              <a:t>map-reduce</a:t>
            </a:r>
            <a:r>
              <a:rPr lang="pt-BR" sz="2000" dirty="0" smtClean="0">
                <a:solidFill>
                  <a:srgbClr val="00E3FF"/>
                </a:solidFill>
              </a:rPr>
              <a:t> clássico é ultrapassado, mas esse desenho pode ser implementado apenas com configurações e codificação reduzida.</a:t>
            </a:r>
            <a:endParaRPr lang="pt-BR" sz="2000" dirty="0">
              <a:solidFill>
                <a:srgbClr val="00E3FF"/>
              </a:solidFill>
            </a:endParaRPr>
          </a:p>
        </p:txBody>
      </p:sp>
      <p:sp>
        <p:nvSpPr>
          <p:cNvPr id="21" name="Retângulo Arredondado 20"/>
          <p:cNvSpPr/>
          <p:nvPr/>
        </p:nvSpPr>
        <p:spPr>
          <a:xfrm>
            <a:off x="6413849" y="4767604"/>
            <a:ext cx="1611149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Hive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6731182" y="4199468"/>
            <a:ext cx="0" cy="584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V="1">
            <a:off x="7578526" y="4243834"/>
            <a:ext cx="0" cy="495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5815025" y="4185355"/>
            <a:ext cx="732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/>
              <a:t>Dados</a:t>
            </a:r>
          </a:p>
          <a:p>
            <a:r>
              <a:rPr lang="pt-BR" sz="1600" dirty="0" smtClean="0"/>
              <a:t>Brutos</a:t>
            </a:r>
            <a:endParaRPr lang="pt-BR" sz="1600" dirty="0"/>
          </a:p>
        </p:txBody>
      </p:sp>
      <p:sp>
        <p:nvSpPr>
          <p:cNvPr id="28" name="Retângulo 27"/>
          <p:cNvSpPr/>
          <p:nvPr/>
        </p:nvSpPr>
        <p:spPr>
          <a:xfrm>
            <a:off x="7524090" y="5704428"/>
            <a:ext cx="1226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/>
              <a:t>JDBC / </a:t>
            </a:r>
            <a:r>
              <a:rPr lang="pt-BR" sz="1600" dirty="0" err="1" smtClean="0"/>
              <a:t>Thrift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6182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37068"/>
            <a:ext cx="10131425" cy="1456267"/>
          </a:xfrm>
        </p:spPr>
        <p:txBody>
          <a:bodyPr/>
          <a:lstStyle/>
          <a:p>
            <a:r>
              <a:rPr lang="pt-BR" dirty="0" smtClean="0"/>
              <a:t>Observações importantes</a:t>
            </a:r>
            <a:br>
              <a:rPr lang="pt-BR" dirty="0" smtClean="0"/>
            </a:br>
            <a:r>
              <a:rPr lang="pt-BR" sz="2800" dirty="0" smtClean="0"/>
              <a:t>Arquitetura</a:t>
            </a:r>
            <a:r>
              <a:rPr lang="pt-BR" sz="2800" baseline="30000" dirty="0" smtClean="0"/>
              <a:t>3</a:t>
            </a:r>
            <a:endParaRPr lang="pt-BR" baseline="30000" dirty="0"/>
          </a:p>
        </p:txBody>
      </p:sp>
      <p:sp>
        <p:nvSpPr>
          <p:cNvPr id="18" name="Retângulo 17"/>
          <p:cNvSpPr/>
          <p:nvPr/>
        </p:nvSpPr>
        <p:spPr>
          <a:xfrm>
            <a:off x="1468460" y="4038497"/>
            <a:ext cx="857165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Este outro desenho é ainda mais eficiente, pois usa o </a:t>
            </a:r>
            <a:r>
              <a:rPr lang="pt-BR" sz="2000" dirty="0" err="1" smtClean="0">
                <a:solidFill>
                  <a:srgbClr val="00E3FF"/>
                </a:solidFill>
              </a:rPr>
              <a:t>stack</a:t>
            </a:r>
            <a:r>
              <a:rPr lang="pt-BR" sz="2000" dirty="0" smtClean="0">
                <a:solidFill>
                  <a:srgbClr val="00E3FF"/>
                </a:solidFill>
              </a:rPr>
              <a:t> ELK (</a:t>
            </a:r>
            <a:r>
              <a:rPr lang="pt-BR" sz="2000" dirty="0" err="1" smtClean="0">
                <a:solidFill>
                  <a:srgbClr val="00E3FF"/>
                </a:solidFill>
              </a:rPr>
              <a:t>Elasticsearch</a:t>
            </a:r>
            <a:r>
              <a:rPr lang="pt-BR" sz="2000" dirty="0" smtClean="0">
                <a:solidFill>
                  <a:srgbClr val="00E3FF"/>
                </a:solidFill>
              </a:rPr>
              <a:t>, </a:t>
            </a:r>
            <a:r>
              <a:rPr lang="pt-BR" sz="2000" dirty="0" err="1" smtClean="0">
                <a:solidFill>
                  <a:srgbClr val="00E3FF"/>
                </a:solidFill>
              </a:rPr>
              <a:t>Logstash</a:t>
            </a:r>
            <a:r>
              <a:rPr lang="pt-BR" sz="2000" dirty="0" smtClean="0">
                <a:solidFill>
                  <a:srgbClr val="00E3FF"/>
                </a:solidFill>
              </a:rPr>
              <a:t> e </a:t>
            </a:r>
            <a:r>
              <a:rPr lang="pt-BR" sz="2000" dirty="0" err="1" smtClean="0">
                <a:solidFill>
                  <a:srgbClr val="00E3FF"/>
                </a:solidFill>
              </a:rPr>
              <a:t>Kibana</a:t>
            </a:r>
            <a:r>
              <a:rPr lang="pt-BR" sz="2000" dirty="0" smtClean="0">
                <a:solidFill>
                  <a:srgbClr val="00E3FF"/>
                </a:solidFill>
              </a:rPr>
              <a:t>). É possível implementar uma solução aproximada em </a:t>
            </a:r>
            <a:r>
              <a:rPr lang="pt-BR" sz="2800" b="1" dirty="0" smtClean="0"/>
              <a:t>1 dia</a:t>
            </a:r>
            <a:r>
              <a:rPr lang="pt-BR" sz="2000" dirty="0" smtClean="0">
                <a:solidFill>
                  <a:srgbClr val="00E3FF"/>
                </a:solidFill>
              </a:rPr>
              <a:t>, </a:t>
            </a:r>
            <a:r>
              <a:rPr lang="pt-BR" sz="2000" b="1" u="sng" dirty="0" smtClean="0"/>
              <a:t>sem praticamente nenhuma linha de código</a:t>
            </a:r>
            <a:r>
              <a:rPr lang="pt-BR" sz="2000" dirty="0" smtClean="0">
                <a:solidFill>
                  <a:srgbClr val="00E3FF"/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Muitos</a:t>
            </a:r>
            <a:r>
              <a:rPr lang="pt-BR" sz="2000" dirty="0" smtClean="0">
                <a:solidFill>
                  <a:srgbClr val="00E3FF"/>
                </a:solidFill>
              </a:rPr>
              <a:t> desenvolvedores, infelizmente, sempre tentam resolver todos os problemas com desenvolvimento, nem sempre a solução </a:t>
            </a:r>
            <a:r>
              <a:rPr lang="pt-BR" sz="2000" dirty="0" smtClean="0">
                <a:solidFill>
                  <a:srgbClr val="00E3FF"/>
                </a:solidFill>
              </a:rPr>
              <a:t>que proporciona o melhor ROI para a empresa.</a:t>
            </a:r>
            <a:endParaRPr lang="pt-BR" sz="2000" dirty="0">
              <a:solidFill>
                <a:srgbClr val="00E3FF"/>
              </a:solidFill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1468460" y="2117683"/>
            <a:ext cx="1058341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Twitter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3263402" y="1906016"/>
            <a:ext cx="1676400" cy="12361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Logstash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4924224" y="2490216"/>
            <a:ext cx="702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Arredondado 9"/>
          <p:cNvSpPr/>
          <p:nvPr/>
        </p:nvSpPr>
        <p:spPr>
          <a:xfrm>
            <a:off x="5608669" y="2117683"/>
            <a:ext cx="1460071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Elasticsearch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7525946" y="1906016"/>
            <a:ext cx="1562082" cy="15584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Kibana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7068740" y="2513146"/>
            <a:ext cx="457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Arredondado 18"/>
          <p:cNvSpPr/>
          <p:nvPr/>
        </p:nvSpPr>
        <p:spPr>
          <a:xfrm>
            <a:off x="9497348" y="2106746"/>
            <a:ext cx="1069960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Usuário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Final</a:t>
            </a:r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9088028" y="2522967"/>
            <a:ext cx="409320" cy="9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5065653" y="2879684"/>
            <a:ext cx="732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/>
              <a:t>Dados</a:t>
            </a:r>
          </a:p>
          <a:p>
            <a:r>
              <a:rPr lang="pt-BR" sz="1600" dirty="0" smtClean="0"/>
              <a:t>Brutos</a:t>
            </a:r>
            <a:endParaRPr lang="pt-BR" sz="1600" dirty="0"/>
          </a:p>
        </p:txBody>
      </p:sp>
      <p:sp>
        <p:nvSpPr>
          <p:cNvPr id="26" name="Retângulo 25"/>
          <p:cNvSpPr/>
          <p:nvPr/>
        </p:nvSpPr>
        <p:spPr>
          <a:xfrm>
            <a:off x="2490819" y="1982216"/>
            <a:ext cx="7746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 smtClean="0"/>
              <a:t>Tweets</a:t>
            </a:r>
            <a:endParaRPr lang="pt-BR" sz="16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2560668" y="2490216"/>
            <a:ext cx="702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6830879" y="2959948"/>
            <a:ext cx="695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smtClean="0"/>
              <a:t>Graph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21766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37068"/>
            <a:ext cx="10131425" cy="1456267"/>
          </a:xfrm>
        </p:spPr>
        <p:txBody>
          <a:bodyPr/>
          <a:lstStyle/>
          <a:p>
            <a:r>
              <a:rPr lang="pt-BR" dirty="0" smtClean="0"/>
              <a:t>Conclusão</a:t>
            </a:r>
            <a:endParaRPr lang="pt-BR" baseline="30000" dirty="0"/>
          </a:p>
        </p:txBody>
      </p:sp>
      <p:sp>
        <p:nvSpPr>
          <p:cNvPr id="18" name="Retângulo 17"/>
          <p:cNvSpPr/>
          <p:nvPr/>
        </p:nvSpPr>
        <p:spPr>
          <a:xfrm>
            <a:off x="685800" y="1679345"/>
            <a:ext cx="103418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200" dirty="0" smtClean="0">
                <a:solidFill>
                  <a:srgbClr val="00E3FF"/>
                </a:solidFill>
              </a:rPr>
              <a:t>Existem muitas formas de se resolver um mesmo problema, principalmente com as tecnologias de Big Data disponíveis, que são muitas. É importante avaliar cada caso com cuidado.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200" dirty="0" smtClean="0">
                <a:solidFill>
                  <a:srgbClr val="00E3FF"/>
                </a:solidFill>
              </a:rPr>
              <a:t>Na mineração de dados de mídias sociais é possível expandir para muito além, como </a:t>
            </a:r>
            <a:r>
              <a:rPr lang="pt-BR" sz="2200" dirty="0" smtClean="0">
                <a:solidFill>
                  <a:srgbClr val="00E3FF"/>
                </a:solidFill>
              </a:rPr>
              <a:t>análise de sentimento (análise bayesiana, o mesmo algoritmo usado para detectar SPAM), </a:t>
            </a:r>
            <a:r>
              <a:rPr lang="pt-BR" sz="2200" dirty="0" err="1" smtClean="0">
                <a:solidFill>
                  <a:srgbClr val="00E3FF"/>
                </a:solidFill>
              </a:rPr>
              <a:t>scrapping</a:t>
            </a:r>
            <a:r>
              <a:rPr lang="pt-BR" sz="2200" dirty="0" smtClean="0">
                <a:solidFill>
                  <a:srgbClr val="00E3FF"/>
                </a:solidFill>
              </a:rPr>
              <a:t> de dados e uma série de operações que podem gerar benefícios financeiros, ajudar a entender o humor e disposição dos clientes, identificar interesses </a:t>
            </a:r>
            <a:r>
              <a:rPr lang="pt-BR" sz="2200" dirty="0" err="1" smtClean="0">
                <a:solidFill>
                  <a:srgbClr val="00E3FF"/>
                </a:solidFill>
              </a:rPr>
              <a:t>etc</a:t>
            </a:r>
            <a:r>
              <a:rPr lang="pt-BR" sz="2200" dirty="0" smtClean="0">
                <a:solidFill>
                  <a:srgbClr val="00E3FF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200" dirty="0" smtClean="0">
                <a:solidFill>
                  <a:srgbClr val="00E3FF"/>
                </a:solidFill>
              </a:rPr>
              <a:t>O caso apresentado é extremamente simples de implementar, mas a solução sugerida leva a diversos problemas citados (integração contínua, segurança, parametrização...). Por outro lado fornece uma flexibilidade bem razoável de como a solução pode ser implementada.</a:t>
            </a:r>
            <a:endParaRPr lang="pt-BR" sz="2200" dirty="0">
              <a:solidFill>
                <a:srgbClr val="00E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19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981201"/>
            <a:ext cx="10561319" cy="364913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 Objetivo deste </a:t>
            </a:r>
            <a:r>
              <a:rPr lang="pt-BR" sz="2400" dirty="0" smtClean="0"/>
              <a:t>documento é explicar de forma sumarizada o trabalho realizado, concluir a execução do trabalho solicitado pelo Banco Itaú e apresentar algumas considerações importantes.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2561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r>
              <a:rPr lang="pt-BR" baseline="30000" dirty="0" smtClean="0"/>
              <a:t>1</a:t>
            </a:r>
            <a:endParaRPr lang="pt-BR" baseline="30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981201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pt-BR" sz="2400" b="1" u="sng" dirty="0" err="1" smtClean="0"/>
              <a:t>Docker</a:t>
            </a:r>
            <a:r>
              <a:rPr lang="pt-BR" sz="2400" dirty="0" smtClean="0"/>
              <a:t>: é uma tecnologia usada para o aprovisionamento rápido de ambientes por meio de containers. Ele será usado para fornecer o ambiente de demonstração, onde todas as ferramentas serão instaladas;</a:t>
            </a:r>
          </a:p>
          <a:p>
            <a:r>
              <a:rPr lang="pt-BR" sz="2400" b="1" u="sng" dirty="0" smtClean="0"/>
              <a:t>Cassandra</a:t>
            </a:r>
            <a:r>
              <a:rPr lang="pt-BR" sz="2400" dirty="0" smtClean="0"/>
              <a:t>: é um banco de dados </a:t>
            </a:r>
            <a:r>
              <a:rPr lang="pt-BR" sz="2400" dirty="0" err="1" smtClean="0"/>
              <a:t>NoSQL</a:t>
            </a:r>
            <a:r>
              <a:rPr lang="pt-BR" sz="2400" dirty="0" smtClean="0"/>
              <a:t> colunar e sem </a:t>
            </a:r>
            <a:r>
              <a:rPr lang="pt-BR" sz="2400" dirty="0" err="1" smtClean="0"/>
              <a:t>masters</a:t>
            </a:r>
            <a:r>
              <a:rPr lang="pt-BR" sz="2400" dirty="0" smtClean="0"/>
              <a:t>, capaz de armazenar uma grande quantidade de informações. De acordo com o teorema de CAP, o Cassandra é uma solução AP  default ( </a:t>
            </a:r>
            <a:r>
              <a:rPr lang="pt-BR" sz="2400" dirty="0" err="1" smtClean="0"/>
              <a:t>Availability</a:t>
            </a:r>
            <a:r>
              <a:rPr lang="pt-BR" sz="2400" dirty="0" smtClean="0"/>
              <a:t> + </a:t>
            </a:r>
            <a:r>
              <a:rPr lang="pt-BR" sz="2400" dirty="0" err="1" smtClean="0"/>
              <a:t>Partitioning</a:t>
            </a:r>
            <a:r>
              <a:rPr lang="pt-BR" sz="2400" dirty="0" smtClean="0"/>
              <a:t> </a:t>
            </a:r>
            <a:r>
              <a:rPr lang="pt-BR" sz="2400" dirty="0" err="1" smtClean="0"/>
              <a:t>Tolerance</a:t>
            </a:r>
            <a:r>
              <a:rPr lang="pt-BR" sz="2400" dirty="0" smtClean="0"/>
              <a:t>), embora para cenários específicos possa ser configurado para atender o critério ”C” (</a:t>
            </a:r>
            <a:r>
              <a:rPr lang="pt-BR" sz="2400" dirty="0" err="1" smtClean="0"/>
              <a:t>Consistency</a:t>
            </a:r>
            <a:r>
              <a:rPr lang="pt-BR" sz="2400" dirty="0" smtClean="0"/>
              <a:t>). Os drivers para </a:t>
            </a:r>
            <a:r>
              <a:rPr lang="pt-BR" sz="2400" dirty="0" err="1" smtClean="0"/>
              <a:t>NodeJS</a:t>
            </a:r>
            <a:r>
              <a:rPr lang="pt-BR" sz="2400" dirty="0" smtClean="0"/>
              <a:t> e Python são fornecidos pela empresa </a:t>
            </a:r>
            <a:r>
              <a:rPr lang="pt-BR" sz="2400" dirty="0" err="1" smtClean="0"/>
              <a:t>DataStax</a:t>
            </a:r>
            <a:r>
              <a:rPr lang="pt-BR" sz="2400" dirty="0" smtClean="0"/>
              <a:t>, todas as versões open-</a:t>
            </a:r>
            <a:r>
              <a:rPr lang="pt-BR" sz="2400" dirty="0" err="1" smtClean="0"/>
              <a:t>source</a:t>
            </a:r>
            <a:r>
              <a:rPr lang="pt-BR" sz="240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0209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r>
              <a:rPr lang="pt-BR" baseline="30000" dirty="0" smtClean="0"/>
              <a:t>2</a:t>
            </a:r>
            <a:endParaRPr lang="pt-BR" baseline="30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981201"/>
            <a:ext cx="10131425" cy="3649133"/>
          </a:xfrm>
        </p:spPr>
        <p:txBody>
          <a:bodyPr>
            <a:normAutofit fontScale="92500"/>
          </a:bodyPr>
          <a:lstStyle/>
          <a:p>
            <a:r>
              <a:rPr lang="pt-BR" sz="2400" b="1" u="sng" dirty="0" smtClean="0"/>
              <a:t>Python</a:t>
            </a:r>
            <a:r>
              <a:rPr lang="pt-BR" sz="2400" dirty="0" smtClean="0"/>
              <a:t>: é uma linguagem de script de propósito geral, usada no desenvolvimento de sites, sistemas e automação de infraestrutura. Ainda é largamente utilizada para realizar operações de </a:t>
            </a:r>
            <a:r>
              <a:rPr lang="pt-BR" sz="2400" dirty="0" err="1" smtClean="0"/>
              <a:t>machine</a:t>
            </a:r>
            <a:r>
              <a:rPr lang="pt-BR" sz="2400" dirty="0" smtClean="0"/>
              <a:t> </a:t>
            </a:r>
            <a:r>
              <a:rPr lang="pt-BR" sz="2400" dirty="0" err="1" smtClean="0"/>
              <a:t>learning</a:t>
            </a:r>
            <a:r>
              <a:rPr lang="pt-BR" sz="2400" dirty="0" smtClean="0"/>
              <a:t> (aprendizado de máquina). Ela será usada no projeto com dois objetivos: </a:t>
            </a:r>
          </a:p>
          <a:p>
            <a:pPr lvl="1"/>
            <a:r>
              <a:rPr lang="pt-BR" sz="2200" dirty="0" smtClean="0"/>
              <a:t>Acesso às </a:t>
            </a:r>
            <a:r>
              <a:rPr lang="pt-BR" sz="2200" dirty="0" err="1" smtClean="0"/>
              <a:t>APIs</a:t>
            </a:r>
            <a:r>
              <a:rPr lang="pt-BR" sz="2200" dirty="0" smtClean="0"/>
              <a:t> do </a:t>
            </a:r>
            <a:r>
              <a:rPr lang="pt-BR" sz="2200" dirty="0" err="1" smtClean="0"/>
              <a:t>Twitter</a:t>
            </a:r>
            <a:r>
              <a:rPr lang="pt-BR" sz="2200" dirty="0" smtClean="0"/>
              <a:t>;</a:t>
            </a:r>
          </a:p>
          <a:p>
            <a:pPr lvl="1"/>
            <a:r>
              <a:rPr lang="pt-BR" sz="2200" dirty="0" smtClean="0"/>
              <a:t>Combinado com o </a:t>
            </a:r>
            <a:r>
              <a:rPr lang="pt-BR" sz="2200" dirty="0" err="1" smtClean="0"/>
              <a:t>Spark</a:t>
            </a:r>
            <a:r>
              <a:rPr lang="pt-BR" sz="2200" dirty="0" smtClean="0"/>
              <a:t>, processamento dos dados.</a:t>
            </a:r>
          </a:p>
          <a:p>
            <a:r>
              <a:rPr lang="pt-BR" sz="2400" b="1" u="sng" dirty="0" err="1" smtClean="0"/>
              <a:t>Spark</a:t>
            </a:r>
            <a:r>
              <a:rPr lang="pt-BR" sz="2400" dirty="0" smtClean="0"/>
              <a:t>: é um framework de processamento paralelo/massivo, considerado uma evolução do </a:t>
            </a:r>
            <a:r>
              <a:rPr lang="pt-BR" sz="2400" dirty="0" err="1" smtClean="0"/>
              <a:t>map-reduce</a:t>
            </a:r>
            <a:r>
              <a:rPr lang="pt-BR" sz="2400" dirty="0" smtClean="0"/>
              <a:t> (</a:t>
            </a:r>
            <a:r>
              <a:rPr lang="pt-BR" sz="2400" dirty="0" err="1" smtClean="0"/>
              <a:t>Hadoop</a:t>
            </a:r>
            <a:r>
              <a:rPr lang="pt-BR" sz="2400" dirty="0" smtClean="0"/>
              <a:t>), pois é capaz de realizar as operações em memória e rodar sobre alguns gerenciadores de recursos, como o Mesos e YARN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9044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r>
              <a:rPr lang="pt-BR" baseline="30000" dirty="0" smtClean="0"/>
              <a:t>3</a:t>
            </a:r>
            <a:endParaRPr lang="pt-BR" baseline="30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981201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pt-BR" sz="2400" b="1" u="sng" dirty="0" err="1" smtClean="0"/>
              <a:t>NodeJs</a:t>
            </a:r>
            <a:r>
              <a:rPr lang="pt-BR" sz="2400" dirty="0" smtClean="0"/>
              <a:t>: é uma linguagem de script baseada inicialmente no motor </a:t>
            </a:r>
            <a:r>
              <a:rPr lang="pt-BR" sz="2400" dirty="0" err="1" smtClean="0"/>
              <a:t>Javascript</a:t>
            </a:r>
            <a:r>
              <a:rPr lang="pt-BR" sz="2400" dirty="0" smtClean="0"/>
              <a:t> do navegador Google Chrome. Com caráter assíncrono, muito eficiente no desenvolvimento de </a:t>
            </a:r>
            <a:r>
              <a:rPr lang="pt-BR" sz="2400" dirty="0" err="1" smtClean="0"/>
              <a:t>microserviços</a:t>
            </a:r>
            <a:r>
              <a:rPr lang="pt-BR" sz="2400" dirty="0" smtClean="0"/>
              <a:t> REST/JSON. Neste desenvolvimento usaremos a biblioteca Express versão </a:t>
            </a:r>
            <a:r>
              <a:rPr lang="pt-BR" sz="2400" dirty="0" smtClean="0"/>
              <a:t>4.x. </a:t>
            </a:r>
            <a:r>
              <a:rPr lang="pt-BR" sz="2400" dirty="0" smtClean="0"/>
              <a:t>É usada também no desenvolvimento de aplicações web e a tela de demonstração será escrita usando o framework </a:t>
            </a:r>
            <a:r>
              <a:rPr lang="pt-BR" sz="2400" dirty="0" err="1" smtClean="0"/>
              <a:t>AngularJS</a:t>
            </a:r>
            <a:r>
              <a:rPr lang="pt-BR" sz="2400" dirty="0" smtClean="0"/>
              <a:t> </a:t>
            </a:r>
            <a:r>
              <a:rPr lang="pt-BR" sz="2400" dirty="0" smtClean="0"/>
              <a:t>1.x.</a:t>
            </a:r>
          </a:p>
          <a:p>
            <a:r>
              <a:rPr lang="pt-BR" sz="2400" b="1" dirty="0" smtClean="0"/>
              <a:t>Scala</a:t>
            </a:r>
            <a:r>
              <a:rPr lang="pt-BR" sz="2400" dirty="0" smtClean="0"/>
              <a:t>: usado como um pré-requisito para o </a:t>
            </a:r>
            <a:r>
              <a:rPr lang="pt-BR" sz="2400" dirty="0" err="1" smtClean="0"/>
              <a:t>Spark</a:t>
            </a:r>
            <a:r>
              <a:rPr lang="pt-BR" sz="2400" dirty="0" smtClean="0"/>
              <a:t>.</a:t>
            </a:r>
          </a:p>
          <a:p>
            <a:r>
              <a:rPr lang="pt-BR" sz="2400" b="1" dirty="0" smtClean="0"/>
              <a:t>Oracle Java</a:t>
            </a:r>
            <a:r>
              <a:rPr lang="pt-BR" sz="2400" dirty="0" smtClean="0"/>
              <a:t>: usado como pré-requisito para o </a:t>
            </a:r>
            <a:r>
              <a:rPr lang="pt-BR" sz="2400" dirty="0" err="1" smtClean="0"/>
              <a:t>Spark</a:t>
            </a:r>
            <a:r>
              <a:rPr lang="pt-BR" sz="2400" dirty="0" smtClean="0"/>
              <a:t> e outras ferramentas. Para usar o demo é necessário aceitar a licença do software. O produto é obtido no site do fornecedor;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9528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Arredondado 5"/>
          <p:cNvSpPr/>
          <p:nvPr/>
        </p:nvSpPr>
        <p:spPr>
          <a:xfrm>
            <a:off x="347472" y="1316736"/>
            <a:ext cx="11283695" cy="51897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900403" y="2145390"/>
            <a:ext cx="4691281" cy="262777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604" y="2132615"/>
            <a:ext cx="5225542" cy="4099752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5801" y="97536"/>
            <a:ext cx="10131425" cy="1456267"/>
          </a:xfrm>
        </p:spPr>
        <p:txBody>
          <a:bodyPr/>
          <a:lstStyle/>
          <a:p>
            <a:r>
              <a:rPr lang="pt-BR" smtClean="0"/>
              <a:t>Cronograma Previsto e realizado</a:t>
            </a:r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778062" y="1658543"/>
            <a:ext cx="9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>
                <a:solidFill>
                  <a:schemeClr val="bg1"/>
                </a:solidFill>
              </a:rPr>
              <a:t>Previsto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868222" y="1658543"/>
            <a:ext cx="107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Realizado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00402" y="5108723"/>
            <a:ext cx="4676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 atividade ”Processo de Agregação </a:t>
            </a:r>
            <a:r>
              <a:rPr lang="pt-BR" dirty="0" err="1" smtClean="0">
                <a:solidFill>
                  <a:schemeClr val="bg1"/>
                </a:solidFill>
              </a:rPr>
              <a:t>Spark</a:t>
            </a:r>
            <a:r>
              <a:rPr lang="pt-BR" dirty="0" smtClean="0">
                <a:solidFill>
                  <a:schemeClr val="bg1"/>
                </a:solidFill>
              </a:rPr>
              <a:t>” não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Estava prevista. Entretanto não causou impacto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No cronograma final.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37068"/>
            <a:ext cx="10131425" cy="1456267"/>
          </a:xfrm>
        </p:spPr>
        <p:txBody>
          <a:bodyPr/>
          <a:lstStyle/>
          <a:p>
            <a:r>
              <a:rPr lang="pt-BR" dirty="0" smtClean="0"/>
              <a:t>Arquitetura final</a:t>
            </a:r>
            <a:endParaRPr lang="pt-BR" baseline="30000" dirty="0"/>
          </a:p>
        </p:txBody>
      </p:sp>
      <p:sp>
        <p:nvSpPr>
          <p:cNvPr id="6" name="Retângulo Arredondado 5"/>
          <p:cNvSpPr/>
          <p:nvPr/>
        </p:nvSpPr>
        <p:spPr>
          <a:xfrm>
            <a:off x="389468" y="1989667"/>
            <a:ext cx="1058341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Twitter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8" name="Conector de Seta Reta 7"/>
          <p:cNvCxnSpPr>
            <a:stCxn id="6" idx="3"/>
          </p:cNvCxnSpPr>
          <p:nvPr/>
        </p:nvCxnSpPr>
        <p:spPr>
          <a:xfrm>
            <a:off x="1447809" y="2396067"/>
            <a:ext cx="702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Arredondado 9"/>
          <p:cNvSpPr/>
          <p:nvPr/>
        </p:nvSpPr>
        <p:spPr>
          <a:xfrm>
            <a:off x="2184410" y="1778000"/>
            <a:ext cx="1676400" cy="12361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Programa Python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(Server </a:t>
            </a:r>
            <a:r>
              <a:rPr lang="pt-BR" dirty="0" err="1" smtClean="0">
                <a:solidFill>
                  <a:schemeClr val="tx1"/>
                </a:solidFill>
              </a:rPr>
              <a:t>Events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3826944" y="2362200"/>
            <a:ext cx="702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Arredondado 11"/>
          <p:cNvSpPr/>
          <p:nvPr/>
        </p:nvSpPr>
        <p:spPr>
          <a:xfrm>
            <a:off x="4529678" y="1989667"/>
            <a:ext cx="1227666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Cassandra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NoSQL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4148677" y="3386667"/>
            <a:ext cx="2065867" cy="12022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Reduções 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dados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Pyspark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</a:t>
            </a:r>
            <a:r>
              <a:rPr lang="pt-BR" dirty="0" err="1" smtClean="0">
                <a:solidFill>
                  <a:schemeClr val="tx1"/>
                </a:solidFill>
              </a:rPr>
              <a:t>python</a:t>
            </a:r>
            <a:r>
              <a:rPr lang="pt-BR" dirty="0" smtClean="0">
                <a:solidFill>
                  <a:schemeClr val="tx1"/>
                </a:solidFill>
              </a:rPr>
              <a:t> + </a:t>
            </a:r>
            <a:r>
              <a:rPr lang="pt-BR" dirty="0" err="1" smtClean="0">
                <a:solidFill>
                  <a:schemeClr val="tx1"/>
                </a:solidFill>
              </a:rPr>
              <a:t>spark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804846" y="2802467"/>
            <a:ext cx="0" cy="584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Arredondado 18"/>
          <p:cNvSpPr/>
          <p:nvPr/>
        </p:nvSpPr>
        <p:spPr>
          <a:xfrm>
            <a:off x="8699520" y="1778000"/>
            <a:ext cx="1562082" cy="38607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Aplicação Web</a:t>
            </a: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NodeJs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AngularJS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5" name="Retângulo Arredondado 24"/>
          <p:cNvSpPr/>
          <p:nvPr/>
        </p:nvSpPr>
        <p:spPr>
          <a:xfrm>
            <a:off x="6671750" y="1778000"/>
            <a:ext cx="1570564" cy="38607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Microserviço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REST/JSON</a:t>
            </a: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NodeJs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Express</a:t>
            </a:r>
          </a:p>
        </p:txBody>
      </p:sp>
      <p:cxnSp>
        <p:nvCxnSpPr>
          <p:cNvPr id="28" name="Conector de Seta Reta 27"/>
          <p:cNvCxnSpPr/>
          <p:nvPr/>
        </p:nvCxnSpPr>
        <p:spPr>
          <a:xfrm flipV="1">
            <a:off x="5482179" y="2802467"/>
            <a:ext cx="0" cy="601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5748893" y="2362200"/>
            <a:ext cx="9228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5" idx="3"/>
            <a:endCxn id="19" idx="1"/>
          </p:cNvCxnSpPr>
          <p:nvPr/>
        </p:nvCxnSpPr>
        <p:spPr>
          <a:xfrm>
            <a:off x="8242314" y="3708399"/>
            <a:ext cx="457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Arredondado 35"/>
          <p:cNvSpPr/>
          <p:nvPr/>
        </p:nvSpPr>
        <p:spPr>
          <a:xfrm>
            <a:off x="10718808" y="3251778"/>
            <a:ext cx="1069960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Usuário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Final</a:t>
            </a:r>
          </a:p>
        </p:txBody>
      </p:sp>
      <p:cxnSp>
        <p:nvCxnSpPr>
          <p:cNvPr id="37" name="Conector de Seta Reta 36"/>
          <p:cNvCxnSpPr/>
          <p:nvPr/>
        </p:nvCxnSpPr>
        <p:spPr>
          <a:xfrm flipV="1">
            <a:off x="10261602" y="3750730"/>
            <a:ext cx="457206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3986661" y="2751668"/>
            <a:ext cx="732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/>
              <a:t>Dados</a:t>
            </a:r>
          </a:p>
          <a:p>
            <a:r>
              <a:rPr lang="pt-BR" sz="1600" dirty="0" smtClean="0"/>
              <a:t>Brutos</a:t>
            </a:r>
            <a:endParaRPr lang="pt-BR" sz="1600" dirty="0"/>
          </a:p>
        </p:txBody>
      </p:sp>
      <p:sp>
        <p:nvSpPr>
          <p:cNvPr id="40" name="Retângulo 39"/>
          <p:cNvSpPr/>
          <p:nvPr/>
        </p:nvSpPr>
        <p:spPr>
          <a:xfrm>
            <a:off x="5641310" y="2921001"/>
            <a:ext cx="875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smtClean="0"/>
              <a:t>Sumário</a:t>
            </a:r>
            <a:endParaRPr lang="pt-BR" sz="1600" dirty="0"/>
          </a:p>
        </p:txBody>
      </p:sp>
      <p:sp>
        <p:nvSpPr>
          <p:cNvPr id="41" name="Retângulo 40"/>
          <p:cNvSpPr/>
          <p:nvPr/>
        </p:nvSpPr>
        <p:spPr>
          <a:xfrm>
            <a:off x="5776766" y="1934802"/>
            <a:ext cx="875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smtClean="0"/>
              <a:t>Sumário</a:t>
            </a:r>
            <a:endParaRPr lang="pt-BR" sz="1600" dirty="0"/>
          </a:p>
        </p:txBody>
      </p:sp>
      <p:sp>
        <p:nvSpPr>
          <p:cNvPr id="42" name="Retângulo 41"/>
          <p:cNvSpPr/>
          <p:nvPr/>
        </p:nvSpPr>
        <p:spPr>
          <a:xfrm>
            <a:off x="1411827" y="1854200"/>
            <a:ext cx="7746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 smtClean="0"/>
              <a:t>Tweets</a:t>
            </a:r>
            <a:endParaRPr lang="pt-BR" sz="1600" dirty="0"/>
          </a:p>
        </p:txBody>
      </p:sp>
      <p:sp>
        <p:nvSpPr>
          <p:cNvPr id="44" name="Retângulo 43"/>
          <p:cNvSpPr/>
          <p:nvPr/>
        </p:nvSpPr>
        <p:spPr>
          <a:xfrm>
            <a:off x="171816" y="3598333"/>
            <a:ext cx="37482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O plano de trabalho foi seguido sem nenhum desvio e concluído em 20/11, três (3) dias antes do previsto. O desenho de arquitetura planejado e realizado são exatamente idênticos. O projeto inicial foi mantido sem nenhum imprevisto.</a:t>
            </a:r>
            <a:endParaRPr lang="pt-BR" sz="2000" dirty="0">
              <a:solidFill>
                <a:srgbClr val="00E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09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37068"/>
            <a:ext cx="10131425" cy="1456267"/>
          </a:xfrm>
        </p:spPr>
        <p:txBody>
          <a:bodyPr/>
          <a:lstStyle/>
          <a:p>
            <a:r>
              <a:rPr lang="pt-BR" dirty="0" smtClean="0"/>
              <a:t>Modelagem base </a:t>
            </a:r>
            <a:r>
              <a:rPr lang="pt-BR" dirty="0" err="1" smtClean="0"/>
              <a:t>cassandra</a:t>
            </a:r>
            <a:endParaRPr lang="pt-BR" baseline="30000" dirty="0"/>
          </a:p>
        </p:txBody>
      </p:sp>
      <p:sp>
        <p:nvSpPr>
          <p:cNvPr id="10" name="Retângulo Arredondado 9"/>
          <p:cNvSpPr/>
          <p:nvPr/>
        </p:nvSpPr>
        <p:spPr>
          <a:xfrm>
            <a:off x="1361450" y="1989667"/>
            <a:ext cx="1676400" cy="12361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Tweets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Table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2" name="Retângulo Arredondado 11"/>
          <p:cNvSpPr/>
          <p:nvPr/>
        </p:nvSpPr>
        <p:spPr>
          <a:xfrm>
            <a:off x="4054190" y="2166112"/>
            <a:ext cx="1227666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Dia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Table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4054190" y="3259328"/>
            <a:ext cx="1227666" cy="8195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Top5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Table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2" name="Retângulo Arredondado 21"/>
          <p:cNvSpPr/>
          <p:nvPr/>
        </p:nvSpPr>
        <p:spPr>
          <a:xfrm>
            <a:off x="4054190" y="4324773"/>
            <a:ext cx="1227666" cy="8195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Tags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Table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3" name="Retângulo Arredondado 22"/>
          <p:cNvSpPr/>
          <p:nvPr/>
        </p:nvSpPr>
        <p:spPr>
          <a:xfrm>
            <a:off x="887158" y="1660146"/>
            <a:ext cx="4763834" cy="43383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Social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Keyspace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625506" y="1481328"/>
            <a:ext cx="47313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 err="1" smtClean="0">
                <a:solidFill>
                  <a:srgbClr val="00E3FF"/>
                </a:solidFill>
              </a:rPr>
              <a:t>Tweets</a:t>
            </a:r>
            <a:r>
              <a:rPr lang="pt-BR" sz="2000" dirty="0" smtClean="0">
                <a:solidFill>
                  <a:srgbClr val="00E3FF"/>
                </a:solidFill>
              </a:rPr>
              <a:t>: tabela que armazena os dados de ingestão do </a:t>
            </a:r>
            <a:r>
              <a:rPr lang="pt-BR" sz="2000" dirty="0" err="1" smtClean="0">
                <a:solidFill>
                  <a:srgbClr val="00E3FF"/>
                </a:solidFill>
              </a:rPr>
              <a:t>twitter</a:t>
            </a:r>
            <a:r>
              <a:rPr lang="pt-BR" sz="2000" dirty="0" smtClean="0">
                <a:solidFill>
                  <a:srgbClr val="00E3FF"/>
                </a:solidFill>
              </a:rPr>
              <a:t>;</a:t>
            </a:r>
          </a:p>
          <a:p>
            <a:r>
              <a:rPr lang="pt-BR" sz="2000" dirty="0" smtClean="0">
                <a:solidFill>
                  <a:srgbClr val="00E3FF"/>
                </a:solidFill>
              </a:rPr>
              <a:t>Dia: tabela de sumário que armazena a contagem de </a:t>
            </a:r>
            <a:r>
              <a:rPr lang="pt-BR" sz="2000" dirty="0" err="1" smtClean="0">
                <a:solidFill>
                  <a:srgbClr val="00E3FF"/>
                </a:solidFill>
              </a:rPr>
              <a:t>tweets</a:t>
            </a:r>
            <a:r>
              <a:rPr lang="pt-BR" sz="2000" dirty="0" smtClean="0">
                <a:solidFill>
                  <a:srgbClr val="00E3FF"/>
                </a:solidFill>
              </a:rPr>
              <a:t> por hora do dia;</a:t>
            </a:r>
          </a:p>
          <a:p>
            <a:r>
              <a:rPr lang="pt-BR" sz="2000" b="1" u="sng" dirty="0" smtClean="0">
                <a:solidFill>
                  <a:srgbClr val="00E3FF"/>
                </a:solidFill>
              </a:rPr>
              <a:t>Top5</a:t>
            </a:r>
            <a:r>
              <a:rPr lang="pt-BR" sz="2000" dirty="0" smtClean="0">
                <a:solidFill>
                  <a:srgbClr val="00E3FF"/>
                </a:solidFill>
              </a:rPr>
              <a:t>: esta tabela armazena os cinco usuários com maior número de seguidores;</a:t>
            </a:r>
          </a:p>
          <a:p>
            <a:r>
              <a:rPr lang="pt-BR" sz="2000" b="1" u="sng" dirty="0" err="1" smtClean="0">
                <a:solidFill>
                  <a:srgbClr val="00E3FF"/>
                </a:solidFill>
              </a:rPr>
              <a:t>Tags</a:t>
            </a:r>
            <a:r>
              <a:rPr lang="pt-BR" sz="2000" dirty="0" smtClean="0">
                <a:solidFill>
                  <a:srgbClr val="00E3FF"/>
                </a:solidFill>
              </a:rPr>
              <a:t>: esta tabela armazena o número de </a:t>
            </a:r>
            <a:r>
              <a:rPr lang="pt-BR" sz="2000" dirty="0" err="1" smtClean="0">
                <a:solidFill>
                  <a:srgbClr val="00E3FF"/>
                </a:solidFill>
              </a:rPr>
              <a:t>tweets</a:t>
            </a:r>
            <a:r>
              <a:rPr lang="pt-BR" sz="2000" dirty="0" smtClean="0">
                <a:solidFill>
                  <a:srgbClr val="00E3FF"/>
                </a:solidFill>
              </a:rPr>
              <a:t> por </a:t>
            </a:r>
            <a:r>
              <a:rPr lang="pt-BR" sz="2000" dirty="0" err="1" smtClean="0">
                <a:solidFill>
                  <a:srgbClr val="00E3FF"/>
                </a:solidFill>
              </a:rPr>
              <a:t>tag</a:t>
            </a:r>
            <a:r>
              <a:rPr lang="pt-BR" sz="2000" dirty="0" smtClean="0">
                <a:solidFill>
                  <a:srgbClr val="00E3FF"/>
                </a:solidFill>
              </a:rPr>
              <a:t>, para linguagem = </a:t>
            </a:r>
            <a:r>
              <a:rPr lang="pt-BR" sz="2000" dirty="0" err="1" smtClean="0">
                <a:solidFill>
                  <a:srgbClr val="00E3FF"/>
                </a:solidFill>
              </a:rPr>
              <a:t>pt</a:t>
            </a:r>
            <a:r>
              <a:rPr lang="pt-BR" sz="2000" dirty="0" smtClean="0">
                <a:solidFill>
                  <a:srgbClr val="00E3FF"/>
                </a:solidFill>
              </a:rPr>
              <a:t> (português)</a:t>
            </a:r>
            <a:endParaRPr lang="pt-BR" sz="2000" dirty="0">
              <a:solidFill>
                <a:srgbClr val="00E3FF"/>
              </a:solidFill>
            </a:endParaRPr>
          </a:p>
          <a:p>
            <a:r>
              <a:rPr lang="pt-BR" sz="2000" dirty="0" smtClean="0">
                <a:solidFill>
                  <a:srgbClr val="00E3FF"/>
                </a:solidFill>
              </a:rPr>
              <a:t>O Cassandra não suporta ordenação com a cláusula ORDER BY, exigindo uma modelagem adequada.</a:t>
            </a:r>
            <a:endParaRPr lang="pt-BR" sz="2000" dirty="0">
              <a:solidFill>
                <a:srgbClr val="00E3FF"/>
              </a:solidFill>
            </a:endParaRPr>
          </a:p>
          <a:p>
            <a:r>
              <a:rPr lang="pt-BR" sz="2000" dirty="0" smtClean="0">
                <a:solidFill>
                  <a:srgbClr val="00E3FF"/>
                </a:solidFill>
              </a:rPr>
              <a:t>O arquivo CQL que cria o modelo pode ser encontrado em:</a:t>
            </a:r>
            <a:endParaRPr lang="pt-BR" sz="2000" dirty="0" smtClean="0">
              <a:hlinkClick r:id="rId2"/>
            </a:endParaRPr>
          </a:p>
          <a:p>
            <a:r>
              <a:rPr lang="pt-BR" sz="2000" dirty="0" smtClean="0">
                <a:hlinkClick r:id="rId2"/>
              </a:rPr>
              <a:t>https</a:t>
            </a:r>
            <a:r>
              <a:rPr lang="pt-BR" sz="2000" dirty="0">
                <a:hlinkClick r:id="rId2"/>
              </a:rPr>
              <a:t>://</a:t>
            </a:r>
            <a:r>
              <a:rPr lang="pt-BR" sz="2000" dirty="0" smtClean="0">
                <a:hlinkClick r:id="rId2"/>
              </a:rPr>
              <a:t>github.com/rogeriobiondi/social/blob/master/cassandra/model.cql</a:t>
            </a:r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7915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37068"/>
            <a:ext cx="10131425" cy="1456267"/>
          </a:xfrm>
        </p:spPr>
        <p:txBody>
          <a:bodyPr/>
          <a:lstStyle/>
          <a:p>
            <a:r>
              <a:rPr lang="pt-BR" dirty="0" smtClean="0"/>
              <a:t>Diagrama implantação solução</a:t>
            </a:r>
            <a:endParaRPr lang="pt-BR" baseline="30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5801" y="4005072"/>
            <a:ext cx="110916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 smtClean="0">
                <a:solidFill>
                  <a:srgbClr val="00E3FF"/>
                </a:solidFill>
              </a:rPr>
              <a:t>Os passos detalhados para instalação, execução e teste do demo estão em:</a:t>
            </a:r>
            <a:endParaRPr lang="pt-BR" sz="2400" dirty="0" smtClean="0">
              <a:solidFill>
                <a:srgbClr val="00E3FF"/>
              </a:solidFill>
            </a:endParaRPr>
          </a:p>
          <a:p>
            <a:endParaRPr lang="pt-BR" sz="2400" dirty="0" smtClean="0">
              <a:hlinkClick r:id="rId2"/>
            </a:endParaRPr>
          </a:p>
          <a:p>
            <a:r>
              <a:rPr lang="pt-BR" sz="2400" dirty="0">
                <a:hlinkClick r:id="rId3"/>
              </a:rPr>
              <a:t>https://</a:t>
            </a:r>
            <a:r>
              <a:rPr lang="pt-BR" sz="2400" dirty="0" smtClean="0">
                <a:hlinkClick r:id="rId3"/>
              </a:rPr>
              <a:t>github.com/rogeriobiondi/social/blob/master/README.md</a:t>
            </a:r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</p:txBody>
      </p:sp>
      <p:sp>
        <p:nvSpPr>
          <p:cNvPr id="9" name="Retângulo Arredondado 8"/>
          <p:cNvSpPr/>
          <p:nvPr/>
        </p:nvSpPr>
        <p:spPr>
          <a:xfrm>
            <a:off x="2340864" y="2556595"/>
            <a:ext cx="1594113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Download </a:t>
            </a:r>
            <a:r>
              <a:rPr lang="pt-BR" dirty="0" err="1" smtClean="0">
                <a:solidFill>
                  <a:schemeClr val="tx1"/>
                </a:solidFill>
              </a:rPr>
              <a:t>git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11" name="Conector de Seta Reta 10"/>
          <p:cNvCxnSpPr>
            <a:endCxn id="14" idx="1"/>
          </p:cNvCxnSpPr>
          <p:nvPr/>
        </p:nvCxnSpPr>
        <p:spPr>
          <a:xfrm>
            <a:off x="3934977" y="2962995"/>
            <a:ext cx="527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Arredondado 13"/>
          <p:cNvSpPr/>
          <p:nvPr/>
        </p:nvSpPr>
        <p:spPr>
          <a:xfrm>
            <a:off x="4462272" y="2556595"/>
            <a:ext cx="1463040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./</a:t>
            </a:r>
            <a:r>
              <a:rPr lang="pt-BR" dirty="0" err="1" smtClean="0">
                <a:solidFill>
                  <a:schemeClr val="tx1"/>
                </a:solidFill>
              </a:rPr>
              <a:t>build.sh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15" name="Conector de Seta Reta 14"/>
          <p:cNvCxnSpPr>
            <a:stCxn id="14" idx="3"/>
          </p:cNvCxnSpPr>
          <p:nvPr/>
        </p:nvCxnSpPr>
        <p:spPr>
          <a:xfrm>
            <a:off x="5925312" y="2962995"/>
            <a:ext cx="4734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Arredondado 15"/>
          <p:cNvSpPr/>
          <p:nvPr/>
        </p:nvSpPr>
        <p:spPr>
          <a:xfrm>
            <a:off x="6453652" y="2556595"/>
            <a:ext cx="1483340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./</a:t>
            </a:r>
            <a:r>
              <a:rPr lang="pt-BR" dirty="0" err="1" smtClean="0">
                <a:solidFill>
                  <a:schemeClr val="tx1"/>
                </a:solidFill>
              </a:rPr>
              <a:t>run.sh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7936992" y="2963334"/>
            <a:ext cx="702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Arredondado 18"/>
          <p:cNvSpPr/>
          <p:nvPr/>
        </p:nvSpPr>
        <p:spPr>
          <a:xfrm>
            <a:off x="8726792" y="2556595"/>
            <a:ext cx="3050680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http</a:t>
            </a:r>
            <a:r>
              <a:rPr lang="pt-BR" dirty="0" smtClean="0">
                <a:solidFill>
                  <a:schemeClr val="tx1"/>
                </a:solidFill>
              </a:rPr>
              <a:t>://&lt;</a:t>
            </a:r>
            <a:r>
              <a:rPr lang="pt-BR" dirty="0" err="1" smtClean="0">
                <a:solidFill>
                  <a:schemeClr val="tx1"/>
                </a:solidFill>
              </a:rPr>
              <a:t>ip</a:t>
            </a:r>
            <a:r>
              <a:rPr lang="pt-BR" dirty="0" err="1" smtClean="0">
                <a:solidFill>
                  <a:schemeClr val="tx1"/>
                </a:solidFill>
              </a:rPr>
              <a:t>_container</a:t>
            </a:r>
            <a:r>
              <a:rPr lang="pt-BR" dirty="0" smtClean="0">
                <a:solidFill>
                  <a:schemeClr val="tx1"/>
                </a:solidFill>
              </a:rPr>
              <a:t>&gt;:9000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0" name="Retângulo Arredondado 19"/>
          <p:cNvSpPr/>
          <p:nvPr/>
        </p:nvSpPr>
        <p:spPr>
          <a:xfrm>
            <a:off x="482581" y="2556595"/>
            <a:ext cx="1594113" cy="8128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Instalar </a:t>
            </a:r>
            <a:r>
              <a:rPr lang="pt-BR" dirty="0" err="1" smtClean="0">
                <a:solidFill>
                  <a:schemeClr val="tx1"/>
                </a:solidFill>
              </a:rPr>
              <a:t>Docker</a:t>
            </a:r>
            <a:r>
              <a:rPr lang="pt-BR" dirty="0" smtClean="0">
                <a:solidFill>
                  <a:schemeClr val="tx1"/>
                </a:solidFill>
              </a:rPr>
              <a:t> e </a:t>
            </a:r>
            <a:r>
              <a:rPr lang="pt-BR" dirty="0" err="1" smtClean="0">
                <a:solidFill>
                  <a:schemeClr val="tx1"/>
                </a:solidFill>
              </a:rPr>
              <a:t>Git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649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Celeste</Template>
  <TotalTime>379</TotalTime>
  <Words>1243</Words>
  <Application>Microsoft Macintosh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Celeste</vt:lpstr>
      <vt:lpstr>Ingestão dados twitter Relatório Técnico</vt:lpstr>
      <vt:lpstr>Introdução</vt:lpstr>
      <vt:lpstr>Tecnologias UTILIZADAS1</vt:lpstr>
      <vt:lpstr>Tecnologias UTILIZADAS2</vt:lpstr>
      <vt:lpstr>Tecnologias UTILIZADAS3</vt:lpstr>
      <vt:lpstr>Cronograma Previsto e realizado</vt:lpstr>
      <vt:lpstr>Arquitetura final</vt:lpstr>
      <vt:lpstr>Modelagem base cassandra</vt:lpstr>
      <vt:lpstr>Diagrama implantação solução</vt:lpstr>
      <vt:lpstr>Observações importantes Infraestrutura</vt:lpstr>
      <vt:lpstr>Observações importantes Implementação</vt:lpstr>
      <vt:lpstr>Observações importantes Arquitetura1</vt:lpstr>
      <vt:lpstr>Observações importantes Arquitetura2</vt:lpstr>
      <vt:lpstr>Observações importantes Arquitetura3</vt:lpstr>
      <vt:lpstr>Conclusão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Biondi</dc:creator>
  <cp:lastModifiedBy>Rogerio Biondi</cp:lastModifiedBy>
  <cp:revision>42</cp:revision>
  <cp:lastPrinted>2016-11-20T03:41:49Z</cp:lastPrinted>
  <dcterms:created xsi:type="dcterms:W3CDTF">2016-11-17T15:08:06Z</dcterms:created>
  <dcterms:modified xsi:type="dcterms:W3CDTF">2016-11-20T03:43:02Z</dcterms:modified>
</cp:coreProperties>
</file>