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76"/>
  </p:notesMasterIdLst>
  <p:sldIdLst>
    <p:sldId id="256" r:id="rId2"/>
    <p:sldId id="287" r:id="rId3"/>
    <p:sldId id="293" r:id="rId4"/>
    <p:sldId id="294" r:id="rId5"/>
    <p:sldId id="354" r:id="rId6"/>
    <p:sldId id="329" r:id="rId7"/>
    <p:sldId id="328" r:id="rId8"/>
    <p:sldId id="295" r:id="rId9"/>
    <p:sldId id="296" r:id="rId10"/>
    <p:sldId id="297" r:id="rId11"/>
    <p:sldId id="330" r:id="rId12"/>
    <p:sldId id="331" r:id="rId13"/>
    <p:sldId id="332" r:id="rId14"/>
    <p:sldId id="333" r:id="rId15"/>
    <p:sldId id="334" r:id="rId16"/>
    <p:sldId id="336" r:id="rId17"/>
    <p:sldId id="337" r:id="rId18"/>
    <p:sldId id="335" r:id="rId19"/>
    <p:sldId id="338" r:id="rId20"/>
    <p:sldId id="339"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5" r:id="rId34"/>
    <p:sldId id="356" r:id="rId35"/>
    <p:sldId id="357" r:id="rId36"/>
    <p:sldId id="358" r:id="rId37"/>
    <p:sldId id="372" r:id="rId38"/>
    <p:sldId id="359" r:id="rId39"/>
    <p:sldId id="361" r:id="rId40"/>
    <p:sldId id="362" r:id="rId41"/>
    <p:sldId id="363" r:id="rId42"/>
    <p:sldId id="360" r:id="rId43"/>
    <p:sldId id="366" r:id="rId44"/>
    <p:sldId id="367" r:id="rId45"/>
    <p:sldId id="368" r:id="rId46"/>
    <p:sldId id="369" r:id="rId47"/>
    <p:sldId id="370" r:id="rId48"/>
    <p:sldId id="371" r:id="rId49"/>
    <p:sldId id="364" r:id="rId50"/>
    <p:sldId id="384" r:id="rId51"/>
    <p:sldId id="365" r:id="rId52"/>
    <p:sldId id="382" r:id="rId53"/>
    <p:sldId id="383" r:id="rId54"/>
    <p:sldId id="385" r:id="rId55"/>
    <p:sldId id="386" r:id="rId56"/>
    <p:sldId id="353" r:id="rId57"/>
    <p:sldId id="373" r:id="rId58"/>
    <p:sldId id="374" r:id="rId59"/>
    <p:sldId id="375" r:id="rId60"/>
    <p:sldId id="376" r:id="rId61"/>
    <p:sldId id="377" r:id="rId62"/>
    <p:sldId id="378" r:id="rId63"/>
    <p:sldId id="379" r:id="rId64"/>
    <p:sldId id="380" r:id="rId65"/>
    <p:sldId id="387" r:id="rId66"/>
    <p:sldId id="388" r:id="rId67"/>
    <p:sldId id="389" r:id="rId68"/>
    <p:sldId id="390" r:id="rId69"/>
    <p:sldId id="391" r:id="rId70"/>
    <p:sldId id="392" r:id="rId71"/>
    <p:sldId id="393" r:id="rId72"/>
    <p:sldId id="394" r:id="rId73"/>
    <p:sldId id="381" r:id="rId74"/>
    <p:sldId id="289"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504F8-889E-4C00-A8C9-4505A8BB3533}">
  <a:tblStyle styleId="{D86504F8-889E-4C00-A8C9-4505A8BB353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4"/>
    <p:restoredTop sz="93000"/>
  </p:normalViewPr>
  <p:slideViewPr>
    <p:cSldViewPr>
      <p:cViewPr>
        <p:scale>
          <a:sx n="118" d="100"/>
          <a:sy n="118" d="100"/>
        </p:scale>
        <p:origin x="336"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31008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7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395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43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127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73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3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797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32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62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892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506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6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061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06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72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9/16/17</a:t>
            </a:fld>
            <a:endParaRPr lang="en-US" sz="2000" dirty="0">
              <a:solidFill>
                <a:srgbClr val="FFFFFF"/>
              </a:solidFill>
            </a:endParaRPr>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9/16/17</a:t>
            </a:fld>
            <a:endParaRPr lang="en-US" dirty="0"/>
          </a:p>
        </p:txBody>
      </p:sp>
      <p:sp>
        <p:nvSpPr>
          <p:cNvPr id="5" name="Espaço Reservado para Rodapé 4"/>
          <p:cNvSpPr>
            <a:spLocks noGrp="1"/>
          </p:cNvSpPr>
          <p:nvPr>
            <p:ph type="ftr" sz="quarter" idx="11"/>
          </p:nvPr>
        </p:nvSpPr>
        <p:spPr>
          <a:xfrm>
            <a:off x="457201" y="6248207"/>
            <a:ext cx="5573483" cy="365125"/>
          </a:xfrm>
        </p:spPr>
        <p:txBody>
          <a:bodyPr/>
          <a:lstStyle/>
          <a:p>
            <a:endParaRPr kumimoji="0" lang="en-US" dirty="0"/>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dirty="0"/>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dirty="0">
              <a:solidFill>
                <a:srgbClr val="FFFFFF"/>
              </a:solidFill>
            </a:endParaRP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smtClean="0"/>
              <a:t>Clique para editar o título mestre</a:t>
            </a:r>
            <a:endParaRPr kumimoji="0" lang="en-US"/>
          </a:p>
        </p:txBody>
      </p:sp>
      <p:sp>
        <p:nvSpPr>
          <p:cNvPr id="12" name="Espaço Reservado para Dat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Espaço Reservado para Rodapé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8" name="Espaço Reservado para Dat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9/16/17</a:t>
            </a:fld>
            <a:endParaRPr lang="en-US"/>
          </a:p>
        </p:txBody>
      </p:sp>
      <p:sp>
        <p:nvSpPr>
          <p:cNvPr id="10" name="Espaço Reservado para Número de Slide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Espaço Reservado para Rodapé 11"/>
          <p:cNvSpPr>
            <a:spLocks noGrp="1"/>
          </p:cNvSpPr>
          <p:nvPr>
            <p:ph type="ftr" sz="quarter" idx="17"/>
          </p:nvPr>
        </p:nvSpPr>
        <p:spPr/>
        <p:txBody>
          <a:bodyPr rtlCol="0"/>
          <a:lstStyle/>
          <a:p>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smtClean="0"/>
              <a:t>Clique para editar 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spaço Reservado para Dat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9/16/17</a:t>
            </a:fld>
            <a:endParaRPr lang="en-US"/>
          </a:p>
        </p:txBody>
      </p:sp>
      <p:sp>
        <p:nvSpPr>
          <p:cNvPr id="12" name="Espaço Reservado para Número de Slide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Espaço Reservado para Rodapé 13"/>
          <p:cNvSpPr>
            <a:spLocks noGrp="1"/>
          </p:cNvSpPr>
          <p:nvPr>
            <p:ph type="ftr" sz="quarter" idx="17"/>
          </p:nvPr>
        </p:nvSpPr>
        <p:spPr/>
        <p:txBody>
          <a:bodyPr rtlCol="0"/>
          <a:lstStyle/>
          <a:p>
            <a:endParaRPr kumimoji="0" lang="en-US"/>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a:p>
        </p:txBody>
      </p:sp>
      <p:sp>
        <p:nvSpPr>
          <p:cNvPr id="4" name="Espaço Reservado para Rodapé 3"/>
          <p:cNvSpPr>
            <a:spLocks noGrp="1"/>
          </p:cNvSpPr>
          <p:nvPr>
            <p:ph type="ftr" sz="quarter" idx="11"/>
          </p:nvPr>
        </p:nvSpPr>
        <p:spPr/>
        <p:txBody>
          <a:bodyPr/>
          <a:lstStyle/>
          <a:p>
            <a:endParaRPr kumimoji="0" lang="en-US"/>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9/16/17</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dirty="0">
              <a:solidFill>
                <a:srgbClr val="FFFFFF"/>
              </a:solidFill>
            </a:endParaRP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smtClean="0"/>
              <a:t>Clique para editar 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9/16/17</a:t>
            </a:fld>
            <a:endParaRPr lang="en-US"/>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kumimoji="0" lang="en-US" dirty="0"/>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9/16/17</a:t>
            </a:fld>
            <a:endParaRPr lang="en-US" sz="1400" dirty="0">
              <a:solidFill>
                <a:schemeClr val="tx2"/>
              </a:solidFill>
            </a:endParaRP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eveloper.mozilla.org/pt-BR/docs/Web/JavaScrip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npmjs.com/package/http-server"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00808"/>
            <a:ext cx="795827" cy="784276"/>
          </a:xfrm>
          <a:prstGeom prst="rect">
            <a:avLst/>
          </a:prstGeom>
        </p:spPr>
      </p:pic>
      <p:sp>
        <p:nvSpPr>
          <p:cNvPr id="24" name="Espaço Reservado para Texto 1"/>
          <p:cNvSpPr>
            <a:spLocks noGrp="1"/>
          </p:cNvSpPr>
          <p:nvPr>
            <p:ph type="body" idx="1"/>
          </p:nvPr>
        </p:nvSpPr>
        <p:spPr>
          <a:xfrm>
            <a:off x="5288565" y="4149080"/>
            <a:ext cx="2520280" cy="348247"/>
          </a:xfrm>
        </p:spPr>
        <p:txBody>
          <a:bodyPr>
            <a:noAutofit/>
          </a:bodyPr>
          <a:lstStyle/>
          <a:p>
            <a:pPr algn="r">
              <a:buNone/>
            </a:pPr>
            <a:endParaRPr lang="pt-BR" sz="2000" i="1" dirty="0" smtClean="0">
              <a:latin typeface="Calibri" pitchFamily="34" charset="0"/>
            </a:endParaRPr>
          </a:p>
          <a:p>
            <a:pPr algn="r">
              <a:buNone/>
            </a:pPr>
            <a:endParaRPr lang="pt-BR" sz="2000" i="1" dirty="0">
              <a:latin typeface="Calibri" pitchFamily="34" charset="0"/>
            </a:endParaRPr>
          </a:p>
          <a:p>
            <a:pPr algn="r">
              <a:buNone/>
            </a:pPr>
            <a:r>
              <a:rPr lang="pt-BR" sz="2000" i="1" dirty="0" smtClean="0">
                <a:latin typeface="Calibri" pitchFamily="34" charset="0"/>
              </a:rPr>
              <a:t>Prof. Rogério Fontes </a:t>
            </a:r>
          </a:p>
          <a:p>
            <a:pPr algn="r">
              <a:buNone/>
            </a:pPr>
            <a:r>
              <a:rPr lang="en-US" sz="2000" i="1" dirty="0" err="1" smtClean="0">
                <a:latin typeface="Calibri" pitchFamily="34" charset="0"/>
              </a:rPr>
              <a:t>Javascript</a:t>
            </a:r>
            <a:r>
              <a:rPr lang="en-US" sz="2000" i="1" dirty="0" smtClean="0">
                <a:latin typeface="Calibri" pitchFamily="34" charset="0"/>
              </a:rPr>
              <a:t> </a:t>
            </a:r>
            <a:r>
              <a:rPr lang="mr-IN" sz="2000" i="1" dirty="0" smtClean="0">
                <a:latin typeface="Calibri" pitchFamily="34" charset="0"/>
              </a:rPr>
              <a:t>–</a:t>
            </a:r>
            <a:r>
              <a:rPr lang="en-US" sz="2000" i="1" dirty="0" smtClean="0">
                <a:latin typeface="Calibri" pitchFamily="34" charset="0"/>
              </a:rPr>
              <a:t> ADS extra</a:t>
            </a:r>
            <a:endParaRPr lang="pt-BR" sz="2000" i="1" dirty="0" smtClean="0">
              <a:latin typeface="Calibri" pitchFamily="34" charset="0"/>
            </a:endParaRPr>
          </a:p>
          <a:p>
            <a:pPr algn="r">
              <a:buNone/>
            </a:pPr>
            <a:endParaRPr lang="pt-BR" sz="2000" i="1" dirty="0" smtClean="0">
              <a:latin typeface="Calibri" pitchFamily="34" charset="0"/>
            </a:endParaRPr>
          </a:p>
          <a:p>
            <a:pPr algn="r"/>
            <a:endParaRPr lang="pt-BR" sz="1400" i="1" dirty="0">
              <a:latin typeface="Calibri" pitchFamily="34" charset="0"/>
            </a:endParaRPr>
          </a:p>
        </p:txBody>
      </p:sp>
      <p:sp>
        <p:nvSpPr>
          <p:cNvPr id="4" name="Rectangle 3"/>
          <p:cNvSpPr/>
          <p:nvPr/>
        </p:nvSpPr>
        <p:spPr>
          <a:xfrm>
            <a:off x="3275902" y="1877502"/>
            <a:ext cx="5328546" cy="430887"/>
          </a:xfrm>
          <a:prstGeom prst="rect">
            <a:avLst/>
          </a:prstGeom>
        </p:spPr>
        <p:txBody>
          <a:bodyPr wrap="square">
            <a:spAutoFit/>
          </a:bodyPr>
          <a:lstStyle/>
          <a:p>
            <a:r>
              <a:rPr lang="en-US" sz="2200" b="1" dirty="0" smtClean="0">
                <a:solidFill>
                  <a:schemeClr val="bg1"/>
                </a:solidFill>
              </a:rPr>
              <a:t>JAVASCRIT </a:t>
            </a:r>
            <a:r>
              <a:rPr lang="mr-IN" sz="2200" b="1" dirty="0" smtClean="0">
                <a:solidFill>
                  <a:schemeClr val="bg1"/>
                </a:solidFill>
              </a:rPr>
              <a:t>–</a:t>
            </a:r>
            <a:r>
              <a:rPr lang="en-US" sz="2200" b="1" dirty="0" smtClean="0">
                <a:solidFill>
                  <a:schemeClr val="bg1"/>
                </a:solidFill>
              </a:rPr>
              <a:t> Welcome the web world</a:t>
            </a:r>
            <a:endParaRPr lang="en-US" sz="2200" b="1" dirty="0">
              <a:solidFill>
                <a:schemeClr val="bg1"/>
              </a:solidFill>
            </a:endParaRPr>
          </a:p>
        </p:txBody>
      </p:sp>
      <p:sp>
        <p:nvSpPr>
          <p:cNvPr id="12" name="Rectangle 11"/>
          <p:cNvSpPr/>
          <p:nvPr/>
        </p:nvSpPr>
        <p:spPr>
          <a:xfrm>
            <a:off x="4860032" y="5877272"/>
            <a:ext cx="3744416" cy="738664"/>
          </a:xfrm>
          <a:prstGeom prst="rect">
            <a:avLst/>
          </a:prstGeom>
        </p:spPr>
        <p:txBody>
          <a:bodyPr wrap="square">
            <a:spAutoFit/>
          </a:bodyPr>
          <a:lstStyle/>
          <a:p>
            <a:r>
              <a:rPr lang="pt-BR" i="1" dirty="0" smtClean="0">
                <a:latin typeface="Calibri" pitchFamily="34" charset="0"/>
              </a:rPr>
              <a:t>”Uma </a:t>
            </a:r>
            <a:r>
              <a:rPr lang="pt-BR" i="1" dirty="0">
                <a:latin typeface="Calibri" pitchFamily="34" charset="0"/>
              </a:rPr>
              <a:t>pessoa inteligente resolve um problema, um sábio o </a:t>
            </a:r>
            <a:r>
              <a:rPr lang="pt-BR" i="1" dirty="0" smtClean="0">
                <a:latin typeface="Calibri" pitchFamily="34" charset="0"/>
              </a:rPr>
              <a:t>previne</a:t>
            </a:r>
            <a:r>
              <a:rPr lang="pt-BR" i="1" dirty="0">
                <a:latin typeface="Calibri" pitchFamily="34" charset="0"/>
              </a:rPr>
              <a:t>” </a:t>
            </a:r>
            <a:endParaRPr lang="pt-BR" i="1" dirty="0" smtClean="0">
              <a:latin typeface="Calibri" pitchFamily="34" charset="0"/>
            </a:endParaRPr>
          </a:p>
          <a:p>
            <a:r>
              <a:rPr lang="pt-BR" i="1" dirty="0">
                <a:latin typeface="Calibri" pitchFamily="34" charset="0"/>
              </a:rPr>
              <a:t>	</a:t>
            </a:r>
            <a:r>
              <a:rPr lang="pt-BR" i="1" dirty="0" smtClean="0">
                <a:latin typeface="Calibri" pitchFamily="34" charset="0"/>
              </a:rPr>
              <a:t>	</a:t>
            </a:r>
            <a:r>
              <a:rPr lang="pt-BR" i="1" dirty="0">
                <a:latin typeface="Calibri" pitchFamily="34" charset="0"/>
              </a:rPr>
              <a:t> </a:t>
            </a:r>
            <a:r>
              <a:rPr lang="pt-BR" i="1" dirty="0" smtClean="0">
                <a:latin typeface="Calibri" pitchFamily="34" charset="0"/>
              </a:rPr>
              <a:t>          Albert Einstein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140968"/>
            <a:ext cx="4000500" cy="16002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 </a:t>
            </a:r>
            <a:r>
              <a:rPr lang="en-US" dirty="0" smtClean="0"/>
              <a:t>Uma </a:t>
            </a:r>
            <a:r>
              <a:rPr lang="en-US" dirty="0" err="1"/>
              <a:t>linguagem</a:t>
            </a:r>
            <a:r>
              <a:rPr lang="en-US" dirty="0"/>
              <a:t> </a:t>
            </a:r>
            <a:r>
              <a:rPr lang="en-US" dirty="0" err="1" smtClean="0"/>
              <a:t>cliente</a:t>
            </a:r>
            <a:endParaRPr lang="en-US" dirty="0"/>
          </a:p>
        </p:txBody>
      </p:sp>
      <p:sp>
        <p:nvSpPr>
          <p:cNvPr id="4" name="Rectangle 3"/>
          <p:cNvSpPr/>
          <p:nvPr/>
        </p:nvSpPr>
        <p:spPr>
          <a:xfrm>
            <a:off x="609600" y="1484784"/>
            <a:ext cx="8153400" cy="1938992"/>
          </a:xfrm>
          <a:prstGeom prst="rect">
            <a:avLst/>
          </a:prstGeom>
        </p:spPr>
        <p:txBody>
          <a:bodyPr wrap="square">
            <a:spAutoFit/>
          </a:bodyPr>
          <a:lstStyle/>
          <a:p>
            <a:pPr marL="342900" lvl="0" indent="-342900"/>
            <a:r>
              <a:rPr lang="en-US" sz="2000" dirty="0"/>
              <a:t>Outro </a:t>
            </a:r>
            <a:r>
              <a:rPr lang="en-US" sz="2000" dirty="0" err="1"/>
              <a:t>termo</a:t>
            </a:r>
            <a:r>
              <a:rPr lang="en-US" sz="2000" dirty="0"/>
              <a:t> </a:t>
            </a:r>
            <a:r>
              <a:rPr lang="en-US" sz="2000" dirty="0" err="1"/>
              <a:t>técnico</a:t>
            </a:r>
            <a:r>
              <a:rPr lang="en-US" sz="2000" dirty="0"/>
              <a:t> que </a:t>
            </a:r>
            <a:r>
              <a:rPr lang="en-US" sz="2000" dirty="0" err="1"/>
              <a:t>é</a:t>
            </a:r>
            <a:r>
              <a:rPr lang="en-US" sz="2000" dirty="0"/>
              <a:t> </a:t>
            </a:r>
            <a:r>
              <a:rPr lang="en-US" sz="2000" dirty="0" err="1"/>
              <a:t>comum</a:t>
            </a:r>
            <a:r>
              <a:rPr lang="en-US" sz="2000" dirty="0"/>
              <a:t> de </a:t>
            </a:r>
            <a:r>
              <a:rPr lang="en-US" sz="2000" dirty="0" err="1"/>
              <a:t>ser</a:t>
            </a:r>
            <a:r>
              <a:rPr lang="en-US" sz="2000" dirty="0"/>
              <a:t> </a:t>
            </a:r>
            <a:r>
              <a:rPr lang="en-US" sz="2000" dirty="0" err="1"/>
              <a:t>dito</a:t>
            </a:r>
            <a:r>
              <a:rPr lang="en-US" sz="2000" dirty="0"/>
              <a:t> </a:t>
            </a:r>
            <a:r>
              <a:rPr lang="en-US" sz="2000" dirty="0" err="1"/>
              <a:t>sobre</a:t>
            </a:r>
            <a:r>
              <a:rPr lang="en-US" sz="2000" dirty="0"/>
              <a:t> </a:t>
            </a:r>
            <a:r>
              <a:rPr lang="en-US" sz="2000" dirty="0" err="1" smtClean="0"/>
              <a:t>linguagem</a:t>
            </a:r>
            <a:r>
              <a:rPr lang="en-US" sz="2000" dirty="0"/>
              <a:t> </a:t>
            </a:r>
            <a:r>
              <a:rPr lang="en-US" sz="2000" dirty="0" smtClean="0"/>
              <a:t>JavaScript</a:t>
            </a:r>
            <a:r>
              <a:rPr lang="en-US" sz="2000" dirty="0"/>
              <a:t>, </a:t>
            </a:r>
            <a:r>
              <a:rPr lang="en-US" sz="2000" dirty="0" err="1"/>
              <a:t>é</a:t>
            </a:r>
            <a:r>
              <a:rPr lang="en-US" sz="2000" dirty="0"/>
              <a:t> que </a:t>
            </a:r>
            <a:r>
              <a:rPr lang="en-US" sz="2000" dirty="0" err="1"/>
              <a:t>ela</a:t>
            </a:r>
            <a:r>
              <a:rPr lang="en-US" sz="2000" dirty="0"/>
              <a:t> </a:t>
            </a:r>
            <a:r>
              <a:rPr lang="en-US" sz="2000" dirty="0" err="1"/>
              <a:t>é</a:t>
            </a:r>
            <a:r>
              <a:rPr lang="en-US" sz="2000" dirty="0"/>
              <a:t> </a:t>
            </a:r>
            <a:r>
              <a:rPr lang="en-US" sz="2000" i="1" dirty="0"/>
              <a:t>client side</a:t>
            </a:r>
            <a:r>
              <a:rPr lang="en-US" sz="2000" dirty="0"/>
              <a:t>, </a:t>
            </a:r>
            <a:r>
              <a:rPr lang="en-US" sz="2000" dirty="0" err="1"/>
              <a:t>ou</a:t>
            </a:r>
            <a:r>
              <a:rPr lang="en-US" sz="2000" dirty="0"/>
              <a:t> </a:t>
            </a:r>
            <a:r>
              <a:rPr lang="en-US" sz="2000" dirty="0" err="1"/>
              <a:t>seja</a:t>
            </a:r>
            <a:r>
              <a:rPr lang="en-US" sz="2000" dirty="0"/>
              <a:t>, </a:t>
            </a:r>
            <a:r>
              <a:rPr lang="en-US" sz="2000" dirty="0" err="1"/>
              <a:t>ela</a:t>
            </a:r>
            <a:r>
              <a:rPr lang="en-US" sz="2000" dirty="0"/>
              <a:t> age no </a:t>
            </a:r>
            <a:r>
              <a:rPr lang="en-US" sz="2000" dirty="0" err="1"/>
              <a:t>lado</a:t>
            </a:r>
            <a:r>
              <a:rPr lang="en-US" sz="2000" dirty="0"/>
              <a:t> do </a:t>
            </a:r>
            <a:r>
              <a:rPr lang="en-US" sz="2000" dirty="0" err="1"/>
              <a:t>cliente</a:t>
            </a:r>
            <a:r>
              <a:rPr lang="en-US" sz="2000" dirty="0" smtClean="0"/>
              <a:t>.</a:t>
            </a:r>
          </a:p>
          <a:p>
            <a:pPr marL="342900" lvl="0" indent="-342900"/>
            <a:endParaRPr lang="en-US" sz="2000" dirty="0">
              <a:solidFill>
                <a:schemeClr val="accent2"/>
              </a:solidFill>
              <a:latin typeface="Times New Roman" charset="0"/>
              <a:ea typeface="Times New Roman" charset="0"/>
              <a:cs typeface="Times New Roman" charset="0"/>
            </a:endParaRPr>
          </a:p>
          <a:p>
            <a:pPr marL="342900" lvl="0" indent="-342900"/>
            <a:r>
              <a:rPr lang="en-US" sz="2000" dirty="0" err="1" smtClean="0">
                <a:solidFill>
                  <a:schemeClr val="accent2"/>
                </a:solidFill>
                <a:latin typeface="Times New Roman" charset="0"/>
                <a:ea typeface="Times New Roman" charset="0"/>
                <a:cs typeface="Times New Roman" charset="0"/>
              </a:rPr>
              <a:t>Vantagem</a:t>
            </a:r>
            <a:r>
              <a:rPr lang="en-US" sz="2000" dirty="0" smtClean="0">
                <a:solidFill>
                  <a:schemeClr val="accent2"/>
                </a:solidFill>
                <a:latin typeface="Times New Roman" charset="0"/>
                <a:ea typeface="Times New Roman" charset="0"/>
                <a:cs typeface="Times New Roman" charset="0"/>
              </a:rPr>
              <a:t> disso: </a:t>
            </a:r>
            <a:r>
              <a:rPr lang="en-US" sz="2000" dirty="0" err="1" smtClean="0">
                <a:solidFill>
                  <a:schemeClr val="accent2"/>
                </a:solidFill>
                <a:latin typeface="Times New Roman" charset="0"/>
                <a:ea typeface="Times New Roman" charset="0"/>
                <a:cs typeface="Times New Roman" charset="0"/>
              </a:rPr>
              <a:t>diminui</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seu</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processamento</a:t>
            </a:r>
            <a:r>
              <a:rPr lang="en-US" sz="2000" dirty="0" smtClean="0">
                <a:solidFill>
                  <a:schemeClr val="accent2"/>
                </a:solidFill>
                <a:latin typeface="Times New Roman" charset="0"/>
                <a:ea typeface="Times New Roman" charset="0"/>
                <a:cs typeface="Times New Roman" charset="0"/>
              </a:rPr>
              <a:t> no </a:t>
            </a:r>
            <a:r>
              <a:rPr lang="en-US" sz="2000" dirty="0" err="1" smtClean="0">
                <a:solidFill>
                  <a:schemeClr val="accent2"/>
                </a:solidFill>
                <a:latin typeface="Times New Roman" charset="0"/>
                <a:ea typeface="Times New Roman" charset="0"/>
                <a:cs typeface="Times New Roman" charset="0"/>
              </a:rPr>
              <a:t>lado</a:t>
            </a:r>
            <a:r>
              <a:rPr lang="en-US" sz="2000" dirty="0" smtClean="0">
                <a:solidFill>
                  <a:schemeClr val="accent2"/>
                </a:solidFill>
                <a:latin typeface="Times New Roman" charset="0"/>
                <a:ea typeface="Times New Roman" charset="0"/>
                <a:cs typeface="Times New Roman" charset="0"/>
              </a:rPr>
              <a:t> do </a:t>
            </a:r>
            <a:r>
              <a:rPr lang="en-US" sz="2000" dirty="0" err="1" smtClean="0">
                <a:solidFill>
                  <a:schemeClr val="accent2"/>
                </a:solidFill>
                <a:latin typeface="Times New Roman" charset="0"/>
                <a:ea typeface="Times New Roman" charset="0"/>
                <a:cs typeface="Times New Roman" charset="0"/>
              </a:rPr>
              <a:t>serviço</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diminuindo</a:t>
            </a:r>
            <a:r>
              <a:rPr lang="en-US" sz="2000" dirty="0" smtClean="0">
                <a:solidFill>
                  <a:schemeClr val="accent2"/>
                </a:solidFill>
                <a:latin typeface="Times New Roman" charset="0"/>
                <a:ea typeface="Times New Roman" charset="0"/>
                <a:cs typeface="Times New Roman" charset="0"/>
              </a:rPr>
              <a:t> a </a:t>
            </a:r>
            <a:r>
              <a:rPr lang="en-US" sz="2000" dirty="0" err="1" smtClean="0">
                <a:solidFill>
                  <a:schemeClr val="accent2"/>
                </a:solidFill>
                <a:latin typeface="Times New Roman" charset="0"/>
                <a:ea typeface="Times New Roman" charset="0"/>
                <a:cs typeface="Times New Roman" charset="0"/>
              </a:rPr>
              <a:t>escala</a:t>
            </a:r>
            <a:r>
              <a:rPr lang="en-US" sz="2000" dirty="0" smtClean="0">
                <a:solidFill>
                  <a:schemeClr val="accent2"/>
                </a:solidFill>
                <a:latin typeface="Times New Roman" charset="0"/>
                <a:ea typeface="Times New Roman" charset="0"/>
                <a:cs typeface="Times New Roman" charset="0"/>
              </a:rPr>
              <a:t> vertical </a:t>
            </a:r>
            <a:r>
              <a:rPr lang="en-US" sz="2000" dirty="0" err="1" smtClean="0">
                <a:solidFill>
                  <a:schemeClr val="accent2"/>
                </a:solidFill>
                <a:latin typeface="Times New Roman" charset="0"/>
                <a:ea typeface="Times New Roman" charset="0"/>
                <a:cs typeface="Times New Roman" charset="0"/>
              </a:rPr>
              <a:t>desses</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servidores</a:t>
            </a:r>
            <a:r>
              <a:rPr lang="en-US" sz="2000" dirty="0" smtClean="0">
                <a:solidFill>
                  <a:schemeClr val="accent2"/>
                </a:solidFill>
                <a:latin typeface="Times New Roman" charset="0"/>
                <a:ea typeface="Times New Roman" charset="0"/>
                <a:cs typeface="Times New Roman" charset="0"/>
              </a:rPr>
              <a:t>.</a:t>
            </a:r>
            <a:endParaRPr lang="en-US" sz="2000" dirty="0">
              <a:solidFill>
                <a:schemeClr val="accent2"/>
              </a:solidFill>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086" y="4941168"/>
            <a:ext cx="2971759" cy="1440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924215"/>
            <a:ext cx="1874168" cy="1474065"/>
          </a:xfrm>
          <a:prstGeom prst="rect">
            <a:avLst/>
          </a:prstGeom>
        </p:spPr>
      </p:pic>
    </p:spTree>
    <p:extLst>
      <p:ext uri="{BB962C8B-B14F-4D97-AF65-F5344CB8AC3E}">
        <p14:creationId xmlns:p14="http://schemas.microsoft.com/office/powerpoint/2010/main" val="442871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Principios</a:t>
            </a:r>
            <a:r>
              <a:rPr lang="en-US" dirty="0" smtClean="0"/>
              <a:t> do </a:t>
            </a:r>
            <a:r>
              <a:rPr lang="en-US" dirty="0" err="1" smtClean="0"/>
              <a:t>javascript</a:t>
            </a:r>
            <a:endParaRPr lang="en-US" dirty="0"/>
          </a:p>
        </p:txBody>
      </p:sp>
      <p:sp>
        <p:nvSpPr>
          <p:cNvPr id="3" name="Rectangle 2"/>
          <p:cNvSpPr/>
          <p:nvPr/>
        </p:nvSpPr>
        <p:spPr>
          <a:xfrm>
            <a:off x="609600" y="1484784"/>
            <a:ext cx="8153400" cy="2554545"/>
          </a:xfrm>
          <a:prstGeom prst="rect">
            <a:avLst/>
          </a:prstGeom>
        </p:spPr>
        <p:txBody>
          <a:bodyPr wrap="square">
            <a:spAutoFit/>
          </a:bodyPr>
          <a:lstStyle/>
          <a:p>
            <a:pPr marL="285750" indent="-285750">
              <a:buFont typeface="Arial" charset="0"/>
              <a:buChar char="•"/>
            </a:pPr>
            <a:r>
              <a:rPr lang="en-US" sz="2000" dirty="0" err="1" smtClean="0"/>
              <a:t>Sintaxe</a:t>
            </a:r>
            <a:endParaRPr lang="en-US" sz="2000" dirty="0" smtClean="0"/>
          </a:p>
          <a:p>
            <a:pPr marL="285750" indent="-285750">
              <a:buFont typeface="Arial" charset="0"/>
              <a:buChar char="•"/>
            </a:pPr>
            <a:r>
              <a:rPr lang="en-US" sz="2000" dirty="0" err="1" smtClean="0"/>
              <a:t>Orientação</a:t>
            </a:r>
            <a:r>
              <a:rPr lang="en-US" sz="2000" dirty="0" smtClean="0"/>
              <a:t> a </a:t>
            </a:r>
            <a:r>
              <a:rPr lang="en-US" sz="2000" dirty="0" err="1" smtClean="0"/>
              <a:t>Objetos</a:t>
            </a:r>
            <a:endParaRPr lang="en-US" sz="2000" dirty="0" smtClean="0"/>
          </a:p>
          <a:p>
            <a:pPr marL="285750" indent="-285750">
              <a:buFont typeface="Arial" charset="0"/>
              <a:buChar char="•"/>
            </a:pPr>
            <a:r>
              <a:rPr lang="en-US" sz="2000" dirty="0" smtClean="0"/>
              <a:t>Callback </a:t>
            </a:r>
            <a:r>
              <a:rPr lang="en-US" sz="2000" dirty="0"/>
              <a:t>( </a:t>
            </a:r>
            <a:r>
              <a:rPr lang="en-US" sz="2000" dirty="0" err="1"/>
              <a:t>é</a:t>
            </a:r>
            <a:r>
              <a:rPr lang="en-US" sz="2000" dirty="0"/>
              <a:t> </a:t>
            </a:r>
            <a:r>
              <a:rPr lang="en-US" sz="2000" dirty="0" err="1"/>
              <a:t>uma</a:t>
            </a:r>
            <a:r>
              <a:rPr lang="en-US" sz="2000" dirty="0"/>
              <a:t> </a:t>
            </a:r>
            <a:r>
              <a:rPr lang="en-US" sz="2000" dirty="0" err="1"/>
              <a:t>função</a:t>
            </a:r>
            <a:r>
              <a:rPr lang="en-US" sz="2000" dirty="0"/>
              <a:t> com </a:t>
            </a:r>
            <a:r>
              <a:rPr lang="en-US" sz="2000" dirty="0" err="1"/>
              <a:t>próprio</a:t>
            </a:r>
            <a:r>
              <a:rPr lang="en-US" sz="2000" dirty="0"/>
              <a:t> </a:t>
            </a:r>
            <a:r>
              <a:rPr lang="en-US" sz="2000" dirty="0" err="1"/>
              <a:t>contexto</a:t>
            </a:r>
            <a:r>
              <a:rPr lang="en-US" sz="2000" dirty="0"/>
              <a:t>). </a:t>
            </a:r>
          </a:p>
          <a:p>
            <a:pPr marL="285750" indent="-285750">
              <a:buFont typeface="Arial" charset="0"/>
              <a:buChar char="•"/>
            </a:pPr>
            <a:r>
              <a:rPr lang="en-US" sz="2000" dirty="0" err="1"/>
              <a:t>C</a:t>
            </a:r>
            <a:r>
              <a:rPr lang="en-US" sz="2000" dirty="0" err="1" smtClean="0"/>
              <a:t>ontexto</a:t>
            </a:r>
            <a:r>
              <a:rPr lang="en-US" sz="2000" dirty="0" smtClean="0"/>
              <a:t> (</a:t>
            </a:r>
            <a:r>
              <a:rPr lang="en-US" sz="2000" dirty="0" err="1" smtClean="0"/>
              <a:t>referencia</a:t>
            </a:r>
            <a:r>
              <a:rPr lang="en-US" sz="2000" dirty="0" smtClean="0"/>
              <a:t> </a:t>
            </a:r>
            <a:r>
              <a:rPr lang="mr-IN" sz="2000" dirty="0" smtClean="0"/>
              <a:t>–</a:t>
            </a:r>
            <a:r>
              <a:rPr lang="en-US" sz="2000" dirty="0" smtClean="0"/>
              <a:t> this) </a:t>
            </a:r>
            <a:endParaRPr lang="en-US" sz="2000" dirty="0"/>
          </a:p>
          <a:p>
            <a:pPr marL="285750" indent="-285750">
              <a:buFont typeface="Arial" charset="0"/>
              <a:buChar char="•"/>
            </a:pPr>
            <a:r>
              <a:rPr lang="en-US" sz="2000" dirty="0" err="1"/>
              <a:t>C</a:t>
            </a:r>
            <a:r>
              <a:rPr lang="en-US" sz="2000" dirty="0" err="1" smtClean="0"/>
              <a:t>loujures</a:t>
            </a:r>
            <a:r>
              <a:rPr lang="en-US" sz="2000" dirty="0" smtClean="0"/>
              <a:t> </a:t>
            </a:r>
            <a:endParaRPr lang="en-US" sz="2000" dirty="0"/>
          </a:p>
          <a:p>
            <a:pPr marL="285750" indent="-285750">
              <a:buFont typeface="Arial" charset="0"/>
              <a:buChar char="•"/>
            </a:pPr>
            <a:r>
              <a:rPr lang="en-US" sz="2000" dirty="0" err="1" smtClean="0"/>
              <a:t>Variável</a:t>
            </a:r>
            <a:r>
              <a:rPr lang="en-US" sz="2000" dirty="0" smtClean="0"/>
              <a:t> </a:t>
            </a:r>
            <a:r>
              <a:rPr lang="en-US" sz="2000" dirty="0"/>
              <a:t>de forma </a:t>
            </a:r>
            <a:r>
              <a:rPr lang="en-US" sz="2000" dirty="0" err="1" smtClean="0"/>
              <a:t>dinâmica</a:t>
            </a:r>
            <a:r>
              <a:rPr lang="en-US" sz="2000" dirty="0" smtClean="0"/>
              <a:t> </a:t>
            </a:r>
            <a:endParaRPr lang="en-US" sz="2000" dirty="0"/>
          </a:p>
          <a:p>
            <a:pPr marL="285750" indent="-285750">
              <a:buFont typeface="Arial" charset="0"/>
              <a:buChar char="•"/>
            </a:pPr>
            <a:r>
              <a:rPr lang="en-US" sz="2000" dirty="0" err="1"/>
              <a:t>Funções</a:t>
            </a:r>
            <a:r>
              <a:rPr lang="en-US" sz="2000" b="1" dirty="0"/>
              <a:t> </a:t>
            </a:r>
            <a:r>
              <a:rPr lang="en-US" sz="2000" dirty="0" smtClean="0"/>
              <a:t>de</a:t>
            </a:r>
            <a:r>
              <a:rPr lang="en-US" sz="2000" dirty="0"/>
              <a:t> </a:t>
            </a:r>
            <a:r>
              <a:rPr lang="en-US" sz="2000" dirty="0" err="1"/>
              <a:t>invocação</a:t>
            </a:r>
            <a:r>
              <a:rPr lang="en-US" sz="2000" dirty="0"/>
              <a:t> </a:t>
            </a:r>
            <a:r>
              <a:rPr lang="en-US" sz="2000" dirty="0" err="1"/>
              <a:t>imediata</a:t>
            </a:r>
            <a:r>
              <a:rPr lang="en-US" sz="2000" dirty="0"/>
              <a:t> </a:t>
            </a:r>
            <a:r>
              <a:rPr lang="en-US" sz="2000" dirty="0" smtClean="0"/>
              <a:t>- </a:t>
            </a:r>
            <a:r>
              <a:rPr lang="mr-IN" sz="2000" dirty="0"/>
              <a:t>(</a:t>
            </a:r>
            <a:r>
              <a:rPr lang="mr-IN" sz="2000" dirty="0" err="1"/>
              <a:t>function</a:t>
            </a:r>
            <a:r>
              <a:rPr lang="mr-IN" sz="2000" dirty="0"/>
              <a:t>(){})();</a:t>
            </a:r>
            <a:endParaRPr lang="en-US" sz="2000" dirty="0"/>
          </a:p>
          <a:p>
            <a:pPr marL="285750" indent="-285750">
              <a:buFont typeface="Arial" charset="0"/>
              <a:buChar char="•"/>
            </a:pPr>
            <a:r>
              <a:rPr lang="en-US" sz="2000" dirty="0" err="1" smtClean="0"/>
              <a:t>Manipulação</a:t>
            </a:r>
            <a:r>
              <a:rPr lang="en-US" sz="2000" dirty="0" smtClean="0"/>
              <a:t> do DOM </a:t>
            </a:r>
            <a:endParaRPr lang="en-US" sz="2000" dirty="0"/>
          </a:p>
        </p:txBody>
      </p:sp>
    </p:spTree>
    <p:extLst>
      <p:ext uri="{BB962C8B-B14F-4D97-AF65-F5344CB8AC3E}">
        <p14:creationId xmlns:p14="http://schemas.microsoft.com/office/powerpoint/2010/main" val="1058370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Estudar</a:t>
            </a:r>
            <a:r>
              <a:rPr lang="en-US" dirty="0" smtClean="0"/>
              <a:t> on-line	</a:t>
            </a:r>
            <a:endParaRPr lang="en-US" dirty="0"/>
          </a:p>
        </p:txBody>
      </p:sp>
      <p:sp>
        <p:nvSpPr>
          <p:cNvPr id="3" name="Rectangle 2"/>
          <p:cNvSpPr/>
          <p:nvPr/>
        </p:nvSpPr>
        <p:spPr>
          <a:xfrm>
            <a:off x="602162" y="2276872"/>
            <a:ext cx="6706142" cy="307777"/>
          </a:xfrm>
          <a:prstGeom prst="rect">
            <a:avLst/>
          </a:prstGeom>
        </p:spPr>
        <p:txBody>
          <a:bodyPr wrap="square">
            <a:spAutoFit/>
          </a:bodyPr>
          <a:lstStyle/>
          <a:p>
            <a:r>
              <a:rPr lang="en-US">
                <a:hlinkClick r:id="rId2"/>
              </a:rPr>
              <a:t>https://</a:t>
            </a:r>
            <a:r>
              <a:rPr lang="en-US" dirty="0">
                <a:hlinkClick r:id="rId2"/>
              </a:rPr>
              <a:t>developer.mozilla.org/pt-BR/docs/Web/JavaScript</a:t>
            </a:r>
            <a:endParaRPr lang="en-US" dirty="0"/>
          </a:p>
        </p:txBody>
      </p:sp>
      <p:sp>
        <p:nvSpPr>
          <p:cNvPr id="4" name="Rectangle 3"/>
          <p:cNvSpPr/>
          <p:nvPr/>
        </p:nvSpPr>
        <p:spPr>
          <a:xfrm>
            <a:off x="609600" y="2600606"/>
            <a:ext cx="2614818" cy="307777"/>
          </a:xfrm>
          <a:prstGeom prst="rect">
            <a:avLst/>
          </a:prstGeom>
        </p:spPr>
        <p:txBody>
          <a:bodyPr wrap="none">
            <a:spAutoFit/>
          </a:bodyPr>
          <a:lstStyle/>
          <a:p>
            <a:r>
              <a:rPr lang="en-US"/>
              <a:t>https://www.w3schools.com/</a:t>
            </a:r>
            <a:r>
              <a:rPr lang="en-US" dirty="0" err="1"/>
              <a:t>js</a:t>
            </a:r>
            <a:r>
              <a:rPr lang="en-US" dirty="0"/>
              <a:t>/</a:t>
            </a:r>
          </a:p>
        </p:txBody>
      </p:sp>
      <p:sp>
        <p:nvSpPr>
          <p:cNvPr id="5" name="Rectangle 4"/>
          <p:cNvSpPr/>
          <p:nvPr/>
        </p:nvSpPr>
        <p:spPr>
          <a:xfrm>
            <a:off x="628261" y="3438864"/>
            <a:ext cx="1577676" cy="307777"/>
          </a:xfrm>
          <a:prstGeom prst="rect">
            <a:avLst/>
          </a:prstGeom>
        </p:spPr>
        <p:txBody>
          <a:bodyPr wrap="none">
            <a:spAutoFit/>
          </a:bodyPr>
          <a:lstStyle/>
          <a:p>
            <a:r>
              <a:rPr lang="en-US" dirty="0"/>
              <a:t>https://</a:t>
            </a:r>
            <a:r>
              <a:rPr lang="en-US" dirty="0" err="1"/>
              <a:t>jsfiddle.net</a:t>
            </a:r>
            <a:endParaRPr lang="en-US" dirty="0"/>
          </a:p>
        </p:txBody>
      </p:sp>
      <p:sp>
        <p:nvSpPr>
          <p:cNvPr id="6" name="TextBox 5"/>
          <p:cNvSpPr txBox="1"/>
          <p:nvPr/>
        </p:nvSpPr>
        <p:spPr>
          <a:xfrm>
            <a:off x="602162" y="3154794"/>
            <a:ext cx="1646605" cy="307777"/>
          </a:xfrm>
          <a:prstGeom prst="rect">
            <a:avLst/>
          </a:prstGeom>
          <a:noFill/>
        </p:spPr>
        <p:txBody>
          <a:bodyPr wrap="none" rtlCol="0">
            <a:spAutoFit/>
          </a:bodyPr>
          <a:lstStyle/>
          <a:p>
            <a:r>
              <a:rPr lang="en-US" dirty="0" err="1" smtClean="0"/>
              <a:t>Testar</a:t>
            </a:r>
            <a:r>
              <a:rPr lang="en-US" dirty="0" smtClean="0"/>
              <a:t> </a:t>
            </a:r>
            <a:r>
              <a:rPr lang="en-US" dirty="0" err="1" smtClean="0"/>
              <a:t>os</a:t>
            </a:r>
            <a:r>
              <a:rPr lang="en-US" dirty="0" smtClean="0"/>
              <a:t> </a:t>
            </a:r>
            <a:r>
              <a:rPr lang="en-US" dirty="0" err="1" smtClean="0"/>
              <a:t>códigos</a:t>
            </a:r>
            <a:r>
              <a:rPr lang="en-US" dirty="0" smtClean="0"/>
              <a:t>:</a:t>
            </a:r>
            <a:endParaRPr lang="en-US" dirty="0"/>
          </a:p>
        </p:txBody>
      </p:sp>
      <p:sp>
        <p:nvSpPr>
          <p:cNvPr id="7" name="TextBox 6"/>
          <p:cNvSpPr txBox="1"/>
          <p:nvPr/>
        </p:nvSpPr>
        <p:spPr>
          <a:xfrm>
            <a:off x="602162" y="1969095"/>
            <a:ext cx="1298753" cy="307777"/>
          </a:xfrm>
          <a:prstGeom prst="rect">
            <a:avLst/>
          </a:prstGeom>
          <a:noFill/>
        </p:spPr>
        <p:txBody>
          <a:bodyPr wrap="none" rtlCol="0">
            <a:spAutoFit/>
          </a:bodyPr>
          <a:lstStyle/>
          <a:p>
            <a:r>
              <a:rPr lang="en-US" dirty="0" err="1" smtClean="0"/>
              <a:t>Curso</a:t>
            </a:r>
            <a:r>
              <a:rPr lang="en-US" dirty="0" smtClean="0"/>
              <a:t> on-line:</a:t>
            </a:r>
            <a:endParaRPr lang="en-US" dirty="0"/>
          </a:p>
        </p:txBody>
      </p:sp>
    </p:spTree>
    <p:extLst>
      <p:ext uri="{BB962C8B-B14F-4D97-AF65-F5344CB8AC3E}">
        <p14:creationId xmlns:p14="http://schemas.microsoft.com/office/powerpoint/2010/main" val="783413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code..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060848"/>
            <a:ext cx="3810000" cy="3810000"/>
          </a:xfrm>
          <a:prstGeom prst="rect">
            <a:avLst/>
          </a:prstGeom>
        </p:spPr>
      </p:pic>
    </p:spTree>
    <p:extLst>
      <p:ext uri="{BB962C8B-B14F-4D97-AF65-F5344CB8AC3E}">
        <p14:creationId xmlns:p14="http://schemas.microsoft.com/office/powerpoint/2010/main" val="286730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hello </a:t>
            </a:r>
            <a:r>
              <a:rPr lang="en-US" dirty="0" smtClean="0"/>
              <a:t>word, </a:t>
            </a:r>
            <a:r>
              <a:rPr lang="en-US" dirty="0" err="1" smtClean="0"/>
              <a:t>fugindo</a:t>
            </a:r>
            <a:r>
              <a:rPr lang="en-US" dirty="0" smtClean="0"/>
              <a:t> da </a:t>
            </a:r>
            <a:r>
              <a:rPr lang="en-US" dirty="0" err="1" smtClean="0"/>
              <a:t>Maldição</a:t>
            </a:r>
            <a:r>
              <a:rPr lang="en-US" dirty="0" smtClean="0"/>
              <a:t>.</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45510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347787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a:t>  </a:t>
            </a:r>
            <a:r>
              <a:rPr lang="en-US" sz="2000" dirty="0" smtClean="0"/>
              <a:t>    </a:t>
            </a:r>
            <a:r>
              <a:rPr lang="en-US" sz="2000" dirty="0" smtClean="0">
                <a:solidFill>
                  <a:srgbClr val="999999"/>
                </a:solidFill>
              </a:rPr>
              <a:t>&lt;</a:t>
            </a:r>
            <a:r>
              <a:rPr lang="en-US" sz="2000" dirty="0" smtClean="0">
                <a:solidFill>
                  <a:srgbClr val="990055"/>
                </a:solidFill>
              </a:rPr>
              <a:t>script </a:t>
            </a:r>
            <a:r>
              <a:rPr lang="en-US" sz="2000" dirty="0" err="1" smtClean="0"/>
              <a:t>src</a:t>
            </a:r>
            <a:r>
              <a:rPr lang="en-US" sz="2000" dirty="0"/>
              <a:t>="/path/to/</a:t>
            </a:r>
            <a:r>
              <a:rPr lang="en-US" sz="2000" dirty="0" err="1"/>
              <a:t>script.js</a:t>
            </a:r>
            <a:r>
              <a:rPr lang="en-US" sz="2000" dirty="0" smtClean="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r>
              <a:rPr lang="en-US" sz="2000" dirty="0"/>
              <a:t> </a:t>
            </a:r>
            <a:r>
              <a:rPr lang="en-US" sz="2000" dirty="0">
                <a:solidFill>
                  <a:srgbClr val="999999"/>
                </a:solidFill>
              </a:rPr>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843213"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90365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err="1" smtClean="0"/>
              <a:t>pagina</a:t>
            </a:r>
            <a:r>
              <a:rPr lang="en-US" sz="2000" dirty="0" smtClean="0">
                <a:solidFill>
                  <a:srgbClr val="999999"/>
                </a:solidFill>
              </a:rPr>
              <a:t>&lt;/</a:t>
            </a:r>
            <a:r>
              <a:rPr lang="en-US" sz="2000" dirty="0" smtClean="0">
                <a:solidFill>
                  <a:srgbClr val="990055"/>
                </a:solidFill>
              </a:rPr>
              <a:t>p</a:t>
            </a:r>
            <a:r>
              <a:rPr lang="en-US" sz="2000" dirty="0" smtClean="0">
                <a:solidFill>
                  <a:srgbClr val="999999"/>
                </a:solidFill>
              </a:rPr>
              <a:t>&gt;</a:t>
            </a:r>
            <a:r>
              <a:rPr lang="en-US" sz="2000" dirty="0" smtClean="0"/>
              <a:t> </a:t>
            </a:r>
          </a:p>
          <a:p>
            <a:pPr lvl="1"/>
            <a:r>
              <a:rPr lang="en-US" sz="2000" dirty="0">
                <a:solidFill>
                  <a:srgbClr val="999999"/>
                </a:solidFill>
              </a:rPr>
              <a:t> </a:t>
            </a:r>
            <a:r>
              <a:rPr lang="en-US" sz="2000" dirty="0" smtClean="0">
                <a:solidFill>
                  <a:srgbClr val="999999"/>
                </a:solidFill>
              </a:rPr>
              <a:t>     &lt;</a:t>
            </a:r>
            <a:r>
              <a:rPr lang="en-US" sz="2000" dirty="0">
                <a:solidFill>
                  <a:srgbClr val="990055"/>
                </a:solidFill>
              </a:rPr>
              <a:t>script </a:t>
            </a:r>
            <a:r>
              <a:rPr lang="en-US" sz="2000" dirty="0" err="1"/>
              <a:t>src</a:t>
            </a:r>
            <a:r>
              <a:rPr lang="en-US" sz="2000" dirty="0"/>
              <a:t>="/path/to/</a:t>
            </a:r>
            <a:r>
              <a:rPr lang="en-US" sz="2000" dirty="0" err="1"/>
              <a:t>script.js</a:t>
            </a:r>
            <a:r>
              <a:rPr lang="en-US" sz="2000" dirty="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endParaRPr lang="en-US" sz="2000" dirty="0" smtClean="0"/>
          </a:p>
          <a:p>
            <a:pPr lvl="1"/>
            <a:r>
              <a:rPr lang="en-US" sz="2000" dirty="0" smtClean="0">
                <a:solidFill>
                  <a:srgbClr val="999999"/>
                </a:solidFill>
              </a:rPr>
              <a:t>   &lt;/</a:t>
            </a:r>
            <a:r>
              <a:rPr lang="en-US" sz="2000" dirty="0" smtClean="0">
                <a:solidFill>
                  <a:srgbClr val="990055"/>
                </a:solidFill>
              </a:rPr>
              <a:t>body</a:t>
            </a:r>
            <a:r>
              <a:rPr lang="en-US" sz="2000" dirty="0" smtClean="0">
                <a:solidFill>
                  <a:srgbClr val="999999"/>
                </a:solidFill>
              </a:rPr>
              <a:t>&gt;</a:t>
            </a:r>
            <a:r>
              <a:rPr lang="en-US" sz="2000" dirty="0" smtClean="0"/>
              <a:t> </a:t>
            </a:r>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868923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755576" y="1920450"/>
            <a:ext cx="5904656" cy="1015663"/>
          </a:xfrm>
          <a:prstGeom prst="rect">
            <a:avLst/>
          </a:prstGeom>
        </p:spPr>
        <p:txBody>
          <a:bodyPr wrap="square">
            <a:spAutoFit/>
          </a:bodyPr>
          <a:lstStyle/>
          <a:p>
            <a:r>
              <a:rPr lang="en-US" sz="2000" dirty="0" smtClean="0">
                <a:solidFill>
                  <a:srgbClr val="708090"/>
                </a:solidFill>
              </a:rPr>
              <a:t>alert(</a:t>
            </a:r>
            <a:r>
              <a:rPr lang="en-US" sz="2000" dirty="0">
                <a:solidFill>
                  <a:srgbClr val="708090"/>
                </a:solidFill>
              </a:rPr>
              <a:t>’hello world’);</a:t>
            </a:r>
            <a:endParaRPr lang="en-US" sz="2000" dirty="0"/>
          </a:p>
          <a:p>
            <a:endParaRPr lang="en-US" sz="2000" dirty="0" smtClean="0">
              <a:solidFill>
                <a:srgbClr val="708090"/>
              </a:solidFill>
            </a:endParaRPr>
          </a:p>
          <a:p>
            <a:r>
              <a:rPr lang="en-US" sz="2000" dirty="0" err="1" smtClean="0">
                <a:solidFill>
                  <a:srgbClr val="708090"/>
                </a:solidFill>
              </a:rPr>
              <a:t>console.log</a:t>
            </a:r>
            <a:r>
              <a:rPr lang="en-US" sz="2000" dirty="0" smtClean="0">
                <a:solidFill>
                  <a:srgbClr val="708090"/>
                </a:solidFill>
              </a:rPr>
              <a:t>(’hello world’);</a:t>
            </a:r>
            <a:endParaRPr lang="en-US" sz="2000" dirty="0"/>
          </a:p>
        </p:txBody>
      </p:sp>
      <p:sp>
        <p:nvSpPr>
          <p:cNvPr id="4" name="TextBox 3"/>
          <p:cNvSpPr txBox="1"/>
          <p:nvPr/>
        </p:nvSpPr>
        <p:spPr>
          <a:xfrm>
            <a:off x="755576" y="1612673"/>
            <a:ext cx="792205" cy="307777"/>
          </a:xfrm>
          <a:prstGeom prst="rect">
            <a:avLst/>
          </a:prstGeom>
          <a:noFill/>
        </p:spPr>
        <p:txBody>
          <a:bodyPr wrap="none" rtlCol="0">
            <a:spAutoFit/>
          </a:bodyPr>
          <a:lstStyle/>
          <a:p>
            <a:r>
              <a:rPr lang="en-US" dirty="0" err="1"/>
              <a:t>script.js</a:t>
            </a:r>
            <a:endParaRPr lang="en-US" dirty="0"/>
          </a:p>
        </p:txBody>
      </p:sp>
    </p:spTree>
    <p:extLst>
      <p:ext uri="{BB962C8B-B14F-4D97-AF65-F5344CB8AC3E}">
        <p14:creationId xmlns:p14="http://schemas.microsoft.com/office/powerpoint/2010/main" val="1744535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Variáveis</a:t>
            </a:r>
            <a:r>
              <a:rPr lang="en-US" dirty="0" smtClean="0"/>
              <a:t> </a:t>
            </a:r>
            <a:endParaRPr lang="en-US" dirty="0"/>
          </a:p>
        </p:txBody>
      </p:sp>
      <p:sp>
        <p:nvSpPr>
          <p:cNvPr id="4" name="Rectangle 3"/>
          <p:cNvSpPr/>
          <p:nvPr/>
        </p:nvSpPr>
        <p:spPr>
          <a:xfrm>
            <a:off x="638944" y="1700808"/>
            <a:ext cx="2472152" cy="307777"/>
          </a:xfrm>
          <a:prstGeom prst="rect">
            <a:avLst/>
          </a:prstGeom>
        </p:spPr>
        <p:txBody>
          <a:bodyPr wrap="none">
            <a:spAutoFit/>
          </a:bodyPr>
          <a:lstStyle/>
          <a:p>
            <a:r>
              <a:rPr lang="en-US" dirty="0"/>
              <a:t>&lt;script&gt;</a:t>
            </a:r>
            <a:r>
              <a:rPr lang="en-US" dirty="0" err="1"/>
              <a:t>var</a:t>
            </a:r>
            <a:r>
              <a:rPr lang="en-US" dirty="0"/>
              <a:t> </a:t>
            </a:r>
            <a:r>
              <a:rPr lang="en-US" dirty="0" err="1"/>
              <a:t>variavel</a:t>
            </a:r>
            <a:r>
              <a:rPr lang="en-US" dirty="0"/>
              <a:t>;&lt;/script&gt;</a:t>
            </a:r>
          </a:p>
        </p:txBody>
      </p:sp>
      <p:sp>
        <p:nvSpPr>
          <p:cNvPr id="5" name="Rectangle 4"/>
          <p:cNvSpPr/>
          <p:nvPr/>
        </p:nvSpPr>
        <p:spPr>
          <a:xfrm>
            <a:off x="638944" y="2132856"/>
            <a:ext cx="4572000" cy="2462213"/>
          </a:xfrm>
          <a:prstGeom prst="rect">
            <a:avLst/>
          </a:prstGeom>
        </p:spPr>
        <p:txBody>
          <a:bodyPr>
            <a:spAutoFit/>
          </a:bodyPr>
          <a:lstStyle/>
          <a:p>
            <a:r>
              <a:rPr lang="en-US" dirty="0"/>
              <a:t>&lt;script</a:t>
            </a:r>
            <a:r>
              <a:rPr lang="en-US" dirty="0" smtClean="0"/>
              <a:t>&gt;</a:t>
            </a:r>
          </a:p>
          <a:p>
            <a:pPr lvl="1"/>
            <a:r>
              <a:rPr lang="en-US" dirty="0" smtClean="0"/>
              <a:t>  </a:t>
            </a:r>
            <a:r>
              <a:rPr lang="en-US" dirty="0" err="1" smtClean="0"/>
              <a:t>var</a:t>
            </a:r>
            <a:r>
              <a:rPr lang="en-US" dirty="0" smtClean="0"/>
              <a:t> </a:t>
            </a:r>
            <a:r>
              <a:rPr lang="en-US" dirty="0" err="1"/>
              <a:t>variavel</a:t>
            </a:r>
            <a:r>
              <a:rPr lang="en-US" dirty="0"/>
              <a:t> = 1 	// </a:t>
            </a:r>
            <a:r>
              <a:rPr lang="en-US" dirty="0" err="1" smtClean="0"/>
              <a:t>Inteiro</a:t>
            </a:r>
            <a:endParaRPr lang="en-US" dirty="0" smtClean="0"/>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smtClean="0"/>
              <a:t>  </a:t>
            </a:r>
            <a:r>
              <a:rPr lang="en-US" dirty="0" err="1" smtClean="0"/>
              <a:t>var</a:t>
            </a:r>
            <a:r>
              <a:rPr lang="en-US" dirty="0" smtClean="0"/>
              <a:t> </a:t>
            </a:r>
            <a:r>
              <a:rPr lang="en-US" dirty="0" err="1"/>
              <a:t>variavel</a:t>
            </a:r>
            <a:r>
              <a:rPr lang="en-US" dirty="0"/>
              <a:t> = "1"	// </a:t>
            </a:r>
            <a:r>
              <a:rPr lang="en-US" dirty="0" smtClean="0"/>
              <a:t>String</a:t>
            </a:r>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a:t> </a:t>
            </a:r>
            <a:r>
              <a:rPr lang="en-US" dirty="0" smtClean="0"/>
              <a:t> </a:t>
            </a:r>
            <a:r>
              <a:rPr lang="en-US" dirty="0" err="1" smtClean="0"/>
              <a:t>var</a:t>
            </a:r>
            <a:r>
              <a:rPr lang="en-US" dirty="0" smtClean="0"/>
              <a:t> </a:t>
            </a:r>
            <a:r>
              <a:rPr lang="en-US" dirty="0" err="1" smtClean="0"/>
              <a:t>variavel</a:t>
            </a:r>
            <a:r>
              <a:rPr lang="en-US" dirty="0" smtClean="0"/>
              <a:t> </a:t>
            </a:r>
            <a:r>
              <a:rPr lang="en-US" dirty="0"/>
              <a:t>= true	// </a:t>
            </a:r>
            <a:r>
              <a:rPr lang="en-US" dirty="0" err="1"/>
              <a:t>Booleano</a:t>
            </a:r>
            <a:r>
              <a:rPr lang="en-US" dirty="0" smtClean="0"/>
              <a:t>.</a:t>
            </a:r>
          </a:p>
          <a:p>
            <a:pPr lvl="1"/>
            <a:r>
              <a:rPr lang="en-US" dirty="0"/>
              <a:t>  </a:t>
            </a:r>
            <a:r>
              <a:rPr lang="en-US" dirty="0" err="1"/>
              <a:t>console.log</a:t>
            </a:r>
            <a:r>
              <a:rPr lang="en-US" dirty="0"/>
              <a:t>(</a:t>
            </a:r>
            <a:r>
              <a:rPr lang="en-US" dirty="0" err="1"/>
              <a:t>typeof</a:t>
            </a:r>
            <a:r>
              <a:rPr lang="en-US" dirty="0"/>
              <a:t> </a:t>
            </a:r>
            <a:r>
              <a:rPr lang="en-US" dirty="0" err="1" smtClean="0"/>
              <a:t>variavel</a:t>
            </a:r>
            <a:r>
              <a:rPr lang="en-US" dirty="0" smtClean="0"/>
              <a:t>); </a:t>
            </a:r>
            <a:endParaRPr lang="en-US" dirty="0"/>
          </a:p>
          <a:p>
            <a:pPr lvl="1"/>
            <a:endParaRPr lang="en-US" dirty="0" smtClean="0"/>
          </a:p>
          <a:p>
            <a:r>
              <a:rPr lang="en-US" dirty="0" smtClean="0"/>
              <a:t>&lt;/</a:t>
            </a:r>
            <a:r>
              <a:rPr lang="en-US" dirty="0"/>
              <a:t>script&gt;</a:t>
            </a:r>
          </a:p>
        </p:txBody>
      </p:sp>
    </p:spTree>
    <p:extLst>
      <p:ext uri="{BB962C8B-B14F-4D97-AF65-F5344CB8AC3E}">
        <p14:creationId xmlns:p14="http://schemas.microsoft.com/office/powerpoint/2010/main" val="786751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Exemplos</a:t>
            </a:r>
            <a:endParaRPr lang="en-US" dirty="0"/>
          </a:p>
        </p:txBody>
      </p:sp>
      <p:sp>
        <p:nvSpPr>
          <p:cNvPr id="3" name="Rectangle 2"/>
          <p:cNvSpPr/>
          <p:nvPr/>
        </p:nvSpPr>
        <p:spPr>
          <a:xfrm>
            <a:off x="782553" y="1844824"/>
            <a:ext cx="4572000" cy="954107"/>
          </a:xfrm>
          <a:prstGeom prst="rect">
            <a:avLst/>
          </a:prstGeom>
        </p:spPr>
        <p:txBody>
          <a:bodyPr>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a:t>
            </a:r>
            <a:r>
              <a:rPr lang="en-US" dirty="0" err="1">
                <a:solidFill>
                  <a:srgbClr val="DD1144"/>
                </a:solidFill>
                <a:latin typeface="Courier New" charset="0"/>
              </a:rPr>
              <a:t>seu</a:t>
            </a:r>
            <a:r>
              <a:rPr lang="en-US" dirty="0">
                <a:solidFill>
                  <a:srgbClr val="DD1144"/>
                </a:solidFill>
                <a:latin typeface="Courier New" charset="0"/>
              </a:rPr>
              <a:t> </a:t>
            </a:r>
            <a:r>
              <a:rPr lang="en-US" dirty="0" err="1">
                <a:solidFill>
                  <a:srgbClr val="DD1144"/>
                </a:solidFill>
                <a:latin typeface="Courier New" charset="0"/>
              </a:rPr>
              <a:t>nome</a:t>
            </a:r>
            <a:r>
              <a:rPr lang="en-US" dirty="0">
                <a:solidFill>
                  <a:srgbClr val="DD1144"/>
                </a:solidFill>
                <a:latin typeface="Courier New" charset="0"/>
              </a:rPr>
              <a:t>: '</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seja</a:t>
            </a:r>
            <a:r>
              <a:rPr lang="en-US" dirty="0">
                <a:solidFill>
                  <a:srgbClr val="DD1144"/>
                </a:solidFill>
                <a:latin typeface="Courier New" charset="0"/>
              </a:rPr>
              <a:t> </a:t>
            </a:r>
            <a:r>
              <a:rPr lang="en-US" dirty="0" err="1">
                <a:solidFill>
                  <a:srgbClr val="DD1144"/>
                </a:solidFill>
                <a:latin typeface="Courier New" charset="0"/>
              </a:rPr>
              <a:t>bem</a:t>
            </a:r>
            <a:r>
              <a:rPr lang="en-US" dirty="0">
                <a:solidFill>
                  <a:srgbClr val="DD1144"/>
                </a:solidFill>
                <a:latin typeface="Courier New" charset="0"/>
              </a:rPr>
              <a:t> </a:t>
            </a:r>
            <a:r>
              <a:rPr lang="en-US" dirty="0" err="1">
                <a:solidFill>
                  <a:srgbClr val="DD1144"/>
                </a:solidFill>
                <a:latin typeface="Courier New" charset="0"/>
              </a:rPr>
              <a:t>vindo</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4" name="Rectangle 3"/>
          <p:cNvSpPr/>
          <p:nvPr/>
        </p:nvSpPr>
        <p:spPr>
          <a:xfrm>
            <a:off x="782553" y="3136523"/>
            <a:ext cx="7542584" cy="3323987"/>
          </a:xfrm>
          <a:prstGeom prst="rect">
            <a:avLst/>
          </a:prstGeom>
        </p:spPr>
        <p:txBody>
          <a:bodyPr wrap="square">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Este </a:t>
            </a:r>
            <a:r>
              <a:rPr lang="en-US" dirty="0" err="1">
                <a:solidFill>
                  <a:srgbClr val="93A1A1"/>
                </a:solidFill>
                <a:latin typeface="Courier New" charset="0"/>
              </a:rPr>
              <a:t>é</a:t>
            </a:r>
            <a:r>
              <a:rPr lang="en-US" dirty="0">
                <a:solidFill>
                  <a:srgbClr val="93A1A1"/>
                </a:solidFill>
                <a:latin typeface="Courier New" charset="0"/>
              </a:rPr>
              <a:t> um script para </a:t>
            </a:r>
            <a:r>
              <a:rPr lang="en-US" dirty="0" err="1">
                <a:solidFill>
                  <a:srgbClr val="93A1A1"/>
                </a:solidFill>
                <a:latin typeface="Courier New" charset="0"/>
              </a:rPr>
              <a:t>cálculo</a:t>
            </a:r>
            <a:r>
              <a:rPr lang="en-US" dirty="0">
                <a:solidFill>
                  <a:srgbClr val="93A1A1"/>
                </a:solidFill>
                <a:latin typeface="Courier New" charset="0"/>
              </a:rPr>
              <a:t> de </a:t>
            </a:r>
            <a:r>
              <a:rPr lang="en-US" dirty="0" err="1">
                <a:solidFill>
                  <a:srgbClr val="93A1A1"/>
                </a:solidFill>
                <a:latin typeface="Courier New" charset="0"/>
              </a:rPr>
              <a:t>idade</a:t>
            </a:r>
            <a:r>
              <a:rPr lang="en-US" dirty="0">
                <a:solidFill>
                  <a:srgbClr val="93A1A1"/>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Declara</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atual</a:t>
            </a:r>
            <a:r>
              <a:rPr lang="en-US" dirty="0">
                <a:solidFill>
                  <a:srgbClr val="93A1A1"/>
                </a:solidFill>
                <a:latin typeface="Courier New" charset="0"/>
              </a:rPr>
              <a:t> para </a:t>
            </a:r>
            <a:r>
              <a:rPr lang="en-US" dirty="0" err="1">
                <a:solidFill>
                  <a:srgbClr val="93A1A1"/>
                </a:solidFill>
                <a:latin typeface="Courier New" charset="0"/>
              </a:rPr>
              <a:t>fazer</a:t>
            </a:r>
            <a:r>
              <a:rPr lang="en-US" dirty="0">
                <a:solidFill>
                  <a:srgbClr val="93A1A1"/>
                </a:solidFill>
                <a:latin typeface="Courier New" charset="0"/>
              </a:rPr>
              <a:t> o </a:t>
            </a:r>
            <a:r>
              <a:rPr lang="en-US" dirty="0" err="1">
                <a:solidFill>
                  <a:srgbClr val="93A1A1"/>
                </a:solidFill>
                <a:latin typeface="Courier New" charset="0"/>
              </a:rPr>
              <a:t>cálculo</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195F91"/>
                </a:solidFill>
                <a:latin typeface="Courier New" charset="0"/>
              </a:rPr>
              <a:t>2014</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Pede</a:t>
            </a:r>
            <a:r>
              <a:rPr lang="en-US" dirty="0">
                <a:solidFill>
                  <a:srgbClr val="93A1A1"/>
                </a:solidFill>
                <a:latin typeface="Courier New" charset="0"/>
              </a:rPr>
              <a:t> que o </a:t>
            </a:r>
            <a:r>
              <a:rPr lang="en-US" dirty="0" err="1">
                <a:solidFill>
                  <a:srgbClr val="93A1A1"/>
                </a:solidFill>
                <a:latin typeface="Courier New" charset="0"/>
              </a:rPr>
              <a:t>usuário</a:t>
            </a:r>
            <a:r>
              <a:rPr lang="en-US" dirty="0">
                <a:solidFill>
                  <a:srgbClr val="93A1A1"/>
                </a:solidFill>
                <a:latin typeface="Courier New" charset="0"/>
              </a:rPr>
              <a:t> </a:t>
            </a:r>
            <a:r>
              <a:rPr lang="en-US" dirty="0" err="1">
                <a:solidFill>
                  <a:srgbClr val="93A1A1"/>
                </a:solidFill>
                <a:latin typeface="Courier New" charset="0"/>
              </a:rPr>
              <a:t>digite</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em</a:t>
            </a:r>
            <a:r>
              <a:rPr lang="en-US" dirty="0">
                <a:solidFill>
                  <a:srgbClr val="93A1A1"/>
                </a:solidFill>
                <a:latin typeface="Courier New" charset="0"/>
              </a:rPr>
              <a:t> que </a:t>
            </a:r>
            <a:r>
              <a:rPr lang="en-US" dirty="0" err="1">
                <a:solidFill>
                  <a:srgbClr val="93A1A1"/>
                </a:solidFill>
                <a:latin typeface="Courier New" charset="0"/>
              </a:rPr>
              <a:t>nasceu</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o </a:t>
            </a:r>
            <a:r>
              <a:rPr lang="en-US" dirty="0" err="1">
                <a:solidFill>
                  <a:srgbClr val="DD1144"/>
                </a:solidFill>
                <a:latin typeface="Courier New" charset="0"/>
              </a:rPr>
              <a:t>ano</a:t>
            </a:r>
            <a:r>
              <a:rPr lang="en-US" dirty="0">
                <a:solidFill>
                  <a:srgbClr val="DD1144"/>
                </a:solidFill>
                <a:latin typeface="Courier New" charset="0"/>
              </a:rPr>
              <a:t> </a:t>
            </a:r>
            <a:r>
              <a:rPr lang="en-US" dirty="0" err="1">
                <a:solidFill>
                  <a:srgbClr val="DD1144"/>
                </a:solidFill>
                <a:latin typeface="Courier New" charset="0"/>
              </a:rPr>
              <a:t>em</a:t>
            </a:r>
            <a:r>
              <a:rPr lang="en-US" dirty="0">
                <a:solidFill>
                  <a:srgbClr val="DD1144"/>
                </a:solidFill>
                <a:latin typeface="Courier New" charset="0"/>
              </a:rPr>
              <a:t> que </a:t>
            </a:r>
            <a:r>
              <a:rPr lang="en-US" dirty="0" err="1">
                <a:solidFill>
                  <a:srgbClr val="DD1144"/>
                </a:solidFill>
                <a:latin typeface="Courier New" charset="0"/>
              </a:rPr>
              <a:t>você</a:t>
            </a:r>
            <a:r>
              <a:rPr lang="en-US" dirty="0">
                <a:solidFill>
                  <a:srgbClr val="DD1144"/>
                </a:solidFill>
                <a:latin typeface="Courier New" charset="0"/>
              </a:rPr>
              <a:t> </a:t>
            </a:r>
            <a:r>
              <a:rPr lang="en-US" dirty="0" err="1">
                <a:solidFill>
                  <a:srgbClr val="DD1144"/>
                </a:solidFill>
                <a:latin typeface="Courier New" charset="0"/>
              </a:rPr>
              <a:t>nasceu</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Calcula</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do </a:t>
            </a:r>
            <a:r>
              <a:rPr lang="en-US" dirty="0" err="1">
                <a:solidFill>
                  <a:srgbClr val="93A1A1"/>
                </a:solidFill>
                <a:latin typeface="Courier New" charset="0"/>
              </a:rPr>
              <a:t>usuário</a:t>
            </a:r>
            <a:r>
              <a:rPr lang="en-US" dirty="0">
                <a:solidFill>
                  <a:srgbClr val="93A1A1"/>
                </a:solidFill>
                <a:latin typeface="Courier New" charset="0"/>
              </a:rPr>
              <a:t> e </a:t>
            </a:r>
            <a:r>
              <a:rPr lang="en-US" dirty="0" err="1">
                <a:solidFill>
                  <a:srgbClr val="93A1A1"/>
                </a:solidFill>
                <a:latin typeface="Courier New" charset="0"/>
              </a:rPr>
              <a:t>armazena</a:t>
            </a:r>
            <a:r>
              <a:rPr lang="en-US" dirty="0">
                <a:solidFill>
                  <a:srgbClr val="93A1A1"/>
                </a:solidFill>
                <a:latin typeface="Courier New" charset="0"/>
              </a:rPr>
              <a:t> </a:t>
            </a:r>
            <a:r>
              <a:rPr lang="en-US" dirty="0" err="1">
                <a:solidFill>
                  <a:srgbClr val="93A1A1"/>
                </a:solidFill>
                <a:latin typeface="Courier New" charset="0"/>
              </a:rPr>
              <a:t>na</a:t>
            </a:r>
            <a:r>
              <a:rPr lang="en-US" dirty="0">
                <a:solidFill>
                  <a:srgbClr val="93A1A1"/>
                </a:solidFill>
                <a:latin typeface="Courier New" charset="0"/>
              </a:rPr>
              <a:t> </a:t>
            </a:r>
            <a:r>
              <a:rPr lang="en-US" dirty="0" err="1">
                <a:solidFill>
                  <a:srgbClr val="93A1A1"/>
                </a:solidFill>
                <a:latin typeface="Courier New" charset="0"/>
              </a:rPr>
              <a:t>variável</a:t>
            </a:r>
            <a:r>
              <a:rPr lang="en-US" dirty="0">
                <a:solidFill>
                  <a:srgbClr val="93A1A1"/>
                </a:solidFill>
                <a:latin typeface="Courier New" charset="0"/>
              </a:rPr>
              <a:t> </a:t>
            </a:r>
            <a:r>
              <a:rPr lang="en-US" dirty="0" err="1">
                <a:solidFill>
                  <a:srgbClr val="93A1A1"/>
                </a:solidFill>
                <a:latin typeface="Courier New" charset="0"/>
              </a:rPr>
              <a:t>idade</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Mostra</a:t>
            </a:r>
            <a:r>
              <a:rPr lang="en-US" dirty="0">
                <a:solidFill>
                  <a:srgbClr val="93A1A1"/>
                </a:solidFill>
                <a:latin typeface="Courier New" charset="0"/>
              </a:rPr>
              <a:t> </a:t>
            </a:r>
            <a:r>
              <a:rPr lang="en-US" dirty="0" err="1">
                <a:solidFill>
                  <a:srgbClr val="93A1A1"/>
                </a:solidFill>
                <a:latin typeface="Courier New" charset="0"/>
              </a:rPr>
              <a:t>ao</a:t>
            </a:r>
            <a:r>
              <a:rPr lang="en-US" dirty="0">
                <a:solidFill>
                  <a:srgbClr val="93A1A1"/>
                </a:solidFill>
                <a:latin typeface="Courier New" charset="0"/>
              </a:rPr>
              <a:t> </a:t>
            </a:r>
            <a:r>
              <a:rPr lang="en-US" dirty="0" err="1">
                <a:solidFill>
                  <a:srgbClr val="93A1A1"/>
                </a:solidFill>
                <a:latin typeface="Courier New" charset="0"/>
              </a:rPr>
              <a:t>usuário</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que </a:t>
            </a:r>
            <a:r>
              <a:rPr lang="en-US" dirty="0" err="1">
                <a:solidFill>
                  <a:srgbClr val="93A1A1"/>
                </a:solidFill>
                <a:latin typeface="Courier New" charset="0"/>
              </a:rPr>
              <a:t>ele</a:t>
            </a:r>
            <a:r>
              <a:rPr lang="en-US" dirty="0">
                <a:solidFill>
                  <a:srgbClr val="93A1A1"/>
                </a:solidFill>
                <a:latin typeface="Courier New" charset="0"/>
              </a:rPr>
              <a:t> </a:t>
            </a:r>
            <a:r>
              <a:rPr lang="en-US" dirty="0" err="1">
                <a:solidFill>
                  <a:srgbClr val="93A1A1"/>
                </a:solidFill>
                <a:latin typeface="Courier New" charset="0"/>
              </a:rPr>
              <a:t>possui</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Sua</a:t>
            </a:r>
            <a:r>
              <a:rPr lang="en-US" dirty="0">
                <a:solidFill>
                  <a:srgbClr val="DD1144"/>
                </a:solidFill>
                <a:latin typeface="Courier New" charset="0"/>
              </a:rPr>
              <a:t> </a:t>
            </a:r>
            <a:r>
              <a:rPr lang="en-US" dirty="0" err="1">
                <a:solidFill>
                  <a:srgbClr val="DD1144"/>
                </a:solidFill>
                <a:latin typeface="Courier New" charset="0"/>
              </a:rPr>
              <a:t>idade</a:t>
            </a:r>
            <a:r>
              <a:rPr lang="en-US" dirty="0">
                <a:solidFill>
                  <a:srgbClr val="DD1144"/>
                </a:solidFill>
                <a:latin typeface="Courier New" charset="0"/>
              </a:rPr>
              <a:t> </a:t>
            </a:r>
            <a:r>
              <a:rPr lang="en-US" dirty="0" err="1">
                <a:solidFill>
                  <a:srgbClr val="DD1144"/>
                </a:solidFill>
                <a:latin typeface="Courier New" charset="0"/>
              </a:rPr>
              <a:t>é</a:t>
            </a:r>
            <a:r>
              <a:rPr lang="en-US" dirty="0">
                <a:solidFill>
                  <a:srgbClr val="DD1144"/>
                </a:solidFill>
                <a:latin typeface="Courier New" charset="0"/>
              </a:rPr>
              <a:t>: "</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anos</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5" name="TextBox 4"/>
          <p:cNvSpPr txBox="1"/>
          <p:nvPr/>
        </p:nvSpPr>
        <p:spPr>
          <a:xfrm>
            <a:off x="782553" y="1556792"/>
            <a:ext cx="1031051" cy="307777"/>
          </a:xfrm>
          <a:prstGeom prst="rect">
            <a:avLst/>
          </a:prstGeom>
          <a:noFill/>
        </p:spPr>
        <p:txBody>
          <a:bodyPr wrap="none" rtlCol="0">
            <a:spAutoFit/>
          </a:bodyPr>
          <a:lstStyle/>
          <a:p>
            <a:r>
              <a:rPr lang="en-US" dirty="0" err="1" smtClean="0"/>
              <a:t>Exemplo</a:t>
            </a:r>
            <a:r>
              <a:rPr lang="en-US" dirty="0" smtClean="0"/>
              <a:t> 1</a:t>
            </a:r>
            <a:endParaRPr lang="en-US" dirty="0"/>
          </a:p>
        </p:txBody>
      </p:sp>
      <p:sp>
        <p:nvSpPr>
          <p:cNvPr id="6" name="TextBox 5"/>
          <p:cNvSpPr txBox="1"/>
          <p:nvPr/>
        </p:nvSpPr>
        <p:spPr>
          <a:xfrm>
            <a:off x="782553" y="2852140"/>
            <a:ext cx="1031051" cy="523220"/>
          </a:xfrm>
          <a:prstGeom prst="rect">
            <a:avLst/>
          </a:prstGeom>
          <a:noFill/>
        </p:spPr>
        <p:txBody>
          <a:bodyPr wrap="none" rtlCol="0">
            <a:spAutoFit/>
          </a:bodyPr>
          <a:lstStyle/>
          <a:p>
            <a:r>
              <a:rPr lang="en-US" dirty="0" err="1" smtClean="0"/>
              <a:t>Exemplo</a:t>
            </a:r>
            <a:r>
              <a:rPr lang="en-US" dirty="0" smtClean="0"/>
              <a:t> 2</a:t>
            </a:r>
          </a:p>
          <a:p>
            <a:endParaRPr lang="en-US" dirty="0"/>
          </a:p>
        </p:txBody>
      </p:sp>
    </p:spTree>
    <p:extLst>
      <p:ext uri="{BB962C8B-B14F-4D97-AF65-F5344CB8AC3E}">
        <p14:creationId xmlns:p14="http://schemas.microsoft.com/office/powerpoint/2010/main" val="82227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Livros</a:t>
            </a:r>
            <a:r>
              <a:rPr lang="en-US" dirty="0" smtClean="0"/>
              <a:t> </a:t>
            </a:r>
            <a:r>
              <a:rPr lang="en-US" dirty="0" err="1" smtClean="0"/>
              <a:t>Recomendados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949737"/>
            <a:ext cx="2592288" cy="35055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74325"/>
            <a:ext cx="3456384" cy="3456384"/>
          </a:xfrm>
          <a:prstGeom prst="rect">
            <a:avLst/>
          </a:prstGeom>
        </p:spPr>
      </p:pic>
    </p:spTree>
    <p:extLst>
      <p:ext uri="{BB962C8B-B14F-4D97-AF65-F5344CB8AC3E}">
        <p14:creationId xmlns:p14="http://schemas.microsoft.com/office/powerpoint/2010/main" val="2067119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844824"/>
            <a:ext cx="4572000" cy="1600438"/>
          </a:xfrm>
          <a:prstGeom prst="rect">
            <a:avLst/>
          </a:prstGeom>
        </p:spPr>
        <p:txBody>
          <a:bodyPr>
            <a:spAutoFit/>
          </a:bodyPr>
          <a:lstStyle/>
          <a:p>
            <a:r>
              <a:rPr lang="en-US" dirty="0" smtClean="0"/>
              <a:t>&lt;</a:t>
            </a:r>
            <a:r>
              <a:rPr lang="en-US" dirty="0"/>
              <a:t>script</a:t>
            </a:r>
            <a:r>
              <a:rPr lang="en-US" dirty="0" smtClean="0"/>
              <a:t>&gt;</a:t>
            </a:r>
          </a:p>
          <a:p>
            <a:r>
              <a:rPr lang="en-US" dirty="0" smtClean="0"/>
              <a:t>        if </a:t>
            </a:r>
            <a:r>
              <a:rPr lang="en-US" dirty="0"/>
              <a:t>(</a:t>
            </a:r>
            <a:r>
              <a:rPr lang="en-US" dirty="0" err="1"/>
              <a:t>condicao</a:t>
            </a:r>
            <a:r>
              <a:rPr lang="en-US" dirty="0"/>
              <a:t>) {	</a:t>
            </a:r>
            <a:endParaRPr lang="en-US" dirty="0" smtClean="0"/>
          </a:p>
          <a:p>
            <a:r>
              <a:rPr lang="en-US" dirty="0"/>
              <a:t> </a:t>
            </a:r>
            <a:r>
              <a:rPr lang="en-US" dirty="0" smtClean="0"/>
              <a:t>              </a:t>
            </a:r>
            <a:r>
              <a:rPr lang="en-US" dirty="0" err="1" smtClean="0"/>
              <a:t>executar</a:t>
            </a:r>
            <a:r>
              <a:rPr lang="en-US" dirty="0" smtClean="0"/>
              <a:t> </a:t>
            </a:r>
            <a:r>
              <a:rPr lang="en-US" dirty="0" err="1" smtClean="0"/>
              <a:t>operacao</a:t>
            </a:r>
            <a:endParaRPr lang="en-US" dirty="0" smtClean="0"/>
          </a:p>
          <a:p>
            <a:r>
              <a:rPr lang="en-US" dirty="0"/>
              <a:t> </a:t>
            </a:r>
            <a:r>
              <a:rPr lang="en-US" dirty="0" smtClean="0"/>
              <a:t>       } </a:t>
            </a:r>
            <a:r>
              <a:rPr lang="en-US" dirty="0"/>
              <a:t>else {	</a:t>
            </a:r>
            <a:endParaRPr lang="en-US" dirty="0" smtClean="0"/>
          </a:p>
          <a:p>
            <a:r>
              <a:rPr lang="en-US" dirty="0"/>
              <a:t> </a:t>
            </a:r>
            <a:r>
              <a:rPr lang="en-US" dirty="0" smtClean="0"/>
              <a:t>             </a:t>
            </a:r>
            <a:r>
              <a:rPr lang="en-US" dirty="0" err="1" smtClean="0"/>
              <a:t>executa</a:t>
            </a:r>
            <a:r>
              <a:rPr lang="en-US" dirty="0" smtClean="0"/>
              <a:t> </a:t>
            </a:r>
            <a:r>
              <a:rPr lang="en-US" dirty="0" err="1"/>
              <a:t>outra</a:t>
            </a:r>
            <a:r>
              <a:rPr lang="en-US" dirty="0"/>
              <a:t> </a:t>
            </a:r>
            <a:r>
              <a:rPr lang="en-US" dirty="0" err="1" smtClean="0"/>
              <a:t>operacao</a:t>
            </a:r>
            <a:endParaRPr lang="en-US" dirty="0" smtClean="0"/>
          </a:p>
          <a:p>
            <a:r>
              <a:rPr lang="en-US" dirty="0"/>
              <a:t> </a:t>
            </a:r>
            <a:r>
              <a:rPr lang="en-US" dirty="0" smtClean="0"/>
              <a:t>       }</a:t>
            </a:r>
          </a:p>
          <a:p>
            <a:r>
              <a:rPr lang="en-US" dirty="0" smtClean="0"/>
              <a:t>&lt;/</a:t>
            </a:r>
            <a:r>
              <a:rPr lang="en-US" dirty="0"/>
              <a:t>script&gt;</a:t>
            </a:r>
          </a:p>
        </p:txBody>
      </p:sp>
      <p:sp>
        <p:nvSpPr>
          <p:cNvPr id="5" name="TextBox 4"/>
          <p:cNvSpPr txBox="1"/>
          <p:nvPr/>
        </p:nvSpPr>
        <p:spPr>
          <a:xfrm>
            <a:off x="609600" y="1553071"/>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Rectangle 5"/>
          <p:cNvSpPr/>
          <p:nvPr/>
        </p:nvSpPr>
        <p:spPr>
          <a:xfrm>
            <a:off x="596347" y="3933056"/>
            <a:ext cx="4572000" cy="1815882"/>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que 6</a:t>
            </a:r>
            <a:r>
              <a:rPr lang="en-US" dirty="0" smtClean="0"/>
              <a:t>');</a:t>
            </a:r>
          </a:p>
          <a:p>
            <a:r>
              <a:rPr lang="en-US" dirty="0"/>
              <a:t> </a:t>
            </a:r>
            <a:r>
              <a:rPr lang="en-US" dirty="0" smtClean="0"/>
              <a:t>        } </a:t>
            </a:r>
            <a:r>
              <a:rPr lang="en-US" dirty="0"/>
              <a:t>else {	</a:t>
            </a:r>
            <a:endParaRPr lang="en-US" dirty="0" smtClean="0"/>
          </a:p>
          <a:p>
            <a:r>
              <a:rPr lang="en-US" dirty="0"/>
              <a:t>	</a:t>
            </a:r>
            <a:r>
              <a:rPr lang="en-US" dirty="0" err="1" smtClean="0"/>
              <a:t>document.write</a:t>
            </a:r>
            <a:r>
              <a:rPr lang="en-US" dirty="0"/>
              <a:t>('</a:t>
            </a:r>
            <a:r>
              <a:rPr lang="en-US" dirty="0" err="1"/>
              <a:t>Menor</a:t>
            </a:r>
            <a:r>
              <a:rPr lang="en-US" dirty="0"/>
              <a:t> que 6</a:t>
            </a:r>
            <a:r>
              <a:rPr lang="en-US" dirty="0" smtClean="0"/>
              <a:t>');</a:t>
            </a:r>
          </a:p>
          <a:p>
            <a:r>
              <a:rPr lang="en-US" dirty="0" smtClean="0"/>
              <a:t>         } </a:t>
            </a:r>
          </a:p>
          <a:p>
            <a:r>
              <a:rPr lang="en-US" dirty="0" smtClean="0"/>
              <a:t>&lt;/</a:t>
            </a:r>
            <a:r>
              <a:rPr lang="en-US" dirty="0"/>
              <a:t>script&gt;	</a:t>
            </a:r>
          </a:p>
        </p:txBody>
      </p:sp>
      <p:sp>
        <p:nvSpPr>
          <p:cNvPr id="7" name="TextBox 6"/>
          <p:cNvSpPr txBox="1"/>
          <p:nvPr/>
        </p:nvSpPr>
        <p:spPr>
          <a:xfrm>
            <a:off x="628261" y="373701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887748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4" name="Rectangle 3"/>
          <p:cNvSpPr/>
          <p:nvPr/>
        </p:nvSpPr>
        <p:spPr>
          <a:xfrm>
            <a:off x="609600" y="1628800"/>
            <a:ext cx="944489" cy="307777"/>
          </a:xfrm>
          <a:prstGeom prst="rect">
            <a:avLst/>
          </a:prstGeom>
        </p:spPr>
        <p:txBody>
          <a:bodyPr wrap="none">
            <a:spAutoFit/>
          </a:bodyPr>
          <a:lstStyle/>
          <a:p>
            <a:r>
              <a:rPr lang="en-US">
                <a:solidFill>
                  <a:srgbClr val="003366"/>
                </a:solidFill>
                <a:latin typeface="arial" charset="0"/>
              </a:rPr>
              <a:t>&lt; : </a:t>
            </a:r>
            <a:r>
              <a:rPr lang="en-US" dirty="0" err="1">
                <a:solidFill>
                  <a:srgbClr val="003366"/>
                </a:solidFill>
                <a:latin typeface="arial" charset="0"/>
              </a:rPr>
              <a:t>Menor</a:t>
            </a:r>
            <a:endParaRPr lang="en-US" dirty="0"/>
          </a:p>
        </p:txBody>
      </p:sp>
      <p:sp>
        <p:nvSpPr>
          <p:cNvPr id="5" name="Rectangle 4"/>
          <p:cNvSpPr/>
          <p:nvPr/>
        </p:nvSpPr>
        <p:spPr>
          <a:xfrm>
            <a:off x="609600" y="1936577"/>
            <a:ext cx="4572000" cy="2677656"/>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6</a:t>
            </a:r>
            <a:r>
              <a:rPr lang="en-US" dirty="0" smtClean="0"/>
              <a:t>;</a:t>
            </a:r>
          </a:p>
          <a:p>
            <a:r>
              <a:rPr lang="en-US" dirty="0" smtClean="0"/>
              <a:t>        if </a:t>
            </a:r>
            <a:r>
              <a:rPr lang="en-US" dirty="0"/>
              <a:t>(a &lt; 6) { 	</a:t>
            </a:r>
            <a:endParaRPr lang="en-US" dirty="0" smtClean="0"/>
          </a:p>
          <a:p>
            <a:r>
              <a:rPr lang="en-US" dirty="0"/>
              <a:t> </a:t>
            </a:r>
            <a:r>
              <a:rPr lang="en-US" dirty="0" smtClean="0"/>
              <a:t>            </a:t>
            </a:r>
            <a:r>
              <a:rPr lang="en-US" dirty="0" err="1" smtClean="0"/>
              <a:t>document.write</a:t>
            </a:r>
            <a:r>
              <a:rPr lang="en-US" dirty="0"/>
              <a:t>('</a:t>
            </a:r>
            <a:r>
              <a:rPr lang="en-US" dirty="0" err="1"/>
              <a:t>Menor</a:t>
            </a:r>
            <a:r>
              <a:rPr lang="en-US" dirty="0"/>
              <a:t> que 6</a:t>
            </a:r>
            <a:r>
              <a:rPr lang="en-US" dirty="0" smtClean="0"/>
              <a:t>');</a:t>
            </a:r>
          </a:p>
          <a:p>
            <a:r>
              <a:rPr lang="en-US" dirty="0"/>
              <a:t> </a:t>
            </a:r>
            <a:r>
              <a:rPr lang="en-US" dirty="0" smtClean="0"/>
              <a:t>       } </a:t>
            </a:r>
            <a:r>
              <a:rPr lang="en-US" dirty="0"/>
              <a:t>else </a:t>
            </a:r>
            <a:r>
              <a:rPr lang="en-US" dirty="0" smtClean="0"/>
              <a:t>{</a:t>
            </a:r>
          </a:p>
          <a:p>
            <a:r>
              <a:rPr lang="en-US" dirty="0"/>
              <a:t> </a:t>
            </a:r>
            <a:r>
              <a:rPr lang="en-US" dirty="0" smtClean="0"/>
              <a:t>             if </a:t>
            </a:r>
            <a:r>
              <a:rPr lang="en-US" dirty="0"/>
              <a:t>(a &gt; 6) { 		</a:t>
            </a:r>
            <a:r>
              <a:rPr lang="en-US" dirty="0" err="1"/>
              <a:t>document.write</a:t>
            </a:r>
            <a:r>
              <a:rPr lang="en-US" dirty="0"/>
              <a:t>('</a:t>
            </a:r>
            <a:r>
              <a:rPr lang="en-US" dirty="0" err="1"/>
              <a:t>Maior</a:t>
            </a:r>
            <a:r>
              <a:rPr lang="en-US" dirty="0"/>
              <a:t> que 6');	</a:t>
            </a:r>
            <a:endParaRPr lang="en-US" dirty="0" smtClean="0"/>
          </a:p>
          <a:p>
            <a:r>
              <a:rPr lang="en-US" dirty="0"/>
              <a:t> </a:t>
            </a:r>
            <a:r>
              <a:rPr lang="en-US" dirty="0" smtClean="0"/>
              <a:t>             } </a:t>
            </a:r>
            <a:r>
              <a:rPr lang="en-US" dirty="0"/>
              <a:t>else {		</a:t>
            </a:r>
            <a:r>
              <a:rPr lang="en-US" dirty="0" err="1"/>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83221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628800"/>
            <a:ext cx="930063" cy="307777"/>
          </a:xfrm>
          <a:prstGeom prst="rect">
            <a:avLst/>
          </a:prstGeom>
        </p:spPr>
        <p:txBody>
          <a:bodyPr wrap="none">
            <a:spAutoFit/>
          </a:bodyPr>
          <a:lstStyle/>
          <a:p>
            <a:r>
              <a:rPr lang="es-ES_tradnl">
                <a:solidFill>
                  <a:srgbClr val="003366"/>
                </a:solidFill>
                <a:latin typeface="arial" charset="0"/>
              </a:rPr>
              <a:t>== : Igual</a:t>
            </a:r>
            <a:endParaRPr lang="en-US" dirty="0"/>
          </a:p>
        </p:txBody>
      </p:sp>
      <p:sp>
        <p:nvSpPr>
          <p:cNvPr id="4" name="Rectangle 3"/>
          <p:cNvSpPr/>
          <p:nvPr/>
        </p:nvSpPr>
        <p:spPr>
          <a:xfrm>
            <a:off x="609600" y="1936577"/>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 	</a:t>
            </a:r>
            <a:endParaRPr lang="en-US" dirty="0" smtClean="0"/>
          </a:p>
          <a:p>
            <a:r>
              <a:rPr lang="en-US" dirty="0"/>
              <a:t> </a:t>
            </a:r>
            <a:r>
              <a:rPr lang="en-US" dirty="0" smtClean="0"/>
              <a:t>            </a:t>
            </a:r>
            <a:r>
              <a:rPr lang="en-US" dirty="0" err="1" smtClean="0"/>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1544730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5" name="Rectangle 4"/>
          <p:cNvSpPr/>
          <p:nvPr/>
        </p:nvSpPr>
        <p:spPr>
          <a:xfrm>
            <a:off x="602095" y="1628800"/>
            <a:ext cx="1665841" cy="307777"/>
          </a:xfrm>
          <a:prstGeom prst="rect">
            <a:avLst/>
          </a:prstGeom>
        </p:spPr>
        <p:txBody>
          <a:bodyPr wrap="none">
            <a:spAutoFit/>
          </a:bodyPr>
          <a:lstStyle/>
          <a:p>
            <a:r>
              <a:rPr lang="en-US" dirty="0" smtClean="0">
                <a:solidFill>
                  <a:srgbClr val="003366"/>
                </a:solidFill>
                <a:latin typeface="arial" charset="0"/>
              </a:rPr>
              <a:t>&gt;= : </a:t>
            </a:r>
            <a:r>
              <a:rPr lang="en-US" dirty="0" err="1" smtClean="0">
                <a:solidFill>
                  <a:srgbClr val="003366"/>
                </a:solidFill>
                <a:latin typeface="arial" charset="0"/>
              </a:rPr>
              <a:t>Maior</a:t>
            </a:r>
            <a:r>
              <a:rPr lang="en-US" dirty="0" smtClean="0">
                <a:solidFill>
                  <a:srgbClr val="003366"/>
                </a:solidFill>
                <a:latin typeface="arial" charset="0"/>
              </a:rPr>
              <a:t> </a:t>
            </a:r>
            <a:r>
              <a:rPr lang="en-US" dirty="0" err="1" smtClean="0">
                <a:solidFill>
                  <a:srgbClr val="003366"/>
                </a:solidFill>
                <a:latin typeface="arial" charset="0"/>
              </a:rPr>
              <a:t>ou</a:t>
            </a:r>
            <a:r>
              <a:rPr lang="en-US" dirty="0" smtClean="0">
                <a:solidFill>
                  <a:srgbClr val="003366"/>
                </a:solidFill>
                <a:latin typeface="arial" charset="0"/>
              </a:rPr>
              <a:t> </a:t>
            </a:r>
            <a:r>
              <a:rPr lang="en-US" dirty="0" err="1" smtClean="0">
                <a:solidFill>
                  <a:srgbClr val="003366"/>
                </a:solidFill>
                <a:latin typeface="arial" charset="0"/>
              </a:rPr>
              <a:t>igual</a:t>
            </a:r>
            <a:endParaRPr lang="en-US" dirty="0"/>
          </a:p>
        </p:txBody>
      </p:sp>
      <p:sp>
        <p:nvSpPr>
          <p:cNvPr id="6" name="Rectangle 5"/>
          <p:cNvSpPr/>
          <p:nvPr/>
        </p:nvSpPr>
        <p:spPr>
          <a:xfrm>
            <a:off x="602095" y="1961796"/>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a:t>
            </a:r>
            <a:r>
              <a:rPr lang="en-US" dirty="0" err="1"/>
              <a:t>ou</a:t>
            </a:r>
            <a:r>
              <a:rPr lang="en-US" dirty="0"/>
              <a:t> </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0487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556792"/>
            <a:ext cx="1213794" cy="307777"/>
          </a:xfrm>
          <a:prstGeom prst="rect">
            <a:avLst/>
          </a:prstGeom>
        </p:spPr>
        <p:txBody>
          <a:bodyPr wrap="none">
            <a:spAutoFit/>
          </a:bodyPr>
          <a:lstStyle/>
          <a:p>
            <a:r>
              <a:rPr lang="en-US" dirty="0" smtClean="0">
                <a:solidFill>
                  <a:srgbClr val="003366"/>
                </a:solidFill>
                <a:latin typeface="arial" charset="0"/>
              </a:rPr>
              <a:t>!= : </a:t>
            </a:r>
            <a:r>
              <a:rPr lang="en-US" dirty="0" err="1" smtClean="0">
                <a:solidFill>
                  <a:srgbClr val="003366"/>
                </a:solidFill>
                <a:latin typeface="arial" charset="0"/>
              </a:rPr>
              <a:t>Diferente</a:t>
            </a:r>
            <a:endParaRPr lang="en-US" dirty="0"/>
          </a:p>
        </p:txBody>
      </p:sp>
      <p:sp>
        <p:nvSpPr>
          <p:cNvPr id="4" name="Rectangle 3"/>
          <p:cNvSpPr/>
          <p:nvPr/>
        </p:nvSpPr>
        <p:spPr>
          <a:xfrm>
            <a:off x="609600" y="1864569"/>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a:t>
            </a:r>
            <a:r>
              <a:rPr lang="en-US" dirty="0" smtClean="0"/>
              <a:t>{</a:t>
            </a:r>
          </a:p>
          <a:p>
            <a:r>
              <a:rPr lang="en-US" dirty="0" smtClean="0"/>
              <a:t>           </a:t>
            </a:r>
            <a:r>
              <a:rPr lang="en-US" dirty="0" err="1" smtClean="0"/>
              <a:t>document.write</a:t>
            </a:r>
            <a:r>
              <a:rPr lang="en-US" dirty="0"/>
              <a:t>('</a:t>
            </a:r>
            <a:r>
              <a:rPr lang="en-US" dirty="0" err="1"/>
              <a:t>Diferente</a:t>
            </a:r>
            <a:r>
              <a:rPr lang="en-US" dirty="0"/>
              <a:t> de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679493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Operadores</a:t>
            </a:r>
            <a:r>
              <a:rPr lang="en-US" dirty="0" smtClean="0"/>
              <a:t> </a:t>
            </a:r>
            <a:r>
              <a:rPr lang="en-US" dirty="0" err="1" smtClean="0"/>
              <a:t>Lógicos</a:t>
            </a:r>
            <a:endParaRPr lang="en-US" dirty="0"/>
          </a:p>
        </p:txBody>
      </p:sp>
      <p:sp>
        <p:nvSpPr>
          <p:cNvPr id="4" name="Rectangle 3"/>
          <p:cNvSpPr/>
          <p:nvPr/>
        </p:nvSpPr>
        <p:spPr>
          <a:xfrm>
            <a:off x="605495" y="1519284"/>
            <a:ext cx="694421" cy="307777"/>
          </a:xfrm>
          <a:prstGeom prst="rect">
            <a:avLst/>
          </a:prstGeom>
        </p:spPr>
        <p:txBody>
          <a:bodyPr wrap="none">
            <a:spAutoFit/>
          </a:bodyPr>
          <a:lstStyle/>
          <a:p>
            <a:r>
              <a:rPr lang="uk-UA">
                <a:solidFill>
                  <a:srgbClr val="003366"/>
                </a:solidFill>
                <a:latin typeface="arial" charset="0"/>
              </a:rPr>
              <a:t>&amp;&amp; : </a:t>
            </a:r>
            <a:r>
              <a:rPr lang="uk-UA" dirty="0" err="1">
                <a:solidFill>
                  <a:srgbClr val="003366"/>
                </a:solidFill>
                <a:latin typeface="arial" charset="0"/>
              </a:rPr>
              <a:t>E</a:t>
            </a:r>
            <a:endParaRPr lang="en-US" dirty="0"/>
          </a:p>
        </p:txBody>
      </p:sp>
      <p:sp>
        <p:nvSpPr>
          <p:cNvPr id="5" name="Rectangle 4"/>
          <p:cNvSpPr/>
          <p:nvPr/>
        </p:nvSpPr>
        <p:spPr>
          <a:xfrm>
            <a:off x="613471" y="1763206"/>
            <a:ext cx="5834608" cy="1384995"/>
          </a:xfrm>
          <a:prstGeom prst="rect">
            <a:avLst/>
          </a:prstGeom>
        </p:spPr>
        <p:txBody>
          <a:bodyPr wrap="square">
            <a:spAutoFit/>
          </a:bodyPr>
          <a:lstStyle/>
          <a:p>
            <a:r>
              <a:rPr lang="en-US" dirty="0" smtClean="0"/>
              <a:t>&lt;script&gt;</a:t>
            </a:r>
          </a:p>
          <a:p>
            <a:r>
              <a:rPr lang="en-US" dirty="0"/>
              <a:t> </a:t>
            </a:r>
            <a:r>
              <a:rPr lang="en-US" dirty="0" smtClean="0"/>
              <a:t>      </a:t>
            </a:r>
            <a:r>
              <a:rPr lang="en-US" dirty="0" err="1" smtClean="0"/>
              <a:t>var</a:t>
            </a:r>
            <a:r>
              <a:rPr lang="en-US" dirty="0" smtClean="0"/>
              <a:t> a = 6;</a:t>
            </a:r>
          </a:p>
          <a:p>
            <a:r>
              <a:rPr lang="en-US" dirty="0"/>
              <a:t> </a:t>
            </a:r>
            <a:r>
              <a:rPr lang="en-US" dirty="0" smtClean="0"/>
              <a:t>      if ((a &gt; 1) &amp;&amp; (a &lt; 6)) {	</a:t>
            </a:r>
          </a:p>
          <a:p>
            <a:r>
              <a:rPr lang="en-US" dirty="0" smtClean="0"/>
              <a:t>            </a:t>
            </a:r>
            <a:r>
              <a:rPr lang="en-US" dirty="0" err="1" smtClean="0"/>
              <a:t>document.write</a:t>
            </a:r>
            <a:r>
              <a:rPr lang="en-US" dirty="0" smtClean="0"/>
              <a:t>('</a:t>
            </a:r>
            <a:r>
              <a:rPr lang="en-US" dirty="0" err="1" smtClean="0"/>
              <a:t>Maior</a:t>
            </a:r>
            <a:r>
              <a:rPr lang="en-US" dirty="0" smtClean="0"/>
              <a:t> que 1 E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6" name="Rectangle 5"/>
          <p:cNvSpPr/>
          <p:nvPr/>
        </p:nvSpPr>
        <p:spPr>
          <a:xfrm>
            <a:off x="592781" y="3238234"/>
            <a:ext cx="696024" cy="307777"/>
          </a:xfrm>
          <a:prstGeom prst="rect">
            <a:avLst/>
          </a:prstGeom>
        </p:spPr>
        <p:txBody>
          <a:bodyPr wrap="none">
            <a:spAutoFit/>
          </a:bodyPr>
          <a:lstStyle/>
          <a:p>
            <a:r>
              <a:rPr lang="hr-HR" dirty="0" smtClean="0">
                <a:solidFill>
                  <a:srgbClr val="003366"/>
                </a:solidFill>
                <a:latin typeface="arial" charset="0"/>
              </a:rPr>
              <a:t>|| : OU</a:t>
            </a:r>
            <a:endParaRPr lang="en-US" dirty="0"/>
          </a:p>
        </p:txBody>
      </p:sp>
      <p:sp>
        <p:nvSpPr>
          <p:cNvPr id="7" name="Rectangle 6"/>
          <p:cNvSpPr/>
          <p:nvPr/>
        </p:nvSpPr>
        <p:spPr>
          <a:xfrm>
            <a:off x="590123" y="3454415"/>
            <a:ext cx="5398079" cy="1384995"/>
          </a:xfrm>
          <a:prstGeom prst="rect">
            <a:avLst/>
          </a:prstGeom>
        </p:spPr>
        <p:txBody>
          <a:bodyPr wrap="square">
            <a:spAutoFit/>
          </a:bodyPr>
          <a:lstStyle/>
          <a:p>
            <a:r>
              <a:rPr lang="en-US" dirty="0" smtClean="0"/>
              <a:t>&lt;script&gt;</a:t>
            </a:r>
          </a:p>
          <a:p>
            <a:r>
              <a:rPr lang="en-US" dirty="0" smtClean="0"/>
              <a:t>      </a:t>
            </a:r>
            <a:r>
              <a:rPr lang="en-US" dirty="0" err="1" smtClean="0"/>
              <a:t>var</a:t>
            </a:r>
            <a:r>
              <a:rPr lang="en-US" dirty="0" smtClean="0"/>
              <a:t> a = 6;</a:t>
            </a:r>
          </a:p>
          <a:p>
            <a:r>
              <a:rPr lang="en-US" dirty="0"/>
              <a:t> </a:t>
            </a:r>
            <a:r>
              <a:rPr lang="en-US" dirty="0" smtClean="0"/>
              <a:t>     if ((a &gt; 1) || (a &lt; 6)) {	</a:t>
            </a:r>
          </a:p>
          <a:p>
            <a:r>
              <a:rPr lang="en-US" dirty="0"/>
              <a:t> </a:t>
            </a:r>
            <a:r>
              <a:rPr lang="en-US" dirty="0" smtClean="0"/>
              <a:t>          </a:t>
            </a:r>
            <a:r>
              <a:rPr lang="en-US" dirty="0" err="1" smtClean="0"/>
              <a:t>document.write</a:t>
            </a:r>
            <a:r>
              <a:rPr lang="en-US" dirty="0" smtClean="0"/>
              <a:t>('</a:t>
            </a:r>
            <a:r>
              <a:rPr lang="en-US" dirty="0" err="1" smtClean="0"/>
              <a:t>Maior</a:t>
            </a:r>
            <a:r>
              <a:rPr lang="en-US" dirty="0" smtClean="0"/>
              <a:t> que 1 OU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8" name="Rectangle 7"/>
          <p:cNvSpPr/>
          <p:nvPr/>
        </p:nvSpPr>
        <p:spPr>
          <a:xfrm>
            <a:off x="613471" y="4909712"/>
            <a:ext cx="772969" cy="307777"/>
          </a:xfrm>
          <a:prstGeom prst="rect">
            <a:avLst/>
          </a:prstGeom>
        </p:spPr>
        <p:txBody>
          <a:bodyPr wrap="none">
            <a:spAutoFit/>
          </a:bodyPr>
          <a:lstStyle/>
          <a:p>
            <a:r>
              <a:rPr lang="fr-FR" dirty="0">
                <a:solidFill>
                  <a:srgbClr val="003366"/>
                </a:solidFill>
                <a:latin typeface="arial" charset="0"/>
              </a:rPr>
              <a:t>! : NAO</a:t>
            </a:r>
            <a:endParaRPr lang="en-US" dirty="0"/>
          </a:p>
        </p:txBody>
      </p:sp>
      <p:sp>
        <p:nvSpPr>
          <p:cNvPr id="9" name="Rectangle 8"/>
          <p:cNvSpPr/>
          <p:nvPr/>
        </p:nvSpPr>
        <p:spPr>
          <a:xfrm>
            <a:off x="590123" y="5157192"/>
            <a:ext cx="5542705" cy="1384995"/>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a:t>
            </a:r>
            <a:r>
              <a:rPr lang="en-US" dirty="0" smtClean="0"/>
              <a:t>6;</a:t>
            </a:r>
          </a:p>
          <a:p>
            <a:r>
              <a:rPr lang="en-US" dirty="0"/>
              <a:t> </a:t>
            </a:r>
            <a:r>
              <a:rPr lang="en-US" dirty="0" smtClean="0"/>
              <a:t>     if </a:t>
            </a:r>
            <a:r>
              <a:rPr lang="en-US" dirty="0"/>
              <a:t>!((a &gt; 1) || (a &lt; 6)) {	</a:t>
            </a:r>
            <a:endParaRPr lang="en-US" dirty="0" smtClean="0"/>
          </a:p>
          <a:p>
            <a:r>
              <a:rPr lang="en-US" dirty="0"/>
              <a:t> </a:t>
            </a:r>
            <a:r>
              <a:rPr lang="en-US" dirty="0" smtClean="0"/>
              <a:t>          </a:t>
            </a:r>
            <a:r>
              <a:rPr lang="en-US" dirty="0" err="1" smtClean="0"/>
              <a:t>document.write</a:t>
            </a:r>
            <a:r>
              <a:rPr lang="en-US" dirty="0"/>
              <a:t>('</a:t>
            </a:r>
            <a:r>
              <a:rPr lang="en-US" dirty="0" err="1"/>
              <a:t>Não</a:t>
            </a:r>
            <a:r>
              <a:rPr lang="en-US" dirty="0"/>
              <a:t> </a:t>
            </a:r>
            <a:r>
              <a:rPr lang="en-US" dirty="0" err="1"/>
              <a:t>é</a:t>
            </a:r>
            <a:r>
              <a:rPr lang="en-US" dirty="0"/>
              <a:t> </a:t>
            </a:r>
            <a:r>
              <a:rPr lang="en-US" dirty="0" err="1"/>
              <a:t>maior</a:t>
            </a:r>
            <a:r>
              <a:rPr lang="en-US" dirty="0"/>
              <a:t> que 1 OU </a:t>
            </a:r>
            <a:r>
              <a:rPr lang="en-US" dirty="0" err="1"/>
              <a:t>menor</a:t>
            </a:r>
            <a:r>
              <a:rPr lang="en-US" dirty="0"/>
              <a:t> que 6</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38929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4" name="Rectangle 3"/>
          <p:cNvSpPr/>
          <p:nvPr/>
        </p:nvSpPr>
        <p:spPr>
          <a:xfrm>
            <a:off x="539552" y="1556792"/>
            <a:ext cx="1595309" cy="307777"/>
          </a:xfrm>
          <a:prstGeom prst="rect">
            <a:avLst/>
          </a:prstGeom>
        </p:spPr>
        <p:txBody>
          <a:bodyPr wrap="none">
            <a:spAutoFit/>
          </a:bodyPr>
          <a:lstStyle/>
          <a:p>
            <a:r>
              <a:rPr lang="en-US" b="1" dirty="0" err="1" smtClean="0">
                <a:solidFill>
                  <a:srgbClr val="003366"/>
                </a:solidFill>
                <a:latin typeface="arial" charset="0"/>
              </a:rPr>
              <a:t>Instrução</a:t>
            </a:r>
            <a:r>
              <a:rPr lang="en-US" b="1" dirty="0" smtClean="0">
                <a:solidFill>
                  <a:srgbClr val="003366"/>
                </a:solidFill>
                <a:latin typeface="arial" charset="0"/>
              </a:rPr>
              <a:t> </a:t>
            </a:r>
            <a:r>
              <a:rPr lang="en-US" b="1" dirty="0">
                <a:solidFill>
                  <a:srgbClr val="003366"/>
                </a:solidFill>
                <a:latin typeface="arial" charset="0"/>
              </a:rPr>
              <a:t>switch</a:t>
            </a:r>
            <a:endParaRPr lang="en-US" dirty="0"/>
          </a:p>
        </p:txBody>
      </p:sp>
      <p:sp>
        <p:nvSpPr>
          <p:cNvPr id="5" name="Rectangle 4"/>
          <p:cNvSpPr/>
          <p:nvPr/>
        </p:nvSpPr>
        <p:spPr>
          <a:xfrm>
            <a:off x="539552" y="1881404"/>
            <a:ext cx="4572000" cy="3539430"/>
          </a:xfrm>
          <a:prstGeom prst="rect">
            <a:avLst/>
          </a:prstGeom>
        </p:spPr>
        <p:txBody>
          <a:bodyPr>
            <a:spAutoFit/>
          </a:bodyPr>
          <a:lstStyle/>
          <a:p>
            <a:r>
              <a:rPr lang="en-US" dirty="0"/>
              <a:t>&lt;script</a:t>
            </a:r>
            <a:r>
              <a:rPr lang="en-US" dirty="0" smtClean="0"/>
              <a:t>&gt;</a:t>
            </a:r>
          </a:p>
          <a:p>
            <a:r>
              <a:rPr lang="en-US" dirty="0" smtClean="0"/>
              <a:t>        switch(</a:t>
            </a:r>
            <a:r>
              <a:rPr lang="en-US" dirty="0" err="1" smtClean="0"/>
              <a:t>variavel</a:t>
            </a:r>
            <a:r>
              <a:rPr lang="en-US" dirty="0"/>
              <a:t>) {	</a:t>
            </a:r>
            <a:endParaRPr lang="en-US" dirty="0" smtClean="0"/>
          </a:p>
          <a:p>
            <a:r>
              <a:rPr lang="en-US" dirty="0"/>
              <a:t> </a:t>
            </a:r>
            <a:r>
              <a:rPr lang="en-US" dirty="0" smtClean="0"/>
              <a:t>           case </a:t>
            </a:r>
            <a:r>
              <a:rPr lang="en-US" dirty="0"/>
              <a:t>1:		</a:t>
            </a:r>
            <a:r>
              <a:rPr lang="en-US" dirty="0" err="1"/>
              <a:t>document.write</a:t>
            </a:r>
            <a:r>
              <a:rPr lang="en-US" dirty="0"/>
              <a:t>('</a:t>
            </a:r>
            <a:r>
              <a:rPr lang="en-US" dirty="0" err="1"/>
              <a:t>Opção</a:t>
            </a:r>
            <a:r>
              <a:rPr lang="en-US" dirty="0"/>
              <a:t> 1');		break;	</a:t>
            </a:r>
            <a:endParaRPr lang="en-US" dirty="0" smtClean="0"/>
          </a:p>
          <a:p>
            <a:r>
              <a:rPr lang="en-US" dirty="0"/>
              <a:t> </a:t>
            </a:r>
            <a:r>
              <a:rPr lang="en-US" dirty="0" smtClean="0"/>
              <a:t>           case </a:t>
            </a:r>
            <a:r>
              <a:rPr lang="en-US" dirty="0"/>
              <a:t>2:		</a:t>
            </a:r>
            <a:r>
              <a:rPr lang="en-US" dirty="0" err="1"/>
              <a:t>document.write</a:t>
            </a:r>
            <a:r>
              <a:rPr lang="en-US" dirty="0"/>
              <a:t>('</a:t>
            </a:r>
            <a:r>
              <a:rPr lang="en-US" dirty="0" err="1"/>
              <a:t>Opção</a:t>
            </a:r>
            <a:r>
              <a:rPr lang="en-US" dirty="0"/>
              <a:t> 2');		break;	</a:t>
            </a:r>
            <a:endParaRPr lang="en-US" dirty="0" smtClean="0"/>
          </a:p>
          <a:p>
            <a:r>
              <a:rPr lang="en-US" dirty="0" smtClean="0"/>
              <a:t>            case </a:t>
            </a:r>
            <a:r>
              <a:rPr lang="en-US" dirty="0"/>
              <a:t>3:		</a:t>
            </a:r>
            <a:r>
              <a:rPr lang="en-US" dirty="0" err="1"/>
              <a:t>document.write</a:t>
            </a:r>
            <a:r>
              <a:rPr lang="en-US" dirty="0"/>
              <a:t>('</a:t>
            </a:r>
            <a:r>
              <a:rPr lang="en-US" dirty="0" err="1"/>
              <a:t>Opção</a:t>
            </a:r>
            <a:r>
              <a:rPr lang="en-US" dirty="0"/>
              <a:t> 3');		break;	</a:t>
            </a:r>
            <a:endParaRPr lang="en-US" dirty="0" smtClean="0"/>
          </a:p>
          <a:p>
            <a:r>
              <a:rPr lang="en-US" dirty="0"/>
              <a:t> </a:t>
            </a:r>
            <a:r>
              <a:rPr lang="en-US" dirty="0" smtClean="0"/>
              <a:t>           default</a:t>
            </a:r>
            <a:r>
              <a:rPr lang="en-US" dirty="0"/>
              <a:t>:		</a:t>
            </a:r>
            <a:r>
              <a:rPr lang="en-US" dirty="0" err="1"/>
              <a:t>document.write</a:t>
            </a:r>
            <a:r>
              <a:rPr lang="en-US" dirty="0"/>
              <a:t>('</a:t>
            </a:r>
            <a:r>
              <a:rPr lang="en-US" dirty="0" err="1"/>
              <a:t>Padrão</a:t>
            </a:r>
            <a:r>
              <a:rPr lang="en-US" dirty="0"/>
              <a:t>');		break</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241158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for </a:t>
            </a:r>
            <a:r>
              <a:rPr lang="en-US" dirty="0"/>
              <a:t>(</a:t>
            </a:r>
            <a:r>
              <a:rPr lang="en-US" dirty="0" err="1"/>
              <a:t>condicaoInicial</a:t>
            </a:r>
            <a:r>
              <a:rPr lang="en-US" dirty="0"/>
              <a:t>; </a:t>
            </a:r>
            <a:r>
              <a:rPr lang="en-US" dirty="0" err="1"/>
              <a:t>condicaoFinal</a:t>
            </a:r>
            <a:r>
              <a:rPr lang="en-US" dirty="0"/>
              <a:t>; </a:t>
            </a:r>
            <a:r>
              <a:rPr lang="en-US" dirty="0" err="1"/>
              <a:t>acaoExecutar</a:t>
            </a:r>
            <a:r>
              <a:rPr lang="en-US" dirty="0"/>
              <a:t>) </a:t>
            </a:r>
            <a:r>
              <a:rPr lang="en-US" dirty="0" smtClean="0"/>
              <a:t>{</a:t>
            </a:r>
          </a:p>
          <a:p>
            <a:r>
              <a:rPr lang="en-US" dirty="0"/>
              <a:t>	</a:t>
            </a:r>
            <a:r>
              <a:rPr lang="en-US" dirty="0" err="1"/>
              <a:t>executa</a:t>
            </a:r>
            <a:r>
              <a:rPr lang="en-US" dirty="0"/>
              <a:t> </a:t>
            </a:r>
            <a:r>
              <a:rPr lang="en-US" dirty="0" err="1"/>
              <a:t>bloco</a:t>
            </a:r>
            <a:r>
              <a:rPr lang="en-US" dirty="0"/>
              <a:t> de </a:t>
            </a:r>
            <a:r>
              <a:rPr lang="en-US" dirty="0" err="1"/>
              <a:t>código</a:t>
            </a:r>
            <a:r>
              <a:rPr lang="en-US" dirty="0" smtClean="0"/>
              <a:t>; </a:t>
            </a:r>
          </a:p>
          <a:p>
            <a:r>
              <a:rPr lang="en-US" dirty="0"/>
              <a:t> </a:t>
            </a:r>
            <a:r>
              <a:rPr lang="en-US" dirty="0" smtClean="0"/>
              <a:t>          }</a:t>
            </a:r>
          </a:p>
          <a:p>
            <a:r>
              <a:rPr lang="en-US" dirty="0" smtClean="0"/>
              <a:t>&lt;/</a:t>
            </a:r>
            <a:r>
              <a:rPr lang="en-US" dirty="0"/>
              <a:t>script&gt;</a:t>
            </a:r>
          </a:p>
        </p:txBody>
      </p:sp>
      <p:sp>
        <p:nvSpPr>
          <p:cNvPr id="5" name="Rectangle 4"/>
          <p:cNvSpPr/>
          <p:nvPr/>
        </p:nvSpPr>
        <p:spPr>
          <a:xfrm>
            <a:off x="575387" y="4005064"/>
            <a:ext cx="4572000" cy="1169551"/>
          </a:xfrm>
          <a:prstGeom prst="rect">
            <a:avLst/>
          </a:prstGeom>
        </p:spPr>
        <p:txBody>
          <a:bodyPr>
            <a:spAutoFit/>
          </a:bodyPr>
          <a:lstStyle/>
          <a:p>
            <a:r>
              <a:rPr lang="en-US" dirty="0"/>
              <a:t>&lt;script&gt;	</a:t>
            </a:r>
            <a:endParaRPr lang="en-US" dirty="0" smtClean="0"/>
          </a:p>
          <a:p>
            <a:r>
              <a:rPr lang="en-US" dirty="0" smtClean="0"/>
              <a:t>       for </a:t>
            </a:r>
            <a:r>
              <a:rPr lang="en-US" dirty="0"/>
              <a:t>(</a:t>
            </a:r>
            <a:r>
              <a:rPr lang="en-US" dirty="0" err="1"/>
              <a:t>i</a:t>
            </a:r>
            <a:r>
              <a:rPr lang="en-US" dirty="0"/>
              <a:t>=0; </a:t>
            </a:r>
            <a:r>
              <a:rPr lang="en-US" dirty="0" err="1"/>
              <a:t>i</a:t>
            </a:r>
            <a:r>
              <a:rPr lang="en-US" dirty="0"/>
              <a:t>&lt;= 10; </a:t>
            </a:r>
            <a:r>
              <a:rPr lang="en-US" dirty="0" err="1"/>
              <a:t>i</a:t>
            </a:r>
            <a:r>
              <a:rPr lang="en-US" dirty="0"/>
              <a:t>++) {	</a:t>
            </a:r>
            <a:r>
              <a:rPr lang="en-US" dirty="0" err="1"/>
              <a:t>document.write</a:t>
            </a:r>
            <a:r>
              <a:rPr lang="en-US" dirty="0"/>
              <a:t>('</a:t>
            </a:r>
            <a:r>
              <a:rPr lang="en-US" dirty="0" err="1"/>
              <a:t>Linha</a:t>
            </a:r>
            <a:r>
              <a:rPr lang="en-US" dirty="0"/>
              <a:t> '+</a:t>
            </a:r>
            <a:r>
              <a:rPr lang="en-US" dirty="0" err="1"/>
              <a:t>i</a:t>
            </a:r>
            <a:r>
              <a:rPr lang="en-US" dirty="0" smtClean="0"/>
              <a:t>);</a:t>
            </a:r>
          </a:p>
          <a:p>
            <a:r>
              <a:rPr lang="en-US" dirty="0"/>
              <a:t> </a:t>
            </a:r>
            <a:r>
              <a:rPr lang="en-US" dirty="0" smtClean="0"/>
              <a:t>      }</a:t>
            </a:r>
          </a:p>
          <a:p>
            <a:r>
              <a:rPr lang="en-US" dirty="0" smtClean="0"/>
              <a:t>&lt;/</a:t>
            </a:r>
            <a:r>
              <a:rPr lang="en-US" dirty="0"/>
              <a: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961019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a:t>while (</a:t>
            </a:r>
            <a:r>
              <a:rPr lang="en-US" dirty="0" err="1"/>
              <a:t>condicao</a:t>
            </a:r>
            <a:r>
              <a:rPr lang="en-US" dirty="0"/>
              <a:t>) </a:t>
            </a:r>
            <a:r>
              <a:rPr lang="en-US" dirty="0" smtClean="0"/>
              <a:t>{</a:t>
            </a:r>
          </a:p>
          <a:p>
            <a:r>
              <a:rPr lang="en-US" dirty="0" smtClean="0"/>
              <a:t>           </a:t>
            </a:r>
            <a:r>
              <a:rPr lang="en-US" dirty="0" err="1" smtClean="0"/>
              <a:t>bloco</a:t>
            </a:r>
            <a:r>
              <a:rPr lang="en-US" dirty="0" smtClean="0"/>
              <a:t> </a:t>
            </a:r>
            <a:r>
              <a:rPr lang="en-US" dirty="0"/>
              <a:t>de </a:t>
            </a:r>
            <a:r>
              <a:rPr lang="en-US" dirty="0" err="1" smtClean="0"/>
              <a:t>operação</a:t>
            </a:r>
            <a:endParaRPr lang="en-US" dirty="0" smtClean="0"/>
          </a:p>
          <a:p>
            <a:r>
              <a:rPr lang="en-US" dirty="0"/>
              <a:t> </a:t>
            </a:r>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while </a:t>
            </a:r>
            <a:r>
              <a:rPr lang="en-US" dirty="0"/>
              <a:t>(var1 &lt;= 10) {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771300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a:t>
            </a:r>
            <a:r>
              <a:rPr lang="en-US" dirty="0" smtClean="0"/>
              <a:t>script&gt; </a:t>
            </a:r>
          </a:p>
          <a:p>
            <a:r>
              <a:rPr lang="en-US" dirty="0"/>
              <a:t> </a:t>
            </a:r>
            <a:r>
              <a:rPr lang="en-US" dirty="0" smtClean="0"/>
              <a:t>      do {</a:t>
            </a:r>
          </a:p>
          <a:p>
            <a:r>
              <a:rPr lang="en-US" dirty="0" smtClean="0"/>
              <a:t>         </a:t>
            </a:r>
            <a:r>
              <a:rPr lang="en-US" dirty="0" err="1" smtClean="0"/>
              <a:t>bloco</a:t>
            </a:r>
            <a:r>
              <a:rPr lang="en-US" dirty="0" smtClean="0"/>
              <a:t> </a:t>
            </a:r>
            <a:r>
              <a:rPr lang="en-US" dirty="0"/>
              <a:t>de </a:t>
            </a:r>
            <a:r>
              <a:rPr lang="en-US" dirty="0" err="1" smtClean="0"/>
              <a:t>operacao</a:t>
            </a:r>
            <a:endParaRPr lang="en-US" dirty="0" smtClean="0"/>
          </a:p>
          <a:p>
            <a:r>
              <a:rPr lang="en-US" dirty="0"/>
              <a:t> </a:t>
            </a:r>
            <a:r>
              <a:rPr lang="en-US" dirty="0" smtClean="0"/>
              <a:t>      } </a:t>
            </a:r>
            <a:r>
              <a:rPr lang="en-US" dirty="0"/>
              <a:t>while (</a:t>
            </a:r>
            <a:r>
              <a:rPr lang="en-US" dirty="0" err="1" smtClean="0"/>
              <a:t>condicao</a:t>
            </a:r>
            <a:r>
              <a:rPr lang="en-US" dirty="0" smtClean="0"/>
              <a:t>);</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do {</a:t>
            </a:r>
            <a:r>
              <a:rPr lang="en-US" dirty="0"/>
              <a:t>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r>
              <a:rPr lang="en-US" dirty="0"/>
              <a:t> while (var1 &lt;= 10</a:t>
            </a:r>
            <a:r>
              <a:rPr lang="en-US" dirty="0" smtClean="0"/>
              <a:t>);</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688052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Uma </a:t>
            </a:r>
            <a:r>
              <a:rPr lang="en-US" dirty="0" err="1" smtClean="0"/>
              <a:t>dica</a:t>
            </a:r>
            <a:r>
              <a:rPr lang="en-US" dirty="0" smtClean="0"/>
              <a:t> para a Vida.</a:t>
            </a:r>
            <a:endParaRPr lang="en-US" dirty="0"/>
          </a:p>
        </p:txBody>
      </p:sp>
      <p:sp>
        <p:nvSpPr>
          <p:cNvPr id="11" name="Rectangle 10"/>
          <p:cNvSpPr/>
          <p:nvPr/>
        </p:nvSpPr>
        <p:spPr>
          <a:xfrm>
            <a:off x="533400" y="1484784"/>
            <a:ext cx="7704856" cy="1323439"/>
          </a:xfrm>
          <a:prstGeom prst="rect">
            <a:avLst/>
          </a:prstGeom>
        </p:spPr>
        <p:txBody>
          <a:bodyPr wrap="square">
            <a:spAutoFit/>
          </a:bodyPr>
          <a:lstStyle/>
          <a:p>
            <a:pPr algn="ctr"/>
            <a:r>
              <a:rPr lang="en-US" sz="3000" b="1" dirty="0" err="1" smtClean="0">
                <a:latin typeface="Times New Roman" charset="0"/>
                <a:ea typeface="Times New Roman" charset="0"/>
                <a:cs typeface="Times New Roman" charset="0"/>
              </a:rPr>
              <a:t>Seja</a:t>
            </a:r>
            <a:r>
              <a:rPr lang="en-US" sz="3000" b="1" dirty="0" smtClean="0">
                <a:latin typeface="Times New Roman" charset="0"/>
                <a:ea typeface="Times New Roman" charset="0"/>
                <a:cs typeface="Times New Roman" charset="0"/>
              </a:rPr>
              <a:t> o </a:t>
            </a:r>
            <a:r>
              <a:rPr lang="en-US" sz="3000" b="1" dirty="0" err="1" smtClean="0">
                <a:latin typeface="Times New Roman" charset="0"/>
                <a:ea typeface="Times New Roman" charset="0"/>
                <a:cs typeface="Times New Roman" charset="0"/>
              </a:rPr>
              <a:t>Melhor</a:t>
            </a:r>
            <a:r>
              <a:rPr lang="en-US" sz="3000" b="1" dirty="0" smtClean="0">
                <a:latin typeface="Times New Roman" charset="0"/>
                <a:ea typeface="Times New Roman" charset="0"/>
                <a:cs typeface="Times New Roman" charset="0"/>
              </a:rPr>
              <a:t> </a:t>
            </a:r>
            <a:r>
              <a:rPr lang="en-US" sz="3000" b="1" dirty="0" err="1" smtClean="0">
                <a:latin typeface="Times New Roman" charset="0"/>
                <a:ea typeface="Times New Roman" charset="0"/>
                <a:cs typeface="Times New Roman" charset="0"/>
              </a:rPr>
              <a:t>em</a:t>
            </a:r>
            <a:r>
              <a:rPr lang="en-US" sz="3000" b="1" dirty="0" smtClean="0">
                <a:latin typeface="Times New Roman" charset="0"/>
                <a:ea typeface="Times New Roman" charset="0"/>
                <a:cs typeface="Times New Roman" charset="0"/>
              </a:rPr>
              <a:t> </a:t>
            </a:r>
            <a:r>
              <a:rPr lang="en-US" sz="3000" b="1" dirty="0" err="1" smtClean="0">
                <a:latin typeface="Times New Roman" charset="0"/>
                <a:ea typeface="Times New Roman" charset="0"/>
                <a:cs typeface="Times New Roman" charset="0"/>
              </a:rPr>
              <a:t>tudo</a:t>
            </a:r>
            <a:r>
              <a:rPr lang="en-US" sz="3000" b="1" dirty="0" smtClean="0">
                <a:latin typeface="Times New Roman" charset="0"/>
                <a:ea typeface="Times New Roman" charset="0"/>
                <a:cs typeface="Times New Roman" charset="0"/>
              </a:rPr>
              <a:t> que </a:t>
            </a:r>
            <a:r>
              <a:rPr lang="en-US" sz="3000" b="1" dirty="0" err="1" smtClean="0">
                <a:latin typeface="Times New Roman" charset="0"/>
                <a:ea typeface="Times New Roman" charset="0"/>
                <a:cs typeface="Times New Roman" charset="0"/>
              </a:rPr>
              <a:t>você</a:t>
            </a:r>
            <a:r>
              <a:rPr lang="en-US" sz="3000" b="1" dirty="0" smtClean="0">
                <a:latin typeface="Times New Roman" charset="0"/>
                <a:ea typeface="Times New Roman" charset="0"/>
                <a:cs typeface="Times New Roman" charset="0"/>
              </a:rPr>
              <a:t> </a:t>
            </a:r>
            <a:r>
              <a:rPr lang="en-US" sz="3000" b="1" dirty="0" err="1" smtClean="0">
                <a:latin typeface="Times New Roman" charset="0"/>
                <a:ea typeface="Times New Roman" charset="0"/>
                <a:cs typeface="Times New Roman" charset="0"/>
              </a:rPr>
              <a:t>faz</a:t>
            </a:r>
            <a:endParaRPr lang="en-US" sz="3000" b="1" dirty="0" smtClean="0">
              <a:latin typeface="Times New Roman" charset="0"/>
              <a:ea typeface="Times New Roman" charset="0"/>
              <a:cs typeface="Times New Roman" charset="0"/>
            </a:endParaRPr>
          </a:p>
          <a:p>
            <a:pPr marL="285750" indent="-285750">
              <a:buFont typeface="Arial" charset="0"/>
              <a:buChar char="•"/>
            </a:pPr>
            <a:endParaRPr lang="en-US" sz="3000" b="1" dirty="0">
              <a:latin typeface="Times New Roman" charset="0"/>
              <a:ea typeface="Times New Roman" charset="0"/>
              <a:cs typeface="Times New Roman" charset="0"/>
            </a:endParaRPr>
          </a:p>
          <a:p>
            <a:pPr marL="285750" indent="-285750">
              <a:buFont typeface="Arial" charset="0"/>
              <a:buChar char="•"/>
            </a:pPr>
            <a:endParaRPr lang="en-US" sz="2000" dirty="0">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94" y="2348880"/>
            <a:ext cx="4522068" cy="3391551"/>
          </a:xfrm>
          <a:prstGeom prst="rect">
            <a:avLst/>
          </a:prstGeom>
        </p:spPr>
      </p:pic>
    </p:spTree>
    <p:extLst>
      <p:ext uri="{BB962C8B-B14F-4D97-AF65-F5344CB8AC3E}">
        <p14:creationId xmlns:p14="http://schemas.microsoft.com/office/powerpoint/2010/main" val="1077173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4" name="Rectangle 3"/>
          <p:cNvSpPr/>
          <p:nvPr/>
        </p:nvSpPr>
        <p:spPr>
          <a:xfrm>
            <a:off x="575387" y="2170024"/>
            <a:ext cx="5629470" cy="1600438"/>
          </a:xfrm>
          <a:prstGeom prst="rect">
            <a:avLst/>
          </a:prstGeom>
        </p:spPr>
        <p:txBody>
          <a:bodyPr wrap="square">
            <a:spAutoFit/>
          </a:bodyPr>
          <a:lstStyle/>
          <a:p>
            <a:r>
              <a:rPr lang="en-US" dirty="0"/>
              <a:t>&lt;</a:t>
            </a:r>
            <a:r>
              <a:rPr lang="en-US" dirty="0" smtClean="0"/>
              <a:t>script&gt; </a:t>
            </a:r>
          </a:p>
          <a:p>
            <a:r>
              <a:rPr lang="en-US" dirty="0"/>
              <a:t> </a:t>
            </a:r>
            <a:r>
              <a:rPr lang="en-US" dirty="0" smtClean="0"/>
              <a:t>      </a:t>
            </a:r>
            <a:r>
              <a:rPr lang="en-US" dirty="0" err="1" smtClean="0"/>
              <a:t>var</a:t>
            </a:r>
            <a:r>
              <a:rPr lang="en-US" dirty="0" smtClean="0"/>
              <a:t> </a:t>
            </a:r>
            <a:r>
              <a:rPr lang="en-US" dirty="0" err="1" smtClean="0"/>
              <a:t>myArray</a:t>
            </a:r>
            <a:r>
              <a:rPr lang="en-US" dirty="0" smtClean="0"/>
              <a:t> = [];</a:t>
            </a:r>
          </a:p>
          <a:p>
            <a:r>
              <a:rPr lang="en-US" dirty="0"/>
              <a:t> </a:t>
            </a:r>
            <a:r>
              <a:rPr lang="en-US" dirty="0" smtClean="0"/>
              <a:t>   </a:t>
            </a:r>
          </a:p>
          <a:p>
            <a:r>
              <a:rPr lang="en-US" dirty="0" smtClean="0"/>
              <a:t>       </a:t>
            </a:r>
            <a:r>
              <a:rPr lang="en-US" dirty="0" err="1" smtClean="0"/>
              <a:t>myArray.forEach</a:t>
            </a:r>
            <a:r>
              <a:rPr lang="en-US" dirty="0" smtClean="0"/>
              <a:t>(function(value, key) { </a:t>
            </a:r>
          </a:p>
          <a:p>
            <a:r>
              <a:rPr lang="en-US" dirty="0" smtClean="0"/>
              <a:t>         </a:t>
            </a:r>
            <a:r>
              <a:rPr lang="en-US" dirty="0" err="1" smtClean="0"/>
              <a:t>console.log</a:t>
            </a:r>
            <a:r>
              <a:rPr lang="en-US" dirty="0" smtClean="0"/>
              <a:t>(value, key); </a:t>
            </a:r>
          </a:p>
          <a:p>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err="1" smtClean="0"/>
              <a:t>var</a:t>
            </a:r>
            <a:r>
              <a:rPr lang="en-US" dirty="0" smtClean="0"/>
              <a:t> </a:t>
            </a:r>
            <a:r>
              <a:rPr lang="en-US" dirty="0" err="1"/>
              <a:t>myArray</a:t>
            </a:r>
            <a:r>
              <a:rPr lang="en-US" dirty="0"/>
              <a:t> = </a:t>
            </a:r>
            <a:r>
              <a:rPr lang="pt-BR" dirty="0"/>
              <a:t>[0,1,2,3,4,5,6,7,8,9,10</a:t>
            </a:r>
            <a:r>
              <a:rPr lang="pt-BR" dirty="0" smtClean="0"/>
              <a:t>]</a:t>
            </a:r>
            <a:r>
              <a:rPr lang="en-US" dirty="0" smtClean="0"/>
              <a:t>;</a:t>
            </a:r>
          </a:p>
          <a:p>
            <a:endParaRPr lang="en-US" dirty="0"/>
          </a:p>
          <a:p>
            <a:r>
              <a:rPr lang="en-US" dirty="0" err="1" smtClean="0"/>
              <a:t>myArray.forEach</a:t>
            </a:r>
            <a:r>
              <a:rPr lang="en-US" dirty="0" smtClean="0"/>
              <a:t>(function(value</a:t>
            </a:r>
            <a:r>
              <a:rPr lang="en-US" dirty="0"/>
              <a:t>, key) { </a:t>
            </a:r>
          </a:p>
          <a:p>
            <a:r>
              <a:rPr lang="en-US" dirty="0"/>
              <a:t>    </a:t>
            </a:r>
            <a:r>
              <a:rPr lang="en-US" dirty="0" err="1"/>
              <a:t>console.log</a:t>
            </a:r>
            <a:r>
              <a:rPr lang="en-US" dirty="0"/>
              <a:t>(value, key); </a:t>
            </a:r>
          </a:p>
          <a:p>
            <a:r>
              <a:rPr lang="en-US" dirty="0"/>
              <a:t>}); </a:t>
            </a:r>
            <a:endParaRPr lang="en-US" dirty="0" smtClean="0"/>
          </a:p>
          <a:p>
            <a:r>
              <a:rPr lang="en-US" dirty="0"/>
              <a:t>&lt;/script</a:t>
            </a:r>
            <a:r>
              <a:rPr lang="en-US" dirty="0" smtClean="0"/>
              <a:t>&gt;</a:t>
            </a:r>
            <a:endParaRPr lang="en-US" dirty="0"/>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191132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Funções</a:t>
            </a:r>
            <a:endParaRPr lang="en-US" dirty="0"/>
          </a:p>
        </p:txBody>
      </p:sp>
      <p:sp>
        <p:nvSpPr>
          <p:cNvPr id="3" name="Rectangle 2"/>
          <p:cNvSpPr/>
          <p:nvPr/>
        </p:nvSpPr>
        <p:spPr>
          <a:xfrm>
            <a:off x="539552" y="1916832"/>
            <a:ext cx="4572000" cy="1169551"/>
          </a:xfrm>
          <a:prstGeom prst="rect">
            <a:avLst/>
          </a:prstGeom>
        </p:spPr>
        <p:txBody>
          <a:bodyPr>
            <a:spAutoFit/>
          </a:bodyPr>
          <a:lstStyle/>
          <a:p>
            <a:r>
              <a:rPr lang="en-US" dirty="0"/>
              <a:t>&lt;script</a:t>
            </a:r>
            <a:r>
              <a:rPr lang="en-US" dirty="0" smtClean="0"/>
              <a:t>&gt;</a:t>
            </a:r>
          </a:p>
          <a:p>
            <a:r>
              <a:rPr lang="en-US" dirty="0"/>
              <a:t> </a:t>
            </a:r>
            <a:r>
              <a:rPr lang="en-US" dirty="0" smtClean="0"/>
              <a:t>    function </a:t>
            </a:r>
            <a:r>
              <a:rPr lang="en-US" dirty="0" err="1"/>
              <a:t>minhaFuncao</a:t>
            </a:r>
            <a:r>
              <a:rPr lang="en-US" dirty="0"/>
              <a:t>() {	</a:t>
            </a:r>
            <a:endParaRPr lang="en-US" dirty="0" smtClean="0"/>
          </a:p>
          <a:p>
            <a:r>
              <a:rPr lang="en-US" dirty="0"/>
              <a:t> </a:t>
            </a:r>
            <a:r>
              <a:rPr lang="en-US" dirty="0" smtClean="0"/>
              <a:t>        /* </a:t>
            </a:r>
            <a:r>
              <a:rPr lang="en-US" dirty="0" err="1"/>
              <a:t>Corpo</a:t>
            </a:r>
            <a:r>
              <a:rPr lang="en-US" dirty="0"/>
              <a:t> da </a:t>
            </a:r>
            <a:r>
              <a:rPr lang="en-US" dirty="0" err="1"/>
              <a:t>Função</a:t>
            </a:r>
            <a:r>
              <a:rPr lang="en-US" dirty="0"/>
              <a:t> </a:t>
            </a:r>
            <a:r>
              <a:rPr lang="en-US" dirty="0" smtClean="0"/>
              <a:t>*/</a:t>
            </a:r>
          </a:p>
          <a:p>
            <a:r>
              <a:rPr lang="en-US" dirty="0"/>
              <a:t> </a:t>
            </a:r>
            <a:r>
              <a:rPr lang="en-US" dirty="0" smtClean="0"/>
              <a:t>    }</a:t>
            </a:r>
          </a:p>
          <a:p>
            <a:r>
              <a:rPr lang="en-US" dirty="0" smtClean="0"/>
              <a:t>&lt;/</a:t>
            </a:r>
            <a:r>
              <a:rPr lang="en-US" dirty="0"/>
              <a:t>script&gt;</a:t>
            </a:r>
          </a:p>
        </p:txBody>
      </p:sp>
      <p:sp>
        <p:nvSpPr>
          <p:cNvPr id="4" name="Rectangle 3"/>
          <p:cNvSpPr/>
          <p:nvPr/>
        </p:nvSpPr>
        <p:spPr>
          <a:xfrm>
            <a:off x="518726" y="3358441"/>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
        <p:nvSpPr>
          <p:cNvPr id="5" name="TextBox 4"/>
          <p:cNvSpPr txBox="1"/>
          <p:nvPr/>
        </p:nvSpPr>
        <p:spPr>
          <a:xfrm>
            <a:off x="518726" y="1636350"/>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508921" y="3120730"/>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771111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8343"/>
            <a:ext cx="8153400" cy="990600"/>
          </a:xfrm>
        </p:spPr>
        <p:txBody>
          <a:bodyPr/>
          <a:lstStyle/>
          <a:p>
            <a:r>
              <a:rPr lang="en-US" dirty="0" err="1"/>
              <a:t>Criando</a:t>
            </a:r>
            <a:r>
              <a:rPr lang="en-US" dirty="0"/>
              <a:t> </a:t>
            </a:r>
            <a:r>
              <a:rPr lang="en-US" dirty="0" err="1" smtClean="0"/>
              <a:t>Funções</a:t>
            </a:r>
            <a:endParaRPr lang="en-US" dirty="0"/>
          </a:p>
        </p:txBody>
      </p:sp>
      <p:sp>
        <p:nvSpPr>
          <p:cNvPr id="3" name="Rectangle 2"/>
          <p:cNvSpPr/>
          <p:nvPr/>
        </p:nvSpPr>
        <p:spPr>
          <a:xfrm>
            <a:off x="609600" y="1886020"/>
            <a:ext cx="4572000" cy="738664"/>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err="1"/>
              <a:t>variavel;variavel</a:t>
            </a:r>
            <a:r>
              <a:rPr lang="en-US" dirty="0"/>
              <a:t> = </a:t>
            </a:r>
            <a:r>
              <a:rPr lang="en-US" dirty="0" err="1"/>
              <a:t>minhaFuncao</a:t>
            </a:r>
            <a:r>
              <a:rPr lang="en-US" dirty="0" smtClean="0"/>
              <a:t>();</a:t>
            </a:r>
          </a:p>
          <a:p>
            <a:r>
              <a:rPr lang="en-US" dirty="0" smtClean="0"/>
              <a:t>&lt;/</a:t>
            </a:r>
            <a:r>
              <a:rPr lang="en-US" dirty="0"/>
              <a:t>script&gt;	</a:t>
            </a:r>
          </a:p>
        </p:txBody>
      </p:sp>
      <p:sp>
        <p:nvSpPr>
          <p:cNvPr id="5" name="TextBox 4"/>
          <p:cNvSpPr txBox="1"/>
          <p:nvPr/>
        </p:nvSpPr>
        <p:spPr>
          <a:xfrm>
            <a:off x="609600" y="1643259"/>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624026" y="2733915"/>
            <a:ext cx="931665" cy="307777"/>
          </a:xfrm>
          <a:prstGeom prst="rect">
            <a:avLst/>
          </a:prstGeom>
          <a:noFill/>
        </p:spPr>
        <p:txBody>
          <a:bodyPr wrap="none" rtlCol="0">
            <a:spAutoFit/>
          </a:bodyPr>
          <a:lstStyle/>
          <a:p>
            <a:r>
              <a:rPr lang="en-US" smtClean="0"/>
              <a:t>Exemplo</a:t>
            </a:r>
            <a:r>
              <a:rPr lang="en-US" dirty="0" smtClean="0"/>
              <a:t>:</a:t>
            </a:r>
            <a:endParaRPr lang="en-US" dirty="0"/>
          </a:p>
        </p:txBody>
      </p:sp>
      <p:sp>
        <p:nvSpPr>
          <p:cNvPr id="8" name="Rectangle 7"/>
          <p:cNvSpPr/>
          <p:nvPr/>
        </p:nvSpPr>
        <p:spPr>
          <a:xfrm>
            <a:off x="652693" y="3150923"/>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Tree>
    <p:extLst>
      <p:ext uri="{BB962C8B-B14F-4D97-AF65-F5344CB8AC3E}">
        <p14:creationId xmlns:p14="http://schemas.microsoft.com/office/powerpoint/2010/main" val="1068330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Entendendo</a:t>
            </a:r>
            <a:r>
              <a:rPr lang="en-US" dirty="0" smtClean="0"/>
              <a:t> </a:t>
            </a:r>
            <a:r>
              <a:rPr lang="en-US" dirty="0" err="1" smtClean="0"/>
              <a:t>mais</a:t>
            </a:r>
            <a:r>
              <a:rPr lang="en-US" dirty="0" smtClean="0"/>
              <a:t> de Arrays</a:t>
            </a:r>
            <a:endParaRPr lang="en-US" dirty="0"/>
          </a:p>
        </p:txBody>
      </p:sp>
      <p:sp>
        <p:nvSpPr>
          <p:cNvPr id="3" name="Rectangle 2"/>
          <p:cNvSpPr/>
          <p:nvPr/>
        </p:nvSpPr>
        <p:spPr>
          <a:xfrm>
            <a:off x="609600" y="2361455"/>
            <a:ext cx="2218877" cy="307777"/>
          </a:xfrm>
          <a:prstGeom prst="rect">
            <a:avLst/>
          </a:prstGeom>
        </p:spPr>
        <p:txBody>
          <a:bodyPr wrap="none">
            <a:spAutoFit/>
          </a:bodyPr>
          <a:lstStyle/>
          <a:p>
            <a:r>
              <a:rPr lang="en-US" dirty="0" err="1"/>
              <a:t>var</a:t>
            </a:r>
            <a:r>
              <a:rPr lang="en-US" dirty="0"/>
              <a:t> </a:t>
            </a:r>
            <a:r>
              <a:rPr lang="en-US" dirty="0" err="1"/>
              <a:t>ft</a:t>
            </a:r>
            <a:r>
              <a:rPr lang="en-US" dirty="0"/>
              <a:t> = new Array(‘</a:t>
            </a:r>
            <a:r>
              <a:rPr lang="en-US" dirty="0" err="1"/>
              <a:t>a’,’b</a:t>
            </a:r>
            <a:r>
              <a:rPr lang="en-US" dirty="0"/>
              <a:t>’); </a:t>
            </a:r>
          </a:p>
        </p:txBody>
      </p:sp>
      <p:sp>
        <p:nvSpPr>
          <p:cNvPr id="4" name="Rectangle 3"/>
          <p:cNvSpPr/>
          <p:nvPr/>
        </p:nvSpPr>
        <p:spPr>
          <a:xfrm>
            <a:off x="659294" y="3160168"/>
            <a:ext cx="1393330" cy="307777"/>
          </a:xfrm>
          <a:prstGeom prst="rect">
            <a:avLst/>
          </a:prstGeom>
        </p:spPr>
        <p:txBody>
          <a:bodyPr wrap="none">
            <a:spAutoFit/>
          </a:bodyPr>
          <a:lstStyle/>
          <a:p>
            <a:r>
              <a:rPr lang="mr-IN" dirty="0" err="1"/>
              <a:t>var</a:t>
            </a:r>
            <a:r>
              <a:rPr lang="mr-IN" dirty="0"/>
              <a:t> </a:t>
            </a:r>
            <a:r>
              <a:rPr lang="mr-IN" dirty="0" err="1"/>
              <a:t>ft</a:t>
            </a:r>
            <a:r>
              <a:rPr lang="mr-IN" dirty="0"/>
              <a:t> = [‘</a:t>
            </a:r>
            <a:r>
              <a:rPr lang="mr-IN" dirty="0" err="1"/>
              <a:t>a</a:t>
            </a:r>
            <a:r>
              <a:rPr lang="mr-IN" dirty="0"/>
              <a:t>’,’</a:t>
            </a:r>
            <a:r>
              <a:rPr lang="mr-IN" dirty="0" err="1"/>
              <a:t>b</a:t>
            </a:r>
            <a:r>
              <a:rPr lang="mr-IN" dirty="0"/>
              <a:t>’]; </a:t>
            </a:r>
          </a:p>
        </p:txBody>
      </p:sp>
      <p:sp>
        <p:nvSpPr>
          <p:cNvPr id="5" name="TextBox 4"/>
          <p:cNvSpPr txBox="1"/>
          <p:nvPr/>
        </p:nvSpPr>
        <p:spPr>
          <a:xfrm>
            <a:off x="609600" y="1465039"/>
            <a:ext cx="3137397"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array de 2 </a:t>
            </a:r>
            <a:r>
              <a:rPr lang="en-US" dirty="0" err="1" smtClean="0"/>
              <a:t>formas</a:t>
            </a:r>
            <a:r>
              <a:rPr lang="en-US" dirty="0" smtClean="0"/>
              <a:t>:</a:t>
            </a:r>
            <a:endParaRPr lang="en-US" dirty="0"/>
          </a:p>
        </p:txBody>
      </p:sp>
      <p:sp>
        <p:nvSpPr>
          <p:cNvPr id="6" name="TextBox 5"/>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7" name="TextBox 6"/>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8" name="TextBox 7"/>
          <p:cNvSpPr txBox="1"/>
          <p:nvPr/>
        </p:nvSpPr>
        <p:spPr>
          <a:xfrm>
            <a:off x="609600" y="3768653"/>
            <a:ext cx="2015295" cy="307777"/>
          </a:xfrm>
          <a:prstGeom prst="rect">
            <a:avLst/>
          </a:prstGeom>
          <a:noFill/>
        </p:spPr>
        <p:txBody>
          <a:bodyPr wrap="none" rtlCol="0">
            <a:spAutoFit/>
          </a:bodyPr>
          <a:lstStyle/>
          <a:p>
            <a:r>
              <a:rPr lang="en-US" smtClean="0"/>
              <a:t>Manipulação</a:t>
            </a:r>
            <a:r>
              <a:rPr lang="en-US" dirty="0" smtClean="0"/>
              <a:t> de Arrays</a:t>
            </a:r>
            <a:endParaRPr lang="en-US" dirty="0"/>
          </a:p>
        </p:txBody>
      </p:sp>
      <p:sp>
        <p:nvSpPr>
          <p:cNvPr id="9" name="Rectangle 8"/>
          <p:cNvSpPr/>
          <p:nvPr/>
        </p:nvSpPr>
        <p:spPr>
          <a:xfrm>
            <a:off x="609600" y="4295052"/>
            <a:ext cx="6914728" cy="1169551"/>
          </a:xfrm>
          <a:prstGeom prst="rect">
            <a:avLst/>
          </a:prstGeom>
        </p:spPr>
        <p:txBody>
          <a:bodyPr wrap="square">
            <a:spAutoFit/>
          </a:bodyPr>
          <a:lstStyle/>
          <a:p>
            <a:r>
              <a:rPr lang="en-US"/>
              <a:t>ft.push</a:t>
            </a:r>
            <a:r>
              <a:rPr lang="en-US" dirty="0"/>
              <a:t>(‘c’); - </a:t>
            </a:r>
            <a:r>
              <a:rPr lang="en-US" dirty="0" err="1"/>
              <a:t>adicionar</a:t>
            </a:r>
            <a:r>
              <a:rPr lang="en-US" dirty="0"/>
              <a:t> um </a:t>
            </a:r>
            <a:r>
              <a:rPr lang="en-US" dirty="0" err="1"/>
              <a:t>elemento</a:t>
            </a:r>
            <a:r>
              <a:rPr lang="en-US" dirty="0"/>
              <a:t> no </a:t>
            </a:r>
            <a:r>
              <a:rPr lang="en-US" dirty="0" err="1"/>
              <a:t>fim</a:t>
            </a:r>
            <a:r>
              <a:rPr lang="en-US" dirty="0"/>
              <a:t> do array; </a:t>
            </a:r>
          </a:p>
          <a:p>
            <a:r>
              <a:rPr lang="en-US" dirty="0" err="1"/>
              <a:t>ft.unshift</a:t>
            </a:r>
            <a:r>
              <a:rPr lang="en-US" dirty="0"/>
              <a:t>(‘c’); - </a:t>
            </a:r>
            <a:r>
              <a:rPr lang="en-US" dirty="0" err="1"/>
              <a:t>adicionar</a:t>
            </a:r>
            <a:r>
              <a:rPr lang="en-US" dirty="0"/>
              <a:t> um </a:t>
            </a:r>
            <a:r>
              <a:rPr lang="en-US" dirty="0" err="1"/>
              <a:t>elemento</a:t>
            </a:r>
            <a:r>
              <a:rPr lang="en-US" dirty="0"/>
              <a:t> no </a:t>
            </a:r>
            <a:r>
              <a:rPr lang="en-US" dirty="0" err="1"/>
              <a:t>inicio</a:t>
            </a:r>
            <a:r>
              <a:rPr lang="en-US" dirty="0"/>
              <a:t> do array; </a:t>
            </a:r>
          </a:p>
          <a:p>
            <a:r>
              <a:rPr lang="en-US" dirty="0" err="1"/>
              <a:t>ft.pop</a:t>
            </a:r>
            <a:r>
              <a:rPr lang="en-US" dirty="0"/>
              <a:t>(); - remove ultimo </a:t>
            </a:r>
            <a:r>
              <a:rPr lang="en-US" dirty="0" err="1"/>
              <a:t>elemento</a:t>
            </a:r>
            <a:r>
              <a:rPr lang="en-US" dirty="0"/>
              <a:t> do array </a:t>
            </a:r>
          </a:p>
          <a:p>
            <a:r>
              <a:rPr lang="en-US" dirty="0" err="1"/>
              <a:t>ft.shift</a:t>
            </a:r>
            <a:r>
              <a:rPr lang="en-US" dirty="0"/>
              <a:t>(); - remove </a:t>
            </a:r>
            <a:r>
              <a:rPr lang="en-US" dirty="0" err="1"/>
              <a:t>primeiro</a:t>
            </a:r>
            <a:r>
              <a:rPr lang="en-US" dirty="0"/>
              <a:t> </a:t>
            </a:r>
            <a:r>
              <a:rPr lang="en-US" dirty="0" err="1"/>
              <a:t>elemento</a:t>
            </a:r>
            <a:r>
              <a:rPr lang="en-US" dirty="0"/>
              <a:t> do array </a:t>
            </a:r>
          </a:p>
          <a:p>
            <a:r>
              <a:rPr lang="en-US" dirty="0" err="1"/>
              <a:t>ft.spice</a:t>
            </a:r>
            <a:r>
              <a:rPr lang="en-US" dirty="0"/>
              <a:t>(</a:t>
            </a:r>
            <a:r>
              <a:rPr lang="en-US" dirty="0" err="1"/>
              <a:t>índice</a:t>
            </a:r>
            <a:r>
              <a:rPr lang="en-US" dirty="0"/>
              <a:t>, </a:t>
            </a:r>
            <a:r>
              <a:rPr lang="en-US" dirty="0" err="1"/>
              <a:t>quantidade</a:t>
            </a:r>
            <a:r>
              <a:rPr lang="en-US" dirty="0"/>
              <a:t>) - remove </a:t>
            </a:r>
            <a:r>
              <a:rPr lang="en-US" dirty="0" err="1"/>
              <a:t>elementos</a:t>
            </a:r>
            <a:r>
              <a:rPr lang="en-US" dirty="0"/>
              <a:t> no meu array; </a:t>
            </a:r>
          </a:p>
        </p:txBody>
      </p:sp>
    </p:spTree>
    <p:extLst>
      <p:ext uri="{BB962C8B-B14F-4D97-AF65-F5344CB8AC3E}">
        <p14:creationId xmlns:p14="http://schemas.microsoft.com/office/powerpoint/2010/main" val="1236168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36375" y="1622738"/>
            <a:ext cx="3406702" cy="307777"/>
          </a:xfrm>
          <a:prstGeom prst="rect">
            <a:avLst/>
          </a:prstGeom>
          <a:noFill/>
        </p:spPr>
        <p:txBody>
          <a:bodyPr wrap="none" rtlCol="0">
            <a:spAutoFit/>
          </a:bodyPr>
          <a:lstStyle/>
          <a:p>
            <a:r>
              <a:rPr lang="en-US" dirty="0" err="1" smtClean="0"/>
              <a:t>Pegar</a:t>
            </a:r>
            <a:r>
              <a:rPr lang="en-US" dirty="0" smtClean="0"/>
              <a:t> um </a:t>
            </a:r>
            <a:r>
              <a:rPr lang="en-US" dirty="0" err="1" smtClean="0"/>
              <a:t>elemento</a:t>
            </a:r>
            <a:r>
              <a:rPr lang="en-US" dirty="0" smtClean="0"/>
              <a:t> do array </a:t>
            </a:r>
            <a:r>
              <a:rPr lang="en-US" dirty="0" err="1" smtClean="0"/>
              <a:t>pelo</a:t>
            </a:r>
            <a:r>
              <a:rPr lang="en-US" dirty="0" smtClean="0"/>
              <a:t> </a:t>
            </a:r>
            <a:r>
              <a:rPr lang="en-US" dirty="0" err="1" smtClean="0"/>
              <a:t>indice</a:t>
            </a:r>
            <a:r>
              <a:rPr lang="en-US" dirty="0" smtClean="0"/>
              <a:t>:</a:t>
            </a:r>
            <a:endParaRPr lang="en-US" dirty="0"/>
          </a:p>
        </p:txBody>
      </p:sp>
      <p:sp>
        <p:nvSpPr>
          <p:cNvPr id="5" name="Rectangle 4"/>
          <p:cNvSpPr/>
          <p:nvPr/>
        </p:nvSpPr>
        <p:spPr>
          <a:xfrm>
            <a:off x="656524" y="2026276"/>
            <a:ext cx="1090363" cy="307777"/>
          </a:xfrm>
          <a:prstGeom prst="rect">
            <a:avLst/>
          </a:prstGeom>
        </p:spPr>
        <p:txBody>
          <a:bodyPr wrap="none">
            <a:spAutoFit/>
          </a:bodyPr>
          <a:lstStyle/>
          <a:p>
            <a:r>
              <a:rPr lang="en-US" dirty="0" err="1" smtClean="0"/>
              <a:t>Arr</a:t>
            </a:r>
            <a:r>
              <a:rPr lang="mr-IN" dirty="0" smtClean="0"/>
              <a:t>[</a:t>
            </a:r>
            <a:r>
              <a:rPr lang="mr-IN" dirty="0" err="1" smtClean="0"/>
              <a:t>indice</a:t>
            </a:r>
            <a:r>
              <a:rPr lang="mr-IN" dirty="0" smtClean="0"/>
              <a:t>]</a:t>
            </a:r>
            <a:r>
              <a:rPr lang="en-US" dirty="0" smtClean="0"/>
              <a:t>;</a:t>
            </a:r>
            <a:r>
              <a:rPr lang="mr-IN" dirty="0" smtClean="0"/>
              <a:t> </a:t>
            </a:r>
            <a:endParaRPr lang="mr-IN" dirty="0"/>
          </a:p>
        </p:txBody>
      </p:sp>
      <p:sp>
        <p:nvSpPr>
          <p:cNvPr id="6" name="TextBox 5"/>
          <p:cNvSpPr txBox="1"/>
          <p:nvPr/>
        </p:nvSpPr>
        <p:spPr>
          <a:xfrm>
            <a:off x="609600" y="2780928"/>
            <a:ext cx="1798890"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a:t>
            </a:r>
            <a:r>
              <a:rPr lang="en-US" dirty="0" smtClean="0"/>
              <a:t>[1];</a:t>
            </a:r>
          </a:p>
          <a:p>
            <a:r>
              <a:rPr lang="en-US" dirty="0" smtClean="0"/>
              <a:t> </a:t>
            </a:r>
          </a:p>
        </p:txBody>
      </p:sp>
    </p:spTree>
    <p:extLst>
      <p:ext uri="{BB962C8B-B14F-4D97-AF65-F5344CB8AC3E}">
        <p14:creationId xmlns:p14="http://schemas.microsoft.com/office/powerpoint/2010/main" val="263171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3267241" cy="307777"/>
          </a:xfrm>
          <a:prstGeom prst="rect">
            <a:avLst/>
          </a:prstGeom>
          <a:noFill/>
        </p:spPr>
        <p:txBody>
          <a:bodyPr wrap="none" rtlCol="0">
            <a:spAutoFit/>
          </a:bodyPr>
          <a:lstStyle/>
          <a:p>
            <a:r>
              <a:rPr lang="en-US" dirty="0" err="1" smtClean="0"/>
              <a:t>Pegar</a:t>
            </a:r>
            <a:r>
              <a:rPr lang="en-US" dirty="0" smtClean="0"/>
              <a:t> um </a:t>
            </a:r>
            <a:r>
              <a:rPr lang="en-US" dirty="0" err="1" smtClean="0"/>
              <a:t>indice</a:t>
            </a:r>
            <a:r>
              <a:rPr lang="en-US" dirty="0" smtClean="0"/>
              <a:t> do </a:t>
            </a:r>
            <a:r>
              <a:rPr lang="en-US" dirty="0" err="1" smtClean="0"/>
              <a:t>elemento</a:t>
            </a:r>
            <a:r>
              <a:rPr lang="en-US" dirty="0" smtClean="0"/>
              <a:t> no array:</a:t>
            </a:r>
            <a:endParaRPr lang="en-US" dirty="0"/>
          </a:p>
        </p:txBody>
      </p:sp>
      <p:sp>
        <p:nvSpPr>
          <p:cNvPr id="5" name="Rectangle 4"/>
          <p:cNvSpPr/>
          <p:nvPr/>
        </p:nvSpPr>
        <p:spPr>
          <a:xfrm>
            <a:off x="609600" y="2067308"/>
            <a:ext cx="2292615" cy="307777"/>
          </a:xfrm>
          <a:prstGeom prst="rect">
            <a:avLst/>
          </a:prstGeom>
        </p:spPr>
        <p:txBody>
          <a:bodyPr wrap="none">
            <a:spAutoFit/>
          </a:bodyPr>
          <a:lstStyle/>
          <a:p>
            <a:r>
              <a:rPr lang="en-US" dirty="0" err="1"/>
              <a:t>a</a:t>
            </a:r>
            <a:r>
              <a:rPr lang="en-US" dirty="0" err="1" smtClean="0"/>
              <a:t>rray.indexOf</a:t>
            </a:r>
            <a:r>
              <a:rPr lang="en-US" dirty="0" smtClean="0"/>
              <a:t>(’</a:t>
            </a:r>
            <a:r>
              <a:rPr lang="en-US" dirty="0" err="1" smtClean="0"/>
              <a:t>elemento</a:t>
            </a:r>
            <a:r>
              <a:rPr lang="en-US" dirty="0" smtClean="0"/>
              <a:t>’);</a:t>
            </a:r>
            <a:r>
              <a:rPr lang="mr-IN" dirty="0" smtClean="0"/>
              <a:t> </a:t>
            </a:r>
            <a:endParaRPr lang="mr-IN" dirty="0"/>
          </a:p>
        </p:txBody>
      </p:sp>
      <p:sp>
        <p:nvSpPr>
          <p:cNvPr id="6" name="TextBox 5"/>
          <p:cNvSpPr txBox="1"/>
          <p:nvPr/>
        </p:nvSpPr>
        <p:spPr>
          <a:xfrm>
            <a:off x="622423" y="2780928"/>
            <a:ext cx="2266967"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arr.indexOf</a:t>
            </a:r>
            <a:r>
              <a:rPr lang="en-US" dirty="0" smtClean="0"/>
              <a:t>(1);</a:t>
            </a:r>
          </a:p>
          <a:p>
            <a:r>
              <a:rPr lang="en-US" dirty="0" smtClean="0"/>
              <a:t> </a:t>
            </a:r>
          </a:p>
        </p:txBody>
      </p:sp>
    </p:spTree>
    <p:extLst>
      <p:ext uri="{BB962C8B-B14F-4D97-AF65-F5344CB8AC3E}">
        <p14:creationId xmlns:p14="http://schemas.microsoft.com/office/powerpoint/2010/main" val="1069734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2401619" cy="307777"/>
          </a:xfrm>
          <a:prstGeom prst="rect">
            <a:avLst/>
          </a:prstGeom>
          <a:noFill/>
        </p:spPr>
        <p:txBody>
          <a:bodyPr wrap="none" rtlCol="0">
            <a:spAutoFit/>
          </a:bodyPr>
          <a:lstStyle/>
          <a:p>
            <a:r>
              <a:rPr lang="en-US" dirty="0" smtClean="0"/>
              <a:t>Como </a:t>
            </a:r>
            <a:r>
              <a:rPr lang="en-US" dirty="0" err="1" smtClean="0"/>
              <a:t>concatenar</a:t>
            </a:r>
            <a:r>
              <a:rPr lang="en-US" dirty="0" smtClean="0"/>
              <a:t> um array:</a:t>
            </a:r>
            <a:endParaRPr lang="en-US" dirty="0"/>
          </a:p>
        </p:txBody>
      </p:sp>
      <p:sp>
        <p:nvSpPr>
          <p:cNvPr id="5" name="Rectangle 4"/>
          <p:cNvSpPr/>
          <p:nvPr/>
        </p:nvSpPr>
        <p:spPr>
          <a:xfrm>
            <a:off x="609600" y="2080593"/>
            <a:ext cx="1992853" cy="307777"/>
          </a:xfrm>
          <a:prstGeom prst="rect">
            <a:avLst/>
          </a:prstGeom>
        </p:spPr>
        <p:txBody>
          <a:bodyPr wrap="none">
            <a:spAutoFit/>
          </a:bodyPr>
          <a:lstStyle/>
          <a:p>
            <a:r>
              <a:rPr lang="en-US" smtClean="0"/>
              <a:t>array1.concat(array2);</a:t>
            </a:r>
            <a:r>
              <a:rPr lang="mr-IN" dirty="0" smtClean="0"/>
              <a:t> </a:t>
            </a:r>
            <a:endParaRPr lang="mr-IN" dirty="0"/>
          </a:p>
        </p:txBody>
      </p:sp>
      <p:sp>
        <p:nvSpPr>
          <p:cNvPr id="6" name="TextBox 5"/>
          <p:cNvSpPr txBox="1"/>
          <p:nvPr/>
        </p:nvSpPr>
        <p:spPr>
          <a:xfrm>
            <a:off x="592088" y="2708920"/>
            <a:ext cx="3581887" cy="1815882"/>
          </a:xfrm>
          <a:prstGeom prst="rect">
            <a:avLst/>
          </a:prstGeom>
          <a:noFill/>
        </p:spPr>
        <p:txBody>
          <a:bodyPr wrap="squar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arr1 = [1,2,3,5,6];</a:t>
            </a:r>
          </a:p>
          <a:p>
            <a:r>
              <a:rPr lang="en-US" dirty="0" err="1"/>
              <a:t>var</a:t>
            </a:r>
            <a:r>
              <a:rPr lang="en-US" dirty="0"/>
              <a:t>  </a:t>
            </a:r>
            <a:r>
              <a:rPr lang="en-US" dirty="0" smtClean="0"/>
              <a:t>arr2 </a:t>
            </a:r>
            <a:r>
              <a:rPr lang="en-US" dirty="0"/>
              <a:t>= [</a:t>
            </a:r>
            <a:r>
              <a:rPr lang="en-US" dirty="0" smtClean="0"/>
              <a:t>11,12,13,15,16</a:t>
            </a:r>
            <a:r>
              <a:rPr lang="en-US" dirty="0"/>
              <a:t>];</a:t>
            </a:r>
          </a:p>
          <a:p>
            <a:endParaRPr lang="en-US" dirty="0" smtClean="0"/>
          </a:p>
          <a:p>
            <a:endParaRPr lang="en-US" dirty="0"/>
          </a:p>
          <a:p>
            <a:r>
              <a:rPr lang="en-US" dirty="0" err="1"/>
              <a:t>v</a:t>
            </a:r>
            <a:r>
              <a:rPr lang="en-US" dirty="0" err="1" smtClean="0"/>
              <a:t>ar</a:t>
            </a:r>
            <a:r>
              <a:rPr lang="en-US" dirty="0" smtClean="0"/>
              <a:t> result = arr1.concat(arr2);</a:t>
            </a:r>
          </a:p>
          <a:p>
            <a:r>
              <a:rPr lang="en-US" dirty="0" smtClean="0"/>
              <a:t> </a:t>
            </a:r>
          </a:p>
        </p:txBody>
      </p:sp>
    </p:spTree>
    <p:extLst>
      <p:ext uri="{BB962C8B-B14F-4D97-AF65-F5344CB8AC3E}">
        <p14:creationId xmlns:p14="http://schemas.microsoft.com/office/powerpoint/2010/main" val="610409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Exercicio</a:t>
            </a:r>
            <a:r>
              <a:rPr lang="en-US" dirty="0" smtClean="0"/>
              <a:t> array	</a:t>
            </a:r>
            <a:endParaRPr lang="en-US" dirty="0"/>
          </a:p>
        </p:txBody>
      </p:sp>
      <p:sp>
        <p:nvSpPr>
          <p:cNvPr id="3" name="TextBox 2"/>
          <p:cNvSpPr txBox="1"/>
          <p:nvPr/>
        </p:nvSpPr>
        <p:spPr>
          <a:xfrm>
            <a:off x="609600" y="1700808"/>
            <a:ext cx="7135287" cy="1169551"/>
          </a:xfrm>
          <a:prstGeom prst="rect">
            <a:avLst/>
          </a:prstGeom>
          <a:noFill/>
        </p:spPr>
        <p:txBody>
          <a:bodyPr wrap="none" rtlCol="0">
            <a:spAutoFit/>
          </a:bodyPr>
          <a:lstStyle/>
          <a:p>
            <a:pPr marL="342900" indent="-342900">
              <a:buFont typeface="+mj-lt"/>
              <a:buAutoNum type="arabicPeriod"/>
            </a:pPr>
            <a:r>
              <a:rPr lang="en-US" dirty="0" err="1" smtClean="0"/>
              <a:t>Criar</a:t>
            </a:r>
            <a:r>
              <a:rPr lang="en-US" dirty="0" smtClean="0"/>
              <a:t> um array de </a:t>
            </a:r>
            <a:r>
              <a:rPr lang="en-US" dirty="0" err="1" smtClean="0"/>
              <a:t>numeros</a:t>
            </a:r>
            <a:endParaRPr lang="en-US" dirty="0" smtClean="0"/>
          </a:p>
          <a:p>
            <a:pPr marL="342900" indent="-342900">
              <a:buFont typeface="+mj-lt"/>
              <a:buAutoNum type="arabicPeriod"/>
            </a:pPr>
            <a:r>
              <a:rPr lang="en-US" dirty="0" smtClean="0"/>
              <a:t>Fazer um for </a:t>
            </a:r>
            <a:r>
              <a:rPr lang="en-US" dirty="0" err="1" smtClean="0"/>
              <a:t>nesse</a:t>
            </a:r>
            <a:r>
              <a:rPr lang="en-US" dirty="0" smtClean="0"/>
              <a:t> array</a:t>
            </a:r>
          </a:p>
          <a:p>
            <a:pPr marL="342900" indent="-342900">
              <a:buFont typeface="+mj-lt"/>
              <a:buAutoNum type="arabicPeriod"/>
            </a:pPr>
            <a:r>
              <a:rPr lang="en-US" dirty="0" err="1" smtClean="0"/>
              <a:t>Verificar</a:t>
            </a:r>
            <a:r>
              <a:rPr lang="en-US" dirty="0" smtClean="0"/>
              <a:t> </a:t>
            </a:r>
            <a:r>
              <a:rPr lang="en-US" dirty="0" err="1" smtClean="0"/>
              <a:t>dentro</a:t>
            </a:r>
            <a:r>
              <a:rPr lang="en-US" dirty="0" smtClean="0"/>
              <a:t> do for se o </a:t>
            </a:r>
            <a:r>
              <a:rPr lang="en-US" dirty="0" err="1" smtClean="0"/>
              <a:t>numero</a:t>
            </a:r>
            <a:r>
              <a:rPr lang="en-US" dirty="0" smtClean="0"/>
              <a:t> for par </a:t>
            </a:r>
            <a:r>
              <a:rPr lang="en-US" dirty="0" err="1" smtClean="0"/>
              <a:t>acrecenta</a:t>
            </a:r>
            <a:r>
              <a:rPr lang="en-US" dirty="0" smtClean="0"/>
              <a:t> o </a:t>
            </a:r>
            <a:r>
              <a:rPr lang="en-US" dirty="0" err="1" smtClean="0"/>
              <a:t>numero</a:t>
            </a:r>
            <a:r>
              <a:rPr lang="en-US" dirty="0" smtClean="0"/>
              <a:t> + 1 no final do array</a:t>
            </a:r>
          </a:p>
          <a:p>
            <a:pPr marL="342900" indent="-342900">
              <a:buFont typeface="+mj-lt"/>
              <a:buAutoNum type="arabicPeriod"/>
            </a:pPr>
            <a:r>
              <a:rPr lang="en-US" dirty="0" err="1"/>
              <a:t>Verificar</a:t>
            </a:r>
            <a:r>
              <a:rPr lang="en-US" dirty="0"/>
              <a:t> </a:t>
            </a:r>
            <a:r>
              <a:rPr lang="en-US" dirty="0" err="1"/>
              <a:t>dentro</a:t>
            </a:r>
            <a:r>
              <a:rPr lang="en-US" dirty="0"/>
              <a:t> do for se o </a:t>
            </a:r>
            <a:r>
              <a:rPr lang="en-US" dirty="0" err="1"/>
              <a:t>numero</a:t>
            </a:r>
            <a:r>
              <a:rPr lang="en-US" dirty="0"/>
              <a:t> for </a:t>
            </a:r>
            <a:r>
              <a:rPr lang="en-US" dirty="0" err="1" smtClean="0"/>
              <a:t>impar</a:t>
            </a:r>
            <a:r>
              <a:rPr lang="en-US" dirty="0" smtClean="0"/>
              <a:t> </a:t>
            </a:r>
            <a:r>
              <a:rPr lang="en-US" dirty="0" err="1" smtClean="0"/>
              <a:t>retira</a:t>
            </a:r>
            <a:r>
              <a:rPr lang="en-US" dirty="0" smtClean="0"/>
              <a:t> </a:t>
            </a:r>
            <a:r>
              <a:rPr lang="en-US" dirty="0"/>
              <a:t>o </a:t>
            </a:r>
            <a:r>
              <a:rPr lang="en-US" dirty="0" err="1" smtClean="0"/>
              <a:t>numero</a:t>
            </a:r>
            <a:r>
              <a:rPr lang="en-US" dirty="0" smtClean="0"/>
              <a:t>  </a:t>
            </a:r>
            <a:r>
              <a:rPr lang="en-US" dirty="0"/>
              <a:t>do array</a:t>
            </a:r>
          </a:p>
          <a:p>
            <a:endParaRPr lang="en-US" dirty="0"/>
          </a:p>
        </p:txBody>
      </p:sp>
      <p:sp>
        <p:nvSpPr>
          <p:cNvPr id="4" name="TextBox 3"/>
          <p:cNvSpPr txBox="1"/>
          <p:nvPr/>
        </p:nvSpPr>
        <p:spPr>
          <a:xfrm>
            <a:off x="609600" y="3351967"/>
            <a:ext cx="3496470" cy="307777"/>
          </a:xfrm>
          <a:prstGeom prst="rect">
            <a:avLst/>
          </a:prstGeom>
          <a:noFill/>
        </p:spPr>
        <p:txBody>
          <a:bodyPr wrap="none" rtlCol="0">
            <a:spAutoFit/>
          </a:bodyPr>
          <a:lstStyle/>
          <a:p>
            <a:r>
              <a:rPr lang="en-US" dirty="0" err="1" smtClean="0">
                <a:solidFill>
                  <a:srgbClr val="FF0000"/>
                </a:solidFill>
              </a:rPr>
              <a:t>Ajuda</a:t>
            </a:r>
            <a:r>
              <a:rPr lang="en-US" dirty="0" smtClean="0">
                <a:solidFill>
                  <a:srgbClr val="FF0000"/>
                </a:solidFill>
              </a:rPr>
              <a:t>: </a:t>
            </a:r>
            <a:r>
              <a:rPr lang="en-US" dirty="0" smtClean="0"/>
              <a:t>Para </a:t>
            </a:r>
            <a:r>
              <a:rPr lang="en-US" dirty="0" err="1" smtClean="0"/>
              <a:t>achar</a:t>
            </a:r>
            <a:r>
              <a:rPr lang="en-US" dirty="0" smtClean="0"/>
              <a:t> o par </a:t>
            </a:r>
            <a:r>
              <a:rPr lang="en-US" dirty="0" err="1" smtClean="0"/>
              <a:t>numero</a:t>
            </a:r>
            <a:r>
              <a:rPr lang="en-US" dirty="0" smtClean="0"/>
              <a:t> % 2 == 0</a:t>
            </a:r>
            <a:endParaRPr lang="en-US" dirty="0"/>
          </a:p>
        </p:txBody>
      </p:sp>
    </p:spTree>
    <p:extLst>
      <p:ext uri="{BB962C8B-B14F-4D97-AF65-F5344CB8AC3E}">
        <p14:creationId xmlns:p14="http://schemas.microsoft.com/office/powerpoint/2010/main" val="475142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3307316"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t>
            </a:r>
            <a:r>
              <a:rPr lang="en-US" dirty="0" err="1" smtClean="0"/>
              <a:t>objetos</a:t>
            </a:r>
            <a:r>
              <a:rPr lang="en-US" dirty="0" smtClean="0"/>
              <a:t> de 2 </a:t>
            </a:r>
            <a:r>
              <a:rPr lang="en-US" dirty="0" err="1" smtClean="0"/>
              <a:t>formas</a:t>
            </a:r>
            <a:r>
              <a:rPr lang="en-US" dirty="0" smtClean="0"/>
              <a:t>:</a:t>
            </a:r>
            <a:endParaRPr lang="en-US" dirty="0"/>
          </a:p>
        </p:txBody>
      </p:sp>
      <p:sp>
        <p:nvSpPr>
          <p:cNvPr id="4" name="TextBox 3"/>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5" name="TextBox 4"/>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6" name="Rectangle 5"/>
          <p:cNvSpPr/>
          <p:nvPr/>
        </p:nvSpPr>
        <p:spPr>
          <a:xfrm>
            <a:off x="632520" y="2415139"/>
            <a:ext cx="2039341" cy="307777"/>
          </a:xfrm>
          <a:prstGeom prst="rect">
            <a:avLst/>
          </a:prstGeom>
        </p:spPr>
        <p:txBody>
          <a:bodyPr wrap="none">
            <a:spAutoFit/>
          </a:bodyPr>
          <a:lstStyle/>
          <a:p>
            <a:r>
              <a:rPr lang="en-US" dirty="0" err="1"/>
              <a:t>var</a:t>
            </a:r>
            <a:r>
              <a:rPr lang="en-US" dirty="0"/>
              <a:t> </a:t>
            </a:r>
            <a:r>
              <a:rPr lang="en-US" dirty="0" err="1"/>
              <a:t>obj</a:t>
            </a:r>
            <a:r>
              <a:rPr lang="en-US" dirty="0"/>
              <a:t> = new Object(); </a:t>
            </a:r>
          </a:p>
        </p:txBody>
      </p:sp>
      <p:sp>
        <p:nvSpPr>
          <p:cNvPr id="7" name="Rectangle 6"/>
          <p:cNvSpPr/>
          <p:nvPr/>
        </p:nvSpPr>
        <p:spPr>
          <a:xfrm>
            <a:off x="679455" y="3273486"/>
            <a:ext cx="3440365" cy="307777"/>
          </a:xfrm>
          <a:prstGeom prst="rect">
            <a:avLst/>
          </a:prstGeom>
        </p:spPr>
        <p:txBody>
          <a:bodyPr wrap="none">
            <a:spAutoFit/>
          </a:bodyPr>
          <a:lstStyle/>
          <a:p>
            <a:r>
              <a:rPr lang="en-US" dirty="0" err="1"/>
              <a:t>var</a:t>
            </a:r>
            <a:r>
              <a:rPr lang="en-US" dirty="0"/>
              <a:t> </a:t>
            </a:r>
            <a:r>
              <a:rPr lang="en-US" dirty="0" err="1"/>
              <a:t>obj</a:t>
            </a:r>
            <a:r>
              <a:rPr lang="en-US" dirty="0"/>
              <a:t> = {} </a:t>
            </a:r>
            <a:r>
              <a:rPr lang="en-US" dirty="0" smtClean="0"/>
              <a:t> (</a:t>
            </a:r>
            <a:r>
              <a:rPr lang="en-US" dirty="0" err="1" smtClean="0"/>
              <a:t>Mais</a:t>
            </a:r>
            <a:r>
              <a:rPr lang="en-US" dirty="0" smtClean="0"/>
              <a:t> </a:t>
            </a:r>
            <a:r>
              <a:rPr lang="en-US" dirty="0" err="1" smtClean="0"/>
              <a:t>utilizada</a:t>
            </a:r>
            <a:r>
              <a:rPr lang="en-US" dirty="0"/>
              <a:t> </a:t>
            </a:r>
            <a:r>
              <a:rPr lang="en-US" dirty="0" smtClean="0"/>
              <a:t>- </a:t>
            </a:r>
            <a:r>
              <a:rPr lang="en-US" dirty="0"/>
              <a:t>sugar </a:t>
            </a:r>
            <a:r>
              <a:rPr lang="en-US" dirty="0" smtClean="0"/>
              <a:t>code) </a:t>
            </a:r>
            <a:endParaRPr lang="en-US" dirty="0"/>
          </a:p>
        </p:txBody>
      </p:sp>
      <p:sp>
        <p:nvSpPr>
          <p:cNvPr id="8" name="Rectangle 7"/>
          <p:cNvSpPr/>
          <p:nvPr/>
        </p:nvSpPr>
        <p:spPr>
          <a:xfrm>
            <a:off x="609600" y="4131833"/>
            <a:ext cx="4572000" cy="954107"/>
          </a:xfrm>
          <a:prstGeom prst="rect">
            <a:avLst/>
          </a:prstGeom>
        </p:spPr>
        <p:txBody>
          <a:bodyPr>
            <a:spAutoFit/>
          </a:bodyPr>
          <a:lstStyle/>
          <a:p>
            <a:r>
              <a:rPr lang="pt-BR"/>
              <a:t>var </a:t>
            </a:r>
            <a:r>
              <a:rPr lang="pt-BR" dirty="0" err="1"/>
              <a:t>obj</a:t>
            </a:r>
            <a:r>
              <a:rPr lang="pt-BR" dirty="0"/>
              <a:t> = { </a:t>
            </a:r>
          </a:p>
          <a:p>
            <a:r>
              <a:rPr lang="pt-BR" dirty="0"/>
              <a:t>    nome = ‘da’; </a:t>
            </a:r>
          </a:p>
          <a:p>
            <a:r>
              <a:rPr lang="pt-BR" dirty="0"/>
              <a:t>    </a:t>
            </a:r>
            <a:r>
              <a:rPr lang="pt-BR" dirty="0" err="1"/>
              <a:t>email</a:t>
            </a:r>
            <a:r>
              <a:rPr lang="pt-BR" dirty="0"/>
              <a:t> = ‘</a:t>
            </a:r>
            <a:r>
              <a:rPr lang="pt-BR" dirty="0" err="1"/>
              <a:t>da@d</a:t>
            </a:r>
            <a:r>
              <a:rPr lang="pt-BR" dirty="0"/>
              <a:t>' </a:t>
            </a:r>
          </a:p>
          <a:p>
            <a:r>
              <a:rPr lang="pt-BR" dirty="0"/>
              <a:t>}; </a:t>
            </a:r>
          </a:p>
        </p:txBody>
      </p:sp>
      <p:sp>
        <p:nvSpPr>
          <p:cNvPr id="9" name="TextBox 8"/>
          <p:cNvSpPr txBox="1"/>
          <p:nvPr/>
        </p:nvSpPr>
        <p:spPr>
          <a:xfrm>
            <a:off x="603836" y="381884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Tree>
    <p:extLst>
      <p:ext uri="{BB962C8B-B14F-4D97-AF65-F5344CB8AC3E}">
        <p14:creationId xmlns:p14="http://schemas.microsoft.com/office/powerpoint/2010/main" val="18581156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994457" cy="307777"/>
          </a:xfrm>
          <a:prstGeom prst="rect">
            <a:avLst/>
          </a:prstGeom>
          <a:noFill/>
        </p:spPr>
        <p:txBody>
          <a:bodyPr wrap="none" rtlCol="0">
            <a:spAutoFit/>
          </a:bodyPr>
          <a:lstStyle/>
          <a:p>
            <a:r>
              <a:rPr lang="en-US" dirty="0" err="1" smtClean="0"/>
              <a:t>Opa</a:t>
            </a:r>
            <a:r>
              <a:rPr lang="en-US" dirty="0" smtClean="0"/>
              <a:t>, tem </a:t>
            </a:r>
            <a:r>
              <a:rPr lang="en-US" dirty="0" err="1" smtClean="0"/>
              <a:t>mais</a:t>
            </a:r>
            <a:r>
              <a:rPr lang="en-US" dirty="0" smtClean="0"/>
              <a:t> </a:t>
            </a:r>
            <a:r>
              <a:rPr lang="en-US" dirty="0" err="1" smtClean="0"/>
              <a:t>formas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12" name="Rectangle 11"/>
          <p:cNvSpPr/>
          <p:nvPr/>
        </p:nvSpPr>
        <p:spPr>
          <a:xfrm>
            <a:off x="538875"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obj.model</a:t>
            </a:r>
            <a:r>
              <a:rPr lang="en-US" dirty="0"/>
              <a:t> = ‘</a:t>
            </a:r>
            <a:r>
              <a:rPr lang="en-US" dirty="0" err="1"/>
              <a:t>modelo</a:t>
            </a:r>
            <a:r>
              <a:rPr lang="en-US" dirty="0"/>
              <a:t>’; </a:t>
            </a:r>
          </a:p>
          <a:p>
            <a:r>
              <a:rPr lang="en-US" dirty="0" err="1"/>
              <a:t>obj.name</a:t>
            </a:r>
            <a:r>
              <a:rPr lang="en-US" dirty="0"/>
              <a:t>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1406272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charset="0"/>
                <a:ea typeface="Times New Roman" charset="0"/>
                <a:cs typeface="Times New Roman" charset="0"/>
              </a:rPr>
              <a:t>Leve-up</a:t>
            </a:r>
            <a:endParaRPr lang="en-US" b="1" dirty="0">
              <a:latin typeface="Times New Roman" charset="0"/>
              <a:ea typeface="Times New Roman" charset="0"/>
              <a:cs typeface="Times New Roman" charset="0"/>
            </a:endParaRPr>
          </a:p>
        </p:txBody>
      </p:sp>
      <p:sp>
        <p:nvSpPr>
          <p:cNvPr id="3" name="TextBox 2"/>
          <p:cNvSpPr txBox="1"/>
          <p:nvPr/>
        </p:nvSpPr>
        <p:spPr>
          <a:xfrm>
            <a:off x="609600" y="1484784"/>
            <a:ext cx="7272808" cy="707886"/>
          </a:xfrm>
          <a:prstGeom prst="rect">
            <a:avLst/>
          </a:prstGeom>
          <a:noFill/>
        </p:spPr>
        <p:txBody>
          <a:bodyPr wrap="square" rtlCol="0">
            <a:spAutoFit/>
          </a:bodyPr>
          <a:lstStyle/>
          <a:p>
            <a:pPr algn="ctr"/>
            <a:r>
              <a:rPr lang="en-US" sz="2000" b="1" dirty="0">
                <a:latin typeface="Times New Roman" charset="0"/>
                <a:ea typeface="Times New Roman" charset="0"/>
                <a:cs typeface="Times New Roman" charset="0"/>
              </a:rPr>
              <a:t>Como </a:t>
            </a:r>
            <a:r>
              <a:rPr lang="en-US" sz="2000" b="1" dirty="0" err="1">
                <a:latin typeface="Times New Roman" charset="0"/>
                <a:ea typeface="Times New Roman" charset="0"/>
                <a:cs typeface="Times New Roman" charset="0"/>
              </a:rPr>
              <a:t>ser</a:t>
            </a:r>
            <a:r>
              <a:rPr lang="en-US" sz="2000" b="1" dirty="0">
                <a:latin typeface="Times New Roman" charset="0"/>
                <a:ea typeface="Times New Roman" charset="0"/>
                <a:cs typeface="Times New Roman" charset="0"/>
              </a:rPr>
              <a:t> o </a:t>
            </a:r>
            <a:r>
              <a:rPr lang="en-US" sz="2000" b="1" dirty="0" err="1">
                <a:latin typeface="Times New Roman" charset="0"/>
                <a:ea typeface="Times New Roman" charset="0"/>
                <a:cs typeface="Times New Roman" charset="0"/>
              </a:rPr>
              <a:t>Melhor</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em</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tudo</a:t>
            </a:r>
            <a:r>
              <a:rPr lang="en-US" sz="2000" b="1" dirty="0">
                <a:latin typeface="Times New Roman" charset="0"/>
                <a:ea typeface="Times New Roman" charset="0"/>
                <a:cs typeface="Times New Roman" charset="0"/>
              </a:rPr>
              <a:t> que </a:t>
            </a:r>
            <a:r>
              <a:rPr lang="en-US" sz="2000" b="1" dirty="0" err="1">
                <a:latin typeface="Times New Roman" charset="0"/>
                <a:ea typeface="Times New Roman" charset="0"/>
                <a:cs typeface="Times New Roman" charset="0"/>
              </a:rPr>
              <a:t>você</a:t>
            </a:r>
            <a:r>
              <a:rPr lang="en-US" sz="2000" b="1" dirty="0">
                <a:latin typeface="Times New Roman" charset="0"/>
                <a:ea typeface="Times New Roman" charset="0"/>
                <a:cs typeface="Times New Roman" charset="0"/>
              </a:rPr>
              <a:t> </a:t>
            </a:r>
            <a:r>
              <a:rPr lang="en-US" sz="2000" b="1" dirty="0" err="1" smtClean="0">
                <a:latin typeface="Times New Roman" charset="0"/>
                <a:ea typeface="Times New Roman" charset="0"/>
                <a:cs typeface="Times New Roman" charset="0"/>
              </a:rPr>
              <a:t>faz</a:t>
            </a:r>
            <a:r>
              <a:rPr lang="en-US" sz="2000" b="1" dirty="0" smtClean="0">
                <a:latin typeface="Times New Roman" charset="0"/>
                <a:ea typeface="Times New Roman" charset="0"/>
                <a:cs typeface="Times New Roman" charset="0"/>
              </a:rPr>
              <a:t>? </a:t>
            </a:r>
          </a:p>
          <a:p>
            <a:pPr algn="ctr"/>
            <a:r>
              <a:rPr lang="en-US" sz="2000" b="1" dirty="0" err="1" smtClean="0">
                <a:latin typeface="Times New Roman" charset="0"/>
                <a:ea typeface="Times New Roman" charset="0"/>
                <a:cs typeface="Times New Roman" charset="0"/>
              </a:rPr>
              <a:t>Tendo</a:t>
            </a:r>
            <a:r>
              <a:rPr lang="en-US" sz="2000" b="1" dirty="0" smtClean="0">
                <a:latin typeface="Times New Roman" charset="0"/>
                <a:ea typeface="Times New Roman" charset="0"/>
                <a:cs typeface="Times New Roman" charset="0"/>
              </a:rPr>
              <a:t> </a:t>
            </a:r>
            <a:r>
              <a:rPr lang="en-US" sz="2000" b="1" dirty="0" err="1" smtClean="0">
                <a:latin typeface="Times New Roman" charset="0"/>
                <a:ea typeface="Times New Roman" charset="0"/>
                <a:cs typeface="Times New Roman" charset="0"/>
              </a:rPr>
              <a:t>Pensamento</a:t>
            </a:r>
            <a:r>
              <a:rPr lang="en-US" sz="2000" b="1" dirty="0" smtClean="0">
                <a:latin typeface="Times New Roman" charset="0"/>
                <a:ea typeface="Times New Roman" charset="0"/>
                <a:cs typeface="Times New Roman" charset="0"/>
              </a:rPr>
              <a:t> Hacker</a:t>
            </a:r>
            <a:endParaRPr lang="en-US" sz="2000" dirty="0" smtClean="0">
              <a:solidFill>
                <a:schemeClr val="accent2"/>
              </a:solidFill>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48880"/>
            <a:ext cx="5381972" cy="4036479"/>
          </a:xfrm>
          <a:prstGeom prst="rect">
            <a:avLst/>
          </a:prstGeom>
        </p:spPr>
      </p:pic>
    </p:spTree>
    <p:extLst>
      <p:ext uri="{BB962C8B-B14F-4D97-AF65-F5344CB8AC3E}">
        <p14:creationId xmlns:p14="http://schemas.microsoft.com/office/powerpoint/2010/main" val="1982762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01021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4" name="Rectangle 3"/>
          <p:cNvSpPr/>
          <p:nvPr/>
        </p:nvSpPr>
        <p:spPr>
          <a:xfrm>
            <a:off x="585406"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2036800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516840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 legal. </a:t>
            </a:r>
            <a:r>
              <a:rPr lang="en-US" dirty="0" err="1" smtClean="0"/>
              <a:t>Atributos</a:t>
            </a:r>
            <a:r>
              <a:rPr lang="en-US" dirty="0" smtClean="0"/>
              <a:t> dos </a:t>
            </a:r>
            <a:r>
              <a:rPr lang="en-US" dirty="0" err="1" smtClean="0"/>
              <a:t>objetos</a:t>
            </a:r>
            <a:r>
              <a:rPr lang="en-US" dirty="0" smtClean="0"/>
              <a:t> </a:t>
            </a:r>
            <a:r>
              <a:rPr lang="en-US" dirty="0" err="1" smtClean="0"/>
              <a:t>podem</a:t>
            </a:r>
            <a:r>
              <a:rPr lang="en-US" dirty="0" smtClean="0"/>
              <a:t> </a:t>
            </a:r>
            <a:r>
              <a:rPr lang="en-US" dirty="0" err="1" smtClean="0"/>
              <a:t>contem</a:t>
            </a:r>
            <a:r>
              <a:rPr lang="en-US" dirty="0" smtClean="0"/>
              <a:t> </a:t>
            </a:r>
            <a:r>
              <a:rPr lang="en-US" dirty="0" err="1" smtClean="0"/>
              <a:t>funções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5" name="Rectangle 4"/>
          <p:cNvSpPr/>
          <p:nvPr/>
        </p:nvSpPr>
        <p:spPr>
          <a:xfrm>
            <a:off x="614338" y="2051649"/>
            <a:ext cx="4572000" cy="1815882"/>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err="1"/>
              <a:t>obj.start</a:t>
            </a:r>
            <a:r>
              <a:rPr lang="en-US" dirty="0"/>
              <a:t> = function() { </a:t>
            </a:r>
          </a:p>
          <a:p>
            <a:r>
              <a:rPr lang="en-US" dirty="0"/>
              <a:t>    </a:t>
            </a:r>
            <a:r>
              <a:rPr lang="en-US" dirty="0" err="1"/>
              <a:t>console.log</a:t>
            </a:r>
            <a:r>
              <a:rPr lang="en-US" dirty="0"/>
              <a:t>(‘I`m ready’); </a:t>
            </a:r>
          </a:p>
          <a:p>
            <a:r>
              <a:rPr lang="en-US" dirty="0"/>
              <a:t>} </a:t>
            </a:r>
          </a:p>
        </p:txBody>
      </p:sp>
      <p:sp>
        <p:nvSpPr>
          <p:cNvPr id="6" name="Rectangle 5"/>
          <p:cNvSpPr/>
          <p:nvPr/>
        </p:nvSpPr>
        <p:spPr>
          <a:xfrm>
            <a:off x="641010" y="4173918"/>
            <a:ext cx="2063385" cy="307777"/>
          </a:xfrm>
          <a:prstGeom prst="rect">
            <a:avLst/>
          </a:prstGeom>
        </p:spPr>
        <p:txBody>
          <a:bodyPr wrap="none">
            <a:spAutoFit/>
          </a:bodyPr>
          <a:lstStyle/>
          <a:p>
            <a:r>
              <a:rPr lang="en-US" dirty="0" err="1" smtClean="0"/>
              <a:t>console.log</a:t>
            </a:r>
            <a:r>
              <a:rPr lang="en-US" dirty="0" smtClean="0"/>
              <a:t>(</a:t>
            </a:r>
            <a:r>
              <a:rPr lang="en-US" dirty="0" err="1" smtClean="0"/>
              <a:t>obj.start</a:t>
            </a:r>
            <a:r>
              <a:rPr lang="en-US" dirty="0" smtClean="0"/>
              <a:t>()); </a:t>
            </a:r>
            <a:endParaRPr lang="en-US" dirty="0"/>
          </a:p>
        </p:txBody>
      </p:sp>
    </p:spTree>
    <p:extLst>
      <p:ext uri="{BB962C8B-B14F-4D97-AF65-F5344CB8AC3E}">
        <p14:creationId xmlns:p14="http://schemas.microsoft.com/office/powerpoint/2010/main" val="1143395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Rectangle 2"/>
          <p:cNvSpPr/>
          <p:nvPr/>
        </p:nvSpPr>
        <p:spPr>
          <a:xfrm>
            <a:off x="587158" y="2083492"/>
            <a:ext cx="1745991" cy="307777"/>
          </a:xfrm>
          <a:prstGeom prst="rect">
            <a:avLst/>
          </a:prstGeom>
        </p:spPr>
        <p:txBody>
          <a:bodyPr wrap="none">
            <a:spAutoFit/>
          </a:bodyPr>
          <a:lstStyle/>
          <a:p>
            <a:pPr algn="just"/>
            <a:r>
              <a:rPr lang="en-US" b="1" dirty="0" err="1">
                <a:solidFill>
                  <a:srgbClr val="434141"/>
                </a:solidFill>
                <a:latin typeface="Open Sans" charset="0"/>
              </a:rPr>
              <a:t>Funções</a:t>
            </a:r>
            <a:r>
              <a:rPr lang="en-US" b="1" dirty="0">
                <a:solidFill>
                  <a:srgbClr val="434141"/>
                </a:solidFill>
                <a:latin typeface="Open Sans" charset="0"/>
              </a:rPr>
              <a:t> </a:t>
            </a:r>
            <a:r>
              <a:rPr lang="en-US" b="1" dirty="0" err="1">
                <a:solidFill>
                  <a:srgbClr val="434141"/>
                </a:solidFill>
                <a:latin typeface="Open Sans" charset="0"/>
              </a:rPr>
              <a:t>são</a:t>
            </a:r>
            <a:r>
              <a:rPr lang="en-US" b="1" dirty="0">
                <a:solidFill>
                  <a:srgbClr val="434141"/>
                </a:solidFill>
                <a:latin typeface="Open Sans" charset="0"/>
              </a:rPr>
              <a:t> </a:t>
            </a:r>
            <a:r>
              <a:rPr lang="en-US" b="1" dirty="0" err="1" smtClean="0">
                <a:solidFill>
                  <a:srgbClr val="434141"/>
                </a:solidFill>
                <a:latin typeface="Open Sans" charset="0"/>
              </a:rPr>
              <a:t>objetos</a:t>
            </a:r>
            <a:r>
              <a:rPr lang="en-US" b="1" dirty="0" smtClean="0">
                <a:solidFill>
                  <a:srgbClr val="434141"/>
                </a:solidFill>
                <a:latin typeface="Open Sans" charset="0"/>
              </a:rPr>
              <a:t>.</a:t>
            </a:r>
            <a:endParaRPr lang="en-US" b="1" dirty="0">
              <a:solidFill>
                <a:srgbClr val="434141"/>
              </a:solidFill>
              <a:latin typeface="Open Sans" charset="0"/>
            </a:endParaRPr>
          </a:p>
        </p:txBody>
      </p:sp>
      <p:sp>
        <p:nvSpPr>
          <p:cNvPr id="4" name="TextBox 3"/>
          <p:cNvSpPr txBox="1"/>
          <p:nvPr/>
        </p:nvSpPr>
        <p:spPr>
          <a:xfrm>
            <a:off x="609600" y="1574402"/>
            <a:ext cx="881973" cy="307777"/>
          </a:xfrm>
          <a:prstGeom prst="rect">
            <a:avLst/>
          </a:prstGeom>
          <a:noFill/>
        </p:spPr>
        <p:txBody>
          <a:bodyPr wrap="none" rtlCol="0">
            <a:spAutoFit/>
          </a:bodyPr>
          <a:lstStyle/>
          <a:p>
            <a:r>
              <a:rPr lang="en-US" dirty="0" smtClean="0"/>
              <a:t>A </a:t>
            </a:r>
            <a:r>
              <a:rPr lang="en-US" dirty="0" err="1" smtClean="0"/>
              <a:t>última</a:t>
            </a:r>
            <a:r>
              <a:rPr lang="en-US" dirty="0" smtClean="0"/>
              <a:t>:</a:t>
            </a:r>
            <a:endParaRPr lang="en-US" dirty="0"/>
          </a:p>
        </p:txBody>
      </p:sp>
      <p:sp>
        <p:nvSpPr>
          <p:cNvPr id="5" name="Rectangle 4"/>
          <p:cNvSpPr/>
          <p:nvPr/>
        </p:nvSpPr>
        <p:spPr>
          <a:xfrm>
            <a:off x="587158" y="2756545"/>
            <a:ext cx="4416890" cy="1600438"/>
          </a:xfrm>
          <a:prstGeom prst="rect">
            <a:avLst/>
          </a:prstGeom>
        </p:spPr>
        <p:txBody>
          <a:bodyPr wrap="square">
            <a:spAutoFit/>
          </a:bodyPr>
          <a:lstStyle/>
          <a:p>
            <a:r>
              <a:rPr lang="en-US" dirty="0" err="1"/>
              <a:t>var</a:t>
            </a:r>
            <a:r>
              <a:rPr lang="en-US" dirty="0"/>
              <a:t> object = function(arg1, arg2) {	</a:t>
            </a:r>
            <a:endParaRPr lang="en-US" dirty="0" smtClean="0"/>
          </a:p>
          <a:p>
            <a:r>
              <a:rPr lang="en-US" dirty="0" smtClean="0"/>
              <a:t>             </a:t>
            </a:r>
            <a:r>
              <a:rPr lang="en-US" dirty="0" err="1" smtClean="0"/>
              <a:t>this.primeiroNome</a:t>
            </a:r>
            <a:r>
              <a:rPr lang="en-US" dirty="0" smtClean="0"/>
              <a:t> </a:t>
            </a:r>
            <a:r>
              <a:rPr lang="en-US" dirty="0"/>
              <a:t>= arg1;	</a:t>
            </a:r>
            <a:endParaRPr lang="en-US" dirty="0" smtClean="0"/>
          </a:p>
          <a:p>
            <a:r>
              <a:rPr lang="en-US" dirty="0"/>
              <a:t> </a:t>
            </a:r>
            <a:r>
              <a:rPr lang="en-US" dirty="0" smtClean="0"/>
              <a:t>            </a:t>
            </a:r>
            <a:r>
              <a:rPr lang="en-US" dirty="0" err="1" smtClean="0"/>
              <a:t>this.segundoNome</a:t>
            </a:r>
            <a:r>
              <a:rPr lang="en-US" dirty="0" smtClean="0"/>
              <a:t> </a:t>
            </a:r>
            <a:r>
              <a:rPr lang="en-US" dirty="0"/>
              <a:t>= arg2</a:t>
            </a:r>
            <a:r>
              <a:rPr lang="en-US" dirty="0" smtClean="0"/>
              <a:t>;</a:t>
            </a:r>
          </a:p>
          <a:p>
            <a:r>
              <a:rPr lang="en-US" dirty="0" smtClean="0"/>
              <a:t>}</a:t>
            </a:r>
          </a:p>
          <a:p>
            <a:endParaRPr lang="en-US" dirty="0"/>
          </a:p>
          <a:p>
            <a:r>
              <a:rPr lang="en-US" dirty="0" err="1" smtClean="0"/>
              <a:t>var</a:t>
            </a:r>
            <a:r>
              <a:rPr lang="en-US" dirty="0" smtClean="0"/>
              <a:t> </a:t>
            </a:r>
            <a:r>
              <a:rPr lang="en-US" dirty="0"/>
              <a:t>x = new teste("Joao", "Silva</a:t>
            </a:r>
            <a:r>
              <a:rPr lang="en-US" dirty="0" smtClean="0"/>
              <a:t>");</a:t>
            </a:r>
          </a:p>
          <a:p>
            <a:r>
              <a:rPr lang="en-US" dirty="0" err="1" smtClean="0"/>
              <a:t>console.log</a:t>
            </a:r>
            <a:r>
              <a:rPr lang="en-US" dirty="0" smtClean="0"/>
              <a:t>(</a:t>
            </a:r>
            <a:r>
              <a:rPr lang="en-US" dirty="0" err="1" smtClean="0"/>
              <a:t>x.primeiroNome</a:t>
            </a:r>
            <a:r>
              <a:rPr lang="en-US" dirty="0"/>
              <a:t>); </a:t>
            </a:r>
          </a:p>
        </p:txBody>
      </p:sp>
    </p:spTree>
    <p:extLst>
      <p:ext uri="{BB962C8B-B14F-4D97-AF65-F5344CB8AC3E}">
        <p14:creationId xmlns:p14="http://schemas.microsoft.com/office/powerpoint/2010/main" val="165136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DOM e a </a:t>
            </a:r>
            <a:r>
              <a:rPr lang="en-US" b="1" dirty="0" err="1" smtClean="0"/>
              <a:t>árvore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417057118"/>
              </p:ext>
            </p:extLst>
          </p:nvPr>
        </p:nvGraphicFramePr>
        <p:xfrm>
          <a:off x="1162512" y="1600201"/>
          <a:ext cx="7053926" cy="4736618"/>
        </p:xfrm>
        <a:graphic>
          <a:graphicData uri="http://schemas.openxmlformats.org/drawingml/2006/table">
            <a:tbl>
              <a:tblPr/>
              <a:tblGrid>
                <a:gridCol w="97749"/>
                <a:gridCol w="6956177"/>
              </a:tblGrid>
              <a:tr h="2620888">
                <a:tc>
                  <a:txBody>
                    <a:bodyPr/>
                    <a:lstStyle/>
                    <a:p>
                      <a:pPr algn="ctr" fontAlgn="t"/>
                      <a:r>
                        <a:rPr lang="is-IS" sz="800">
                          <a:solidFill>
                            <a:srgbClr val="AFAFAF"/>
                          </a:solidFill>
                          <a:effectLst/>
                          <a:latin typeface="inherit" charset="0"/>
                        </a:rPr>
                        <a:t>1</a:t>
                      </a:r>
                    </a:p>
                    <a:p>
                      <a:pPr algn="ctr" fontAlgn="t"/>
                      <a:r>
                        <a:rPr lang="is-IS" sz="800">
                          <a:solidFill>
                            <a:srgbClr val="AFAFAF"/>
                          </a:solidFill>
                          <a:effectLst/>
                          <a:latin typeface="inherit" charset="0"/>
                        </a:rPr>
                        <a:t>2</a:t>
                      </a:r>
                    </a:p>
                    <a:p>
                      <a:pPr algn="ctr" fontAlgn="t"/>
                      <a:r>
                        <a:rPr lang="is-IS" sz="800">
                          <a:solidFill>
                            <a:srgbClr val="AFAFAF"/>
                          </a:solidFill>
                          <a:effectLst/>
                          <a:latin typeface="inherit" charset="0"/>
                        </a:rPr>
                        <a:t>3</a:t>
                      </a:r>
                    </a:p>
                    <a:p>
                      <a:pPr algn="ctr" fontAlgn="t"/>
                      <a:r>
                        <a:rPr lang="is-IS" sz="800">
                          <a:solidFill>
                            <a:srgbClr val="AFAFAF"/>
                          </a:solidFill>
                          <a:effectLst/>
                          <a:latin typeface="inherit" charset="0"/>
                        </a:rPr>
                        <a:t>4</a:t>
                      </a:r>
                    </a:p>
                    <a:p>
                      <a:pPr algn="ctr" fontAlgn="t"/>
                      <a:r>
                        <a:rPr lang="is-IS" sz="800">
                          <a:solidFill>
                            <a:srgbClr val="AFAFAF"/>
                          </a:solidFill>
                          <a:effectLst/>
                          <a:latin typeface="inherit" charset="0"/>
                        </a:rPr>
                        <a:t>5</a:t>
                      </a:r>
                    </a:p>
                    <a:p>
                      <a:pPr algn="ctr" fontAlgn="t"/>
                      <a:r>
                        <a:rPr lang="is-IS" sz="800">
                          <a:solidFill>
                            <a:srgbClr val="AFAFAF"/>
                          </a:solidFill>
                          <a:effectLst/>
                          <a:latin typeface="inherit" charset="0"/>
                        </a:rPr>
                        <a:t>6</a:t>
                      </a:r>
                    </a:p>
                    <a:p>
                      <a:pPr algn="ctr" fontAlgn="t"/>
                      <a:r>
                        <a:rPr lang="is-IS" sz="800">
                          <a:solidFill>
                            <a:srgbClr val="AFAFAF"/>
                          </a:solidFill>
                          <a:effectLst/>
                          <a:latin typeface="inherit" charset="0"/>
                        </a:rPr>
                        <a:t>7</a:t>
                      </a:r>
                    </a:p>
                    <a:p>
                      <a:pPr algn="ctr" fontAlgn="t"/>
                      <a:r>
                        <a:rPr lang="is-IS" sz="800">
                          <a:solidFill>
                            <a:srgbClr val="AFAFAF"/>
                          </a:solidFill>
                          <a:effectLst/>
                          <a:latin typeface="inherit" charset="0"/>
                        </a:rPr>
                        <a:t>8</a:t>
                      </a:r>
                    </a:p>
                    <a:p>
                      <a:pPr algn="ctr" fontAlgn="t"/>
                      <a:r>
                        <a:rPr lang="is-IS" sz="800">
                          <a:solidFill>
                            <a:srgbClr val="AFAFAF"/>
                          </a:solidFill>
                          <a:effectLst/>
                          <a:latin typeface="inherit" charset="0"/>
                        </a:rPr>
                        <a:t>9</a:t>
                      </a:r>
                    </a:p>
                    <a:p>
                      <a:pPr algn="ctr" fontAlgn="t"/>
                      <a:r>
                        <a:rPr lang="is-IS" sz="800">
                          <a:solidFill>
                            <a:srgbClr val="AFAFAF"/>
                          </a:solidFill>
                          <a:effectLst/>
                          <a:latin typeface="inherit" charset="0"/>
                        </a:rPr>
                        <a:t>10</a:t>
                      </a:r>
                    </a:p>
                    <a:p>
                      <a:pPr algn="ctr" fontAlgn="t"/>
                      <a:r>
                        <a:rPr lang="is-IS" sz="800">
                          <a:solidFill>
                            <a:srgbClr val="AFAFAF"/>
                          </a:solidFill>
                          <a:effectLst/>
                          <a:latin typeface="inherit" charset="0"/>
                        </a:rPr>
                        <a:t>11</a:t>
                      </a:r>
                    </a:p>
                    <a:p>
                      <a:pPr algn="ctr" fontAlgn="t"/>
                      <a:r>
                        <a:rPr lang="is-IS" sz="800">
                          <a:solidFill>
                            <a:srgbClr val="AFAFAF"/>
                          </a:solidFill>
                          <a:effectLst/>
                          <a:latin typeface="inherit" charset="0"/>
                        </a:rPr>
                        <a:t>12</a:t>
                      </a:r>
                    </a:p>
                    <a:p>
                      <a:pPr algn="ctr" fontAlgn="t"/>
                      <a:r>
                        <a:rPr lang="is-IS" sz="800">
                          <a:solidFill>
                            <a:srgbClr val="AFAFAF"/>
                          </a:solidFill>
                          <a:effectLst/>
                          <a:latin typeface="inherit" charset="0"/>
                        </a:rPr>
                        <a:t>13</a:t>
                      </a:r>
                    </a:p>
                    <a:p>
                      <a:pPr algn="ctr" fontAlgn="t"/>
                      <a:r>
                        <a:rPr lang="is-IS" sz="800">
                          <a:solidFill>
                            <a:srgbClr val="AFAFAF"/>
                          </a:solidFill>
                          <a:effectLst/>
                          <a:latin typeface="inherit" charset="0"/>
                        </a:rPr>
                        <a:t>14</a:t>
                      </a:r>
                    </a:p>
                    <a:p>
                      <a:pPr algn="ctr" fontAlgn="t"/>
                      <a:r>
                        <a:rPr lang="is-IS" sz="800">
                          <a:solidFill>
                            <a:srgbClr val="AFAFAF"/>
                          </a:solidFill>
                          <a:effectLst/>
                          <a:latin typeface="inherit" charset="0"/>
                        </a:rPr>
                        <a:t>15</a:t>
                      </a:r>
                    </a:p>
                    <a:p>
                      <a:pPr algn="ctr" fontAlgn="t"/>
                      <a:r>
                        <a:rPr lang="is-IS" sz="800">
                          <a:solidFill>
                            <a:srgbClr val="AFAFAF"/>
                          </a:solidFill>
                          <a:effectLst/>
                          <a:latin typeface="inherit" charset="0"/>
                        </a:rPr>
                        <a:t>16</a:t>
                      </a:r>
                    </a:p>
                    <a:p>
                      <a:pPr algn="ctr" fontAlgn="t"/>
                      <a:r>
                        <a:rPr lang="is-IS" sz="800">
                          <a:solidFill>
                            <a:srgbClr val="AFAFAF"/>
                          </a:solidFill>
                          <a:effectLst/>
                          <a:latin typeface="inherit" charset="0"/>
                        </a:rPr>
                        <a:t>17</a:t>
                      </a:r>
                    </a:p>
                    <a:p>
                      <a:pPr algn="ctr" fontAlgn="t"/>
                      <a:r>
                        <a:rPr lang="is-IS" sz="800">
                          <a:solidFill>
                            <a:srgbClr val="AFAFAF"/>
                          </a:solidFill>
                          <a:effectLst/>
                          <a:latin typeface="inherit" charset="0"/>
                        </a:rPr>
                        <a:t>18</a:t>
                      </a:r>
                    </a:p>
                    <a:p>
                      <a:pPr algn="ctr" fontAlgn="t"/>
                      <a:r>
                        <a:rPr lang="is-IS" sz="800">
                          <a:solidFill>
                            <a:srgbClr val="AFAFAF"/>
                          </a:solidFill>
                          <a:effectLst/>
                          <a:latin typeface="inherit" charset="0"/>
                        </a:rPr>
                        <a:t>19</a:t>
                      </a:r>
                    </a:p>
                    <a:p>
                      <a:pPr algn="ctr" fontAlgn="t"/>
                      <a:r>
                        <a:rPr lang="is-IS" sz="800">
                          <a:solidFill>
                            <a:srgbClr val="AFAFAF"/>
                          </a:solidFill>
                          <a:effectLst/>
                          <a:latin typeface="inherit" charset="0"/>
                        </a:rPr>
                        <a:t>20</a:t>
                      </a:r>
                    </a:p>
                    <a:p>
                      <a:pPr algn="ctr" fontAlgn="t"/>
                      <a:r>
                        <a:rPr lang="is-IS" sz="800">
                          <a:solidFill>
                            <a:srgbClr val="AFAFAF"/>
                          </a:solidFill>
                          <a:effectLst/>
                          <a:latin typeface="inherit" charset="0"/>
                        </a:rPr>
                        <a:t>21</a:t>
                      </a:r>
                    </a:p>
                    <a:p>
                      <a:pPr algn="ctr" fontAlgn="t"/>
                      <a:r>
                        <a:rPr lang="is-IS" sz="800">
                          <a:solidFill>
                            <a:srgbClr val="AFAFAF"/>
                          </a:solidFill>
                          <a:effectLst/>
                          <a:latin typeface="inherit" charset="0"/>
                        </a:rPr>
                        <a:t>22</a:t>
                      </a:r>
                    </a:p>
                  </a:txBody>
                  <a:tcPr marL="42698" marR="29651" marT="21349" marB="21349">
                    <a:lnL>
                      <a:noFill/>
                    </a:lnL>
                    <a:lnR w="38100" cap="flat" cmpd="sng" algn="ctr">
                      <a:solidFill>
                        <a:srgbClr val="6CE26C"/>
                      </a:solidFill>
                      <a:prstDash val="solid"/>
                      <a:round/>
                      <a:headEnd type="none" w="med" len="med"/>
                      <a:tailEnd type="none" w="med" len="med"/>
                    </a:lnR>
                    <a:lnT>
                      <a:noFill/>
                    </a:lnT>
                    <a:lnB>
                      <a:noFill/>
                    </a:lnB>
                    <a:solidFill>
                      <a:srgbClr val="FFFFFF"/>
                    </a:solidFill>
                  </a:tcPr>
                </a:tc>
                <a:tc>
                  <a:txBody>
                    <a:bodyPr/>
                    <a:lstStyle/>
                    <a:p>
                      <a:pPr algn="l" fontAlgn="t"/>
                      <a:r>
                        <a:rPr lang="en-US" sz="8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DOCTYPE </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meta </a:t>
                      </a:r>
                      <a:r>
                        <a:rPr lang="en-US" sz="1500" dirty="0">
                          <a:solidFill>
                            <a:srgbClr val="000000"/>
                          </a:solidFill>
                          <a:effectLst/>
                          <a:latin typeface="inherit" charset="0"/>
                        </a:rPr>
                        <a:t>charset</a:t>
                      </a:r>
                      <a:r>
                        <a:rPr lang="en-US" sz="1500" dirty="0">
                          <a:solidFill>
                            <a:srgbClr val="006FE0"/>
                          </a:solidFill>
                          <a:effectLst/>
                          <a:latin typeface="inherit" charset="0"/>
                        </a:rPr>
                        <a:t>=</a:t>
                      </a:r>
                      <a:r>
                        <a:rPr lang="en-US" sz="1500" dirty="0">
                          <a:solidFill>
                            <a:srgbClr val="008000"/>
                          </a:solidFill>
                          <a:effectLst/>
                          <a:latin typeface="inherit" charset="0"/>
                        </a:rPr>
                        <a:t>"UTF-8"</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r>
                        <a:rPr lang="en-US" sz="1500" dirty="0">
                          <a:solidFill>
                            <a:srgbClr val="004ED0"/>
                          </a:solidFill>
                          <a:effectLst/>
                          <a:latin typeface="inherit" charset="0"/>
                        </a:rPr>
                        <a:t>Demo</a:t>
                      </a:r>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FF0000"/>
                          </a:solidFill>
                          <a:effectLst/>
                          <a:latin typeface="inherit" charset="0"/>
                        </a:rPr>
                        <a:t>&lt;script </a:t>
                      </a:r>
                      <a:r>
                        <a:rPr lang="en-US" sz="1500" dirty="0" err="1">
                          <a:solidFill>
                            <a:srgbClr val="004ED0"/>
                          </a:solidFill>
                          <a:effectLst/>
                          <a:latin typeface="inherit" charset="0"/>
                        </a:rPr>
                        <a:t>src</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meu_arquivo_javascript.js</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FF0000"/>
                          </a:solidFill>
                          <a:effectLst/>
                          <a:latin typeface="inherit" charset="0"/>
                        </a:rPr>
                        <a:t>&lt;/script&gt;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h1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"id_h1"</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"classe_h1"</a:t>
                      </a:r>
                      <a:r>
                        <a:rPr lang="en-US" sz="1500" dirty="0">
                          <a:solidFill>
                            <a:srgbClr val="006FE0"/>
                          </a:solidFill>
                          <a:effectLst/>
                          <a:latin typeface="inherit" charset="0"/>
                        </a:rPr>
                        <a:t>&gt;</a:t>
                      </a:r>
                      <a:r>
                        <a:rPr lang="en-US" sz="1500" dirty="0" err="1">
                          <a:solidFill>
                            <a:srgbClr val="004ED0"/>
                          </a:solidFill>
                          <a:effectLst/>
                          <a:latin typeface="inherit" charset="0"/>
                        </a:rPr>
                        <a:t>Sou</a:t>
                      </a:r>
                      <a:r>
                        <a:rPr lang="en-US" sz="1500" dirty="0">
                          <a:solidFill>
                            <a:srgbClr val="004ED0"/>
                          </a:solidFill>
                          <a:effectLst/>
                          <a:latin typeface="inherit" charset="0"/>
                        </a:rPr>
                        <a:t> um </a:t>
                      </a:r>
                      <a:r>
                        <a:rPr lang="en-US" sz="1500" dirty="0" err="1">
                          <a:solidFill>
                            <a:srgbClr val="000000"/>
                          </a:solidFill>
                          <a:effectLst/>
                          <a:latin typeface="inherit" charset="0"/>
                        </a:rPr>
                        <a:t>cabeçalho</a:t>
                      </a:r>
                      <a:r>
                        <a:rPr lang="en-US" sz="1500" dirty="0">
                          <a:solidFill>
                            <a:srgbClr val="006FE0"/>
                          </a:solidFill>
                          <a:effectLst/>
                          <a:latin typeface="inherit" charset="0"/>
                        </a:rPr>
                        <a:t>!&lt;/</a:t>
                      </a:r>
                      <a:r>
                        <a:rPr lang="en-US" sz="1500" dirty="0">
                          <a:solidFill>
                            <a:srgbClr val="000000"/>
                          </a:solidFill>
                          <a:effectLst/>
                          <a:latin typeface="inherit" charset="0"/>
                        </a:rPr>
                        <a:t>h1</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4ED0"/>
                          </a:solidFill>
                          <a:effectLst/>
                          <a:latin typeface="inherit" charset="0"/>
                        </a:rPr>
                        <a:t>Um </a:t>
                      </a:r>
                      <a:r>
                        <a:rPr lang="en-US" sz="1500" dirty="0" err="1">
                          <a:solidFill>
                            <a:srgbClr val="004ED0"/>
                          </a:solidFill>
                          <a:effectLst/>
                          <a:latin typeface="inherit" charset="0"/>
                        </a:rPr>
                        <a:t>texto</a:t>
                      </a:r>
                      <a:r>
                        <a:rPr lang="en-US" sz="1500" dirty="0">
                          <a:solidFill>
                            <a:srgbClr val="004ED0"/>
                          </a:solidFill>
                          <a:effectLst/>
                          <a:latin typeface="inherit" charset="0"/>
                        </a:rPr>
                        <a:t> </a:t>
                      </a:r>
                      <a:r>
                        <a:rPr lang="en-US" sz="1500" dirty="0" err="1">
                          <a:solidFill>
                            <a:srgbClr val="004ED0"/>
                          </a:solidFill>
                          <a:effectLst/>
                          <a:latin typeface="inherit" charset="0"/>
                        </a:rPr>
                        <a:t>qualquer</a:t>
                      </a:r>
                      <a:r>
                        <a:rPr lang="en-US" sz="1500" dirty="0">
                          <a:solidFill>
                            <a:srgbClr val="004ED0"/>
                          </a:solidFill>
                          <a:effectLst/>
                          <a:latin typeface="inherit" charset="0"/>
                        </a:rPr>
                        <a:t> </a:t>
                      </a:r>
                      <a:r>
                        <a:rPr lang="en-US" sz="1500" dirty="0" err="1">
                          <a:solidFill>
                            <a:srgbClr val="004ED0"/>
                          </a:solidFill>
                          <a:effectLst/>
                          <a:latin typeface="inherit" charset="0"/>
                        </a:rPr>
                        <a:t>dentro</a:t>
                      </a:r>
                      <a:r>
                        <a:rPr lang="en-US" sz="1500" dirty="0">
                          <a:solidFill>
                            <a:srgbClr val="004ED0"/>
                          </a:solidFill>
                          <a:effectLst/>
                          <a:latin typeface="inherit" charset="0"/>
                        </a:rPr>
                        <a:t> de </a:t>
                      </a:r>
                      <a:r>
                        <a:rPr lang="en-US" sz="1500" dirty="0" err="1">
                          <a:solidFill>
                            <a:srgbClr val="004ED0"/>
                          </a:solidFill>
                          <a:effectLst/>
                          <a:latin typeface="inherit" charset="0"/>
                        </a:rPr>
                        <a:t>uma</a:t>
                      </a:r>
                      <a:r>
                        <a:rPr lang="en-US" sz="1500" dirty="0">
                          <a:solidFill>
                            <a:srgbClr val="004ED0"/>
                          </a:solidFill>
                          <a:effectLst/>
                          <a:latin typeface="inherit" charset="0"/>
                        </a:rPr>
                        <a:t> tag de </a:t>
                      </a:r>
                      <a:r>
                        <a:rPr lang="en-US" sz="1500" dirty="0" err="1">
                          <a:solidFill>
                            <a:srgbClr val="000000"/>
                          </a:solidFill>
                          <a:effectLst/>
                          <a:latin typeface="inherit" charset="0"/>
                        </a:rPr>
                        <a:t>parágrafo</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Aqui</a:t>
                      </a:r>
                      <a:r>
                        <a:rPr lang="en-US" sz="1500" dirty="0">
                          <a:solidFill>
                            <a:srgbClr val="004ED0"/>
                          </a:solidFill>
                          <a:effectLst/>
                          <a:latin typeface="inherit" charset="0"/>
                        </a:rPr>
                        <a:t> </a:t>
                      </a:r>
                      <a:r>
                        <a:rPr lang="en-US" sz="1500" dirty="0" err="1">
                          <a:solidFill>
                            <a:srgbClr val="000000"/>
                          </a:solidFill>
                          <a:effectLst/>
                          <a:latin typeface="inherit" charset="0"/>
                        </a:rPr>
                        <a:t>também</a:t>
                      </a:r>
                      <a:endParaRPr lang="en-US" sz="1500" dirty="0">
                        <a:solidFill>
                          <a:srgbClr val="000000"/>
                        </a:solidFill>
                        <a:effectLst/>
                        <a:latin typeface="inherit" charset="0"/>
                      </a:endParaRPr>
                    </a:p>
                    <a:p>
                      <a:pPr algn="l" fontAlgn="t"/>
                      <a:r>
                        <a:rPr lang="en-US" sz="1500" dirty="0" err="1">
                          <a:solidFill>
                            <a:srgbClr val="004ED0"/>
                          </a:solidFill>
                          <a:effectLst/>
                          <a:latin typeface="inherit" charset="0"/>
                        </a:rPr>
                        <a:t>temos</a:t>
                      </a:r>
                      <a:r>
                        <a:rPr lang="en-US" sz="1500" dirty="0">
                          <a:solidFill>
                            <a:srgbClr val="004ED0"/>
                          </a:solidFill>
                          <a:effectLst/>
                          <a:latin typeface="inherit" charset="0"/>
                        </a:rPr>
                        <a:t> </a:t>
                      </a:r>
                      <a:r>
                        <a:rPr lang="en-US" sz="1500" dirty="0" err="1">
                          <a:solidFill>
                            <a:srgbClr val="004ED0"/>
                          </a:solidFill>
                          <a:effectLst/>
                          <a:latin typeface="inherit" charset="0"/>
                        </a:rPr>
                        <a:t>outras</a:t>
                      </a:r>
                      <a:r>
                        <a:rPr lang="en-US" sz="1500" dirty="0">
                          <a:solidFill>
                            <a:srgbClr val="004ED0"/>
                          </a:solidFill>
                          <a:effectLst/>
                          <a:latin typeface="inherit" charset="0"/>
                        </a:rPr>
                        <a:t> </a:t>
                      </a:r>
                      <a:r>
                        <a:rPr lang="en-US" sz="1500" dirty="0">
                          <a:solidFill>
                            <a:srgbClr val="000000"/>
                          </a:solidFill>
                          <a:effectLst/>
                          <a:latin typeface="inherit" charset="0"/>
                        </a:rPr>
                        <a:t>tags</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0000"/>
                          </a:solidFill>
                          <a:effectLst/>
                          <a:latin typeface="inherit" charset="0"/>
                        </a:rPr>
                        <a:t>como</a:t>
                      </a:r>
                      <a:r>
                        <a:rPr lang="en-US" sz="1500" dirty="0">
                          <a:solidFill>
                            <a:srgbClr val="006FE0"/>
                          </a:solidFill>
                          <a:effectLst/>
                          <a:latin typeface="inherit" charset="0"/>
                        </a:rPr>
                        <a:t> &lt;</a:t>
                      </a:r>
                      <a:r>
                        <a:rPr lang="en-US" sz="1500" dirty="0">
                          <a:solidFill>
                            <a:srgbClr val="000000"/>
                          </a:solidFill>
                          <a:effectLst/>
                          <a:latin typeface="inherit" charset="0"/>
                        </a:rPr>
                        <a:t>a</a:t>
                      </a:r>
                      <a:r>
                        <a:rPr lang="en-US" sz="1500" dirty="0">
                          <a:solidFill>
                            <a:srgbClr val="006FE0"/>
                          </a:solidFill>
                          <a:effectLst/>
                          <a:latin typeface="inherit" charset="0"/>
                        </a:rPr>
                        <a:t> </a:t>
                      </a:r>
                      <a:r>
                        <a:rPr lang="en-US" sz="1500" dirty="0" err="1">
                          <a:solidFill>
                            <a:srgbClr val="000000"/>
                          </a:solidFill>
                          <a:effectLst/>
                          <a:latin typeface="inherit" charset="0"/>
                        </a:rPr>
                        <a:t>href</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004ED0"/>
                          </a:solidFill>
                          <a:effectLst/>
                          <a:latin typeface="inherit" charset="0"/>
                        </a:rPr>
                        <a:t>um </a:t>
                      </a:r>
                      <a:r>
                        <a:rPr lang="en-US" sz="1500" dirty="0">
                          <a:solidFill>
                            <a:srgbClr val="000000"/>
                          </a:solidFill>
                          <a:effectLst/>
                          <a:latin typeface="inherit" charset="0"/>
                        </a:rPr>
                        <a:t>link</a:t>
                      </a:r>
                      <a:r>
                        <a:rPr lang="en-US" sz="1500" dirty="0">
                          <a:solidFill>
                            <a:srgbClr val="006FE0"/>
                          </a:solidFill>
                          <a:effectLst/>
                          <a:latin typeface="inherit" charset="0"/>
                        </a:rPr>
                        <a:t>&lt;</a:t>
                      </a:r>
                      <a:r>
                        <a:rPr lang="en-US" sz="1500" dirty="0">
                          <a:solidFill>
                            <a:srgbClr val="000000"/>
                          </a:solidFill>
                          <a:effectLst/>
                          <a:latin typeface="inherit" charset="0"/>
                        </a:rPr>
                        <a:t>a</a:t>
                      </a:r>
                      <a:r>
                        <a:rPr lang="en-US" sz="1500" dirty="0">
                          <a:solidFill>
                            <a:srgbClr val="006FE0"/>
                          </a:solidFill>
                          <a:effectLst/>
                          <a:latin typeface="inherit" charset="0"/>
                        </a:rPr>
                        <a:t>&gt;</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ou</a:t>
                      </a:r>
                      <a:r>
                        <a:rPr lang="en-US" sz="1500" dirty="0">
                          <a:solidFill>
                            <a:srgbClr val="004ED0"/>
                          </a:solidFill>
                          <a:effectLst/>
                          <a:latin typeface="inherit" charset="0"/>
                        </a:rPr>
                        <a:t> um </a:t>
                      </a:r>
                      <a:r>
                        <a:rPr lang="en-US" sz="1500" dirty="0" err="1">
                          <a:solidFill>
                            <a:srgbClr val="000000"/>
                          </a:solidFill>
                          <a:effectLst/>
                          <a:latin typeface="inherit" charset="0"/>
                        </a:rPr>
                        <a:t>texto</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err="1">
                          <a:solidFill>
                            <a:srgbClr val="004ED0"/>
                          </a:solidFill>
                          <a:effectLst/>
                          <a:latin typeface="inherit" charset="0"/>
                        </a:rPr>
                        <a:t>em</a:t>
                      </a:r>
                      <a:r>
                        <a:rPr lang="en-US" sz="1500" dirty="0">
                          <a:solidFill>
                            <a:srgbClr val="004ED0"/>
                          </a:solidFill>
                          <a:effectLst/>
                          <a:latin typeface="inherit" charset="0"/>
                        </a:rPr>
                        <a:t> </a:t>
                      </a:r>
                      <a:r>
                        <a:rPr lang="en-US" sz="1500" dirty="0" err="1">
                          <a:solidFill>
                            <a:srgbClr val="000000"/>
                          </a:solidFill>
                          <a:effectLst/>
                          <a:latin typeface="inherit" charset="0"/>
                        </a:rPr>
                        <a:t>negrito</a:t>
                      </a:r>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Este</a:t>
                      </a:r>
                      <a:r>
                        <a:rPr lang="en-US" sz="1500" dirty="0">
                          <a:solidFill>
                            <a:srgbClr val="006FE0"/>
                          </a:solidFill>
                          <a:effectLst/>
                          <a:latin typeface="inherit" charset="0"/>
                        </a:rPr>
                        <a:t> </a:t>
                      </a:r>
                      <a:r>
                        <a:rPr lang="en-US" sz="1500" dirty="0" err="1">
                          <a:solidFill>
                            <a:srgbClr val="000000"/>
                          </a:solidFill>
                          <a:effectLst/>
                          <a:latin typeface="inherit" charset="0"/>
                        </a:rPr>
                        <a:t>é</a:t>
                      </a:r>
                      <a:r>
                        <a:rPr lang="en-US" sz="1500" dirty="0">
                          <a:solidFill>
                            <a:srgbClr val="006FE0"/>
                          </a:solidFill>
                          <a:effectLst/>
                          <a:latin typeface="inherit" charset="0"/>
                        </a:rPr>
                        <a:t> </a:t>
                      </a:r>
                      <a:r>
                        <a:rPr lang="en-US" sz="1500" dirty="0">
                          <a:solidFill>
                            <a:srgbClr val="004ED0"/>
                          </a:solidFill>
                          <a:effectLst/>
                          <a:latin typeface="inherit" charset="0"/>
                        </a:rPr>
                        <a:t>outro </a:t>
                      </a:r>
                      <a:r>
                        <a:rPr lang="en-US" sz="1500" dirty="0" err="1">
                          <a:solidFill>
                            <a:srgbClr val="000000"/>
                          </a:solidFill>
                          <a:effectLst/>
                          <a:latin typeface="inherit" charset="0"/>
                        </a:rPr>
                        <a:t>parágrafo</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txBody>
                  <a:tcPr marL="42698" marR="42698" marT="21349" marB="21349">
                    <a:lnL w="38100" cap="flat" cmpd="sng" algn="ctr">
                      <a:solidFill>
                        <a:srgbClr val="6CE26C"/>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8277009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556792"/>
            <a:ext cx="3240360" cy="4732277"/>
          </a:xfrm>
          <a:prstGeom prst="rect">
            <a:avLst/>
          </a:prstGeom>
        </p:spPr>
      </p:pic>
    </p:spTree>
    <p:extLst>
      <p:ext uri="{BB962C8B-B14F-4D97-AF65-F5344CB8AC3E}">
        <p14:creationId xmlns:p14="http://schemas.microsoft.com/office/powerpoint/2010/main" val="92358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587962" y="1628800"/>
            <a:ext cx="8304517" cy="523220"/>
          </a:xfrm>
          <a:prstGeom prst="rect">
            <a:avLst/>
          </a:prstGeom>
        </p:spPr>
        <p:txBody>
          <a:bodyPr wrap="square">
            <a:spAutoFit/>
          </a:bodyPr>
          <a:lstStyle/>
          <a:p>
            <a:r>
              <a:rPr lang="en-US" smtClean="0">
                <a:solidFill>
                  <a:srgbClr val="333333"/>
                </a:solidFill>
                <a:latin typeface="Open Sans" charset="0"/>
              </a:rPr>
              <a:t>Existem</a:t>
            </a:r>
            <a:r>
              <a:rPr lang="en-US" dirty="0" smtClean="0">
                <a:solidFill>
                  <a:srgbClr val="333333"/>
                </a:solidFill>
                <a:latin typeface="Open Sans" charset="0"/>
              </a:rPr>
              <a:t>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pai</a:t>
            </a:r>
            <a:r>
              <a:rPr lang="en-US" dirty="0" smtClean="0">
                <a:solidFill>
                  <a:srgbClr val="333333"/>
                </a:solidFill>
                <a:latin typeface="Open Sans" charset="0"/>
              </a:rPr>
              <a:t> (</a:t>
            </a:r>
            <a:r>
              <a:rPr lang="en-US" b="1" dirty="0" smtClean="0">
                <a:solidFill>
                  <a:srgbClr val="19B5FE"/>
                </a:solidFill>
                <a:latin typeface="Open Sans" charset="0"/>
              </a:rPr>
              <a:t>parent</a:t>
            </a:r>
            <a:r>
              <a:rPr lang="en-US" dirty="0" smtClean="0">
                <a:solidFill>
                  <a:srgbClr val="333333"/>
                </a:solidFill>
                <a:latin typeface="Open Sans" charset="0"/>
              </a:rPr>
              <a:t>), </a:t>
            </a:r>
            <a:r>
              <a:rPr lang="en-US" dirty="0" err="1" smtClean="0">
                <a:solidFill>
                  <a:srgbClr val="333333"/>
                </a:solidFill>
                <a:latin typeface="Open Sans" charset="0"/>
              </a:rPr>
              <a:t>filhos</a:t>
            </a:r>
            <a:r>
              <a:rPr lang="en-US" dirty="0" smtClean="0">
                <a:solidFill>
                  <a:srgbClr val="333333"/>
                </a:solidFill>
                <a:latin typeface="Open Sans" charset="0"/>
              </a:rPr>
              <a:t> (</a:t>
            </a:r>
            <a:r>
              <a:rPr lang="en-US" b="1" dirty="0" err="1" smtClean="0">
                <a:solidFill>
                  <a:srgbClr val="19B5FE"/>
                </a:solidFill>
                <a:latin typeface="Open Sans" charset="0"/>
              </a:rPr>
              <a:t>childs</a:t>
            </a:r>
            <a:r>
              <a:rPr lang="en-US" dirty="0" smtClean="0">
                <a:solidFill>
                  <a:srgbClr val="333333"/>
                </a:solidFill>
                <a:latin typeface="Open Sans" charset="0"/>
              </a:rPr>
              <a:t>) e </a:t>
            </a:r>
            <a:r>
              <a:rPr lang="en-US" dirty="0" err="1" smtClean="0">
                <a:solidFill>
                  <a:srgbClr val="333333"/>
                </a:solidFill>
                <a:latin typeface="Open Sans" charset="0"/>
              </a:rPr>
              <a:t>irmãos</a:t>
            </a:r>
            <a:r>
              <a:rPr lang="en-US" dirty="0" smtClean="0">
                <a:solidFill>
                  <a:srgbClr val="333333"/>
                </a:solidFill>
                <a:latin typeface="Open Sans" charset="0"/>
              </a:rPr>
              <a:t> (</a:t>
            </a:r>
            <a:r>
              <a:rPr lang="en-US" b="1" dirty="0" smtClean="0">
                <a:solidFill>
                  <a:srgbClr val="19B5FE"/>
                </a:solidFill>
                <a:latin typeface="Open Sans" charset="0"/>
              </a:rPr>
              <a:t>siblings</a:t>
            </a:r>
            <a:r>
              <a:rPr lang="en-US" dirty="0" smtClean="0">
                <a:solidFill>
                  <a:srgbClr val="333333"/>
                </a:solidFill>
                <a:latin typeface="Open Sans" charset="0"/>
              </a:rPr>
              <a:t>). Estes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são</a:t>
            </a:r>
            <a:r>
              <a:rPr lang="en-US" dirty="0" smtClean="0">
                <a:solidFill>
                  <a:srgbClr val="333333"/>
                </a:solidFill>
                <a:latin typeface="Open Sans" charset="0"/>
              </a:rPr>
              <a:t> </a:t>
            </a:r>
            <a:r>
              <a:rPr lang="en-US" dirty="0" err="1" smtClean="0">
                <a:solidFill>
                  <a:srgbClr val="333333"/>
                </a:solidFill>
                <a:latin typeface="Open Sans" charset="0"/>
              </a:rPr>
              <a:t>caracterizados</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forma </a:t>
            </a:r>
            <a:r>
              <a:rPr lang="en-US" dirty="0" err="1" smtClean="0">
                <a:solidFill>
                  <a:srgbClr val="333333"/>
                </a:solidFill>
                <a:latin typeface="Open Sans" charset="0"/>
              </a:rPr>
              <a:t>como</a:t>
            </a:r>
            <a:r>
              <a:rPr lang="en-US" dirty="0" smtClean="0">
                <a:solidFill>
                  <a:srgbClr val="333333"/>
                </a:solidFill>
                <a:latin typeface="Open Sans" charset="0"/>
              </a:rPr>
              <a:t> </a:t>
            </a:r>
            <a:r>
              <a:rPr lang="en-US" dirty="0" err="1" smtClean="0">
                <a:solidFill>
                  <a:srgbClr val="333333"/>
                </a:solidFill>
                <a:latin typeface="Open Sans" charset="0"/>
              </a:rPr>
              <a:t>estão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árvore</a:t>
            </a:r>
            <a:r>
              <a:rPr lang="en-US" dirty="0" smtClean="0">
                <a:solidFill>
                  <a:srgbClr val="333333"/>
                </a:solidFill>
                <a:latin typeface="Open Sans" charset="0"/>
              </a:rPr>
              <a:t>, </a:t>
            </a:r>
            <a:r>
              <a:rPr lang="en-US" dirty="0" err="1" smtClean="0">
                <a:solidFill>
                  <a:srgbClr val="333333"/>
                </a:solidFill>
                <a:latin typeface="Open Sans" charset="0"/>
              </a:rPr>
              <a:t>veja</a:t>
            </a:r>
            <a:r>
              <a:rPr lang="en-US" dirty="0" smtClean="0">
                <a:solidFill>
                  <a:srgbClr val="333333"/>
                </a:solidFill>
                <a:latin typeface="Open Sans" charset="0"/>
              </a:rPr>
              <a:t> o </a:t>
            </a:r>
            <a:r>
              <a:rPr lang="en-US" dirty="0" err="1" smtClean="0">
                <a:solidFill>
                  <a:srgbClr val="333333"/>
                </a:solidFill>
                <a:latin typeface="Open Sans" charset="0"/>
              </a:rPr>
              <a:t>mesmo</a:t>
            </a:r>
            <a:r>
              <a:rPr lang="en-US" dirty="0" smtClean="0">
                <a:solidFill>
                  <a:srgbClr val="333333"/>
                </a:solidFill>
                <a:latin typeface="Open Sans" charset="0"/>
              </a:rPr>
              <a:t> </a:t>
            </a:r>
            <a:r>
              <a:rPr lang="en-US" dirty="0" err="1" smtClean="0">
                <a:solidFill>
                  <a:srgbClr val="333333"/>
                </a:solidFill>
                <a:latin typeface="Open Sans" charset="0"/>
              </a:rPr>
              <a:t>exemplo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imagem</a:t>
            </a:r>
            <a:r>
              <a:rPr lang="en-US" dirty="0" smtClean="0">
                <a:solidFill>
                  <a:srgbClr val="333333"/>
                </a:solidFill>
                <a:latin typeface="Open Sans" charset="0"/>
              </a:rPr>
              <a:t> </a:t>
            </a:r>
            <a:r>
              <a:rPr lang="en-US" dirty="0" err="1" smtClean="0">
                <a:solidFill>
                  <a:srgbClr val="333333"/>
                </a:solidFill>
                <a:latin typeface="Open Sans" charset="0"/>
              </a:rPr>
              <a:t>abaixo</a:t>
            </a:r>
            <a:r>
              <a:rPr lang="en-US" dirty="0" smtClean="0">
                <a:solidFill>
                  <a:srgbClr val="333333"/>
                </a:solidFill>
                <a:latin typeface="Open Sans" charset="0"/>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79539"/>
            <a:ext cx="5904656" cy="4559406"/>
          </a:xfrm>
          <a:prstGeom prst="rect">
            <a:avLst/>
          </a:prstGeom>
        </p:spPr>
      </p:pic>
    </p:spTree>
    <p:extLst>
      <p:ext uri="{BB962C8B-B14F-4D97-AF65-F5344CB8AC3E}">
        <p14:creationId xmlns:p14="http://schemas.microsoft.com/office/powerpoint/2010/main" val="875090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smtClean="0"/>
              <a:t>árvore</a:t>
            </a:r>
            <a:endParaRPr lang="en-US" dirty="0"/>
          </a:p>
        </p:txBody>
      </p:sp>
      <p:sp>
        <p:nvSpPr>
          <p:cNvPr id="3" name="Rectangle 2"/>
          <p:cNvSpPr/>
          <p:nvPr/>
        </p:nvSpPr>
        <p:spPr>
          <a:xfrm>
            <a:off x="619674" y="1628800"/>
            <a:ext cx="3145413" cy="307777"/>
          </a:xfrm>
          <a:prstGeom prst="rect">
            <a:avLst/>
          </a:prstGeom>
        </p:spPr>
        <p:txBody>
          <a:bodyPr wrap="none">
            <a:spAutoFit/>
          </a:bodyPr>
          <a:lstStyle/>
          <a:p>
            <a:pPr fontAlgn="base"/>
            <a:r>
              <a:rPr lang="en-US" b="1" dirty="0" err="1">
                <a:solidFill>
                  <a:srgbClr val="222222"/>
                </a:solidFill>
                <a:latin typeface="Open Sans" charset="0"/>
              </a:rPr>
              <a:t>Localizando</a:t>
            </a:r>
            <a:r>
              <a:rPr lang="en-US" b="1" dirty="0">
                <a:solidFill>
                  <a:srgbClr val="222222"/>
                </a:solidFill>
                <a:latin typeface="Open Sans" charset="0"/>
              </a:rPr>
              <a:t> </a:t>
            </a:r>
            <a:r>
              <a:rPr lang="en-US" b="1" dirty="0" err="1">
                <a:solidFill>
                  <a:srgbClr val="222222"/>
                </a:solidFill>
                <a:latin typeface="Open Sans" charset="0"/>
              </a:rPr>
              <a:t>elementos</a:t>
            </a:r>
            <a:r>
              <a:rPr lang="en-US" b="1" dirty="0">
                <a:solidFill>
                  <a:srgbClr val="222222"/>
                </a:solidFill>
                <a:latin typeface="Open Sans" charset="0"/>
              </a:rPr>
              <a:t> (</a:t>
            </a:r>
            <a:r>
              <a:rPr lang="en-US" b="1" dirty="0" err="1">
                <a:solidFill>
                  <a:srgbClr val="222222"/>
                </a:solidFill>
                <a:latin typeface="Open Sans" charset="0"/>
              </a:rPr>
              <a:t>nós</a:t>
            </a:r>
            <a:r>
              <a:rPr lang="en-US" b="1" dirty="0">
                <a:solidFill>
                  <a:srgbClr val="222222"/>
                </a:solidFill>
                <a:latin typeface="Open Sans" charset="0"/>
              </a:rPr>
              <a:t>) </a:t>
            </a:r>
            <a:r>
              <a:rPr lang="en-US" b="1" dirty="0" err="1">
                <a:solidFill>
                  <a:srgbClr val="222222"/>
                </a:solidFill>
                <a:latin typeface="Open Sans" charset="0"/>
              </a:rPr>
              <a:t>na</a:t>
            </a:r>
            <a:r>
              <a:rPr lang="en-US" b="1" dirty="0">
                <a:solidFill>
                  <a:srgbClr val="222222"/>
                </a:solidFill>
                <a:latin typeface="Open Sans" charset="0"/>
              </a:rPr>
              <a:t> </a:t>
            </a:r>
            <a:r>
              <a:rPr lang="en-US" b="1" dirty="0" err="1">
                <a:solidFill>
                  <a:srgbClr val="222222"/>
                </a:solidFill>
                <a:latin typeface="Open Sans" charset="0"/>
              </a:rPr>
              <a:t>página</a:t>
            </a:r>
            <a:endParaRPr lang="en-US" b="1" dirty="0">
              <a:solidFill>
                <a:srgbClr val="222222"/>
              </a:solidFill>
              <a:latin typeface="Open Sans" charset="0"/>
            </a:endParaRPr>
          </a:p>
        </p:txBody>
      </p:sp>
      <p:sp>
        <p:nvSpPr>
          <p:cNvPr id="4" name="Rectangle 3"/>
          <p:cNvSpPr/>
          <p:nvPr/>
        </p:nvSpPr>
        <p:spPr>
          <a:xfrm>
            <a:off x="755576" y="2346177"/>
            <a:ext cx="5472608" cy="307777"/>
          </a:xfrm>
          <a:prstGeom prst="rect">
            <a:avLst/>
          </a:prstGeom>
        </p:spPr>
        <p:txBody>
          <a:bodyPr wrap="square">
            <a:spAutoFit/>
          </a:bodyPr>
          <a:lstStyle/>
          <a:p>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 </a:t>
            </a:r>
            <a:r>
              <a:rPr lang="en-US" dirty="0" smtClean="0">
                <a:latin typeface="Consolas" charset="0"/>
              </a:rPr>
              <a:t>id</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006FE0"/>
                </a:solidFill>
                <a:latin typeface="Consolas" charset="0"/>
              </a:rPr>
              <a:t> </a:t>
            </a:r>
            <a:r>
              <a:rPr lang="en-US" dirty="0" smtClean="0">
                <a:latin typeface="Consolas" charset="0"/>
              </a:rPr>
              <a:t>class</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classe_p</a:t>
            </a:r>
            <a:r>
              <a:rPr lang="en-US" dirty="0" smtClean="0">
                <a:solidFill>
                  <a:srgbClr val="008000"/>
                </a:solidFill>
                <a:latin typeface="Consolas" charset="0"/>
              </a:rPr>
              <a:t>"</a:t>
            </a:r>
            <a:r>
              <a:rPr lang="en-US" dirty="0" smtClean="0">
                <a:solidFill>
                  <a:srgbClr val="006FE0"/>
                </a:solidFill>
                <a:latin typeface="Consolas" charset="0"/>
              </a:rPr>
              <a:t>&gt;</a:t>
            </a:r>
            <a:r>
              <a:rPr lang="en-US" dirty="0" smtClean="0">
                <a:solidFill>
                  <a:srgbClr val="004ED0"/>
                </a:solidFill>
                <a:latin typeface="Consolas" charset="0"/>
              </a:rPr>
              <a:t>Um </a:t>
            </a:r>
            <a:r>
              <a:rPr lang="en-US" dirty="0" err="1" smtClean="0">
                <a:solidFill>
                  <a:srgbClr val="004ED0"/>
                </a:solidFill>
                <a:latin typeface="Consolas" charset="0"/>
              </a:rPr>
              <a:t>texto</a:t>
            </a:r>
            <a:r>
              <a:rPr lang="en-US" dirty="0" smtClean="0">
                <a:solidFill>
                  <a:srgbClr val="004ED0"/>
                </a:solidFill>
                <a:latin typeface="Consolas" charset="0"/>
              </a:rPr>
              <a:t> </a:t>
            </a:r>
            <a:r>
              <a:rPr lang="en-US" dirty="0" err="1" smtClean="0">
                <a:latin typeface="Consolas" charset="0"/>
              </a:rPr>
              <a:t>qualquer</a:t>
            </a:r>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&gt;</a:t>
            </a:r>
            <a:endParaRPr lang="en-US" dirty="0"/>
          </a:p>
        </p:txBody>
      </p:sp>
      <p:sp>
        <p:nvSpPr>
          <p:cNvPr id="5" name="Rectangle 4"/>
          <p:cNvSpPr/>
          <p:nvPr/>
        </p:nvSpPr>
        <p:spPr>
          <a:xfrm>
            <a:off x="789991" y="2909665"/>
            <a:ext cx="4160113" cy="307777"/>
          </a:xfrm>
          <a:prstGeom prst="rect">
            <a:avLst/>
          </a:prstGeom>
        </p:spPr>
        <p:txBody>
          <a:bodyPr wrap="none">
            <a:spAutoFit/>
          </a:bodyPr>
          <a:lstStyle/>
          <a:p>
            <a:r>
              <a:rPr lang="en-US" dirty="0" err="1" smtClean="0">
                <a:latin typeface="Consolas" charset="0"/>
              </a:rPr>
              <a:t>var</a:t>
            </a:r>
            <a:r>
              <a:rPr lang="en-US" dirty="0" smtClean="0">
                <a:solidFill>
                  <a:srgbClr val="006FE0"/>
                </a:solidFill>
                <a:latin typeface="Consolas" charset="0"/>
              </a:rPr>
              <a:t> </a:t>
            </a:r>
            <a:r>
              <a:rPr lang="en-US" dirty="0" smtClean="0">
                <a:latin typeface="Consolas" charset="0"/>
              </a:rPr>
              <a:t>p</a:t>
            </a:r>
            <a:r>
              <a:rPr lang="en-US" dirty="0" smtClean="0">
                <a:solidFill>
                  <a:srgbClr val="006FE0"/>
                </a:solidFill>
                <a:latin typeface="Consolas" charset="0"/>
              </a:rPr>
              <a:t> = </a:t>
            </a:r>
            <a:r>
              <a:rPr lang="en-US" dirty="0" err="1" smtClean="0">
                <a:latin typeface="Consolas" charset="0"/>
              </a:rPr>
              <a:t>document</a:t>
            </a:r>
            <a:r>
              <a:rPr lang="en-US" dirty="0" err="1" smtClean="0">
                <a:solidFill>
                  <a:srgbClr val="333333"/>
                </a:solidFill>
                <a:latin typeface="Consolas" charset="0"/>
              </a:rPr>
              <a:t>.</a:t>
            </a:r>
            <a:r>
              <a:rPr lang="en-US" dirty="0" err="1" smtClean="0">
                <a:solidFill>
                  <a:srgbClr val="004ED0"/>
                </a:solidFill>
                <a:latin typeface="Consolas" charset="0"/>
              </a:rPr>
              <a:t>getElementById</a:t>
            </a:r>
            <a:r>
              <a:rPr lang="en-US" dirty="0" smtClean="0">
                <a:solidFill>
                  <a:srgbClr val="333333"/>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333333"/>
                </a:solidFill>
                <a:latin typeface="Consolas" charset="0"/>
              </a:rPr>
              <a:t>);</a:t>
            </a:r>
            <a:endParaRPr lang="en-US" dirty="0"/>
          </a:p>
        </p:txBody>
      </p:sp>
      <p:sp>
        <p:nvSpPr>
          <p:cNvPr id="6" name="Rectangle 5"/>
          <p:cNvSpPr/>
          <p:nvPr/>
        </p:nvSpPr>
        <p:spPr>
          <a:xfrm>
            <a:off x="733736" y="3645024"/>
            <a:ext cx="6646575" cy="2246769"/>
          </a:xfrm>
          <a:prstGeom prst="rect">
            <a:avLst/>
          </a:prstGeom>
        </p:spPr>
        <p:txBody>
          <a:bodyPr wrap="square">
            <a:spAutoFit/>
          </a:bodyPr>
          <a:lstStyle/>
          <a:p>
            <a:pPr fontAlgn="base"/>
            <a:r>
              <a:rPr lang="en-US" dirty="0">
                <a:solidFill>
                  <a:srgbClr val="006FE0"/>
                </a:solidFill>
                <a:latin typeface="inherit" charset="0"/>
              </a:rPr>
              <a:t>// </a:t>
            </a:r>
            <a:r>
              <a:rPr lang="en-US" dirty="0" err="1">
                <a:latin typeface="inherit" charset="0"/>
              </a:rPr>
              <a:t>Captura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evento</a:t>
            </a:r>
            <a:r>
              <a:rPr lang="en-US" dirty="0">
                <a:solidFill>
                  <a:srgbClr val="004ED0"/>
                </a:solidFill>
                <a:latin typeface="inherit" charset="0"/>
              </a:rPr>
              <a:t> load </a:t>
            </a:r>
            <a:r>
              <a:rPr lang="en-US" dirty="0">
                <a:latin typeface="inherit" charset="0"/>
              </a:rPr>
              <a:t>da</a:t>
            </a:r>
            <a:r>
              <a:rPr lang="en-US" dirty="0">
                <a:solidFill>
                  <a:srgbClr val="006FE0"/>
                </a:solidFill>
                <a:latin typeface="inherit" charset="0"/>
              </a:rPr>
              <a:t> </a:t>
            </a:r>
            <a:r>
              <a:rPr lang="en-US" dirty="0" err="1">
                <a:latin typeface="inherit" charset="0"/>
              </a:rPr>
              <a:t>p</a:t>
            </a:r>
            <a:r>
              <a:rPr lang="en-US" dirty="0" err="1">
                <a:latin typeface="Consolas" charset="0"/>
              </a:rPr>
              <a:t>á</a:t>
            </a:r>
            <a:r>
              <a:rPr lang="en-US" dirty="0" err="1">
                <a:solidFill>
                  <a:srgbClr val="004ED0"/>
                </a:solidFill>
                <a:latin typeface="inherit" charset="0"/>
              </a:rPr>
              <a:t>gina</a:t>
            </a:r>
            <a:endParaRPr lang="en-US" dirty="0">
              <a:latin typeface="Consolas" charset="0"/>
            </a:endParaRPr>
          </a:p>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a:t>
            </a:r>
            <a:r>
              <a:rPr lang="en-US" dirty="0">
                <a:latin typeface="inherit" charset="0"/>
              </a:rPr>
              <a:t>id</a:t>
            </a:r>
            <a:r>
              <a:rPr lang="en-US" dirty="0">
                <a:solidFill>
                  <a:srgbClr val="006FE0"/>
                </a:solidFill>
                <a:latin typeface="inherit" charset="0"/>
              </a:rPr>
              <a:t> </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smtClean="0">
                <a:solidFill>
                  <a:srgbClr val="008000"/>
                </a:solidFill>
                <a:latin typeface="inherit" charset="0"/>
              </a:rPr>
              <a:t>'</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configura</a:t>
            </a:r>
            <a:r>
              <a:rPr lang="en-US" dirty="0">
                <a:solidFill>
                  <a:srgbClr val="006FE0"/>
                </a:solidFill>
                <a:latin typeface="inherit" charset="0"/>
              </a:rPr>
              <a:t> </a:t>
            </a:r>
            <a:r>
              <a:rPr lang="en-US" dirty="0">
                <a:latin typeface="inherit" charset="0"/>
              </a:rPr>
              <a:t>a</a:t>
            </a:r>
            <a:r>
              <a:rPr lang="en-US" dirty="0">
                <a:solidFill>
                  <a:srgbClr val="006FE0"/>
                </a:solidFill>
                <a:latin typeface="inherit" charset="0"/>
              </a:rPr>
              <a:t> </a:t>
            </a:r>
            <a:r>
              <a:rPr lang="en-US" dirty="0" err="1">
                <a:solidFill>
                  <a:srgbClr val="004ED0"/>
                </a:solidFill>
                <a:latin typeface="inherit" charset="0"/>
              </a:rPr>
              <a:t>propriedade</a:t>
            </a:r>
            <a:r>
              <a:rPr lang="en-US" dirty="0">
                <a:solidFill>
                  <a:srgbClr val="004ED0"/>
                </a:solidFill>
                <a:latin typeface="inherit" charset="0"/>
              </a:rPr>
              <a:t> </a:t>
            </a:r>
            <a:r>
              <a:rPr lang="en-US" dirty="0" err="1">
                <a:solidFill>
                  <a:srgbClr val="004ED0"/>
                </a:solidFill>
                <a:latin typeface="inherit" charset="0"/>
              </a:rPr>
              <a:t>backgroundColor</a:t>
            </a:r>
            <a:r>
              <a:rPr lang="en-US" dirty="0">
                <a:solidFill>
                  <a:srgbClr val="004ED0"/>
                </a:solidFill>
                <a:latin typeface="inherit" charset="0"/>
              </a:rPr>
              <a:t> do </a:t>
            </a:r>
            <a:r>
              <a:rPr lang="en-US" dirty="0" err="1">
                <a:latin typeface="inherit" charset="0"/>
              </a:rPr>
              <a:t>elemento</a:t>
            </a:r>
            <a:endParaRPr lang="en-US" dirty="0">
              <a:latin typeface="Consolas" charset="0"/>
            </a:endParaRPr>
          </a:p>
          <a:p>
            <a:pPr fontAlgn="base"/>
            <a:r>
              <a:rPr lang="en-US" dirty="0" smtClean="0">
                <a:latin typeface="inherit" charset="0"/>
              </a:rPr>
              <a:t>  </a:t>
            </a:r>
            <a:r>
              <a:rPr lang="en-US" dirty="0" err="1" smtClean="0">
                <a:latin typeface="inherit" charset="0"/>
              </a:rPr>
              <a:t>p</a:t>
            </a:r>
            <a:r>
              <a:rPr lang="en-US" dirty="0" err="1" smtClean="0">
                <a:solidFill>
                  <a:srgbClr val="333333"/>
                </a:solidFill>
                <a:latin typeface="inherit" charset="0"/>
              </a:rPr>
              <a:t>.</a:t>
            </a:r>
            <a:r>
              <a:rPr lang="en-US" dirty="0" err="1" smtClean="0">
                <a:latin typeface="inherit" charset="0"/>
              </a:rPr>
              <a:t>style</a:t>
            </a:r>
            <a:r>
              <a:rPr lang="en-US" dirty="0" err="1" smtClean="0">
                <a:solidFill>
                  <a:srgbClr val="333333"/>
                </a:solidFill>
                <a:latin typeface="inherit" charset="0"/>
              </a:rPr>
              <a:t>.</a:t>
            </a:r>
            <a:r>
              <a:rPr lang="en-US" dirty="0" err="1" smtClean="0">
                <a:latin typeface="inherit" charset="0"/>
              </a:rPr>
              <a:t>backgroundColor</a:t>
            </a:r>
            <a:r>
              <a:rPr lang="en-US" dirty="0">
                <a:solidFill>
                  <a:srgbClr val="006FE0"/>
                </a:solidFill>
                <a:latin typeface="inherit" charset="0"/>
              </a:rPr>
              <a:t>=</a:t>
            </a:r>
            <a:r>
              <a:rPr lang="en-US" dirty="0">
                <a:solidFill>
                  <a:srgbClr val="008000"/>
                </a:solidFill>
                <a:latin typeface="inherit" charset="0"/>
              </a:rPr>
              <a:t>'#0000FF'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a:p>
            <a:pPr fontAlgn="base"/>
            <a:r>
              <a:rPr lang="en-US" dirty="0">
                <a:latin typeface="Consolas" charset="0"/>
              </a:rPr>
              <a:t> </a:t>
            </a:r>
          </a:p>
        </p:txBody>
      </p:sp>
    </p:spTree>
    <p:extLst>
      <p:ext uri="{BB962C8B-B14F-4D97-AF65-F5344CB8AC3E}">
        <p14:creationId xmlns:p14="http://schemas.microsoft.com/office/powerpoint/2010/main" val="6367987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959024" y="2027587"/>
            <a:ext cx="7056784" cy="4401205"/>
          </a:xfrm>
          <a:prstGeom prst="rect">
            <a:avLst/>
          </a:prstGeom>
        </p:spPr>
        <p:txBody>
          <a:bodyPr wrap="square">
            <a:spAutoFit/>
          </a:bodyPr>
          <a:lstStyle/>
          <a:p>
            <a:pPr fontAlgn="base"/>
            <a:r>
              <a:rPr lang="en-US" dirty="0">
                <a:solidFill>
                  <a:srgbClr val="006FE0"/>
                </a:solidFill>
                <a:latin typeface="inherit" charset="0"/>
              </a:rPr>
              <a:t>&lt;!</a:t>
            </a:r>
            <a:r>
              <a:rPr lang="en-US" dirty="0">
                <a:solidFill>
                  <a:srgbClr val="004ED0"/>
                </a:solidFill>
                <a:latin typeface="inherit" charset="0"/>
              </a:rPr>
              <a:t>DOCTYPE </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meta </a:t>
            </a:r>
            <a:r>
              <a:rPr lang="en-US" dirty="0">
                <a:latin typeface="inherit" charset="0"/>
              </a:rPr>
              <a:t>charset</a:t>
            </a:r>
            <a:r>
              <a:rPr lang="en-US" dirty="0">
                <a:solidFill>
                  <a:srgbClr val="006FE0"/>
                </a:solidFill>
                <a:latin typeface="inherit" charset="0"/>
              </a:rPr>
              <a:t>=</a:t>
            </a:r>
            <a:r>
              <a:rPr lang="en-US" dirty="0">
                <a:solidFill>
                  <a:srgbClr val="008000"/>
                </a:solidFill>
                <a:latin typeface="inherit" charset="0"/>
              </a:rPr>
              <a:t>"UTF-8"</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r>
              <a:rPr lang="en-US" dirty="0">
                <a:solidFill>
                  <a:srgbClr val="004ED0"/>
                </a:solidFill>
                <a:latin typeface="inherit" charset="0"/>
              </a:rPr>
              <a:t>Demo</a:t>
            </a:r>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endParaRPr lang="en-US" dirty="0">
              <a:latin typeface="Consolas" charset="0"/>
            </a:endParaRPr>
          </a:p>
          <a:p>
            <a:pPr fontAlgn="base"/>
            <a:r>
              <a:rPr lang="en-US" dirty="0">
                <a:solidFill>
                  <a:srgbClr val="FF0000"/>
                </a:solidFill>
                <a:latin typeface="inherit" charset="0"/>
              </a:rPr>
              <a:t>&lt;script </a:t>
            </a:r>
            <a:r>
              <a:rPr lang="en-US" dirty="0" err="1">
                <a:solidFill>
                  <a:srgbClr val="004ED0"/>
                </a:solidFill>
                <a:latin typeface="inherit" charset="0"/>
              </a:rPr>
              <a:t>src</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meu_arquivo_javascript.js</a:t>
            </a:r>
            <a:r>
              <a:rPr lang="en-US" dirty="0">
                <a:solidFill>
                  <a:srgbClr val="008000"/>
                </a:solidFill>
                <a:latin typeface="inherit" charset="0"/>
              </a:rPr>
              <a:t>"</a:t>
            </a:r>
            <a:r>
              <a:rPr lang="en-US" dirty="0">
                <a:solidFill>
                  <a:srgbClr val="006FE0"/>
                </a:solidFill>
                <a:latin typeface="inherit" charset="0"/>
              </a:rPr>
              <a:t>&gt;</a:t>
            </a:r>
            <a:r>
              <a:rPr lang="en-US" dirty="0">
                <a:solidFill>
                  <a:srgbClr val="FF0000"/>
                </a:solidFill>
                <a:latin typeface="inherit" charset="0"/>
              </a:rPr>
              <a:t>&lt;/script&gt;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latin typeface="Consolas" charset="0"/>
              </a:rPr>
              <a:t> </a:t>
            </a: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h1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"id_h1"</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"classe_h1"</a:t>
            </a:r>
            <a:r>
              <a:rPr lang="en-US" dirty="0">
                <a:solidFill>
                  <a:srgbClr val="006FE0"/>
                </a:solidFill>
                <a:latin typeface="inherit" charset="0"/>
              </a:rPr>
              <a:t>&gt;</a:t>
            </a:r>
            <a:r>
              <a:rPr lang="en-US" dirty="0" err="1">
                <a:solidFill>
                  <a:srgbClr val="004ED0"/>
                </a:solidFill>
                <a:latin typeface="inherit" charset="0"/>
              </a:rPr>
              <a:t>Sou</a:t>
            </a:r>
            <a:r>
              <a:rPr lang="en-US" dirty="0">
                <a:solidFill>
                  <a:srgbClr val="004ED0"/>
                </a:solidFill>
                <a:latin typeface="inherit" charset="0"/>
              </a:rPr>
              <a:t> um </a:t>
            </a:r>
            <a:r>
              <a:rPr lang="en-US" dirty="0" err="1">
                <a:latin typeface="inherit" charset="0"/>
              </a:rPr>
              <a:t>cabe</a:t>
            </a:r>
            <a:r>
              <a:rPr lang="en-US" dirty="0" err="1">
                <a:latin typeface="Consolas" charset="0"/>
              </a:rPr>
              <a:t>ç</a:t>
            </a:r>
            <a:r>
              <a:rPr lang="en-US" dirty="0" err="1">
                <a:latin typeface="inherit" charset="0"/>
              </a:rPr>
              <a:t>alho</a:t>
            </a:r>
            <a:r>
              <a:rPr lang="en-US" dirty="0">
                <a:solidFill>
                  <a:srgbClr val="006FE0"/>
                </a:solidFill>
                <a:latin typeface="inherit" charset="0"/>
              </a:rPr>
              <a:t>!&lt;/</a:t>
            </a:r>
            <a:r>
              <a:rPr lang="en-US" dirty="0">
                <a:latin typeface="inherit" charset="0"/>
              </a:rPr>
              <a:t>h1</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classe_p</a:t>
            </a:r>
            <a:r>
              <a:rPr lang="en-US" dirty="0">
                <a:solidFill>
                  <a:srgbClr val="008000"/>
                </a:solidFill>
                <a:latin typeface="inherit" charset="0"/>
              </a:rPr>
              <a:t>"</a:t>
            </a:r>
            <a:r>
              <a:rPr lang="en-US" dirty="0">
                <a:solidFill>
                  <a:srgbClr val="006FE0"/>
                </a:solidFill>
                <a:latin typeface="inherit" charset="0"/>
              </a:rPr>
              <a:t>&gt;</a:t>
            </a:r>
            <a:endParaRPr lang="en-US" dirty="0">
              <a:latin typeface="Consolas" charset="0"/>
            </a:endParaRPr>
          </a:p>
          <a:p>
            <a:pPr fontAlgn="base"/>
            <a:r>
              <a:rPr lang="en-US" dirty="0">
                <a:solidFill>
                  <a:srgbClr val="004ED0"/>
                </a:solidFill>
                <a:latin typeface="inherit" charset="0"/>
              </a:rPr>
              <a:t>Um </a:t>
            </a:r>
            <a:r>
              <a:rPr lang="en-US" dirty="0" err="1">
                <a:solidFill>
                  <a:srgbClr val="004ED0"/>
                </a:solidFill>
                <a:latin typeface="inherit" charset="0"/>
              </a:rPr>
              <a:t>texto</a:t>
            </a:r>
            <a:r>
              <a:rPr lang="en-US" dirty="0">
                <a:solidFill>
                  <a:srgbClr val="004ED0"/>
                </a:solidFill>
                <a:latin typeface="inherit" charset="0"/>
              </a:rPr>
              <a:t> </a:t>
            </a:r>
            <a:r>
              <a:rPr lang="en-US" dirty="0" err="1">
                <a:solidFill>
                  <a:srgbClr val="004ED0"/>
                </a:solidFill>
                <a:latin typeface="inherit" charset="0"/>
              </a:rPr>
              <a:t>qualquer</a:t>
            </a:r>
            <a:r>
              <a:rPr lang="en-US" dirty="0">
                <a:solidFill>
                  <a:srgbClr val="004ED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de </a:t>
            </a:r>
            <a:r>
              <a:rPr lang="en-US" dirty="0" err="1">
                <a:solidFill>
                  <a:srgbClr val="004ED0"/>
                </a:solidFill>
                <a:latin typeface="inherit" charset="0"/>
              </a:rPr>
              <a:t>uma</a:t>
            </a:r>
            <a:r>
              <a:rPr lang="en-US" dirty="0">
                <a:solidFill>
                  <a:srgbClr val="004ED0"/>
                </a:solidFill>
                <a:latin typeface="inherit" charset="0"/>
              </a:rPr>
              <a:t> tag de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Aqui</a:t>
            </a:r>
            <a:r>
              <a:rPr lang="en-US" dirty="0">
                <a:solidFill>
                  <a:srgbClr val="004ED0"/>
                </a:solidFill>
                <a:latin typeface="inherit" charset="0"/>
              </a:rPr>
              <a:t> </a:t>
            </a:r>
            <a:r>
              <a:rPr lang="en-US" dirty="0" err="1">
                <a:latin typeface="inherit" charset="0"/>
              </a:rPr>
              <a:t>tamb</a:t>
            </a:r>
            <a:r>
              <a:rPr lang="en-US" dirty="0" err="1">
                <a:latin typeface="Consolas" charset="0"/>
              </a:rPr>
              <a:t>é</a:t>
            </a:r>
            <a:r>
              <a:rPr lang="en-US" dirty="0" err="1">
                <a:latin typeface="inherit" charset="0"/>
              </a:rPr>
              <a:t>m</a:t>
            </a:r>
            <a:endParaRPr lang="en-US" dirty="0">
              <a:latin typeface="Consolas" charset="0"/>
            </a:endParaRPr>
          </a:p>
          <a:p>
            <a:pPr fontAlgn="base"/>
            <a:r>
              <a:rPr lang="en-US" dirty="0" err="1">
                <a:solidFill>
                  <a:srgbClr val="004ED0"/>
                </a:solidFill>
                <a:latin typeface="inherit" charset="0"/>
              </a:rPr>
              <a:t>temos</a:t>
            </a:r>
            <a:r>
              <a:rPr lang="en-US" dirty="0">
                <a:solidFill>
                  <a:srgbClr val="004ED0"/>
                </a:solidFill>
                <a:latin typeface="inherit" charset="0"/>
              </a:rPr>
              <a:t> </a:t>
            </a:r>
            <a:r>
              <a:rPr lang="en-US" dirty="0" err="1">
                <a:solidFill>
                  <a:srgbClr val="004ED0"/>
                </a:solidFill>
                <a:latin typeface="inherit" charset="0"/>
              </a:rPr>
              <a:t>outras</a:t>
            </a:r>
            <a:r>
              <a:rPr lang="en-US" dirty="0">
                <a:solidFill>
                  <a:srgbClr val="004ED0"/>
                </a:solidFill>
                <a:latin typeface="inherit" charset="0"/>
              </a:rPr>
              <a:t> </a:t>
            </a:r>
            <a:r>
              <a:rPr lang="en-US" dirty="0">
                <a:latin typeface="inherit" charset="0"/>
              </a:rPr>
              <a:t>tags</a:t>
            </a:r>
            <a:r>
              <a:rPr lang="en-US" dirty="0">
                <a:solidFill>
                  <a:srgbClr val="333333"/>
                </a:solidFill>
                <a:latin typeface="inherit" charset="0"/>
              </a:rPr>
              <a:t>,</a:t>
            </a:r>
            <a:r>
              <a:rPr lang="en-US" dirty="0">
                <a:solidFill>
                  <a:srgbClr val="006FE0"/>
                </a:solidFill>
                <a:latin typeface="inherit" charset="0"/>
              </a:rPr>
              <a:t> </a:t>
            </a:r>
            <a:r>
              <a:rPr lang="en-US" dirty="0" err="1">
                <a:latin typeface="inherit" charset="0"/>
              </a:rPr>
              <a:t>como</a:t>
            </a:r>
            <a:r>
              <a:rPr lang="en-US" dirty="0">
                <a:solidFill>
                  <a:srgbClr val="006FE0"/>
                </a:solidFill>
                <a:latin typeface="inherit" charset="0"/>
              </a:rPr>
              <a:t> &lt;</a:t>
            </a:r>
            <a:r>
              <a:rPr lang="en-US" dirty="0">
                <a:latin typeface="inherit" charset="0"/>
              </a:rPr>
              <a:t>a</a:t>
            </a:r>
            <a:r>
              <a:rPr lang="en-US" dirty="0">
                <a:solidFill>
                  <a:srgbClr val="006FE0"/>
                </a:solidFill>
                <a:latin typeface="inherit" charset="0"/>
              </a:rPr>
              <a:t> </a:t>
            </a:r>
            <a:r>
              <a:rPr lang="en-US" dirty="0" err="1">
                <a:latin typeface="inherit" charset="0"/>
              </a:rPr>
              <a:t>href</a:t>
            </a:r>
            <a:r>
              <a:rPr lang="en-US" dirty="0">
                <a:solidFill>
                  <a:srgbClr val="006FE0"/>
                </a:solidFill>
                <a:latin typeface="inherit" charset="0"/>
              </a:rPr>
              <a:t>=</a:t>
            </a:r>
            <a:r>
              <a:rPr lang="en-US" dirty="0">
                <a:solidFill>
                  <a:srgbClr val="008000"/>
                </a:solidFill>
                <a:latin typeface="inherit" charset="0"/>
              </a:rPr>
              <a:t>"#"</a:t>
            </a:r>
            <a:r>
              <a:rPr lang="en-US" dirty="0">
                <a:solidFill>
                  <a:srgbClr val="006FE0"/>
                </a:solidFill>
                <a:latin typeface="inherit" charset="0"/>
              </a:rPr>
              <a:t>&gt;</a:t>
            </a:r>
            <a:r>
              <a:rPr lang="en-US" dirty="0">
                <a:solidFill>
                  <a:srgbClr val="004ED0"/>
                </a:solidFill>
                <a:latin typeface="inherit" charset="0"/>
              </a:rPr>
              <a:t>um </a:t>
            </a:r>
            <a:r>
              <a:rPr lang="en-US" dirty="0">
                <a:latin typeface="inherit" charset="0"/>
              </a:rPr>
              <a:t>link</a:t>
            </a:r>
            <a:r>
              <a:rPr lang="en-US" dirty="0">
                <a:solidFill>
                  <a:srgbClr val="006FE0"/>
                </a:solidFill>
                <a:latin typeface="inherit" charset="0"/>
              </a:rPr>
              <a:t>&lt;/</a:t>
            </a:r>
            <a:r>
              <a:rPr lang="en-US" dirty="0">
                <a:latin typeface="inherit" charset="0"/>
              </a:rPr>
              <a:t>a</a:t>
            </a:r>
            <a:r>
              <a:rPr lang="en-US" dirty="0">
                <a:solidFill>
                  <a:srgbClr val="006FE0"/>
                </a:solidFill>
                <a:latin typeface="inherit" charset="0"/>
              </a:rPr>
              <a:t>&gt;</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ou</a:t>
            </a:r>
            <a:r>
              <a:rPr lang="en-US" dirty="0">
                <a:solidFill>
                  <a:srgbClr val="004ED0"/>
                </a:solidFill>
                <a:latin typeface="inherit" charset="0"/>
              </a:rPr>
              <a:t> um </a:t>
            </a:r>
            <a:r>
              <a:rPr lang="en-US" dirty="0" err="1">
                <a:latin typeface="inherit" charset="0"/>
              </a:rPr>
              <a:t>texto</a:t>
            </a:r>
            <a:endParaRPr lang="en-US" dirty="0">
              <a:latin typeface="Consolas" charset="0"/>
            </a:endParaRPr>
          </a:p>
          <a:p>
            <a:pPr fontAlgn="base"/>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err="1">
                <a:solidFill>
                  <a:srgbClr val="004ED0"/>
                </a:solidFill>
                <a:latin typeface="inherit" charset="0"/>
              </a:rPr>
              <a:t>em</a:t>
            </a:r>
            <a:r>
              <a:rPr lang="en-US" dirty="0">
                <a:solidFill>
                  <a:srgbClr val="004ED0"/>
                </a:solidFill>
                <a:latin typeface="inherit" charset="0"/>
              </a:rPr>
              <a:t> </a:t>
            </a:r>
            <a:r>
              <a:rPr lang="en-US" dirty="0" err="1">
                <a:latin typeface="inherit" charset="0"/>
              </a:rPr>
              <a:t>negrito</a:t>
            </a:r>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"id_p2"</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"classe_p2"</a:t>
            </a:r>
            <a:r>
              <a:rPr lang="en-US" dirty="0">
                <a:solidFill>
                  <a:srgbClr val="006FE0"/>
                </a:solidFill>
                <a:latin typeface="inherit" charset="0"/>
              </a:rPr>
              <a:t>&gt;</a:t>
            </a:r>
            <a:endParaRPr lang="en-US" dirty="0">
              <a:latin typeface="Consolas" charset="0"/>
            </a:endParaRPr>
          </a:p>
          <a:p>
            <a:pPr fontAlgn="base"/>
            <a:r>
              <a:rPr lang="en-US" dirty="0">
                <a:latin typeface="inherit" charset="0"/>
              </a:rPr>
              <a:t>Este</a:t>
            </a:r>
            <a:r>
              <a:rPr lang="en-US" dirty="0">
                <a:solidFill>
                  <a:srgbClr val="006FE0"/>
                </a:solidFill>
                <a:latin typeface="inherit" charset="0"/>
              </a:rPr>
              <a:t> </a:t>
            </a:r>
            <a:r>
              <a:rPr lang="en-US" dirty="0" err="1">
                <a:latin typeface="Consolas" charset="0"/>
              </a:rPr>
              <a:t>é</a:t>
            </a:r>
            <a:r>
              <a:rPr lang="en-US" dirty="0">
                <a:solidFill>
                  <a:srgbClr val="006FE0"/>
                </a:solidFill>
                <a:latin typeface="inherit" charset="0"/>
              </a:rPr>
              <a:t> </a:t>
            </a:r>
            <a:r>
              <a:rPr lang="en-US" dirty="0">
                <a:solidFill>
                  <a:srgbClr val="004ED0"/>
                </a:solidFill>
                <a:latin typeface="inherit" charset="0"/>
              </a:rPr>
              <a:t>outro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p:txBody>
      </p:sp>
      <p:sp>
        <p:nvSpPr>
          <p:cNvPr id="4" name="TextBox 3"/>
          <p:cNvSpPr txBox="1"/>
          <p:nvPr/>
        </p:nvSpPr>
        <p:spPr>
          <a:xfrm>
            <a:off x="959024" y="1707502"/>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631761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609600" y="2204864"/>
            <a:ext cx="4572000" cy="2462213"/>
          </a:xfrm>
          <a:prstGeom prst="rect">
            <a:avLst/>
          </a:prstGeom>
        </p:spPr>
        <p:txBody>
          <a:bodyPr>
            <a:spAutoFit/>
          </a:bodyPr>
          <a:lstStyle/>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id </a:t>
            </a:r>
            <a:r>
              <a:rPr lang="en-US" dirty="0" err="1">
                <a:solidFill>
                  <a:srgbClr val="004ED0"/>
                </a:solidFill>
                <a:latin typeface="inherit" charset="0"/>
              </a:rPr>
              <a:t>id_p</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solidFill>
                  <a:srgbClr val="004ED0"/>
                </a:solidFill>
                <a:latin typeface="inherit" charset="0"/>
              </a:rPr>
              <a:t>Localiza</a:t>
            </a:r>
            <a:r>
              <a:rPr lang="en-US" dirty="0">
                <a:solidFill>
                  <a:srgbClr val="004ED0"/>
                </a:solidFill>
                <a:latin typeface="inherit" charset="0"/>
              </a:rPr>
              <a:t> </a:t>
            </a:r>
            <a:r>
              <a:rPr lang="en-US" dirty="0" err="1">
                <a:solidFill>
                  <a:srgbClr val="004ED0"/>
                </a:solidFill>
                <a:latin typeface="inherit" charset="0"/>
              </a:rPr>
              <a:t>os</a:t>
            </a:r>
            <a:r>
              <a:rPr lang="en-US" dirty="0">
                <a:solidFill>
                  <a:srgbClr val="004ED0"/>
                </a:solidFill>
                <a:latin typeface="inherit" charset="0"/>
              </a:rPr>
              <a:t> </a:t>
            </a:r>
            <a:r>
              <a:rPr lang="en-US" dirty="0" err="1">
                <a:latin typeface="inherit" charset="0"/>
              </a:rPr>
              <a:t>elementos</a:t>
            </a:r>
            <a:r>
              <a:rPr lang="en-US" dirty="0">
                <a:solidFill>
                  <a:srgbClr val="006FE0"/>
                </a:solidFill>
                <a:latin typeface="inherit" charset="0"/>
              </a:rPr>
              <a:t> </a:t>
            </a:r>
            <a:r>
              <a:rPr lang="en-US" dirty="0">
                <a:solidFill>
                  <a:srgbClr val="004ED0"/>
                </a:solidFill>
                <a:latin typeface="inherit" charset="0"/>
              </a:rPr>
              <a:t>a</a:t>
            </a:r>
            <a:r>
              <a:rPr lang="en-US" dirty="0">
                <a:solidFill>
                  <a:srgbClr val="006FE0"/>
                </a:solidFill>
                <a:latin typeface="inherit" charset="0"/>
              </a:rPr>
              <a:t> </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a:t>
            </a:r>
            <a:r>
              <a:rPr lang="en-US" dirty="0">
                <a:latin typeface="inherit" charset="0"/>
              </a:rPr>
              <a:t>do</a:t>
            </a:r>
            <a:r>
              <a:rPr lang="en-US" dirty="0">
                <a:solidFill>
                  <a:srgbClr val="006FE0"/>
                </a:solidFill>
                <a:latin typeface="inherit" charset="0"/>
              </a:rPr>
              <a:t> </a:t>
            </a:r>
            <a:r>
              <a:rPr lang="en-US" dirty="0">
                <a:latin typeface="inherit" charset="0"/>
              </a:rPr>
              <a:t>p</a:t>
            </a:r>
            <a:endParaRPr lang="en-US" dirty="0">
              <a:latin typeface="Consolas" charset="0"/>
            </a:endParaRPr>
          </a:p>
          <a:p>
            <a:pPr fontAlgn="base"/>
            <a:r>
              <a:rPr lang="en-US" dirty="0" err="1">
                <a:solidFill>
                  <a:srgbClr val="004ED0"/>
                </a:solidFill>
                <a:latin typeface="inherit" charset="0"/>
              </a:rPr>
              <a:t>var</a:t>
            </a:r>
            <a:r>
              <a:rPr lang="en-US" dirty="0">
                <a:solidFill>
                  <a:srgbClr val="004ED0"/>
                </a:solidFill>
                <a:latin typeface="inherit" charset="0"/>
              </a:rPr>
              <a:t> </a:t>
            </a:r>
            <a:r>
              <a:rPr lang="en-US" dirty="0">
                <a:latin typeface="inherit" charset="0"/>
              </a:rPr>
              <a:t>links</a:t>
            </a:r>
            <a:r>
              <a:rPr lang="en-US" dirty="0">
                <a:solidFill>
                  <a:srgbClr val="006FE0"/>
                </a:solidFill>
                <a:latin typeface="inherit" charset="0"/>
              </a:rPr>
              <a:t> = </a:t>
            </a:r>
            <a:r>
              <a:rPr lang="en-US" dirty="0" err="1">
                <a:latin typeface="inherit" charset="0"/>
              </a:rPr>
              <a:t>p</a:t>
            </a:r>
            <a:r>
              <a:rPr lang="en-US" dirty="0" err="1">
                <a:solidFill>
                  <a:srgbClr val="333333"/>
                </a:solidFill>
                <a:latin typeface="inherit" charset="0"/>
              </a:rPr>
              <a:t>.</a:t>
            </a:r>
            <a:r>
              <a:rPr lang="en-US" dirty="0" err="1">
                <a:solidFill>
                  <a:srgbClr val="004ED0"/>
                </a:solidFill>
                <a:latin typeface="inherit" charset="0"/>
              </a:rPr>
              <a:t>getElementsByTagName</a:t>
            </a:r>
            <a:r>
              <a:rPr lang="en-US" dirty="0">
                <a:solidFill>
                  <a:srgbClr val="333333"/>
                </a:solidFill>
                <a:latin typeface="inherit" charset="0"/>
              </a:rPr>
              <a:t>(</a:t>
            </a:r>
            <a:r>
              <a:rPr lang="en-US" dirty="0">
                <a:solidFill>
                  <a:srgbClr val="008000"/>
                </a:solidFill>
                <a:latin typeface="inherit" charset="0"/>
              </a:rPr>
              <a:t>'a'</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latin typeface="inherit" charset="0"/>
              </a:rPr>
              <a:t>Alerta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atributo</a:t>
            </a:r>
            <a:r>
              <a:rPr lang="en-US" dirty="0">
                <a:solidFill>
                  <a:srgbClr val="004ED0"/>
                </a:solidFill>
                <a:latin typeface="inherit" charset="0"/>
              </a:rPr>
              <a:t> </a:t>
            </a:r>
            <a:r>
              <a:rPr lang="en-US" dirty="0" err="1">
                <a:solidFill>
                  <a:srgbClr val="004ED0"/>
                </a:solidFill>
                <a:latin typeface="inherit" charset="0"/>
              </a:rPr>
              <a:t>href</a:t>
            </a:r>
            <a:r>
              <a:rPr lang="en-US" dirty="0">
                <a:solidFill>
                  <a:srgbClr val="004ED0"/>
                </a:solidFill>
                <a:latin typeface="inherit" charset="0"/>
              </a:rPr>
              <a:t> do </a:t>
            </a:r>
            <a:r>
              <a:rPr lang="en-US" dirty="0" err="1">
                <a:solidFill>
                  <a:srgbClr val="004ED0"/>
                </a:solidFill>
                <a:latin typeface="inherit" charset="0"/>
              </a:rPr>
              <a:t>primeiro</a:t>
            </a:r>
            <a:r>
              <a:rPr lang="en-US" dirty="0">
                <a:solidFill>
                  <a:srgbClr val="004ED0"/>
                </a:solidFill>
                <a:latin typeface="inherit" charset="0"/>
              </a:rPr>
              <a:t> link</a:t>
            </a:r>
            <a:endParaRPr lang="en-US" dirty="0">
              <a:latin typeface="Consolas" charset="0"/>
            </a:endParaRPr>
          </a:p>
          <a:p>
            <a:pPr fontAlgn="base"/>
            <a:r>
              <a:rPr lang="en-US" dirty="0">
                <a:solidFill>
                  <a:srgbClr val="004ED0"/>
                </a:solidFill>
                <a:latin typeface="inherit" charset="0"/>
              </a:rPr>
              <a:t>alert</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CE0000"/>
                </a:solidFill>
                <a:latin typeface="inherit" charset="0"/>
              </a:rPr>
              <a:t>0</a:t>
            </a:r>
            <a:r>
              <a:rPr lang="en-US" dirty="0">
                <a:solidFill>
                  <a:srgbClr val="333333"/>
                </a:solidFill>
                <a:latin typeface="inherit" charset="0"/>
              </a:rPr>
              <a:t>].</a:t>
            </a:r>
            <a:r>
              <a:rPr lang="en-US" dirty="0" err="1">
                <a:latin typeface="inherit" charset="0"/>
              </a:rPr>
              <a:t>href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p:txBody>
      </p:sp>
      <p:sp>
        <p:nvSpPr>
          <p:cNvPr id="4" name="TextBox 3"/>
          <p:cNvSpPr txBox="1"/>
          <p:nvPr/>
        </p:nvSpPr>
        <p:spPr>
          <a:xfrm>
            <a:off x="609600" y="168106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787863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no </a:t>
            </a:r>
            <a:r>
              <a:rPr lang="en-US" dirty="0" err="1" smtClean="0"/>
              <a:t>Javascript</a:t>
            </a:r>
            <a:endParaRPr lang="en-US" dirty="0"/>
          </a:p>
        </p:txBody>
      </p:sp>
      <p:sp>
        <p:nvSpPr>
          <p:cNvPr id="3" name="Rectangle 2"/>
          <p:cNvSpPr/>
          <p:nvPr/>
        </p:nvSpPr>
        <p:spPr>
          <a:xfrm>
            <a:off x="609600" y="1628800"/>
            <a:ext cx="8066856" cy="523220"/>
          </a:xfrm>
          <a:prstGeom prst="rect">
            <a:avLst/>
          </a:prstGeom>
        </p:spPr>
        <p:txBody>
          <a:bodyPr wrap="square">
            <a:spAutoFit/>
          </a:bodyPr>
          <a:lstStyle/>
          <a:p>
            <a:r>
              <a:rPr lang="en-US"/>
              <a:t>Toda </a:t>
            </a:r>
            <a:r>
              <a:rPr lang="en-US" dirty="0" err="1"/>
              <a:t>função</a:t>
            </a:r>
            <a:r>
              <a:rPr lang="en-US" dirty="0"/>
              <a:t> </a:t>
            </a:r>
            <a:r>
              <a:rPr lang="en-US" dirty="0" err="1"/>
              <a:t>javascript</a:t>
            </a:r>
            <a:r>
              <a:rPr lang="en-US" dirty="0"/>
              <a:t> tem um </a:t>
            </a:r>
            <a:r>
              <a:rPr lang="en-US" dirty="0" err="1"/>
              <a:t>objeto</a:t>
            </a:r>
            <a:r>
              <a:rPr lang="en-US" dirty="0"/>
              <a:t> </a:t>
            </a:r>
            <a:r>
              <a:rPr lang="en-US" dirty="0" err="1"/>
              <a:t>associado</a:t>
            </a:r>
            <a:r>
              <a:rPr lang="en-US" dirty="0"/>
              <a:t> a </a:t>
            </a:r>
            <a:r>
              <a:rPr lang="en-US" dirty="0" err="1"/>
              <a:t>função</a:t>
            </a:r>
            <a:r>
              <a:rPr lang="en-US" dirty="0"/>
              <a:t>, que </a:t>
            </a:r>
            <a:r>
              <a:rPr lang="en-US" dirty="0" err="1"/>
              <a:t>é</a:t>
            </a:r>
            <a:r>
              <a:rPr lang="en-US" dirty="0"/>
              <a:t> </a:t>
            </a:r>
            <a:r>
              <a:rPr lang="en-US" dirty="0" err="1"/>
              <a:t>representada</a:t>
            </a:r>
            <a:r>
              <a:rPr lang="en-US" dirty="0"/>
              <a:t> para </a:t>
            </a:r>
            <a:r>
              <a:rPr lang="en-US" dirty="0" err="1"/>
              <a:t>palavra</a:t>
            </a:r>
            <a:r>
              <a:rPr lang="en-US" dirty="0"/>
              <a:t> this. O ECMAScript </a:t>
            </a:r>
            <a:r>
              <a:rPr lang="en-US" dirty="0" err="1"/>
              <a:t>chama</a:t>
            </a:r>
            <a:r>
              <a:rPr lang="en-US" dirty="0"/>
              <a:t> </a:t>
            </a:r>
            <a:r>
              <a:rPr lang="en-US" dirty="0" err="1"/>
              <a:t>isso</a:t>
            </a:r>
            <a:r>
              <a:rPr lang="en-US" dirty="0"/>
              <a:t> </a:t>
            </a:r>
            <a:r>
              <a:rPr lang="en-US" dirty="0" err="1"/>
              <a:t>ThisBinding</a:t>
            </a:r>
            <a:r>
              <a:rPr lang="en-US" dirty="0"/>
              <a:t>. </a:t>
            </a:r>
          </a:p>
        </p:txBody>
      </p:sp>
      <p:sp>
        <p:nvSpPr>
          <p:cNvPr id="4" name="Rectangle 3"/>
          <p:cNvSpPr/>
          <p:nvPr/>
        </p:nvSpPr>
        <p:spPr>
          <a:xfrm>
            <a:off x="609600" y="2348880"/>
            <a:ext cx="7778824" cy="738664"/>
          </a:xfrm>
          <a:prstGeom prst="rect">
            <a:avLst/>
          </a:prstGeom>
        </p:spPr>
        <p:txBody>
          <a:bodyPr wrap="square">
            <a:spAutoFit/>
          </a:bodyPr>
          <a:lstStyle/>
          <a:p>
            <a:r>
              <a:rPr lang="en-US" dirty="0" smtClean="0"/>
              <a:t>Um </a:t>
            </a:r>
            <a:r>
              <a:rPr lang="en-US" dirty="0" err="1" smtClean="0"/>
              <a:t>evento</a:t>
            </a:r>
            <a:r>
              <a:rPr lang="en-US" dirty="0" smtClean="0"/>
              <a:t> que </a:t>
            </a:r>
            <a:r>
              <a:rPr lang="en-US" dirty="0" err="1" smtClean="0"/>
              <a:t>acontece</a:t>
            </a:r>
            <a:r>
              <a:rPr lang="en-US" dirty="0" smtClean="0"/>
              <a:t> </a:t>
            </a:r>
            <a:r>
              <a:rPr lang="en-US" dirty="0" err="1" smtClean="0"/>
              <a:t>toda</a:t>
            </a:r>
            <a:r>
              <a:rPr lang="en-US" dirty="0" smtClean="0"/>
              <a:t> </a:t>
            </a:r>
            <a:r>
              <a:rPr lang="en-US" dirty="0" err="1" smtClean="0"/>
              <a:t>vez</a:t>
            </a:r>
            <a:r>
              <a:rPr lang="en-US" dirty="0" smtClean="0"/>
              <a:t> que um </a:t>
            </a:r>
            <a:r>
              <a:rPr lang="en-US" dirty="0" err="1" smtClean="0"/>
              <a:t>código</a:t>
            </a:r>
            <a:r>
              <a:rPr lang="en-US" dirty="0" smtClean="0"/>
              <a:t> JavaScript </a:t>
            </a:r>
            <a:r>
              <a:rPr lang="en-US" dirty="0" err="1" smtClean="0"/>
              <a:t>é</a:t>
            </a:r>
            <a:r>
              <a:rPr lang="en-US" dirty="0" smtClean="0"/>
              <a:t> </a:t>
            </a:r>
            <a:r>
              <a:rPr lang="en-US" dirty="0" err="1" smtClean="0"/>
              <a:t>executado</a:t>
            </a:r>
            <a:r>
              <a:rPr lang="en-US" dirty="0" smtClean="0"/>
              <a:t> e um novo </a:t>
            </a:r>
            <a:r>
              <a:rPr lang="en-US" dirty="0" err="1" smtClean="0"/>
              <a:t>contexto</a:t>
            </a:r>
            <a:r>
              <a:rPr lang="en-US" dirty="0" smtClean="0"/>
              <a:t> de </a:t>
            </a:r>
            <a:r>
              <a:rPr lang="en-US" dirty="0" err="1" smtClean="0"/>
              <a:t>execução</a:t>
            </a:r>
            <a:r>
              <a:rPr lang="en-US" dirty="0" smtClean="0"/>
              <a:t> </a:t>
            </a:r>
            <a:r>
              <a:rPr lang="en-US" dirty="0" err="1" smtClean="0"/>
              <a:t>é</a:t>
            </a:r>
            <a:r>
              <a:rPr lang="en-US" dirty="0" smtClean="0"/>
              <a:t> </a:t>
            </a:r>
            <a:r>
              <a:rPr lang="en-US" dirty="0" err="1" smtClean="0"/>
              <a:t>estabelecido</a:t>
            </a:r>
            <a:r>
              <a:rPr lang="en-US" dirty="0" smtClean="0"/>
              <a:t>. O valor do this </a:t>
            </a:r>
            <a:r>
              <a:rPr lang="en-US" dirty="0" err="1" smtClean="0"/>
              <a:t>é</a:t>
            </a:r>
            <a:r>
              <a:rPr lang="en-US" dirty="0" smtClean="0"/>
              <a:t> </a:t>
            </a:r>
            <a:r>
              <a:rPr lang="en-US" dirty="0" err="1" smtClean="0"/>
              <a:t>constante</a:t>
            </a:r>
            <a:r>
              <a:rPr lang="en-US" dirty="0" smtClean="0"/>
              <a:t> e </a:t>
            </a:r>
            <a:r>
              <a:rPr lang="en-US" dirty="0" err="1" smtClean="0"/>
              <a:t>ele</a:t>
            </a:r>
            <a:r>
              <a:rPr lang="en-US" dirty="0" smtClean="0"/>
              <a:t> </a:t>
            </a:r>
            <a:r>
              <a:rPr lang="en-US" dirty="0" err="1" smtClean="0"/>
              <a:t>existe</a:t>
            </a:r>
            <a:r>
              <a:rPr lang="en-US" dirty="0" smtClean="0"/>
              <a:t> </a:t>
            </a:r>
            <a:r>
              <a:rPr lang="en-US" dirty="0" err="1" smtClean="0"/>
              <a:t>enquanto</a:t>
            </a:r>
            <a:r>
              <a:rPr lang="en-US" dirty="0" smtClean="0"/>
              <a:t> </a:t>
            </a:r>
            <a:r>
              <a:rPr lang="en-US" dirty="0" err="1" smtClean="0"/>
              <a:t>este</a:t>
            </a:r>
            <a:r>
              <a:rPr lang="en-US" dirty="0" smtClean="0"/>
              <a:t> </a:t>
            </a:r>
            <a:r>
              <a:rPr lang="en-US" dirty="0" err="1" smtClean="0"/>
              <a:t>contexto</a:t>
            </a:r>
            <a:r>
              <a:rPr lang="en-US" dirty="0" smtClean="0"/>
              <a:t> de </a:t>
            </a:r>
            <a:r>
              <a:rPr lang="en-US" dirty="0" err="1" smtClean="0"/>
              <a:t>execução</a:t>
            </a:r>
            <a:r>
              <a:rPr lang="en-US" dirty="0" smtClean="0"/>
              <a:t> </a:t>
            </a:r>
            <a:r>
              <a:rPr lang="en-US" dirty="0" err="1" smtClean="0"/>
              <a:t>existir</a:t>
            </a:r>
            <a:r>
              <a:rPr lang="en-US" dirty="0" smtClean="0"/>
              <a:t>.</a:t>
            </a:r>
            <a:endParaRPr lang="en-US" dirty="0"/>
          </a:p>
        </p:txBody>
      </p:sp>
      <p:sp>
        <p:nvSpPr>
          <p:cNvPr id="5" name="Rectangle 4"/>
          <p:cNvSpPr/>
          <p:nvPr/>
        </p:nvSpPr>
        <p:spPr>
          <a:xfrm>
            <a:off x="609600" y="3303674"/>
            <a:ext cx="2282997" cy="1169551"/>
          </a:xfrm>
          <a:prstGeom prst="rect">
            <a:avLst/>
          </a:prstGeom>
        </p:spPr>
        <p:txBody>
          <a:bodyPr wrap="none">
            <a:spAutoFit/>
          </a:bodyPr>
          <a:lstStyle/>
          <a:p>
            <a:r>
              <a:rPr lang="en-US" dirty="0"/>
              <a:t>function </a:t>
            </a:r>
            <a:r>
              <a:rPr lang="en-US" dirty="0" err="1"/>
              <a:t>myFunc</a:t>
            </a:r>
            <a:r>
              <a:rPr lang="en-US" dirty="0"/>
              <a:t> () {     </a:t>
            </a:r>
            <a:endParaRPr lang="en-US" dirty="0" smtClean="0"/>
          </a:p>
          <a:p>
            <a:r>
              <a:rPr lang="en-US" dirty="0" smtClean="0"/>
              <a:t>             </a:t>
            </a:r>
            <a:r>
              <a:rPr lang="en-US" dirty="0" err="1" smtClean="0"/>
              <a:t>console.log</a:t>
            </a:r>
            <a:r>
              <a:rPr lang="en-US" dirty="0" smtClean="0"/>
              <a:t>(this</a:t>
            </a:r>
            <a:r>
              <a:rPr lang="en-US" dirty="0"/>
              <a:t>);  </a:t>
            </a:r>
            <a:endParaRPr lang="en-US" dirty="0" smtClean="0"/>
          </a:p>
          <a:p>
            <a:r>
              <a:rPr lang="en-US" dirty="0" smtClean="0"/>
              <a:t> }</a:t>
            </a:r>
          </a:p>
          <a:p>
            <a:endParaRPr lang="en-US" dirty="0"/>
          </a:p>
          <a:p>
            <a:r>
              <a:rPr lang="en-US" dirty="0" err="1" smtClean="0"/>
              <a:t>myFunc</a:t>
            </a:r>
            <a:r>
              <a:rPr lang="en-US" dirty="0"/>
              <a:t>();</a:t>
            </a:r>
          </a:p>
        </p:txBody>
      </p:sp>
      <p:sp>
        <p:nvSpPr>
          <p:cNvPr id="6" name="Rectangle 5"/>
          <p:cNvSpPr/>
          <p:nvPr/>
        </p:nvSpPr>
        <p:spPr>
          <a:xfrm>
            <a:off x="467544" y="6237312"/>
            <a:ext cx="4431021" cy="307777"/>
          </a:xfrm>
          <a:prstGeom prst="rect">
            <a:avLst/>
          </a:prstGeom>
        </p:spPr>
        <p:txBody>
          <a:bodyPr wrap="none">
            <a:spAutoFit/>
          </a:bodyPr>
          <a:lstStyle/>
          <a:p>
            <a:r>
              <a:rPr lang="en-US" dirty="0"/>
              <a:t>https://</a:t>
            </a:r>
            <a:r>
              <a:rPr lang="en-US" dirty="0" err="1"/>
              <a:t>tableless.com.br</a:t>
            </a:r>
            <a:r>
              <a:rPr lang="en-US" dirty="0"/>
              <a:t>/</a:t>
            </a:r>
            <a:r>
              <a:rPr lang="en-US" dirty="0" err="1"/>
              <a:t>javascript</a:t>
            </a:r>
            <a:r>
              <a:rPr lang="en-US" dirty="0"/>
              <a:t>-</a:t>
            </a:r>
            <a:r>
              <a:rPr lang="en-US" dirty="0" err="1"/>
              <a:t>entendendo</a:t>
            </a:r>
            <a:r>
              <a:rPr lang="en-US" dirty="0"/>
              <a:t>-o-this/ </a:t>
            </a:r>
          </a:p>
        </p:txBody>
      </p:sp>
    </p:spTree>
    <p:extLst>
      <p:ext uri="{BB962C8B-B14F-4D97-AF65-F5344CB8AC3E}">
        <p14:creationId xmlns:p14="http://schemas.microsoft.com/office/powerpoint/2010/main" val="130730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charset="0"/>
                <a:ea typeface="Times New Roman" charset="0"/>
                <a:cs typeface="Times New Roman" charset="0"/>
              </a:rPr>
              <a:t>Back to </a:t>
            </a:r>
            <a:r>
              <a:rPr lang="en-US" b="1" dirty="0" err="1" smtClean="0">
                <a:latin typeface="Times New Roman" charset="0"/>
                <a:ea typeface="Times New Roman" charset="0"/>
                <a:cs typeface="Times New Roman" charset="0"/>
              </a:rPr>
              <a:t>javascript</a:t>
            </a:r>
            <a:endParaRPr lang="en-US" b="1"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97" y="2060848"/>
            <a:ext cx="7740352" cy="4228677"/>
          </a:xfrm>
          <a:prstGeom prst="rect">
            <a:avLst/>
          </a:prstGeom>
        </p:spPr>
      </p:pic>
    </p:spTree>
    <p:extLst>
      <p:ext uri="{BB962C8B-B14F-4D97-AF65-F5344CB8AC3E}">
        <p14:creationId xmlns:p14="http://schemas.microsoft.com/office/powerpoint/2010/main" val="1081410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644961" y="2040932"/>
            <a:ext cx="1963999" cy="307777"/>
          </a:xfrm>
          <a:prstGeom prst="rect">
            <a:avLst/>
          </a:prstGeom>
        </p:spPr>
        <p:txBody>
          <a:bodyPr wrap="none">
            <a:spAutoFit/>
          </a:bodyPr>
          <a:lstStyle/>
          <a:p>
            <a:r>
              <a:rPr lang="en-US" dirty="0" smtClean="0"/>
              <a:t>O que </a:t>
            </a:r>
            <a:r>
              <a:rPr lang="en-US" dirty="0" err="1" smtClean="0"/>
              <a:t>é</a:t>
            </a:r>
            <a:r>
              <a:rPr lang="en-US" dirty="0" smtClean="0"/>
              <a:t> </a:t>
            </a:r>
            <a:r>
              <a:rPr lang="en-US" dirty="0" err="1" smtClean="0"/>
              <a:t>uma</a:t>
            </a:r>
            <a:r>
              <a:rPr lang="en-US" dirty="0" smtClean="0"/>
              <a:t> </a:t>
            </a:r>
            <a:r>
              <a:rPr lang="en-US" dirty="0" err="1" smtClean="0"/>
              <a:t>Função</a:t>
            </a:r>
            <a:r>
              <a:rPr lang="en-US" dirty="0" smtClean="0"/>
              <a:t>?</a:t>
            </a:r>
            <a:endParaRPr lang="en-US" dirty="0"/>
          </a:p>
        </p:txBody>
      </p:sp>
      <p:sp>
        <p:nvSpPr>
          <p:cNvPr id="4" name="Rectangle 3"/>
          <p:cNvSpPr/>
          <p:nvPr/>
        </p:nvSpPr>
        <p:spPr>
          <a:xfrm>
            <a:off x="644961" y="2780928"/>
            <a:ext cx="8136904" cy="1384995"/>
          </a:xfrm>
          <a:prstGeom prst="rect">
            <a:avLst/>
          </a:prstGeom>
        </p:spPr>
        <p:txBody>
          <a:bodyPr wrap="square">
            <a:spAutoFit/>
          </a:bodyPr>
          <a:lstStyle/>
          <a:p>
            <a:r>
              <a:rPr lang="en-US" dirty="0"/>
              <a:t>Uma </a:t>
            </a:r>
            <a:r>
              <a:rPr lang="en-US" dirty="0" err="1"/>
              <a:t>função</a:t>
            </a:r>
            <a:r>
              <a:rPr lang="en-US" dirty="0"/>
              <a:t> </a:t>
            </a:r>
            <a:r>
              <a:rPr lang="en-US" dirty="0" err="1"/>
              <a:t>é</a:t>
            </a:r>
            <a:r>
              <a:rPr lang="en-US" dirty="0"/>
              <a:t> um </a:t>
            </a:r>
            <a:r>
              <a:rPr lang="en-US" dirty="0" err="1"/>
              <a:t>conjunto</a:t>
            </a:r>
            <a:r>
              <a:rPr lang="en-US" dirty="0"/>
              <a:t> de </a:t>
            </a:r>
            <a:r>
              <a:rPr lang="en-US" dirty="0" err="1"/>
              <a:t>instruções</a:t>
            </a:r>
            <a:r>
              <a:rPr lang="en-US" dirty="0"/>
              <a:t> que </a:t>
            </a:r>
            <a:r>
              <a:rPr lang="en-US" dirty="0" err="1"/>
              <a:t>podem</a:t>
            </a:r>
            <a:r>
              <a:rPr lang="en-US" dirty="0"/>
              <a:t> </a:t>
            </a:r>
            <a:r>
              <a:rPr lang="en-US" dirty="0" err="1"/>
              <a:t>ser</a:t>
            </a:r>
            <a:r>
              <a:rPr lang="en-US" dirty="0"/>
              <a:t> </a:t>
            </a:r>
            <a:r>
              <a:rPr lang="en-US" dirty="0" err="1"/>
              <a:t>executados</a:t>
            </a:r>
            <a:r>
              <a:rPr lang="en-US" dirty="0"/>
              <a:t> </a:t>
            </a:r>
            <a:r>
              <a:rPr lang="en-US" dirty="0" err="1"/>
              <a:t>sempre</a:t>
            </a:r>
            <a:r>
              <a:rPr lang="en-US" dirty="0"/>
              <a:t> a </a:t>
            </a:r>
            <a:r>
              <a:rPr lang="en-US" dirty="0" err="1"/>
              <a:t>tal</a:t>
            </a:r>
            <a:r>
              <a:rPr lang="en-US" dirty="0"/>
              <a:t> </a:t>
            </a:r>
            <a:r>
              <a:rPr lang="en-US" dirty="0" err="1"/>
              <a:t>função</a:t>
            </a:r>
            <a:r>
              <a:rPr lang="en-US" dirty="0"/>
              <a:t> for </a:t>
            </a:r>
            <a:r>
              <a:rPr lang="en-US" dirty="0" err="1"/>
              <a:t>chamada</a:t>
            </a:r>
            <a:r>
              <a:rPr lang="en-US" dirty="0"/>
              <a:t>. As </a:t>
            </a:r>
            <a:r>
              <a:rPr lang="en-US" dirty="0" err="1"/>
              <a:t>funções</a:t>
            </a:r>
            <a:r>
              <a:rPr lang="en-US" dirty="0"/>
              <a:t> </a:t>
            </a:r>
            <a:r>
              <a:rPr lang="en-US" dirty="0" err="1"/>
              <a:t>possibilitam</a:t>
            </a:r>
            <a:r>
              <a:rPr lang="en-US" dirty="0"/>
              <a:t> a </a:t>
            </a:r>
            <a:r>
              <a:rPr lang="en-US" dirty="0" err="1"/>
              <a:t>reutilização</a:t>
            </a:r>
            <a:r>
              <a:rPr lang="en-US" dirty="0"/>
              <a:t> de </a:t>
            </a:r>
            <a:r>
              <a:rPr lang="en-US" dirty="0" err="1"/>
              <a:t>código</a:t>
            </a:r>
            <a:r>
              <a:rPr lang="en-US" dirty="0"/>
              <a:t>, </a:t>
            </a:r>
            <a:r>
              <a:rPr lang="en-US" dirty="0" err="1"/>
              <a:t>já</a:t>
            </a:r>
            <a:r>
              <a:rPr lang="en-US" dirty="0"/>
              <a:t> que </a:t>
            </a:r>
            <a:r>
              <a:rPr lang="en-US" dirty="0" err="1"/>
              <a:t>você</a:t>
            </a:r>
            <a:r>
              <a:rPr lang="en-US" dirty="0"/>
              <a:t> </a:t>
            </a:r>
            <a:r>
              <a:rPr lang="en-US" dirty="0" err="1"/>
              <a:t>pode</a:t>
            </a:r>
            <a:r>
              <a:rPr lang="en-US" dirty="0"/>
              <a:t> </a:t>
            </a:r>
            <a:r>
              <a:rPr lang="en-US" dirty="0" err="1"/>
              <a:t>chamar</a:t>
            </a:r>
            <a:r>
              <a:rPr lang="en-US" dirty="0"/>
              <a:t> a </a:t>
            </a:r>
            <a:r>
              <a:rPr lang="en-US" dirty="0" err="1"/>
              <a:t>função</a:t>
            </a:r>
            <a:r>
              <a:rPr lang="en-US" dirty="0"/>
              <a:t> </a:t>
            </a:r>
            <a:r>
              <a:rPr lang="en-US" dirty="0" err="1"/>
              <a:t>várias</a:t>
            </a:r>
            <a:r>
              <a:rPr lang="en-US" dirty="0"/>
              <a:t> </a:t>
            </a:r>
            <a:r>
              <a:rPr lang="en-US" dirty="0" err="1"/>
              <a:t>vezes</a:t>
            </a:r>
            <a:r>
              <a:rPr lang="en-US" dirty="0"/>
              <a:t> de </a:t>
            </a:r>
            <a:r>
              <a:rPr lang="en-US" dirty="0" err="1"/>
              <a:t>dentro</a:t>
            </a:r>
            <a:r>
              <a:rPr lang="en-US" dirty="0"/>
              <a:t> de </a:t>
            </a:r>
            <a:r>
              <a:rPr lang="en-US" dirty="0" err="1"/>
              <a:t>seu</a:t>
            </a:r>
            <a:r>
              <a:rPr lang="en-US" dirty="0"/>
              <a:t> </a:t>
            </a:r>
            <a:r>
              <a:rPr lang="en-US" dirty="0" err="1"/>
              <a:t>código</a:t>
            </a:r>
            <a:r>
              <a:rPr lang="en-US" dirty="0"/>
              <a:t>. </a:t>
            </a:r>
            <a:endParaRPr lang="en-US" dirty="0" smtClean="0"/>
          </a:p>
          <a:p>
            <a:r>
              <a:rPr lang="en-US" dirty="0" smtClean="0"/>
              <a:t>As </a:t>
            </a:r>
            <a:r>
              <a:rPr lang="en-US" dirty="0" err="1"/>
              <a:t>funções</a:t>
            </a:r>
            <a:r>
              <a:rPr lang="en-US" dirty="0"/>
              <a:t> </a:t>
            </a:r>
            <a:r>
              <a:rPr lang="en-US" dirty="0" err="1"/>
              <a:t>podem</a:t>
            </a:r>
            <a:r>
              <a:rPr lang="en-US" dirty="0"/>
              <a:t>, </a:t>
            </a:r>
            <a:r>
              <a:rPr lang="en-US" dirty="0" err="1"/>
              <a:t>também</a:t>
            </a:r>
            <a:r>
              <a:rPr lang="en-US" dirty="0"/>
              <a:t>, </a:t>
            </a:r>
            <a:r>
              <a:rPr lang="en-US" dirty="0" err="1"/>
              <a:t>ter</a:t>
            </a:r>
            <a:r>
              <a:rPr lang="en-US" dirty="0"/>
              <a:t> </a:t>
            </a:r>
            <a:r>
              <a:rPr lang="en-US" dirty="0" err="1"/>
              <a:t>parâmetros</a:t>
            </a:r>
            <a:r>
              <a:rPr lang="en-US" dirty="0"/>
              <a:t>, que </a:t>
            </a:r>
            <a:r>
              <a:rPr lang="en-US" dirty="0" err="1"/>
              <a:t>permitem</a:t>
            </a:r>
            <a:r>
              <a:rPr lang="en-US" dirty="0"/>
              <a:t> que </a:t>
            </a:r>
            <a:r>
              <a:rPr lang="en-US" dirty="0" err="1"/>
              <a:t>você</a:t>
            </a:r>
            <a:r>
              <a:rPr lang="en-US" dirty="0"/>
              <a:t> </a:t>
            </a:r>
            <a:r>
              <a:rPr lang="en-US" dirty="0" err="1"/>
              <a:t>passe</a:t>
            </a:r>
            <a:r>
              <a:rPr lang="en-US" dirty="0"/>
              <a:t> dados para a </a:t>
            </a:r>
            <a:r>
              <a:rPr lang="en-US" dirty="0" err="1"/>
              <a:t>função.Funções</a:t>
            </a:r>
            <a:r>
              <a:rPr lang="en-US" dirty="0"/>
              <a:t> </a:t>
            </a:r>
            <a:r>
              <a:rPr lang="en-US" dirty="0" err="1"/>
              <a:t>também</a:t>
            </a:r>
            <a:r>
              <a:rPr lang="en-US" dirty="0"/>
              <a:t> </a:t>
            </a:r>
            <a:r>
              <a:rPr lang="en-US" dirty="0" err="1"/>
              <a:t>podem</a:t>
            </a:r>
            <a:r>
              <a:rPr lang="en-US" dirty="0"/>
              <a:t> </a:t>
            </a:r>
            <a:r>
              <a:rPr lang="en-US" dirty="0" err="1"/>
              <a:t>ter</a:t>
            </a:r>
            <a:r>
              <a:rPr lang="en-US" dirty="0"/>
              <a:t> um valor de </a:t>
            </a:r>
            <a:r>
              <a:rPr lang="en-US" dirty="0" err="1"/>
              <a:t>retorno</a:t>
            </a:r>
            <a:r>
              <a:rPr lang="en-US" dirty="0"/>
              <a:t>, para que </a:t>
            </a:r>
            <a:r>
              <a:rPr lang="en-US" dirty="0" err="1"/>
              <a:t>você</a:t>
            </a:r>
            <a:r>
              <a:rPr lang="en-US" dirty="0"/>
              <a:t> </a:t>
            </a:r>
            <a:r>
              <a:rPr lang="en-US" dirty="0" err="1"/>
              <a:t>possa</a:t>
            </a:r>
            <a:r>
              <a:rPr lang="en-US" dirty="0"/>
              <a:t> </a:t>
            </a:r>
            <a:r>
              <a:rPr lang="en-US" dirty="0" err="1"/>
              <a:t>retornar</a:t>
            </a:r>
            <a:r>
              <a:rPr lang="en-US" dirty="0"/>
              <a:t> </a:t>
            </a:r>
            <a:r>
              <a:rPr lang="en-US" dirty="0" err="1"/>
              <a:t>os</a:t>
            </a:r>
            <a:r>
              <a:rPr lang="en-US" dirty="0"/>
              <a:t> </a:t>
            </a:r>
            <a:r>
              <a:rPr lang="en-US" dirty="0" err="1"/>
              <a:t>resultados</a:t>
            </a:r>
            <a:r>
              <a:rPr lang="en-US" dirty="0"/>
              <a:t> de </a:t>
            </a:r>
            <a:r>
              <a:rPr lang="en-US" dirty="0" err="1"/>
              <a:t>uma</a:t>
            </a:r>
            <a:r>
              <a:rPr lang="en-US" dirty="0"/>
              <a:t> </a:t>
            </a:r>
            <a:r>
              <a:rPr lang="en-US" dirty="0" err="1"/>
              <a:t>operação</a:t>
            </a:r>
            <a:r>
              <a:rPr lang="en-US" dirty="0"/>
              <a:t> (</a:t>
            </a:r>
            <a:r>
              <a:rPr lang="en-US" dirty="0" err="1"/>
              <a:t>ou</a:t>
            </a:r>
            <a:r>
              <a:rPr lang="en-US" dirty="0"/>
              <a:t> </a:t>
            </a:r>
            <a:r>
              <a:rPr lang="en-US" dirty="0" err="1"/>
              <a:t>várias</a:t>
            </a:r>
            <a:r>
              <a:rPr lang="en-US" dirty="0"/>
              <a:t>) para o </a:t>
            </a:r>
            <a:r>
              <a:rPr lang="en-US" dirty="0" err="1"/>
              <a:t>código</a:t>
            </a:r>
            <a:r>
              <a:rPr lang="en-US" dirty="0"/>
              <a:t> que a </a:t>
            </a:r>
            <a:r>
              <a:rPr lang="en-US" dirty="0" err="1"/>
              <a:t>chamou</a:t>
            </a:r>
            <a:r>
              <a:rPr lang="en-US" dirty="0"/>
              <a:t>.</a:t>
            </a:r>
          </a:p>
        </p:txBody>
      </p:sp>
      <p:sp>
        <p:nvSpPr>
          <p:cNvPr id="5" name="Rectangle 4"/>
          <p:cNvSpPr/>
          <p:nvPr/>
        </p:nvSpPr>
        <p:spPr>
          <a:xfrm>
            <a:off x="594725" y="1496243"/>
            <a:ext cx="7770076" cy="307777"/>
          </a:xfrm>
          <a:prstGeom prst="rect">
            <a:avLst/>
          </a:prstGeom>
        </p:spPr>
        <p:txBody>
          <a:bodyPr wrap="none">
            <a:spAutoFit/>
          </a:bodyPr>
          <a:lstStyle/>
          <a:p>
            <a:r>
              <a:rPr lang="en-US" dirty="0">
                <a:solidFill>
                  <a:srgbClr val="444444"/>
                </a:solidFill>
                <a:latin typeface="Roboto" charset="0"/>
              </a:rPr>
              <a:t>JavaScript </a:t>
            </a:r>
            <a:r>
              <a:rPr lang="en-US" dirty="0" err="1">
                <a:solidFill>
                  <a:srgbClr val="444444"/>
                </a:solidFill>
                <a:latin typeface="Roboto" charset="0"/>
              </a:rPr>
              <a:t>é</a:t>
            </a:r>
            <a:r>
              <a:rPr lang="en-US" dirty="0">
                <a:solidFill>
                  <a:srgbClr val="444444"/>
                </a:solidFill>
                <a:latin typeface="Roboto" charset="0"/>
              </a:rPr>
              <a:t> </a:t>
            </a:r>
            <a:r>
              <a:rPr lang="en-US" dirty="0" err="1">
                <a:solidFill>
                  <a:srgbClr val="444444"/>
                </a:solidFill>
                <a:latin typeface="Roboto" charset="0"/>
              </a:rPr>
              <a:t>uma</a:t>
            </a:r>
            <a:r>
              <a:rPr lang="en-US" dirty="0">
                <a:solidFill>
                  <a:srgbClr val="444444"/>
                </a:solidFill>
                <a:latin typeface="Roboto" charset="0"/>
              </a:rPr>
              <a:t> </a:t>
            </a:r>
            <a:r>
              <a:rPr lang="en-US" dirty="0" err="1">
                <a:solidFill>
                  <a:srgbClr val="444444"/>
                </a:solidFill>
                <a:latin typeface="Roboto" charset="0"/>
              </a:rPr>
              <a:t>linguagem</a:t>
            </a:r>
            <a:r>
              <a:rPr lang="en-US" dirty="0">
                <a:solidFill>
                  <a:srgbClr val="444444"/>
                </a:solidFill>
                <a:latin typeface="Roboto" charset="0"/>
              </a:rPr>
              <a:t> </a:t>
            </a:r>
            <a:r>
              <a:rPr lang="en-US" dirty="0" err="1" smtClean="0">
                <a:solidFill>
                  <a:srgbClr val="444444"/>
                </a:solidFill>
                <a:latin typeface="Roboto" charset="0"/>
              </a:rPr>
              <a:t>funcional</a:t>
            </a:r>
            <a:r>
              <a:rPr lang="en-US" dirty="0" smtClean="0">
                <a:solidFill>
                  <a:srgbClr val="444444"/>
                </a:solidFill>
                <a:latin typeface="Roboto" charset="0"/>
              </a:rPr>
              <a:t>, </a:t>
            </a:r>
            <a:r>
              <a:rPr lang="en-US" dirty="0" err="1" smtClean="0">
                <a:solidFill>
                  <a:srgbClr val="444444"/>
                </a:solidFill>
                <a:latin typeface="Roboto" charset="0"/>
              </a:rPr>
              <a:t>por</a:t>
            </a:r>
            <a:r>
              <a:rPr lang="en-US" dirty="0" smtClean="0">
                <a:solidFill>
                  <a:srgbClr val="444444"/>
                </a:solidFill>
                <a:latin typeface="Roboto" charset="0"/>
              </a:rPr>
              <a:t> </a:t>
            </a:r>
            <a:r>
              <a:rPr lang="en-US" dirty="0" err="1" smtClean="0">
                <a:solidFill>
                  <a:srgbClr val="444444"/>
                </a:solidFill>
                <a:latin typeface="Roboto" charset="0"/>
              </a:rPr>
              <a:t>isso</a:t>
            </a:r>
            <a:r>
              <a:rPr lang="en-US" dirty="0" smtClean="0">
                <a:solidFill>
                  <a:srgbClr val="444444"/>
                </a:solidFill>
                <a:latin typeface="Roboto" charset="0"/>
              </a:rPr>
              <a:t> o </a:t>
            </a:r>
            <a:r>
              <a:rPr lang="en-US" dirty="0" err="1" smtClean="0">
                <a:solidFill>
                  <a:srgbClr val="444444"/>
                </a:solidFill>
                <a:latin typeface="Roboto" charset="0"/>
              </a:rPr>
              <a:t>grande</a:t>
            </a:r>
            <a:r>
              <a:rPr lang="en-US" dirty="0" smtClean="0">
                <a:solidFill>
                  <a:srgbClr val="444444"/>
                </a:solidFill>
                <a:latin typeface="Roboto" charset="0"/>
              </a:rPr>
              <a:t> </a:t>
            </a:r>
            <a:r>
              <a:rPr lang="en-US" dirty="0" err="1" smtClean="0">
                <a:solidFill>
                  <a:srgbClr val="444444"/>
                </a:solidFill>
                <a:latin typeface="Roboto" charset="0"/>
              </a:rPr>
              <a:t>uso</a:t>
            </a:r>
            <a:r>
              <a:rPr lang="en-US" dirty="0" smtClean="0">
                <a:solidFill>
                  <a:srgbClr val="444444"/>
                </a:solidFill>
                <a:latin typeface="Roboto" charset="0"/>
              </a:rPr>
              <a:t> de </a:t>
            </a:r>
            <a:r>
              <a:rPr lang="en-US" dirty="0" err="1" smtClean="0">
                <a:solidFill>
                  <a:srgbClr val="444444"/>
                </a:solidFill>
                <a:latin typeface="Roboto" charset="0"/>
              </a:rPr>
              <a:t>utilização</a:t>
            </a:r>
            <a:r>
              <a:rPr lang="en-US" dirty="0" smtClean="0">
                <a:solidFill>
                  <a:srgbClr val="444444"/>
                </a:solidFill>
                <a:latin typeface="Roboto" charset="0"/>
              </a:rPr>
              <a:t> de </a:t>
            </a:r>
            <a:r>
              <a:rPr lang="en-US" dirty="0" err="1" smtClean="0">
                <a:solidFill>
                  <a:srgbClr val="444444"/>
                </a:solidFill>
                <a:latin typeface="Roboto" charset="0"/>
              </a:rPr>
              <a:t>funções</a:t>
            </a:r>
            <a:r>
              <a:rPr lang="en-US" dirty="0" smtClean="0">
                <a:solidFill>
                  <a:srgbClr val="444444"/>
                </a:solidFill>
                <a:latin typeface="Roboto" charset="0"/>
              </a:rPr>
              <a:t>  para </a:t>
            </a:r>
            <a:r>
              <a:rPr lang="en-US" dirty="0" err="1" smtClean="0">
                <a:solidFill>
                  <a:srgbClr val="444444"/>
                </a:solidFill>
                <a:latin typeface="Roboto" charset="0"/>
              </a:rPr>
              <a:t>realizar</a:t>
            </a:r>
            <a:r>
              <a:rPr lang="en-US" dirty="0" smtClean="0">
                <a:solidFill>
                  <a:srgbClr val="444444"/>
                </a:solidFill>
                <a:latin typeface="Roboto" charset="0"/>
              </a:rPr>
              <a:t> </a:t>
            </a:r>
            <a:r>
              <a:rPr lang="en-US" dirty="0" err="1" smtClean="0">
                <a:solidFill>
                  <a:srgbClr val="444444"/>
                </a:solidFill>
                <a:latin typeface="Roboto" charset="0"/>
              </a:rPr>
              <a:t>tarefas</a:t>
            </a:r>
            <a:endParaRPr lang="en-US" dirty="0"/>
          </a:p>
        </p:txBody>
      </p:sp>
    </p:spTree>
    <p:extLst>
      <p:ext uri="{BB962C8B-B14F-4D97-AF65-F5344CB8AC3E}">
        <p14:creationId xmlns:p14="http://schemas.microsoft.com/office/powerpoint/2010/main" val="548572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endParaRPr lang="en-US" dirty="0"/>
          </a:p>
        </p:txBody>
      </p:sp>
      <p:sp>
        <p:nvSpPr>
          <p:cNvPr id="4" name="Rectangle 3"/>
          <p:cNvSpPr/>
          <p:nvPr/>
        </p:nvSpPr>
        <p:spPr>
          <a:xfrm>
            <a:off x="578024" y="1628800"/>
            <a:ext cx="2124299" cy="307777"/>
          </a:xfrm>
          <a:prstGeom prst="rect">
            <a:avLst/>
          </a:prstGeom>
        </p:spPr>
        <p:txBody>
          <a:bodyPr wrap="none">
            <a:spAutoFit/>
          </a:bodyPr>
          <a:lstStyle/>
          <a:p>
            <a:r>
              <a:rPr lang="en-US" dirty="0" smtClean="0"/>
              <a:t>Como </a:t>
            </a:r>
            <a:r>
              <a:rPr lang="en-US" dirty="0" err="1" smtClean="0"/>
              <a:t>Declarar</a:t>
            </a:r>
            <a:r>
              <a:rPr lang="en-US" dirty="0" smtClean="0"/>
              <a:t> </a:t>
            </a:r>
            <a:r>
              <a:rPr lang="en-US" dirty="0" err="1" smtClean="0"/>
              <a:t>Funções</a:t>
            </a:r>
            <a:endParaRPr lang="en-US" dirty="0"/>
          </a:p>
        </p:txBody>
      </p:sp>
      <p:sp>
        <p:nvSpPr>
          <p:cNvPr id="5" name="Rectangle 4"/>
          <p:cNvSpPr/>
          <p:nvPr/>
        </p:nvSpPr>
        <p:spPr>
          <a:xfrm>
            <a:off x="578024" y="2060848"/>
            <a:ext cx="7882408" cy="1815882"/>
          </a:xfrm>
          <a:prstGeom prst="rect">
            <a:avLst/>
          </a:prstGeom>
        </p:spPr>
        <p:txBody>
          <a:bodyPr wrap="square">
            <a:spAutoFit/>
          </a:bodyPr>
          <a:lstStyle/>
          <a:p>
            <a:r>
              <a:rPr lang="en-US" dirty="0"/>
              <a:t>Uma </a:t>
            </a:r>
            <a:r>
              <a:rPr lang="en-US" dirty="0" err="1"/>
              <a:t>função</a:t>
            </a:r>
            <a:r>
              <a:rPr lang="en-US" dirty="0"/>
              <a:t> </a:t>
            </a:r>
            <a:r>
              <a:rPr lang="en-US" dirty="0" err="1"/>
              <a:t>deve</a:t>
            </a:r>
            <a:r>
              <a:rPr lang="en-US" dirty="0"/>
              <a:t> </a:t>
            </a:r>
            <a:r>
              <a:rPr lang="en-US" dirty="0" err="1"/>
              <a:t>ser</a:t>
            </a:r>
            <a:r>
              <a:rPr lang="en-US" dirty="0"/>
              <a:t> </a:t>
            </a:r>
            <a:r>
              <a:rPr lang="en-US" dirty="0" err="1"/>
              <a:t>declarada</a:t>
            </a:r>
            <a:r>
              <a:rPr lang="en-US" dirty="0"/>
              <a:t> </a:t>
            </a:r>
            <a:r>
              <a:rPr lang="en-US" dirty="0" err="1"/>
              <a:t>usando</a:t>
            </a:r>
            <a:r>
              <a:rPr lang="en-US" dirty="0"/>
              <a:t> a </a:t>
            </a:r>
            <a:r>
              <a:rPr lang="en-US" dirty="0" err="1"/>
              <a:t>palavra-chave</a:t>
            </a:r>
            <a:r>
              <a:rPr lang="en-US" dirty="0"/>
              <a:t> function e, </a:t>
            </a:r>
            <a:r>
              <a:rPr lang="en-US" dirty="0" err="1"/>
              <a:t>em</a:t>
            </a:r>
            <a:r>
              <a:rPr lang="en-US" dirty="0"/>
              <a:t> </a:t>
            </a:r>
            <a:r>
              <a:rPr lang="en-US" dirty="0" err="1"/>
              <a:t>seguida</a:t>
            </a:r>
            <a:r>
              <a:rPr lang="en-US" dirty="0"/>
              <a:t>, </a:t>
            </a:r>
            <a:r>
              <a:rPr lang="en-US" dirty="0" err="1"/>
              <a:t>definindo</a:t>
            </a:r>
            <a:r>
              <a:rPr lang="en-US" dirty="0"/>
              <a:t> um </a:t>
            </a:r>
            <a:r>
              <a:rPr lang="en-US" dirty="0" err="1"/>
              <a:t>nome</a:t>
            </a:r>
            <a:r>
              <a:rPr lang="en-US" dirty="0"/>
              <a:t> (</a:t>
            </a:r>
            <a:r>
              <a:rPr lang="en-US" dirty="0" err="1"/>
              <a:t>também</a:t>
            </a:r>
            <a:r>
              <a:rPr lang="en-US" dirty="0"/>
              <a:t> </a:t>
            </a:r>
            <a:r>
              <a:rPr lang="en-US" dirty="0" err="1"/>
              <a:t>conhecido</a:t>
            </a:r>
            <a:r>
              <a:rPr lang="en-US" dirty="0"/>
              <a:t> </a:t>
            </a:r>
            <a:r>
              <a:rPr lang="en-US" dirty="0" err="1"/>
              <a:t>como</a:t>
            </a:r>
            <a:r>
              <a:rPr lang="en-US" dirty="0"/>
              <a:t> </a:t>
            </a:r>
            <a:r>
              <a:rPr lang="en-US" dirty="0" err="1"/>
              <a:t>identificador</a:t>
            </a:r>
            <a:r>
              <a:rPr lang="en-US" dirty="0" smtClean="0"/>
              <a:t>). </a:t>
            </a:r>
          </a:p>
          <a:p>
            <a:endParaRPr lang="en-US" dirty="0"/>
          </a:p>
          <a:p>
            <a:r>
              <a:rPr lang="en-US" dirty="0" smtClean="0"/>
              <a:t>Para </a:t>
            </a:r>
            <a:r>
              <a:rPr lang="en-US" dirty="0" err="1"/>
              <a:t>declarar</a:t>
            </a:r>
            <a:r>
              <a:rPr lang="en-US" dirty="0"/>
              <a:t> </a:t>
            </a:r>
            <a:r>
              <a:rPr lang="en-US" dirty="0" err="1"/>
              <a:t>uma</a:t>
            </a:r>
            <a:r>
              <a:rPr lang="en-US" dirty="0"/>
              <a:t> </a:t>
            </a:r>
            <a:r>
              <a:rPr lang="en-US" dirty="0" err="1"/>
              <a:t>função</a:t>
            </a:r>
            <a:r>
              <a:rPr lang="en-US" dirty="0" smtClean="0"/>
              <a:t>:</a:t>
            </a:r>
          </a:p>
          <a:p>
            <a:endParaRPr lang="en-US" dirty="0"/>
          </a:p>
          <a:p>
            <a:r>
              <a:rPr lang="en-US" dirty="0" smtClean="0"/>
              <a:t>1 </a:t>
            </a:r>
            <a:r>
              <a:rPr lang="en-US" dirty="0"/>
              <a:t>- Nome da </a:t>
            </a:r>
            <a:r>
              <a:rPr lang="en-US" dirty="0" err="1"/>
              <a:t>Função</a:t>
            </a:r>
            <a:r>
              <a:rPr lang="en-US" dirty="0" smtClean="0"/>
              <a:t>.</a:t>
            </a:r>
          </a:p>
          <a:p>
            <a:r>
              <a:rPr lang="en-US" dirty="0" smtClean="0"/>
              <a:t>2 </a:t>
            </a:r>
            <a:r>
              <a:rPr lang="en-US" dirty="0"/>
              <a:t>- </a:t>
            </a:r>
            <a:r>
              <a:rPr lang="en-US" dirty="0" err="1"/>
              <a:t>Lista</a:t>
            </a:r>
            <a:r>
              <a:rPr lang="en-US" dirty="0"/>
              <a:t> de </a:t>
            </a:r>
            <a:r>
              <a:rPr lang="en-US" dirty="0" err="1"/>
              <a:t>argumentos</a:t>
            </a:r>
            <a:r>
              <a:rPr lang="en-US" dirty="0"/>
              <a:t> para a </a:t>
            </a:r>
            <a:r>
              <a:rPr lang="en-US" dirty="0" err="1"/>
              <a:t>função</a:t>
            </a:r>
            <a:r>
              <a:rPr lang="en-US" dirty="0"/>
              <a:t>, entre </a:t>
            </a:r>
            <a:r>
              <a:rPr lang="en-US" dirty="0" err="1"/>
              <a:t>parênteses</a:t>
            </a:r>
            <a:r>
              <a:rPr lang="en-US" dirty="0"/>
              <a:t> e </a:t>
            </a:r>
            <a:r>
              <a:rPr lang="en-US" dirty="0" err="1"/>
              <a:t>separados</a:t>
            </a:r>
            <a:r>
              <a:rPr lang="en-US" dirty="0"/>
              <a:t> </a:t>
            </a:r>
            <a:r>
              <a:rPr lang="en-US" dirty="0" err="1"/>
              <a:t>por</a:t>
            </a:r>
            <a:r>
              <a:rPr lang="en-US" dirty="0"/>
              <a:t> </a:t>
            </a:r>
            <a:r>
              <a:rPr lang="en-US" dirty="0" err="1"/>
              <a:t>vírgulas</a:t>
            </a:r>
            <a:r>
              <a:rPr lang="en-US" dirty="0" smtClean="0"/>
              <a:t>.</a:t>
            </a:r>
          </a:p>
          <a:p>
            <a:r>
              <a:rPr lang="en-US" dirty="0" smtClean="0"/>
              <a:t>3 </a:t>
            </a:r>
            <a:r>
              <a:rPr lang="en-US" dirty="0"/>
              <a:t>- </a:t>
            </a:r>
            <a:r>
              <a:rPr lang="en-US" dirty="0" err="1"/>
              <a:t>Declarações</a:t>
            </a:r>
            <a:r>
              <a:rPr lang="en-US" dirty="0"/>
              <a:t> JavaScript que </a:t>
            </a:r>
            <a:r>
              <a:rPr lang="en-US" dirty="0" err="1"/>
              <a:t>definem</a:t>
            </a:r>
            <a:r>
              <a:rPr lang="en-US" dirty="0"/>
              <a:t> a </a:t>
            </a:r>
            <a:r>
              <a:rPr lang="en-US" dirty="0" err="1"/>
              <a:t>função</a:t>
            </a:r>
            <a:r>
              <a:rPr lang="en-US" dirty="0"/>
              <a:t>, entre </a:t>
            </a:r>
            <a:r>
              <a:rPr lang="en-US" dirty="0" err="1"/>
              <a:t>chaves</a:t>
            </a:r>
            <a:r>
              <a:rPr lang="en-US" dirty="0"/>
              <a:t> { }.</a:t>
            </a:r>
          </a:p>
        </p:txBody>
      </p:sp>
      <p:sp>
        <p:nvSpPr>
          <p:cNvPr id="6" name="Rectangle 5"/>
          <p:cNvSpPr/>
          <p:nvPr/>
        </p:nvSpPr>
        <p:spPr>
          <a:xfrm>
            <a:off x="609600" y="4293096"/>
            <a:ext cx="3265638" cy="738664"/>
          </a:xfrm>
          <a:prstGeom prst="rect">
            <a:avLst/>
          </a:prstGeom>
        </p:spPr>
        <p:txBody>
          <a:bodyPr wrap="none">
            <a:spAutoFit/>
          </a:bodyPr>
          <a:lstStyle/>
          <a:p>
            <a:r>
              <a:rPr lang="en-US" dirty="0"/>
              <a:t>function </a:t>
            </a:r>
            <a:r>
              <a:rPr lang="en-US" dirty="0" err="1"/>
              <a:t>nomeDaFuncao</a:t>
            </a:r>
            <a:r>
              <a:rPr lang="en-US" dirty="0"/>
              <a:t>(</a:t>
            </a:r>
            <a:r>
              <a:rPr lang="en-US" dirty="0" err="1"/>
              <a:t>parametros</a:t>
            </a:r>
            <a:r>
              <a:rPr lang="en-US" dirty="0"/>
              <a:t>) </a:t>
            </a:r>
            <a:r>
              <a:rPr lang="en-US" dirty="0" smtClean="0"/>
              <a:t>{</a:t>
            </a:r>
          </a:p>
          <a:p>
            <a:r>
              <a:rPr lang="en-US" dirty="0" smtClean="0"/>
              <a:t>	 </a:t>
            </a:r>
            <a:r>
              <a:rPr lang="en-US" dirty="0"/>
              <a:t>// </a:t>
            </a:r>
            <a:r>
              <a:rPr lang="en-US" dirty="0" err="1" smtClean="0"/>
              <a:t>instrucoes</a:t>
            </a:r>
            <a:endParaRPr lang="en-US" dirty="0" smtClean="0"/>
          </a:p>
          <a:p>
            <a:r>
              <a:rPr lang="en-US" dirty="0" smtClean="0"/>
              <a:t>}</a:t>
            </a:r>
            <a:endParaRPr lang="en-US" dirty="0"/>
          </a:p>
        </p:txBody>
      </p:sp>
    </p:spTree>
    <p:extLst>
      <p:ext uri="{BB962C8B-B14F-4D97-AF65-F5344CB8AC3E}">
        <p14:creationId xmlns:p14="http://schemas.microsoft.com/office/powerpoint/2010/main" val="15080045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endParaRPr lang="en-US" dirty="0"/>
          </a:p>
        </p:txBody>
      </p:sp>
      <p:sp>
        <p:nvSpPr>
          <p:cNvPr id="3" name="Rectangle 2"/>
          <p:cNvSpPr/>
          <p:nvPr/>
        </p:nvSpPr>
        <p:spPr>
          <a:xfrm>
            <a:off x="609600" y="1628800"/>
            <a:ext cx="4572000" cy="3323987"/>
          </a:xfrm>
          <a:prstGeom prst="rect">
            <a:avLst/>
          </a:prstGeom>
        </p:spPr>
        <p:txBody>
          <a:bodyPr>
            <a:spAutoFit/>
          </a:bodyPr>
          <a:lstStyle/>
          <a:p>
            <a:r>
              <a:rPr lang="en-US" dirty="0" err="1"/>
              <a:t>Veja</a:t>
            </a:r>
            <a:r>
              <a:rPr lang="en-US" dirty="0"/>
              <a:t> um </a:t>
            </a:r>
            <a:r>
              <a:rPr lang="en-US" dirty="0" err="1"/>
              <a:t>exemplo</a:t>
            </a:r>
            <a:r>
              <a:rPr lang="en-US" dirty="0"/>
              <a:t> </a:t>
            </a:r>
            <a:r>
              <a:rPr lang="en-US" dirty="0" err="1"/>
              <a:t>mais</a:t>
            </a:r>
            <a:r>
              <a:rPr lang="en-US" dirty="0"/>
              <a:t> </a:t>
            </a:r>
            <a:r>
              <a:rPr lang="en-US" dirty="0" err="1"/>
              <a:t>prático</a:t>
            </a:r>
            <a:r>
              <a:rPr lang="en-US" dirty="0" smtClean="0"/>
              <a:t>:</a:t>
            </a:r>
          </a:p>
          <a:p>
            <a:endParaRPr lang="en-US" dirty="0"/>
          </a:p>
          <a:p>
            <a:r>
              <a:rPr lang="en-US" dirty="0" smtClean="0"/>
              <a:t>/** </a:t>
            </a:r>
            <a:r>
              <a:rPr lang="en-US" dirty="0"/>
              <a:t>* Soma </a:t>
            </a:r>
            <a:r>
              <a:rPr lang="en-US" dirty="0" err="1"/>
              <a:t>dois</a:t>
            </a:r>
            <a:r>
              <a:rPr lang="en-US" dirty="0"/>
              <a:t> </a:t>
            </a:r>
            <a:r>
              <a:rPr lang="en-US" dirty="0" err="1"/>
              <a:t>valores</a:t>
            </a:r>
            <a:r>
              <a:rPr lang="en-US" dirty="0"/>
              <a:t> </a:t>
            </a:r>
            <a:r>
              <a:rPr lang="en-US" dirty="0" smtClean="0"/>
              <a:t>*/</a:t>
            </a:r>
          </a:p>
          <a:p>
            <a:endParaRPr lang="en-US" dirty="0"/>
          </a:p>
          <a:p>
            <a:r>
              <a:rPr lang="en-US" dirty="0" smtClean="0"/>
              <a:t>function </a:t>
            </a:r>
            <a:r>
              <a:rPr lang="en-US" dirty="0"/>
              <a:t>sum(a, b) { </a:t>
            </a:r>
            <a:endParaRPr lang="en-US" dirty="0" smtClean="0"/>
          </a:p>
          <a:p>
            <a:r>
              <a:rPr lang="en-US" dirty="0" smtClean="0"/>
              <a:t>              return </a:t>
            </a:r>
            <a:r>
              <a:rPr lang="en-US" dirty="0"/>
              <a:t>a + b</a:t>
            </a:r>
            <a:r>
              <a:rPr lang="en-US" dirty="0" smtClean="0"/>
              <a:t>;</a:t>
            </a:r>
          </a:p>
          <a:p>
            <a:r>
              <a:rPr lang="en-US" dirty="0" smtClean="0"/>
              <a:t>}</a:t>
            </a:r>
          </a:p>
          <a:p>
            <a:endParaRPr lang="en-US" dirty="0"/>
          </a:p>
          <a:p>
            <a:r>
              <a:rPr lang="en-US" dirty="0" err="1" smtClean="0"/>
              <a:t>chamar</a:t>
            </a:r>
            <a:r>
              <a:rPr lang="en-US" dirty="0" smtClean="0"/>
              <a:t> </a:t>
            </a:r>
            <a:r>
              <a:rPr lang="en-US" dirty="0"/>
              <a:t>a </a:t>
            </a:r>
            <a:r>
              <a:rPr lang="en-US" dirty="0" err="1" smtClean="0"/>
              <a:t>função</a:t>
            </a:r>
            <a:r>
              <a:rPr lang="en-US" dirty="0" smtClean="0"/>
              <a:t>:</a:t>
            </a:r>
          </a:p>
          <a:p>
            <a:endParaRPr lang="en-US" dirty="0"/>
          </a:p>
          <a:p>
            <a:r>
              <a:rPr lang="en-US" dirty="0" err="1" smtClean="0"/>
              <a:t>var</a:t>
            </a:r>
            <a:r>
              <a:rPr lang="en-US" dirty="0" smtClean="0"/>
              <a:t> </a:t>
            </a:r>
            <a:r>
              <a:rPr lang="en-US" dirty="0"/>
              <a:t>a = 1</a:t>
            </a:r>
            <a:r>
              <a:rPr lang="en-US" dirty="0" smtClean="0"/>
              <a:t>;</a:t>
            </a:r>
          </a:p>
          <a:p>
            <a:r>
              <a:rPr lang="en-US" dirty="0" err="1" smtClean="0"/>
              <a:t>var</a:t>
            </a:r>
            <a:r>
              <a:rPr lang="en-US" dirty="0" smtClean="0"/>
              <a:t> </a:t>
            </a:r>
            <a:r>
              <a:rPr lang="en-US" dirty="0"/>
              <a:t>b = 2</a:t>
            </a:r>
            <a:r>
              <a:rPr lang="en-US" dirty="0" smtClean="0"/>
              <a:t>;</a:t>
            </a:r>
          </a:p>
          <a:p>
            <a:endParaRPr lang="en-US" dirty="0"/>
          </a:p>
          <a:p>
            <a:r>
              <a:rPr lang="en-US" dirty="0" err="1" smtClean="0"/>
              <a:t>var</a:t>
            </a:r>
            <a:r>
              <a:rPr lang="en-US" dirty="0" smtClean="0"/>
              <a:t> </a:t>
            </a:r>
            <a:r>
              <a:rPr lang="en-US" dirty="0"/>
              <a:t>result = sum(a, b</a:t>
            </a:r>
            <a:r>
              <a:rPr lang="en-US" dirty="0" smtClean="0"/>
              <a:t>);</a:t>
            </a:r>
          </a:p>
          <a:p>
            <a:r>
              <a:rPr lang="en-US" dirty="0" err="1" smtClean="0"/>
              <a:t>console.log</a:t>
            </a:r>
            <a:r>
              <a:rPr lang="en-US" dirty="0" smtClean="0"/>
              <a:t>(result</a:t>
            </a:r>
            <a:r>
              <a:rPr lang="en-US" dirty="0"/>
              <a:t>);</a:t>
            </a:r>
          </a:p>
        </p:txBody>
      </p:sp>
    </p:spTree>
    <p:extLst>
      <p:ext uri="{BB962C8B-B14F-4D97-AF65-F5344CB8AC3E}">
        <p14:creationId xmlns:p14="http://schemas.microsoft.com/office/powerpoint/2010/main" val="4943512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39552" y="1628800"/>
            <a:ext cx="4602542" cy="307777"/>
          </a:xfrm>
          <a:prstGeom prst="rect">
            <a:avLst/>
          </a:prstGeom>
        </p:spPr>
        <p:txBody>
          <a:bodyPr wrap="none">
            <a:spAutoFit/>
          </a:bodyPr>
          <a:lstStyle/>
          <a:p>
            <a:r>
              <a:rPr lang="en-US" dirty="0" err="1" smtClean="0"/>
              <a:t>Passando</a:t>
            </a:r>
            <a:r>
              <a:rPr lang="en-US" dirty="0" smtClean="0"/>
              <a:t> </a:t>
            </a:r>
            <a:r>
              <a:rPr lang="en-US" dirty="0" err="1" smtClean="0"/>
              <a:t>Objetos</a:t>
            </a:r>
            <a:r>
              <a:rPr lang="en-US" dirty="0" smtClean="0"/>
              <a:t> (</a:t>
            </a:r>
            <a:r>
              <a:rPr lang="en-US" dirty="0" err="1" smtClean="0"/>
              <a:t>Objetos</a:t>
            </a:r>
            <a:r>
              <a:rPr lang="en-US" dirty="0" smtClean="0"/>
              <a:t> </a:t>
            </a:r>
            <a:r>
              <a:rPr lang="en-US" dirty="0" err="1" smtClean="0"/>
              <a:t>são</a:t>
            </a:r>
            <a:r>
              <a:rPr lang="en-US" dirty="0" smtClean="0"/>
              <a:t> </a:t>
            </a:r>
            <a:r>
              <a:rPr lang="en-US" dirty="0" err="1" smtClean="0"/>
              <a:t>funções</a:t>
            </a:r>
            <a:r>
              <a:rPr lang="en-US" dirty="0" smtClean="0"/>
              <a:t> </a:t>
            </a:r>
            <a:r>
              <a:rPr lang="en-US" dirty="0" err="1" smtClean="0"/>
              <a:t>em</a:t>
            </a:r>
            <a:r>
              <a:rPr lang="en-US" dirty="0" smtClean="0"/>
              <a:t> </a:t>
            </a:r>
            <a:r>
              <a:rPr lang="en-US" dirty="0" err="1" smtClean="0"/>
              <a:t>Javascript</a:t>
            </a:r>
            <a:r>
              <a:rPr lang="en-US" dirty="0" smtClean="0"/>
              <a:t>)</a:t>
            </a:r>
            <a:endParaRPr lang="en-US" dirty="0"/>
          </a:p>
        </p:txBody>
      </p:sp>
      <p:sp>
        <p:nvSpPr>
          <p:cNvPr id="4" name="Rectangle 3"/>
          <p:cNvSpPr/>
          <p:nvPr/>
        </p:nvSpPr>
        <p:spPr>
          <a:xfrm>
            <a:off x="609600" y="2060848"/>
            <a:ext cx="8153400" cy="3108543"/>
          </a:xfrm>
          <a:prstGeom prst="rect">
            <a:avLst/>
          </a:prstGeom>
        </p:spPr>
        <p:txBody>
          <a:bodyPr wrap="square">
            <a:spAutoFit/>
          </a:bodyPr>
          <a:lstStyle/>
          <a:p>
            <a:r>
              <a:rPr lang="en-US" dirty="0"/>
              <a:t>function </a:t>
            </a:r>
            <a:r>
              <a:rPr lang="en-US" dirty="0" err="1"/>
              <a:t>minhaFuncao</a:t>
            </a:r>
            <a:r>
              <a:rPr lang="en-US" dirty="0"/>
              <a:t>(</a:t>
            </a:r>
            <a:r>
              <a:rPr lang="en-US" dirty="0" err="1"/>
              <a:t>objeto</a:t>
            </a:r>
            <a:r>
              <a:rPr lang="en-US" dirty="0"/>
              <a:t>) { </a:t>
            </a:r>
            <a:endParaRPr lang="en-US" dirty="0" smtClean="0"/>
          </a:p>
          <a:p>
            <a:r>
              <a:rPr lang="en-US" dirty="0" smtClean="0"/>
              <a:t>     </a:t>
            </a:r>
            <a:r>
              <a:rPr lang="en-US" dirty="0" err="1" smtClean="0"/>
              <a:t>pessoa</a:t>
            </a:r>
            <a:r>
              <a:rPr lang="en-US" dirty="0" smtClean="0"/>
              <a:t> </a:t>
            </a:r>
            <a:r>
              <a:rPr lang="en-US" dirty="0"/>
              <a:t>= "</a:t>
            </a:r>
            <a:r>
              <a:rPr lang="en-US" dirty="0" err="1"/>
              <a:t>Zé</a:t>
            </a:r>
            <a:r>
              <a:rPr lang="en-US" dirty="0" smtClean="0"/>
              <a:t>";</a:t>
            </a:r>
          </a:p>
          <a:p>
            <a:r>
              <a:rPr lang="en-US" dirty="0" smtClean="0"/>
              <a:t>}</a:t>
            </a:r>
          </a:p>
          <a:p>
            <a:endParaRPr lang="en-US" dirty="0"/>
          </a:p>
          <a:p>
            <a:r>
              <a:rPr lang="en-US" dirty="0" err="1" smtClean="0"/>
              <a:t>var</a:t>
            </a:r>
            <a:r>
              <a:rPr lang="en-US" dirty="0" smtClean="0"/>
              <a:t> </a:t>
            </a:r>
            <a:r>
              <a:rPr lang="en-US" dirty="0" err="1"/>
              <a:t>pessoa</a:t>
            </a:r>
            <a:r>
              <a:rPr lang="en-US" dirty="0"/>
              <a:t> = </a:t>
            </a:r>
            <a:r>
              <a:rPr lang="en-US" dirty="0" smtClean="0"/>
              <a:t>{</a:t>
            </a:r>
          </a:p>
          <a:p>
            <a:r>
              <a:rPr lang="en-US" dirty="0"/>
              <a:t> </a:t>
            </a:r>
            <a:r>
              <a:rPr lang="en-US" dirty="0" smtClean="0"/>
              <a:t>    </a:t>
            </a:r>
            <a:r>
              <a:rPr lang="en-US" dirty="0" err="1" smtClean="0"/>
              <a:t>nome</a:t>
            </a:r>
            <a:r>
              <a:rPr lang="en-US" dirty="0"/>
              <a:t>: "</a:t>
            </a:r>
            <a:r>
              <a:rPr lang="en-US" dirty="0" err="1"/>
              <a:t>Zé</a:t>
            </a:r>
            <a:r>
              <a:rPr lang="en-US" dirty="0" smtClean="0"/>
              <a:t>",</a:t>
            </a:r>
          </a:p>
          <a:p>
            <a:r>
              <a:rPr lang="en-US" dirty="0" smtClean="0"/>
              <a:t>     </a:t>
            </a:r>
            <a:r>
              <a:rPr lang="en-US" dirty="0" err="1" smtClean="0"/>
              <a:t>idade</a:t>
            </a:r>
            <a:r>
              <a:rPr lang="en-US" dirty="0"/>
              <a:t>: </a:t>
            </a:r>
            <a:r>
              <a:rPr lang="en-US" dirty="0" smtClean="0"/>
              <a:t>1980</a:t>
            </a:r>
          </a:p>
          <a:p>
            <a:r>
              <a:rPr lang="en-US" dirty="0" smtClean="0"/>
              <a:t>};</a:t>
            </a:r>
          </a:p>
          <a:p>
            <a:endParaRPr lang="en-US" dirty="0"/>
          </a:p>
          <a:p>
            <a:r>
              <a:rPr lang="en-US" dirty="0" err="1" smtClean="0"/>
              <a:t>var</a:t>
            </a:r>
            <a:r>
              <a:rPr lang="en-US" dirty="0" smtClean="0"/>
              <a:t> </a:t>
            </a:r>
            <a:r>
              <a:rPr lang="en-US" dirty="0"/>
              <a:t>x, </a:t>
            </a:r>
            <a:r>
              <a:rPr lang="en-US" dirty="0" smtClean="0"/>
              <a:t>y;</a:t>
            </a:r>
            <a:endParaRPr lang="en-US" dirty="0"/>
          </a:p>
          <a:p>
            <a:r>
              <a:rPr lang="en-US" dirty="0" smtClean="0"/>
              <a:t>x </a:t>
            </a:r>
            <a:r>
              <a:rPr lang="en-US" dirty="0"/>
              <a:t>= </a:t>
            </a:r>
            <a:r>
              <a:rPr lang="en-US" dirty="0" err="1"/>
              <a:t>pessoa.nome</a:t>
            </a:r>
            <a:r>
              <a:rPr lang="en-US" dirty="0"/>
              <a:t>;     // x </a:t>
            </a:r>
            <a:r>
              <a:rPr lang="en-US" dirty="0" err="1"/>
              <a:t>recebe</a:t>
            </a:r>
            <a:r>
              <a:rPr lang="en-US" dirty="0"/>
              <a:t> o </a:t>
            </a:r>
            <a:r>
              <a:rPr lang="en-US" dirty="0" err="1" smtClean="0"/>
              <a:t>valor"Zé"minhaFuncao</a:t>
            </a:r>
            <a:r>
              <a:rPr lang="en-US" dirty="0" smtClean="0"/>
              <a:t>(</a:t>
            </a:r>
            <a:r>
              <a:rPr lang="en-US" dirty="0" err="1" smtClean="0"/>
              <a:t>pessoa</a:t>
            </a:r>
            <a:r>
              <a:rPr lang="en-US" dirty="0" smtClean="0"/>
              <a:t>);</a:t>
            </a:r>
          </a:p>
          <a:p>
            <a:endParaRPr lang="en-US" dirty="0"/>
          </a:p>
          <a:p>
            <a:r>
              <a:rPr lang="en-US" dirty="0" err="1"/>
              <a:t>minhaFuncao</a:t>
            </a:r>
            <a:r>
              <a:rPr lang="en-US" dirty="0"/>
              <a:t>(</a:t>
            </a:r>
            <a:r>
              <a:rPr lang="en-US" dirty="0" err="1"/>
              <a:t>pessoa</a:t>
            </a:r>
            <a:r>
              <a:rPr lang="en-US" dirty="0"/>
              <a:t>);</a:t>
            </a:r>
            <a:endParaRPr lang="en-US" dirty="0" smtClean="0"/>
          </a:p>
          <a:p>
            <a:r>
              <a:rPr lang="en-US" dirty="0" smtClean="0"/>
              <a:t>y </a:t>
            </a:r>
            <a:r>
              <a:rPr lang="en-US" dirty="0"/>
              <a:t>= </a:t>
            </a:r>
            <a:r>
              <a:rPr lang="en-US" dirty="0" err="1"/>
              <a:t>pessoa.nome</a:t>
            </a:r>
            <a:r>
              <a:rPr lang="en-US" dirty="0"/>
              <a:t>;     // y </a:t>
            </a:r>
            <a:r>
              <a:rPr lang="en-US" dirty="0" err="1"/>
              <a:t>recebe</a:t>
            </a:r>
            <a:r>
              <a:rPr lang="en-US" dirty="0"/>
              <a:t> o valor "</a:t>
            </a:r>
            <a:r>
              <a:rPr lang="en-US" dirty="0" err="1"/>
              <a:t>Zé</a:t>
            </a:r>
            <a:r>
              <a:rPr lang="en-US" dirty="0"/>
              <a:t>"  </a:t>
            </a:r>
            <a:r>
              <a:rPr lang="en-US" dirty="0" smtClean="0"/>
              <a:t>//(</a:t>
            </a:r>
            <a:r>
              <a:rPr lang="en-US" dirty="0"/>
              <a:t>a </a:t>
            </a:r>
            <a:r>
              <a:rPr lang="en-US" dirty="0" err="1"/>
              <a:t>propriedade</a:t>
            </a:r>
            <a:r>
              <a:rPr lang="en-US" dirty="0"/>
              <a:t> </a:t>
            </a:r>
            <a:r>
              <a:rPr lang="en-US" dirty="0" err="1"/>
              <a:t>pessoa.nome</a:t>
            </a:r>
            <a:r>
              <a:rPr lang="en-US" dirty="0"/>
              <a:t> </a:t>
            </a:r>
            <a:r>
              <a:rPr lang="en-US" dirty="0" err="1" smtClean="0"/>
              <a:t>foi</a:t>
            </a:r>
            <a:r>
              <a:rPr lang="en-US" dirty="0" smtClean="0"/>
              <a:t> </a:t>
            </a:r>
            <a:r>
              <a:rPr lang="en-US" dirty="0" err="1"/>
              <a:t>alterada</a:t>
            </a:r>
            <a:r>
              <a:rPr lang="en-US" dirty="0"/>
              <a:t> pela </a:t>
            </a:r>
            <a:r>
              <a:rPr lang="en-US" dirty="0" err="1"/>
              <a:t>função</a:t>
            </a:r>
            <a:r>
              <a:rPr lang="en-US" dirty="0"/>
              <a:t>)</a:t>
            </a:r>
          </a:p>
        </p:txBody>
      </p:sp>
    </p:spTree>
    <p:extLst>
      <p:ext uri="{BB962C8B-B14F-4D97-AF65-F5344CB8AC3E}">
        <p14:creationId xmlns:p14="http://schemas.microsoft.com/office/powerpoint/2010/main" val="2094107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7822" y="1556792"/>
            <a:ext cx="1925527" cy="307777"/>
          </a:xfrm>
          <a:prstGeom prst="rect">
            <a:avLst/>
          </a:prstGeom>
        </p:spPr>
        <p:txBody>
          <a:bodyPr wrap="none">
            <a:spAutoFit/>
          </a:bodyPr>
          <a:lstStyle/>
          <a:p>
            <a:r>
              <a:rPr lang="en-US" smtClean="0"/>
              <a:t>Expressão</a:t>
            </a:r>
            <a:r>
              <a:rPr lang="en-US" dirty="0" smtClean="0"/>
              <a:t> de </a:t>
            </a:r>
            <a:r>
              <a:rPr lang="en-US" dirty="0" err="1" smtClean="0"/>
              <a:t>Função</a:t>
            </a:r>
            <a:endParaRPr lang="en-US" dirty="0"/>
          </a:p>
        </p:txBody>
      </p:sp>
      <p:sp>
        <p:nvSpPr>
          <p:cNvPr id="4" name="Rectangle 3"/>
          <p:cNvSpPr/>
          <p:nvPr/>
        </p:nvSpPr>
        <p:spPr>
          <a:xfrm>
            <a:off x="577822" y="2197158"/>
            <a:ext cx="7666586" cy="523220"/>
          </a:xfrm>
          <a:prstGeom prst="rect">
            <a:avLst/>
          </a:prstGeom>
        </p:spPr>
        <p:txBody>
          <a:bodyPr wrap="square">
            <a:spAutoFit/>
          </a:bodyPr>
          <a:lstStyle/>
          <a:p>
            <a:r>
              <a:rPr lang="en-US"/>
              <a:t>A </a:t>
            </a:r>
            <a:r>
              <a:rPr lang="en-US" dirty="0" err="1"/>
              <a:t>Expressão</a:t>
            </a:r>
            <a:r>
              <a:rPr lang="en-US" dirty="0"/>
              <a:t> de </a:t>
            </a:r>
            <a:r>
              <a:rPr lang="en-US" dirty="0" err="1"/>
              <a:t>Função</a:t>
            </a:r>
            <a:r>
              <a:rPr lang="en-US" dirty="0"/>
              <a:t>, o </a:t>
            </a:r>
            <a:r>
              <a:rPr lang="en-US" dirty="0" err="1"/>
              <a:t>nome</a:t>
            </a:r>
            <a:r>
              <a:rPr lang="en-US" dirty="0"/>
              <a:t> </a:t>
            </a:r>
            <a:r>
              <a:rPr lang="en-US" dirty="0" err="1"/>
              <a:t>não</a:t>
            </a:r>
            <a:r>
              <a:rPr lang="en-US" dirty="0"/>
              <a:t> </a:t>
            </a:r>
            <a:r>
              <a:rPr lang="en-US" dirty="0" err="1"/>
              <a:t>é</a:t>
            </a:r>
            <a:r>
              <a:rPr lang="en-US" dirty="0"/>
              <a:t> </a:t>
            </a:r>
            <a:r>
              <a:rPr lang="en-US" dirty="0" err="1"/>
              <a:t>obrigatório</a:t>
            </a:r>
            <a:r>
              <a:rPr lang="en-US" dirty="0"/>
              <a:t> </a:t>
            </a:r>
            <a:r>
              <a:rPr lang="en-US" dirty="0" err="1"/>
              <a:t>pois</a:t>
            </a:r>
            <a:r>
              <a:rPr lang="en-US" dirty="0"/>
              <a:t>, </a:t>
            </a:r>
            <a:r>
              <a:rPr lang="en-US" dirty="0" err="1"/>
              <a:t>na</a:t>
            </a:r>
            <a:r>
              <a:rPr lang="en-US" dirty="0"/>
              <a:t> </a:t>
            </a:r>
            <a:r>
              <a:rPr lang="en-US" dirty="0" err="1"/>
              <a:t>maioria</a:t>
            </a:r>
            <a:r>
              <a:rPr lang="en-US" dirty="0"/>
              <a:t> dos </a:t>
            </a:r>
            <a:r>
              <a:rPr lang="en-US" dirty="0" err="1"/>
              <a:t>casos</a:t>
            </a:r>
            <a:r>
              <a:rPr lang="en-US" dirty="0"/>
              <a:t>, se </a:t>
            </a:r>
            <a:r>
              <a:rPr lang="en-US" dirty="0" err="1"/>
              <a:t>trata</a:t>
            </a:r>
            <a:r>
              <a:rPr lang="en-US" dirty="0"/>
              <a:t> de </a:t>
            </a:r>
            <a:r>
              <a:rPr lang="en-US" dirty="0" err="1"/>
              <a:t>uma</a:t>
            </a:r>
            <a:r>
              <a:rPr lang="en-US" dirty="0"/>
              <a:t> </a:t>
            </a:r>
            <a:r>
              <a:rPr lang="en-US" dirty="0" err="1"/>
              <a:t>função</a:t>
            </a:r>
            <a:r>
              <a:rPr lang="en-US" dirty="0"/>
              <a:t> </a:t>
            </a:r>
            <a:r>
              <a:rPr lang="en-US" dirty="0" err="1"/>
              <a:t>anônima</a:t>
            </a:r>
            <a:r>
              <a:rPr lang="en-US" dirty="0"/>
              <a:t>.</a:t>
            </a:r>
          </a:p>
        </p:txBody>
      </p:sp>
      <p:sp>
        <p:nvSpPr>
          <p:cNvPr id="5" name="Rectangle 4"/>
          <p:cNvSpPr/>
          <p:nvPr/>
        </p:nvSpPr>
        <p:spPr>
          <a:xfrm>
            <a:off x="577822" y="3052967"/>
            <a:ext cx="4572000" cy="1600438"/>
          </a:xfrm>
          <a:prstGeom prst="rect">
            <a:avLst/>
          </a:prstGeom>
        </p:spPr>
        <p:txBody>
          <a:bodyPr>
            <a:spAutoFit/>
          </a:bodyPr>
          <a:lstStyle/>
          <a:p>
            <a:r>
              <a:rPr lang="en-US" dirty="0" err="1"/>
              <a:t>Exemplo</a:t>
            </a:r>
            <a:r>
              <a:rPr lang="en-US" dirty="0" smtClean="0"/>
              <a:t>:</a:t>
            </a:r>
          </a:p>
          <a:p>
            <a:endParaRPr lang="en-US" dirty="0"/>
          </a:p>
          <a:p>
            <a:r>
              <a:rPr lang="en-US" dirty="0" err="1" smtClean="0"/>
              <a:t>var</a:t>
            </a:r>
            <a:r>
              <a:rPr lang="en-US" dirty="0" smtClean="0"/>
              <a:t> </a:t>
            </a:r>
            <a:r>
              <a:rPr lang="en-US" dirty="0" err="1"/>
              <a:t>quadrado</a:t>
            </a:r>
            <a:r>
              <a:rPr lang="en-US" dirty="0"/>
              <a:t> = function(x){ 		</a:t>
            </a:r>
            <a:endParaRPr lang="en-US" dirty="0" smtClean="0"/>
          </a:p>
          <a:p>
            <a:r>
              <a:rPr lang="en-US" dirty="0" smtClean="0"/>
              <a:t>               return </a:t>
            </a:r>
            <a:r>
              <a:rPr lang="en-US" dirty="0"/>
              <a:t>x * x </a:t>
            </a:r>
            <a:endParaRPr lang="en-US" dirty="0" smtClean="0"/>
          </a:p>
          <a:p>
            <a:r>
              <a:rPr lang="en-US" dirty="0" smtClean="0"/>
              <a:t>};</a:t>
            </a:r>
          </a:p>
          <a:p>
            <a:endParaRPr lang="en-US" dirty="0"/>
          </a:p>
          <a:p>
            <a:r>
              <a:rPr lang="en-US" dirty="0" err="1"/>
              <a:t>console.log</a:t>
            </a:r>
            <a:r>
              <a:rPr lang="en-US" dirty="0"/>
              <a:t>(</a:t>
            </a:r>
            <a:r>
              <a:rPr lang="en-US" dirty="0" err="1"/>
              <a:t>quadrado</a:t>
            </a:r>
            <a:r>
              <a:rPr lang="en-US" dirty="0"/>
              <a:t>(5)); //</a:t>
            </a:r>
            <a:r>
              <a:rPr lang="en-US" dirty="0" err="1"/>
              <a:t>exibe</a:t>
            </a:r>
            <a:r>
              <a:rPr lang="en-US" dirty="0"/>
              <a:t> 25</a:t>
            </a:r>
          </a:p>
        </p:txBody>
      </p:sp>
    </p:spTree>
    <p:extLst>
      <p:ext uri="{BB962C8B-B14F-4D97-AF65-F5344CB8AC3E}">
        <p14:creationId xmlns:p14="http://schemas.microsoft.com/office/powerpoint/2010/main" val="411766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5387" y="1628800"/>
            <a:ext cx="4572000" cy="523220"/>
          </a:xfrm>
          <a:prstGeom prst="rect">
            <a:avLst/>
          </a:prstGeom>
        </p:spPr>
        <p:txBody>
          <a:bodyPr>
            <a:spAutoFit/>
          </a:bodyPr>
          <a:lstStyle/>
          <a:p>
            <a:r>
              <a:rPr lang="en-US" dirty="0" err="1" smtClean="0"/>
              <a:t>Qual</a:t>
            </a:r>
            <a:r>
              <a:rPr lang="en-US" dirty="0" smtClean="0"/>
              <a:t> a </a:t>
            </a:r>
            <a:r>
              <a:rPr lang="en-US" dirty="0" err="1"/>
              <a:t>diferença</a:t>
            </a:r>
            <a:r>
              <a:rPr lang="en-US" dirty="0"/>
              <a:t> </a:t>
            </a:r>
            <a:r>
              <a:rPr lang="en-US" dirty="0" err="1"/>
              <a:t>declaração</a:t>
            </a:r>
            <a:r>
              <a:rPr lang="en-US" dirty="0"/>
              <a:t> de </a:t>
            </a:r>
            <a:r>
              <a:rPr lang="en-US" dirty="0" err="1"/>
              <a:t>função</a:t>
            </a:r>
            <a:r>
              <a:rPr lang="en-US" dirty="0"/>
              <a:t> e </a:t>
            </a:r>
            <a:r>
              <a:rPr lang="en-US" dirty="0" err="1"/>
              <a:t>Expressão</a:t>
            </a:r>
            <a:r>
              <a:rPr lang="en-US" dirty="0"/>
              <a:t> de </a:t>
            </a:r>
            <a:r>
              <a:rPr lang="en-US" dirty="0" err="1"/>
              <a:t>função</a:t>
            </a:r>
            <a:r>
              <a:rPr lang="en-US" dirty="0"/>
              <a:t> ?</a:t>
            </a:r>
          </a:p>
        </p:txBody>
      </p:sp>
      <p:sp>
        <p:nvSpPr>
          <p:cNvPr id="4" name="Rectangle 3"/>
          <p:cNvSpPr/>
          <p:nvPr/>
        </p:nvSpPr>
        <p:spPr>
          <a:xfrm>
            <a:off x="575387" y="2561620"/>
            <a:ext cx="7609522" cy="738664"/>
          </a:xfrm>
          <a:prstGeom prst="rect">
            <a:avLst/>
          </a:prstGeom>
        </p:spPr>
        <p:txBody>
          <a:bodyPr wrap="square">
            <a:spAutoFit/>
          </a:bodyPr>
          <a:lstStyle/>
          <a:p>
            <a:r>
              <a:rPr lang="en-US" dirty="0"/>
              <a:t>A </a:t>
            </a:r>
            <a:r>
              <a:rPr lang="en-US" dirty="0" err="1"/>
              <a:t>diferença</a:t>
            </a:r>
            <a:r>
              <a:rPr lang="en-US" dirty="0"/>
              <a:t> </a:t>
            </a:r>
            <a:r>
              <a:rPr lang="en-US" dirty="0" err="1"/>
              <a:t>é</a:t>
            </a:r>
            <a:r>
              <a:rPr lang="en-US" dirty="0"/>
              <a:t> que </a:t>
            </a:r>
            <a:r>
              <a:rPr lang="en-US" dirty="0" err="1"/>
              <a:t>quando</a:t>
            </a:r>
            <a:r>
              <a:rPr lang="en-US" dirty="0"/>
              <a:t> </a:t>
            </a:r>
            <a:r>
              <a:rPr lang="en-US" dirty="0" err="1"/>
              <a:t>fazemos</a:t>
            </a:r>
            <a:r>
              <a:rPr lang="en-US" dirty="0"/>
              <a:t> a </a:t>
            </a:r>
            <a:r>
              <a:rPr lang="en-US" dirty="0" err="1"/>
              <a:t>Declaração</a:t>
            </a:r>
            <a:r>
              <a:rPr lang="en-US" dirty="0"/>
              <a:t> de </a:t>
            </a:r>
            <a:r>
              <a:rPr lang="en-US" dirty="0" err="1"/>
              <a:t>Função</a:t>
            </a:r>
            <a:r>
              <a:rPr lang="en-US" dirty="0"/>
              <a:t>, </a:t>
            </a:r>
            <a:r>
              <a:rPr lang="en-US" dirty="0" err="1"/>
              <a:t>permitimos</a:t>
            </a:r>
            <a:r>
              <a:rPr lang="en-US" dirty="0"/>
              <a:t> que o parser </a:t>
            </a:r>
            <a:r>
              <a:rPr lang="en-US" dirty="0" err="1"/>
              <a:t>analise</a:t>
            </a:r>
            <a:r>
              <a:rPr lang="en-US" dirty="0"/>
              <a:t> </a:t>
            </a:r>
            <a:r>
              <a:rPr lang="en-US" dirty="0" err="1"/>
              <a:t>previamente</a:t>
            </a:r>
            <a:r>
              <a:rPr lang="en-US" dirty="0"/>
              <a:t> do que </a:t>
            </a:r>
            <a:r>
              <a:rPr lang="en-US" dirty="0" err="1"/>
              <a:t>será</a:t>
            </a:r>
            <a:r>
              <a:rPr lang="en-US" dirty="0"/>
              <a:t> </a:t>
            </a:r>
            <a:r>
              <a:rPr lang="en-US" dirty="0" err="1"/>
              <a:t>executado</a:t>
            </a:r>
            <a:r>
              <a:rPr lang="en-US" dirty="0"/>
              <a:t> </a:t>
            </a:r>
            <a:r>
              <a:rPr lang="en-US" dirty="0" err="1"/>
              <a:t>enquanto</a:t>
            </a:r>
            <a:r>
              <a:rPr lang="en-US" dirty="0"/>
              <a:t> a </a:t>
            </a:r>
            <a:r>
              <a:rPr lang="en-US" dirty="0" err="1"/>
              <a:t>Expressão</a:t>
            </a:r>
            <a:r>
              <a:rPr lang="en-US" dirty="0"/>
              <a:t> de </a:t>
            </a:r>
            <a:r>
              <a:rPr lang="en-US" dirty="0" err="1"/>
              <a:t>Função</a:t>
            </a:r>
            <a:r>
              <a:rPr lang="en-US" dirty="0"/>
              <a:t> </a:t>
            </a:r>
            <a:r>
              <a:rPr lang="en-US" dirty="0" err="1"/>
              <a:t>é</a:t>
            </a:r>
            <a:r>
              <a:rPr lang="en-US" dirty="0"/>
              <a:t> </a:t>
            </a:r>
            <a:r>
              <a:rPr lang="en-US" dirty="0" err="1"/>
              <a:t>analisada</a:t>
            </a:r>
            <a:r>
              <a:rPr lang="en-US" dirty="0"/>
              <a:t> </a:t>
            </a:r>
            <a:r>
              <a:rPr lang="en-US" dirty="0" err="1"/>
              <a:t>em</a:t>
            </a:r>
            <a:r>
              <a:rPr lang="en-US" dirty="0"/>
              <a:t> tempo de </a:t>
            </a:r>
            <a:r>
              <a:rPr lang="en-US" dirty="0" err="1"/>
              <a:t>execução</a:t>
            </a:r>
            <a:r>
              <a:rPr lang="en-US" dirty="0"/>
              <a:t>.</a:t>
            </a:r>
          </a:p>
        </p:txBody>
      </p:sp>
    </p:spTree>
    <p:extLst>
      <p:ext uri="{BB962C8B-B14F-4D97-AF65-F5344CB8AC3E}">
        <p14:creationId xmlns:p14="http://schemas.microsoft.com/office/powerpoint/2010/main" val="13635237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r>
              <a:rPr lang="en-US" dirty="0" smtClean="0"/>
              <a:t> de Callback</a:t>
            </a:r>
            <a:endParaRPr lang="en-US" dirty="0"/>
          </a:p>
        </p:txBody>
      </p:sp>
      <p:sp>
        <p:nvSpPr>
          <p:cNvPr id="3" name="Rectangle 2"/>
          <p:cNvSpPr/>
          <p:nvPr/>
        </p:nvSpPr>
        <p:spPr>
          <a:xfrm>
            <a:off x="609600" y="2767191"/>
            <a:ext cx="7418784" cy="738664"/>
          </a:xfrm>
          <a:prstGeom prst="rect">
            <a:avLst/>
          </a:prstGeom>
        </p:spPr>
        <p:txBody>
          <a:bodyPr wrap="square">
            <a:spAutoFit/>
          </a:bodyPr>
          <a:lstStyle/>
          <a:p>
            <a:r>
              <a:rPr lang="en-US" b="1" dirty="0" err="1" smtClean="0">
                <a:latin typeface="Consolas" charset="0"/>
              </a:rPr>
              <a:t>var</a:t>
            </a:r>
            <a:r>
              <a:rPr lang="en-US" b="1" dirty="0" smtClean="0">
                <a:solidFill>
                  <a:srgbClr val="BD260D"/>
                </a:solidFill>
                <a:latin typeface="Consolas" charset="0"/>
              </a:rPr>
              <a:t> </a:t>
            </a:r>
            <a:r>
              <a:rPr lang="en-US" b="1" dirty="0" err="1" smtClean="0">
                <a:solidFill>
                  <a:srgbClr val="BD260D"/>
                </a:solidFill>
                <a:latin typeface="Consolas" charset="0"/>
              </a:rPr>
              <a:t>callMeBackFromTheFutureEvent</a:t>
            </a:r>
            <a:r>
              <a:rPr lang="en-US" b="1" dirty="0" smtClean="0">
                <a:solidFill>
                  <a:srgbClr val="BD260D"/>
                </a:solidFill>
                <a:latin typeface="Consolas" charset="0"/>
              </a:rPr>
              <a:t> = </a:t>
            </a:r>
            <a:r>
              <a:rPr lang="en-US" b="1" dirty="0" smtClean="0">
                <a:latin typeface="Consolas" charset="0"/>
              </a:rPr>
              <a:t>function</a:t>
            </a:r>
            <a:r>
              <a:rPr lang="en-US" b="1" dirty="0" smtClean="0">
                <a:solidFill>
                  <a:srgbClr val="BD260D"/>
                </a:solidFill>
                <a:latin typeface="Consolas" charset="0"/>
              </a:rPr>
              <a:t>(event) { </a:t>
            </a:r>
          </a:p>
          <a:p>
            <a:r>
              <a:rPr lang="en-US" b="1" dirty="0">
                <a:solidFill>
                  <a:srgbClr val="BD260D"/>
                </a:solidFill>
                <a:latin typeface="Consolas" charset="0"/>
              </a:rPr>
              <a:t>	</a:t>
            </a:r>
            <a:r>
              <a:rPr lang="en-US" b="1" dirty="0" smtClean="0">
                <a:solidFill>
                  <a:srgbClr val="BD260D"/>
                </a:solidFill>
                <a:latin typeface="Consolas" charset="0"/>
              </a:rPr>
              <a:t>alert(</a:t>
            </a:r>
            <a:r>
              <a:rPr lang="en-US" b="1" dirty="0" smtClean="0">
                <a:solidFill>
                  <a:srgbClr val="DD1144"/>
                </a:solidFill>
                <a:latin typeface="Consolas" charset="0"/>
              </a:rPr>
              <a:t>"Here is my answer!"</a:t>
            </a:r>
            <a:r>
              <a:rPr lang="en-US" b="1" dirty="0" smtClean="0">
                <a:solidFill>
                  <a:srgbClr val="BD260D"/>
                </a:solidFill>
                <a:latin typeface="Consolas" charset="0"/>
              </a:rPr>
              <a:t>) </a:t>
            </a:r>
          </a:p>
          <a:p>
            <a:r>
              <a:rPr lang="en-US" b="1" dirty="0" smtClean="0">
                <a:solidFill>
                  <a:srgbClr val="BD260D"/>
                </a:solidFill>
                <a:latin typeface="Consolas" charset="0"/>
              </a:rPr>
              <a:t>}</a:t>
            </a:r>
            <a:endParaRPr lang="en-US" dirty="0"/>
          </a:p>
        </p:txBody>
      </p:sp>
      <p:sp>
        <p:nvSpPr>
          <p:cNvPr id="4" name="Rectangle 3"/>
          <p:cNvSpPr/>
          <p:nvPr/>
        </p:nvSpPr>
        <p:spPr>
          <a:xfrm>
            <a:off x="539552" y="1700808"/>
            <a:ext cx="8064896" cy="954107"/>
          </a:xfrm>
          <a:prstGeom prst="rect">
            <a:avLst/>
          </a:prstGeom>
        </p:spPr>
        <p:txBody>
          <a:bodyPr wrap="square">
            <a:spAutoFit/>
          </a:bodyPr>
          <a:lstStyle/>
          <a:p>
            <a:r>
              <a:rPr lang="en-US" i="1" dirty="0" smtClean="0">
                <a:solidFill>
                  <a:srgbClr val="383838"/>
                </a:solidFill>
                <a:latin typeface="Georgia" charset="0"/>
              </a:rPr>
              <a:t>”</a:t>
            </a:r>
            <a:r>
              <a:rPr lang="en-US" i="1" dirty="0" err="1" smtClean="0">
                <a:solidFill>
                  <a:srgbClr val="383838"/>
                </a:solidFill>
                <a:latin typeface="Georgia" charset="0"/>
              </a:rPr>
              <a:t>Função</a:t>
            </a:r>
            <a:r>
              <a:rPr lang="en-US" i="1" dirty="0" smtClean="0">
                <a:solidFill>
                  <a:srgbClr val="383838"/>
                </a:solidFill>
                <a:latin typeface="Georgia" charset="0"/>
              </a:rPr>
              <a:t> </a:t>
            </a:r>
            <a:r>
              <a:rPr lang="en-US" i="1" dirty="0">
                <a:solidFill>
                  <a:srgbClr val="383838"/>
                </a:solidFill>
                <a:latin typeface="Georgia" charset="0"/>
              </a:rPr>
              <a:t>de </a:t>
            </a:r>
            <a:r>
              <a:rPr lang="en-US" i="1" dirty="0" err="1">
                <a:solidFill>
                  <a:srgbClr val="383838"/>
                </a:solidFill>
                <a:latin typeface="Georgia" charset="0"/>
              </a:rPr>
              <a:t>retorno</a:t>
            </a:r>
            <a:r>
              <a:rPr lang="en-US" i="1" dirty="0">
                <a:solidFill>
                  <a:srgbClr val="383838"/>
                </a:solidFill>
                <a:latin typeface="Georgia" charset="0"/>
              </a:rPr>
              <a:t> – callback –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uma</a:t>
            </a:r>
            <a:r>
              <a:rPr lang="en-US" i="1" dirty="0">
                <a:solidFill>
                  <a:srgbClr val="383838"/>
                </a:solidFill>
                <a:latin typeface="Georgia" charset="0"/>
              </a:rPr>
              <a:t> </a:t>
            </a:r>
            <a:r>
              <a:rPr lang="en-US" i="1" dirty="0" err="1">
                <a:solidFill>
                  <a:srgbClr val="383838"/>
                </a:solidFill>
                <a:latin typeface="Georgia" charset="0"/>
              </a:rPr>
              <a:t>referência</a:t>
            </a:r>
            <a:r>
              <a:rPr lang="en-US" i="1" dirty="0">
                <a:solidFill>
                  <a:srgbClr val="383838"/>
                </a:solidFill>
                <a:latin typeface="Georgia" charset="0"/>
              </a:rPr>
              <a:t> para um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a:t>
            </a:r>
            <a:r>
              <a:rPr lang="en-US" i="1" dirty="0" err="1">
                <a:solidFill>
                  <a:srgbClr val="383838"/>
                </a:solidFill>
                <a:latin typeface="Georgia" charset="0"/>
              </a:rPr>
              <a:t>ou</a:t>
            </a:r>
            <a:r>
              <a:rPr lang="en-US" i="1" dirty="0">
                <a:solidFill>
                  <a:srgbClr val="383838"/>
                </a:solidFill>
                <a:latin typeface="Georgia" charset="0"/>
              </a:rPr>
              <a:t> um </a:t>
            </a:r>
            <a:r>
              <a:rPr lang="en-US" i="1" dirty="0" err="1">
                <a:solidFill>
                  <a:srgbClr val="383838"/>
                </a:solidFill>
                <a:latin typeface="Georgia" charset="0"/>
              </a:rPr>
              <a:t>pequeno</a:t>
            </a:r>
            <a:r>
              <a:rPr lang="en-US" i="1" dirty="0">
                <a:solidFill>
                  <a:srgbClr val="383838"/>
                </a:solidFill>
                <a:latin typeface="Georgia" charset="0"/>
              </a:rPr>
              <a:t>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que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passado</a:t>
            </a:r>
            <a:r>
              <a:rPr lang="en-US" i="1" dirty="0">
                <a:solidFill>
                  <a:srgbClr val="383838"/>
                </a:solidFill>
                <a:latin typeface="Georgia" charset="0"/>
              </a:rPr>
              <a:t> </a:t>
            </a:r>
            <a:r>
              <a:rPr lang="en-US" i="1" dirty="0" err="1">
                <a:solidFill>
                  <a:srgbClr val="383838"/>
                </a:solidFill>
                <a:latin typeface="Georgia" charset="0"/>
              </a:rPr>
              <a:t>como</a:t>
            </a:r>
            <a:r>
              <a:rPr lang="en-US" i="1" dirty="0">
                <a:solidFill>
                  <a:srgbClr val="383838"/>
                </a:solidFill>
                <a:latin typeface="Georgia" charset="0"/>
              </a:rPr>
              <a:t> um </a:t>
            </a:r>
            <a:r>
              <a:rPr lang="en-US" i="1" dirty="0" err="1">
                <a:solidFill>
                  <a:srgbClr val="383838"/>
                </a:solidFill>
                <a:latin typeface="Georgia" charset="0"/>
              </a:rPr>
              <a:t>parâmetro</a:t>
            </a:r>
            <a:r>
              <a:rPr lang="en-US" i="1" dirty="0">
                <a:solidFill>
                  <a:srgbClr val="383838"/>
                </a:solidFill>
                <a:latin typeface="Georgia" charset="0"/>
              </a:rPr>
              <a:t> para um outro </a:t>
            </a:r>
            <a:r>
              <a:rPr lang="en-US" i="1" dirty="0" err="1">
                <a:solidFill>
                  <a:srgbClr val="383838"/>
                </a:solidFill>
                <a:latin typeface="Georgia" charset="0"/>
              </a:rPr>
              <a:t>código</a:t>
            </a:r>
            <a:r>
              <a:rPr lang="en-US" i="1" dirty="0" smtClean="0">
                <a:solidFill>
                  <a:srgbClr val="383838"/>
                </a:solidFill>
                <a:latin typeface="Georgia" charset="0"/>
              </a:rPr>
              <a:t>.”</a:t>
            </a:r>
          </a:p>
          <a:p>
            <a:endParaRPr lang="en-US" i="1" dirty="0">
              <a:solidFill>
                <a:srgbClr val="383838"/>
              </a:solidFill>
              <a:latin typeface="Georgia" charset="0"/>
            </a:endParaRPr>
          </a:p>
          <a:p>
            <a:r>
              <a:rPr lang="en-US" i="1" dirty="0" smtClean="0">
                <a:solidFill>
                  <a:srgbClr val="383838"/>
                </a:solidFill>
                <a:latin typeface="Georgia" charset="0"/>
              </a:rPr>
              <a:t>							</a:t>
            </a:r>
            <a:r>
              <a:rPr lang="en-US" i="1" dirty="0" smtClean="0">
                <a:solidFill>
                  <a:srgbClr val="999999"/>
                </a:solidFill>
                <a:latin typeface="georgia" charset="0"/>
              </a:rPr>
              <a:t>Wikipedia</a:t>
            </a:r>
            <a:endParaRPr lang="en-US" dirty="0"/>
          </a:p>
        </p:txBody>
      </p:sp>
    </p:spTree>
    <p:extLst>
      <p:ext uri="{BB962C8B-B14F-4D97-AF65-F5344CB8AC3E}">
        <p14:creationId xmlns:p14="http://schemas.microsoft.com/office/powerpoint/2010/main" val="66506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Infraestrutura</a:t>
            </a:r>
            <a:r>
              <a:rPr lang="en-US" dirty="0" smtClean="0"/>
              <a:t> </a:t>
            </a:r>
            <a:r>
              <a:rPr lang="en-US" dirty="0" err="1" smtClean="0"/>
              <a:t>básica</a:t>
            </a:r>
            <a:r>
              <a:rPr lang="en-US" dirty="0" smtClean="0"/>
              <a:t> com Node/</a:t>
            </a:r>
            <a:r>
              <a:rPr lang="en-US" dirty="0" err="1" smtClean="0"/>
              <a:t>Npm</a:t>
            </a:r>
            <a:endParaRPr lang="en-US" dirty="0"/>
          </a:p>
        </p:txBody>
      </p:sp>
      <p:sp>
        <p:nvSpPr>
          <p:cNvPr id="3" name="Rectangle 2"/>
          <p:cNvSpPr/>
          <p:nvPr/>
        </p:nvSpPr>
        <p:spPr>
          <a:xfrm>
            <a:off x="609600" y="1700808"/>
            <a:ext cx="4572000" cy="3139321"/>
          </a:xfrm>
          <a:prstGeom prst="rect">
            <a:avLst/>
          </a:prstGeom>
        </p:spPr>
        <p:txBody>
          <a:bodyPr>
            <a:spAutoFit/>
          </a:bodyPr>
          <a:lstStyle/>
          <a:p>
            <a:r>
              <a:rPr lang="en-US" sz="1600" b="1" dirty="0" err="1" smtClean="0"/>
              <a:t>Instalar</a:t>
            </a:r>
            <a:r>
              <a:rPr lang="en-US" sz="1600" b="1" dirty="0" smtClean="0"/>
              <a:t> </a:t>
            </a:r>
            <a:r>
              <a:rPr lang="en-US" sz="1600" b="1" dirty="0" err="1"/>
              <a:t>node.js</a:t>
            </a:r>
            <a:r>
              <a:rPr lang="en-US" sz="1600" b="1" dirty="0"/>
              <a:t> e </a:t>
            </a:r>
            <a:r>
              <a:rPr lang="en-US" sz="1600" b="1" dirty="0" err="1" smtClean="0"/>
              <a:t>npm</a:t>
            </a:r>
            <a:r>
              <a:rPr lang="en-US" sz="1600" b="1" dirty="0" smtClean="0"/>
              <a:t>:</a:t>
            </a:r>
          </a:p>
          <a:p>
            <a:endParaRPr lang="en-US" dirty="0"/>
          </a:p>
          <a:p>
            <a:r>
              <a:rPr lang="en-US" b="1" dirty="0" smtClean="0"/>
              <a:t>Linux:</a:t>
            </a:r>
          </a:p>
          <a:p>
            <a:endParaRPr lang="en-US" dirty="0"/>
          </a:p>
          <a:p>
            <a:r>
              <a:rPr lang="en-US" dirty="0" smtClean="0"/>
              <a:t>$ </a:t>
            </a:r>
            <a:r>
              <a:rPr lang="en-US" dirty="0" err="1" smtClean="0"/>
              <a:t>sudo</a:t>
            </a:r>
            <a:r>
              <a:rPr lang="en-US" dirty="0" smtClean="0"/>
              <a:t> </a:t>
            </a:r>
            <a:r>
              <a:rPr lang="en-US" dirty="0"/>
              <a:t>apt-get install -y </a:t>
            </a:r>
            <a:r>
              <a:rPr lang="en-US" dirty="0" err="1" smtClean="0"/>
              <a:t>nodejs</a:t>
            </a:r>
            <a:endParaRPr lang="en-US" dirty="0" smtClean="0"/>
          </a:p>
          <a:p>
            <a:endParaRPr lang="en-US" dirty="0"/>
          </a:p>
          <a:p>
            <a:r>
              <a:rPr lang="en-US" b="1" dirty="0" smtClean="0"/>
              <a:t>Mac:</a:t>
            </a:r>
          </a:p>
          <a:p>
            <a:endParaRPr lang="en-US" dirty="0"/>
          </a:p>
          <a:p>
            <a:r>
              <a:rPr lang="en-US" dirty="0" smtClean="0"/>
              <a:t>$ brew </a:t>
            </a:r>
            <a:r>
              <a:rPr lang="en-US" dirty="0"/>
              <a:t>install </a:t>
            </a:r>
            <a:r>
              <a:rPr lang="en-US" dirty="0" smtClean="0"/>
              <a:t>node</a:t>
            </a:r>
          </a:p>
          <a:p>
            <a:endParaRPr lang="en-US" dirty="0"/>
          </a:p>
          <a:p>
            <a:r>
              <a:rPr lang="en-US" b="1" dirty="0" smtClean="0"/>
              <a:t>Windows:</a:t>
            </a:r>
          </a:p>
          <a:p>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14334446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Criar</a:t>
            </a:r>
            <a:r>
              <a:rPr lang="en-US" dirty="0" smtClean="0"/>
              <a:t> </a:t>
            </a:r>
            <a:r>
              <a:rPr lang="en-US" dirty="0" err="1" smtClean="0"/>
              <a:t>Projeto</a:t>
            </a:r>
            <a:endParaRPr lang="en-US" dirty="0"/>
          </a:p>
        </p:txBody>
      </p:sp>
      <p:sp>
        <p:nvSpPr>
          <p:cNvPr id="3" name="Rectangle 2"/>
          <p:cNvSpPr/>
          <p:nvPr/>
        </p:nvSpPr>
        <p:spPr>
          <a:xfrm>
            <a:off x="609600" y="1700808"/>
            <a:ext cx="3457998" cy="3323987"/>
          </a:xfrm>
          <a:prstGeom prst="rect">
            <a:avLst/>
          </a:prstGeom>
        </p:spPr>
        <p:txBody>
          <a:bodyPr wrap="none">
            <a:spAutoFit/>
          </a:bodyPr>
          <a:lstStyle/>
          <a:p>
            <a:r>
              <a:rPr lang="en-US" dirty="0" err="1" smtClean="0"/>
              <a:t>Criar</a:t>
            </a:r>
            <a:r>
              <a:rPr lang="en-US" dirty="0" smtClean="0"/>
              <a:t> pasta com o </a:t>
            </a:r>
            <a:r>
              <a:rPr lang="en-US" dirty="0" err="1" smtClean="0"/>
              <a:t>nome</a:t>
            </a:r>
            <a:r>
              <a:rPr lang="en-US" dirty="0" smtClean="0"/>
              <a:t> do </a:t>
            </a:r>
            <a:r>
              <a:rPr lang="en-US" dirty="0" err="1"/>
              <a:t>p</a:t>
            </a:r>
            <a:r>
              <a:rPr lang="en-US" dirty="0" err="1" smtClean="0"/>
              <a:t>rojeto</a:t>
            </a:r>
            <a:r>
              <a:rPr lang="en-US" dirty="0" smtClean="0"/>
              <a:t>:</a:t>
            </a:r>
          </a:p>
          <a:p>
            <a:endParaRPr lang="en-US" dirty="0"/>
          </a:p>
          <a:p>
            <a:r>
              <a:rPr lang="en-US" dirty="0" smtClean="0"/>
              <a:t>$ </a:t>
            </a:r>
            <a:r>
              <a:rPr lang="en-US" dirty="0" err="1" smtClean="0"/>
              <a:t>mkdir</a:t>
            </a:r>
            <a:r>
              <a:rPr lang="en-US" dirty="0" smtClean="0"/>
              <a:t> site-</a:t>
            </a:r>
            <a:r>
              <a:rPr lang="en-US" dirty="0" err="1" smtClean="0"/>
              <a:t>exemplo</a:t>
            </a:r>
            <a:endParaRPr lang="en-US" dirty="0" smtClean="0"/>
          </a:p>
          <a:p>
            <a:r>
              <a:rPr lang="en-US" dirty="0" smtClean="0"/>
              <a:t>$ cd site-</a:t>
            </a:r>
            <a:r>
              <a:rPr lang="en-US" dirty="0" err="1" smtClean="0"/>
              <a:t>exemplo</a:t>
            </a:r>
            <a:endParaRPr lang="en-US" dirty="0"/>
          </a:p>
          <a:p>
            <a:endParaRPr lang="en-US" dirty="0" smtClean="0"/>
          </a:p>
          <a:p>
            <a:r>
              <a:rPr lang="en-US" dirty="0" err="1" smtClean="0"/>
              <a:t>Criar</a:t>
            </a:r>
            <a:r>
              <a:rPr lang="en-US" dirty="0" smtClean="0"/>
              <a:t> </a:t>
            </a:r>
            <a:r>
              <a:rPr lang="en-US" dirty="0" err="1" smtClean="0"/>
              <a:t>estrutura</a:t>
            </a:r>
            <a:r>
              <a:rPr lang="en-US" dirty="0" smtClean="0"/>
              <a:t> </a:t>
            </a:r>
            <a:r>
              <a:rPr lang="en-US" dirty="0" err="1" smtClean="0"/>
              <a:t>básica</a:t>
            </a:r>
            <a:r>
              <a:rPr lang="en-US" dirty="0" smtClean="0"/>
              <a:t> com </a:t>
            </a:r>
            <a:r>
              <a:rPr lang="en-US" dirty="0" err="1" smtClean="0"/>
              <a:t>npm</a:t>
            </a:r>
            <a:r>
              <a:rPr lang="en-US" dirty="0" smtClean="0"/>
              <a:t>:</a:t>
            </a:r>
          </a:p>
          <a:p>
            <a:endParaRPr lang="en-US" dirty="0"/>
          </a:p>
          <a:p>
            <a:r>
              <a:rPr lang="en-US" dirty="0" smtClean="0"/>
              <a:t>$ </a:t>
            </a:r>
            <a:r>
              <a:rPr lang="en-US" dirty="0" err="1" smtClean="0"/>
              <a:t>npm</a:t>
            </a:r>
            <a:r>
              <a:rPr lang="en-US" dirty="0" smtClean="0"/>
              <a:t> </a:t>
            </a:r>
            <a:r>
              <a:rPr lang="en-US" dirty="0" err="1" smtClean="0"/>
              <a:t>init</a:t>
            </a:r>
            <a:endParaRPr lang="en-US" dirty="0" smtClean="0"/>
          </a:p>
          <a:p>
            <a:endParaRPr lang="en-US" dirty="0"/>
          </a:p>
          <a:p>
            <a:r>
              <a:rPr lang="en-US" dirty="0"/>
              <a:t>name: (test) </a:t>
            </a:r>
            <a:r>
              <a:rPr lang="en-US" dirty="0" err="1" smtClean="0"/>
              <a:t>siteexemplo</a:t>
            </a:r>
            <a:endParaRPr lang="en-US" dirty="0" smtClean="0"/>
          </a:p>
          <a:p>
            <a:r>
              <a:rPr lang="en-US" dirty="0" smtClean="0"/>
              <a:t>version</a:t>
            </a:r>
            <a:r>
              <a:rPr lang="en-US" dirty="0"/>
              <a:t>: (1.0.0) </a:t>
            </a:r>
            <a:endParaRPr lang="en-US" dirty="0" smtClean="0"/>
          </a:p>
          <a:p>
            <a:r>
              <a:rPr lang="en-US" dirty="0" smtClean="0"/>
              <a:t>description</a:t>
            </a:r>
            <a:r>
              <a:rPr lang="en-US" dirty="0"/>
              <a:t>: site de </a:t>
            </a:r>
            <a:r>
              <a:rPr lang="en-US" dirty="0" err="1"/>
              <a:t>exemplo</a:t>
            </a:r>
            <a:r>
              <a:rPr lang="en-US" dirty="0"/>
              <a:t> de </a:t>
            </a:r>
            <a:r>
              <a:rPr lang="en-US" dirty="0" err="1" smtClean="0"/>
              <a:t>javascript</a:t>
            </a:r>
            <a:endParaRPr lang="en-US" dirty="0" smtClean="0"/>
          </a:p>
          <a:p>
            <a:r>
              <a:rPr lang="en-US" dirty="0" err="1" smtClean="0"/>
              <a:t>git</a:t>
            </a:r>
            <a:r>
              <a:rPr lang="en-US" dirty="0" smtClean="0"/>
              <a:t> </a:t>
            </a:r>
            <a:r>
              <a:rPr lang="en-US" dirty="0"/>
              <a:t>repository: keywords: </a:t>
            </a:r>
            <a:endParaRPr lang="en-US" dirty="0" smtClean="0"/>
          </a:p>
          <a:p>
            <a:r>
              <a:rPr lang="en-US" dirty="0" smtClean="0"/>
              <a:t>author</a:t>
            </a:r>
            <a:r>
              <a:rPr lang="en-US" dirty="0"/>
              <a:t>: Rogério </a:t>
            </a:r>
            <a:r>
              <a:rPr lang="en-US" dirty="0" err="1"/>
              <a:t>fonteslicense</a:t>
            </a:r>
            <a:r>
              <a:rPr lang="en-US" dirty="0"/>
              <a:t>: (ISC) </a:t>
            </a:r>
            <a:endParaRPr lang="en-US" dirty="0" smtClean="0"/>
          </a:p>
          <a:p>
            <a:endParaRPr lang="en-US" dirty="0" smtClean="0"/>
          </a:p>
        </p:txBody>
      </p:sp>
    </p:spTree>
    <p:extLst>
      <p:ext uri="{BB962C8B-B14F-4D97-AF65-F5344CB8AC3E}">
        <p14:creationId xmlns:p14="http://schemas.microsoft.com/office/powerpoint/2010/main" val="11670495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to </a:t>
            </a:r>
            <a:r>
              <a:rPr lang="en-US" dirty="0" err="1"/>
              <a:t>p</a:t>
            </a:r>
            <a:r>
              <a:rPr lang="en-US" dirty="0" err="1" smtClean="0"/>
              <a:t>ackage.json</a:t>
            </a:r>
            <a:endParaRPr lang="en-US" dirty="0"/>
          </a:p>
        </p:txBody>
      </p:sp>
      <p:sp>
        <p:nvSpPr>
          <p:cNvPr id="3" name="Rectangle 2"/>
          <p:cNvSpPr/>
          <p:nvPr/>
        </p:nvSpPr>
        <p:spPr>
          <a:xfrm>
            <a:off x="609600" y="1700808"/>
            <a:ext cx="4572000" cy="3754874"/>
          </a:xfrm>
          <a:prstGeom prst="rect">
            <a:avLst/>
          </a:prstGeom>
        </p:spPr>
        <p:txBody>
          <a:bodyPr>
            <a:spAutoFit/>
          </a:bodyPr>
          <a:lstStyle/>
          <a:p>
            <a:r>
              <a:rPr lang="en-US" dirty="0"/>
              <a:t>About to write to </a:t>
            </a:r>
          </a:p>
          <a:p>
            <a:endParaRPr lang="en-US" dirty="0"/>
          </a:p>
          <a:p>
            <a:r>
              <a:rPr lang="en-US" dirty="0" err="1"/>
              <a:t>package.json</a:t>
            </a:r>
            <a:r>
              <a:rPr lang="en-US" dirty="0"/>
              <a:t>:{  </a:t>
            </a:r>
          </a:p>
          <a:p>
            <a:r>
              <a:rPr lang="en-US" dirty="0"/>
              <a:t>    "name": "</a:t>
            </a:r>
            <a:r>
              <a:rPr lang="en-US" dirty="0" err="1"/>
              <a:t>siteexemplo</a:t>
            </a:r>
            <a:r>
              <a:rPr lang="en-US" dirty="0"/>
              <a:t>",   </a:t>
            </a:r>
          </a:p>
          <a:p>
            <a:r>
              <a:rPr lang="en-US" dirty="0"/>
              <a:t>    "version": "1.0.0",  </a:t>
            </a:r>
          </a:p>
          <a:p>
            <a:r>
              <a:rPr lang="en-US" dirty="0"/>
              <a:t>    "description": "site de </a:t>
            </a:r>
            <a:r>
              <a:rPr lang="en-US" dirty="0" err="1"/>
              <a:t>exemplo</a:t>
            </a:r>
            <a:r>
              <a:rPr lang="en-US" dirty="0"/>
              <a:t> de </a:t>
            </a:r>
            <a:r>
              <a:rPr lang="en-US" dirty="0" err="1"/>
              <a:t>javascript</a:t>
            </a:r>
            <a:r>
              <a:rPr lang="en-US" dirty="0"/>
              <a:t>",  </a:t>
            </a:r>
          </a:p>
          <a:p>
            <a:r>
              <a:rPr lang="en-US" dirty="0"/>
              <a:t>    "main": "</a:t>
            </a:r>
            <a:r>
              <a:rPr lang="en-US" dirty="0" err="1"/>
              <a:t>index.js</a:t>
            </a:r>
            <a:r>
              <a:rPr lang="en-US" dirty="0"/>
              <a:t>",  </a:t>
            </a:r>
          </a:p>
          <a:p>
            <a:r>
              <a:rPr lang="en-US" dirty="0"/>
              <a:t>    "scripts": {    </a:t>
            </a:r>
          </a:p>
          <a:p>
            <a:r>
              <a:rPr lang="en-US" dirty="0"/>
              <a:t> </a:t>
            </a:r>
            <a:r>
              <a:rPr lang="en-US" dirty="0" smtClean="0"/>
              <a:t>        "</a:t>
            </a:r>
            <a:r>
              <a:rPr lang="en-US" dirty="0"/>
              <a:t>test": "echo \"Error: no test specified\" &amp;&amp; exit 1"  </a:t>
            </a:r>
          </a:p>
          <a:p>
            <a:r>
              <a:rPr lang="en-US" dirty="0"/>
              <a:t>    }, </a:t>
            </a:r>
          </a:p>
          <a:p>
            <a:r>
              <a:rPr lang="en-US" dirty="0"/>
              <a:t>    "author": "Rogério </a:t>
            </a:r>
            <a:r>
              <a:rPr lang="en-US" dirty="0" err="1"/>
              <a:t>fontes</a:t>
            </a:r>
            <a:r>
              <a:rPr lang="en-US" dirty="0"/>
              <a:t>",  </a:t>
            </a:r>
          </a:p>
          <a:p>
            <a:r>
              <a:rPr lang="en-US" dirty="0"/>
              <a:t>    "license": "ISC",  </a:t>
            </a:r>
          </a:p>
          <a:p>
            <a:r>
              <a:rPr lang="en-US" dirty="0"/>
              <a:t>    "dependencies": {}, </a:t>
            </a:r>
          </a:p>
          <a:p>
            <a:r>
              <a:rPr lang="en-US" dirty="0"/>
              <a:t>    "</a:t>
            </a:r>
            <a:r>
              <a:rPr lang="en-US" dirty="0" err="1"/>
              <a:t>devDependencies</a:t>
            </a:r>
            <a:r>
              <a:rPr lang="en-US" dirty="0"/>
              <a:t>": {}</a:t>
            </a:r>
          </a:p>
          <a:p>
            <a:r>
              <a:rPr lang="en-US" dirty="0"/>
              <a:t>}</a:t>
            </a:r>
          </a:p>
          <a:p>
            <a:endParaRPr lang="en-US" dirty="0"/>
          </a:p>
          <a:p>
            <a:r>
              <a:rPr lang="en-US" dirty="0"/>
              <a:t>Is this ok? (yes) yes</a:t>
            </a:r>
          </a:p>
        </p:txBody>
      </p:sp>
    </p:spTree>
    <p:extLst>
      <p:ext uri="{BB962C8B-B14F-4D97-AF65-F5344CB8AC3E}">
        <p14:creationId xmlns:p14="http://schemas.microsoft.com/office/powerpoint/2010/main" val="376527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 </a:t>
            </a:r>
            <a:r>
              <a:rPr lang="en-US" dirty="0" err="1" smtClean="0"/>
              <a:t>seu</a:t>
            </a:r>
            <a:r>
              <a:rPr lang="en-US" dirty="0" smtClean="0"/>
              <a:t> </a:t>
            </a:r>
            <a:r>
              <a:rPr lang="en-US" dirty="0" err="1" smtClean="0"/>
              <a:t>sou</a:t>
            </a:r>
            <a:r>
              <a:rPr lang="en-US" dirty="0" smtClean="0"/>
              <a:t> </a:t>
            </a:r>
            <a:r>
              <a:rPr lang="en-US" dirty="0" err="1" smtClean="0"/>
              <a:t>programador</a:t>
            </a:r>
            <a:r>
              <a:rPr lang="mr-IN"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688" y="1910723"/>
            <a:ext cx="3089632" cy="16684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0" y="1951383"/>
            <a:ext cx="2700199" cy="1849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4005064"/>
            <a:ext cx="2664296" cy="1679178"/>
          </a:xfrm>
          <a:prstGeom prst="rect">
            <a:avLst/>
          </a:prstGeom>
        </p:spPr>
      </p:pic>
    </p:spTree>
    <p:extLst>
      <p:ext uri="{BB962C8B-B14F-4D97-AF65-F5344CB8AC3E}">
        <p14:creationId xmlns:p14="http://schemas.microsoft.com/office/powerpoint/2010/main" val="20580453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Instalar</a:t>
            </a:r>
            <a:r>
              <a:rPr lang="en-US" dirty="0" smtClean="0"/>
              <a:t> o http-server</a:t>
            </a:r>
            <a:endParaRPr lang="en-US" dirty="0"/>
          </a:p>
        </p:txBody>
      </p:sp>
      <p:sp>
        <p:nvSpPr>
          <p:cNvPr id="4" name="Rectangle 3"/>
          <p:cNvSpPr/>
          <p:nvPr/>
        </p:nvSpPr>
        <p:spPr>
          <a:xfrm>
            <a:off x="608856" y="1772816"/>
            <a:ext cx="4572000" cy="2677656"/>
          </a:xfrm>
          <a:prstGeom prst="rect">
            <a:avLst/>
          </a:prstGeom>
        </p:spPr>
        <p:txBody>
          <a:bodyPr>
            <a:spAutoFit/>
          </a:bodyPr>
          <a:lstStyle/>
          <a:p>
            <a:r>
              <a:rPr lang="en-US" dirty="0" err="1" smtClean="0"/>
              <a:t>Olhar</a:t>
            </a:r>
            <a:r>
              <a:rPr lang="en-US" dirty="0" smtClean="0"/>
              <a:t> o </a:t>
            </a:r>
            <a:r>
              <a:rPr lang="en-US" dirty="0" err="1" smtClean="0"/>
              <a:t>pacote</a:t>
            </a:r>
            <a:r>
              <a:rPr lang="en-US" dirty="0" smtClean="0"/>
              <a:t> para </a:t>
            </a:r>
            <a:r>
              <a:rPr lang="en-US" dirty="0" err="1" smtClean="0"/>
              <a:t>instalar</a:t>
            </a:r>
            <a:r>
              <a:rPr lang="en-US" dirty="0" smtClean="0"/>
              <a:t>:</a:t>
            </a:r>
          </a:p>
          <a:p>
            <a:endParaRPr lang="en-US" dirty="0"/>
          </a:p>
          <a:p>
            <a:r>
              <a:rPr lang="en-US" dirty="0" smtClean="0">
                <a:hlinkClick r:id="rId2"/>
              </a:rPr>
              <a:t>https</a:t>
            </a:r>
            <a:r>
              <a:rPr lang="en-US" dirty="0">
                <a:hlinkClick r:id="rId2"/>
              </a:rPr>
              <a:t>://</a:t>
            </a:r>
            <a:r>
              <a:rPr lang="en-US" dirty="0" smtClean="0">
                <a:hlinkClick r:id="rId2"/>
              </a:rPr>
              <a:t>www.npmjs.com/package/http-server</a:t>
            </a:r>
            <a:endParaRPr lang="en-US" dirty="0" smtClean="0"/>
          </a:p>
          <a:p>
            <a:endParaRPr lang="en-US" dirty="0" smtClean="0"/>
          </a:p>
          <a:p>
            <a:r>
              <a:rPr lang="en-US" b="1" dirty="0" err="1" smtClean="0"/>
              <a:t>Instalar</a:t>
            </a:r>
            <a:r>
              <a:rPr lang="en-US" b="1" dirty="0" smtClean="0"/>
              <a:t>:</a:t>
            </a:r>
          </a:p>
          <a:p>
            <a:endParaRPr lang="en-US" dirty="0"/>
          </a:p>
          <a:p>
            <a:r>
              <a:rPr lang="en-US" dirty="0" smtClean="0"/>
              <a:t>$ </a:t>
            </a:r>
            <a:r>
              <a:rPr lang="en-US" dirty="0" err="1"/>
              <a:t>npm</a:t>
            </a:r>
            <a:r>
              <a:rPr lang="en-US" dirty="0"/>
              <a:t> install http-server </a:t>
            </a:r>
            <a:r>
              <a:rPr lang="mr-IN" dirty="0" smtClean="0"/>
              <a:t>–</a:t>
            </a:r>
            <a:r>
              <a:rPr lang="en-US" dirty="0" smtClean="0"/>
              <a:t>g</a:t>
            </a:r>
          </a:p>
          <a:p>
            <a:endParaRPr lang="en-US" dirty="0"/>
          </a:p>
          <a:p>
            <a:endParaRPr lang="en-US" dirty="0" smtClean="0"/>
          </a:p>
          <a:p>
            <a:r>
              <a:rPr lang="en-US" dirty="0" smtClean="0"/>
              <a:t>Para </a:t>
            </a:r>
            <a:r>
              <a:rPr lang="en-US" dirty="0" err="1" smtClean="0"/>
              <a:t>rodar</a:t>
            </a:r>
            <a:r>
              <a:rPr lang="en-US" dirty="0" smtClean="0"/>
              <a:t>:</a:t>
            </a:r>
          </a:p>
          <a:p>
            <a:endParaRPr lang="en-US" dirty="0"/>
          </a:p>
          <a:p>
            <a:r>
              <a:rPr lang="en-US" dirty="0"/>
              <a:t>$ http-server -a localhost -p 8000</a:t>
            </a:r>
          </a:p>
        </p:txBody>
      </p:sp>
    </p:spTree>
    <p:extLst>
      <p:ext uri="{BB962C8B-B14F-4D97-AF65-F5344CB8AC3E}">
        <p14:creationId xmlns:p14="http://schemas.microsoft.com/office/powerpoint/2010/main" val="3694540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Rodar</a:t>
            </a:r>
            <a:r>
              <a:rPr lang="en-US" dirty="0" smtClean="0"/>
              <a:t> o http-server </a:t>
            </a:r>
            <a:r>
              <a:rPr lang="en-US" dirty="0" err="1" smtClean="0"/>
              <a:t>na</a:t>
            </a:r>
            <a:r>
              <a:rPr lang="en-US" dirty="0" smtClean="0"/>
              <a:t> </a:t>
            </a:r>
            <a:r>
              <a:rPr lang="en-US" dirty="0" err="1" smtClean="0"/>
              <a:t>nossa</a:t>
            </a:r>
            <a:r>
              <a:rPr lang="en-US" dirty="0" smtClean="0"/>
              <a:t> app</a:t>
            </a:r>
            <a:endParaRPr lang="en-US" dirty="0"/>
          </a:p>
        </p:txBody>
      </p:sp>
      <p:sp>
        <p:nvSpPr>
          <p:cNvPr id="3" name="TextBox 2"/>
          <p:cNvSpPr txBox="1"/>
          <p:nvPr/>
        </p:nvSpPr>
        <p:spPr>
          <a:xfrm>
            <a:off x="583771" y="1628800"/>
            <a:ext cx="5554726" cy="4832092"/>
          </a:xfrm>
          <a:prstGeom prst="rect">
            <a:avLst/>
          </a:prstGeom>
          <a:noFill/>
        </p:spPr>
        <p:txBody>
          <a:bodyPr wrap="none" rtlCol="0">
            <a:spAutoFit/>
          </a:bodyPr>
          <a:lstStyle/>
          <a:p>
            <a:r>
              <a:rPr lang="en-US" dirty="0" err="1" smtClean="0"/>
              <a:t>Basta</a:t>
            </a:r>
            <a:r>
              <a:rPr lang="en-US" dirty="0" smtClean="0"/>
              <a:t> </a:t>
            </a:r>
            <a:r>
              <a:rPr lang="en-US" dirty="0" err="1" smtClean="0"/>
              <a:t>adicionar</a:t>
            </a:r>
            <a:r>
              <a:rPr lang="en-US" dirty="0" smtClean="0"/>
              <a:t> no </a:t>
            </a:r>
            <a:r>
              <a:rPr lang="en-US" dirty="0" err="1" smtClean="0"/>
              <a:t>package.json</a:t>
            </a:r>
            <a:r>
              <a:rPr lang="en-US" dirty="0" smtClean="0"/>
              <a:t> o </a:t>
            </a:r>
            <a:r>
              <a:rPr lang="en-US" dirty="0" err="1" smtClean="0"/>
              <a:t>comando</a:t>
            </a:r>
            <a:r>
              <a:rPr lang="en-US" dirty="0" smtClean="0"/>
              <a:t> de start do http-server:</a:t>
            </a:r>
          </a:p>
          <a:p>
            <a:endParaRPr lang="en-US" dirty="0"/>
          </a:p>
          <a:p>
            <a:r>
              <a:rPr lang="en-US" dirty="0"/>
              <a:t>"start": "http-server -a localhost -p 8000",</a:t>
            </a:r>
          </a:p>
          <a:p>
            <a:endParaRPr lang="en-US" dirty="0"/>
          </a:p>
          <a:p>
            <a:r>
              <a:rPr lang="en-US" dirty="0" smtClean="0"/>
              <a:t>O </a:t>
            </a:r>
            <a:r>
              <a:rPr lang="en-US" dirty="0" err="1" smtClean="0"/>
              <a:t>arquivo</a:t>
            </a:r>
            <a:r>
              <a:rPr lang="en-US" dirty="0" smtClean="0"/>
              <a:t> </a:t>
            </a:r>
            <a:r>
              <a:rPr lang="en-US" dirty="0" err="1" smtClean="0"/>
              <a:t>completo</a:t>
            </a:r>
            <a:r>
              <a:rPr lang="en-US" dirty="0" smtClean="0"/>
              <a:t> </a:t>
            </a:r>
            <a:r>
              <a:rPr lang="en-US" dirty="0" err="1" smtClean="0"/>
              <a:t>deve</a:t>
            </a:r>
            <a:r>
              <a:rPr lang="en-US" dirty="0" smtClean="0"/>
              <a:t> </a:t>
            </a:r>
            <a:r>
              <a:rPr lang="en-US" dirty="0" err="1" smtClean="0"/>
              <a:t>ter</a:t>
            </a:r>
            <a:r>
              <a:rPr lang="en-US" dirty="0" smtClean="0"/>
              <a:t> </a:t>
            </a:r>
            <a:r>
              <a:rPr lang="en-US" dirty="0" err="1" smtClean="0"/>
              <a:t>essa</a:t>
            </a:r>
            <a:r>
              <a:rPr lang="en-US" dirty="0" smtClean="0"/>
              <a:t> </a:t>
            </a:r>
            <a:r>
              <a:rPr lang="en-US" dirty="0" err="1" smtClean="0"/>
              <a:t>estrutura</a:t>
            </a:r>
            <a:r>
              <a:rPr lang="en-US" dirty="0" smtClean="0"/>
              <a:t>:</a:t>
            </a:r>
          </a:p>
          <a:p>
            <a:endParaRPr lang="en-US" dirty="0"/>
          </a:p>
          <a:p>
            <a:r>
              <a:rPr lang="en-US" sz="1200" dirty="0" err="1"/>
              <a:t>package.json</a:t>
            </a:r>
            <a:r>
              <a:rPr lang="en-US" sz="1200" dirty="0"/>
              <a:t>:{  </a:t>
            </a:r>
          </a:p>
          <a:p>
            <a:r>
              <a:rPr lang="en-US" sz="1200" dirty="0"/>
              <a:t>    "name": "</a:t>
            </a:r>
            <a:r>
              <a:rPr lang="en-US" sz="1200" dirty="0" err="1"/>
              <a:t>siteexemplo</a:t>
            </a:r>
            <a:r>
              <a:rPr lang="en-US" sz="1200" dirty="0"/>
              <a:t>",   </a:t>
            </a:r>
          </a:p>
          <a:p>
            <a:r>
              <a:rPr lang="en-US" sz="1200" dirty="0"/>
              <a:t>    "version": "1.0.0",  </a:t>
            </a:r>
          </a:p>
          <a:p>
            <a:r>
              <a:rPr lang="en-US" sz="1200" dirty="0"/>
              <a:t>    "description": "site de </a:t>
            </a:r>
            <a:r>
              <a:rPr lang="en-US" sz="1200" dirty="0" err="1"/>
              <a:t>exemplo</a:t>
            </a:r>
            <a:r>
              <a:rPr lang="en-US" sz="1200" dirty="0"/>
              <a:t> de </a:t>
            </a:r>
            <a:r>
              <a:rPr lang="en-US" sz="1200" dirty="0" err="1"/>
              <a:t>javascript</a:t>
            </a:r>
            <a:r>
              <a:rPr lang="en-US" sz="1200" dirty="0"/>
              <a:t>",  </a:t>
            </a:r>
          </a:p>
          <a:p>
            <a:r>
              <a:rPr lang="en-US" sz="1200" dirty="0"/>
              <a:t>    "main": "</a:t>
            </a:r>
            <a:r>
              <a:rPr lang="en-US" sz="1200" dirty="0" err="1"/>
              <a:t>index.js</a:t>
            </a:r>
            <a:r>
              <a:rPr lang="en-US" sz="1200" dirty="0"/>
              <a:t>",  </a:t>
            </a:r>
          </a:p>
          <a:p>
            <a:r>
              <a:rPr lang="en-US" sz="1200" dirty="0"/>
              <a:t>    "scripts": {    </a:t>
            </a:r>
          </a:p>
          <a:p>
            <a:r>
              <a:rPr lang="en-US" sz="1200" dirty="0"/>
              <a:t>         "start": "http-server -a localhost -p 8000",    </a:t>
            </a:r>
          </a:p>
          <a:p>
            <a:r>
              <a:rPr lang="en-US" sz="1200" dirty="0"/>
              <a:t>         "test": "echo \"Error: no test specified\" &amp;&amp; exit 1"  </a:t>
            </a:r>
          </a:p>
          <a:p>
            <a:r>
              <a:rPr lang="en-US" sz="1200" dirty="0"/>
              <a:t>    }, </a:t>
            </a:r>
          </a:p>
          <a:p>
            <a:r>
              <a:rPr lang="en-US" sz="1200" dirty="0"/>
              <a:t>    "author": "Rogério </a:t>
            </a:r>
            <a:r>
              <a:rPr lang="en-US" sz="1200" dirty="0" err="1"/>
              <a:t>fontes</a:t>
            </a:r>
            <a:r>
              <a:rPr lang="en-US" sz="1200" dirty="0"/>
              <a:t>",  </a:t>
            </a:r>
          </a:p>
          <a:p>
            <a:r>
              <a:rPr lang="en-US" sz="1200" dirty="0"/>
              <a:t>    "license": "ISC",  </a:t>
            </a:r>
          </a:p>
          <a:p>
            <a:r>
              <a:rPr lang="en-US" sz="1200" dirty="0"/>
              <a:t>    "dependencies": {}, </a:t>
            </a:r>
          </a:p>
          <a:p>
            <a:r>
              <a:rPr lang="en-US" sz="1200" dirty="0"/>
              <a:t>    "</a:t>
            </a:r>
            <a:r>
              <a:rPr lang="en-US" sz="1200" dirty="0" err="1"/>
              <a:t>devDependencies</a:t>
            </a:r>
            <a:r>
              <a:rPr lang="en-US" sz="1200" dirty="0"/>
              <a:t>": {}</a:t>
            </a:r>
          </a:p>
          <a:p>
            <a:r>
              <a:rPr lang="en-US" sz="1200" dirty="0"/>
              <a:t>}</a:t>
            </a:r>
          </a:p>
          <a:p>
            <a:endParaRPr lang="en-US" dirty="0" smtClean="0"/>
          </a:p>
          <a:p>
            <a:r>
              <a:rPr lang="en-US" dirty="0" smtClean="0"/>
              <a:t>Agora </a:t>
            </a:r>
            <a:r>
              <a:rPr lang="en-US" dirty="0" err="1" smtClean="0"/>
              <a:t>podemos</a:t>
            </a:r>
            <a:r>
              <a:rPr lang="en-US" dirty="0" smtClean="0"/>
              <a:t> </a:t>
            </a:r>
            <a:r>
              <a:rPr lang="en-US" dirty="0" err="1" smtClean="0"/>
              <a:t>rodar</a:t>
            </a:r>
            <a:r>
              <a:rPr lang="en-US" dirty="0" smtClean="0"/>
              <a:t> com:</a:t>
            </a:r>
          </a:p>
          <a:p>
            <a:endParaRPr lang="en-US" dirty="0"/>
          </a:p>
          <a:p>
            <a:r>
              <a:rPr lang="en-US" dirty="0" smtClean="0"/>
              <a:t>$ </a:t>
            </a:r>
            <a:r>
              <a:rPr lang="en-US" dirty="0" err="1" smtClean="0"/>
              <a:t>npm</a:t>
            </a:r>
            <a:r>
              <a:rPr lang="en-US" dirty="0" smtClean="0"/>
              <a:t> start</a:t>
            </a:r>
            <a:endParaRPr lang="en-US" dirty="0"/>
          </a:p>
        </p:txBody>
      </p:sp>
    </p:spTree>
    <p:extLst>
      <p:ext uri="{BB962C8B-B14F-4D97-AF65-F5344CB8AC3E}">
        <p14:creationId xmlns:p14="http://schemas.microsoft.com/office/powerpoint/2010/main" val="1793791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WebStorage</a:t>
            </a:r>
            <a:r>
              <a:rPr lang="en-US" dirty="0" smtClean="0"/>
              <a:t>	</a:t>
            </a:r>
            <a:endParaRPr lang="en-US" dirty="0"/>
          </a:p>
        </p:txBody>
      </p:sp>
      <p:sp>
        <p:nvSpPr>
          <p:cNvPr id="3" name="Rectangle 2"/>
          <p:cNvSpPr/>
          <p:nvPr/>
        </p:nvSpPr>
        <p:spPr>
          <a:xfrm>
            <a:off x="609600" y="1556792"/>
            <a:ext cx="6554688" cy="3323987"/>
          </a:xfrm>
          <a:prstGeom prst="rect">
            <a:avLst/>
          </a:prstGeom>
        </p:spPr>
        <p:txBody>
          <a:bodyPr wrap="square">
            <a:spAutoFit/>
          </a:bodyPr>
          <a:lstStyle/>
          <a:p>
            <a:r>
              <a:rPr lang="en-US" dirty="0" smtClean="0">
                <a:solidFill>
                  <a:srgbClr val="212121"/>
                </a:solidFill>
                <a:latin typeface="arial" charset="0"/>
              </a:rPr>
              <a:t>Com </a:t>
            </a:r>
            <a:r>
              <a:rPr lang="en-US" dirty="0" err="1" smtClean="0">
                <a:solidFill>
                  <a:srgbClr val="212121"/>
                </a:solidFill>
                <a:latin typeface="arial" charset="0"/>
              </a:rPr>
              <a:t>ele</a:t>
            </a:r>
            <a:r>
              <a:rPr lang="en-US" dirty="0" smtClean="0">
                <a:solidFill>
                  <a:srgbClr val="212121"/>
                </a:solidFill>
                <a:latin typeface="arial" charset="0"/>
              </a:rPr>
              <a:t> </a:t>
            </a:r>
            <a:r>
              <a:rPr lang="en-US" dirty="0" err="1" smtClean="0">
                <a:solidFill>
                  <a:srgbClr val="212121"/>
                </a:solidFill>
                <a:latin typeface="arial" charset="0"/>
              </a:rPr>
              <a:t>podemos</a:t>
            </a:r>
            <a:r>
              <a:rPr lang="en-US" dirty="0" smtClean="0">
                <a:solidFill>
                  <a:srgbClr val="212121"/>
                </a:solidFill>
                <a:latin typeface="arial" charset="0"/>
              </a:rPr>
              <a:t>  </a:t>
            </a:r>
            <a:r>
              <a:rPr lang="en-US" dirty="0" err="1" smtClean="0">
                <a:solidFill>
                  <a:srgbClr val="212121"/>
                </a:solidFill>
                <a:latin typeface="arial" charset="0"/>
              </a:rPr>
              <a:t>armazenar</a:t>
            </a:r>
            <a:r>
              <a:rPr lang="en-US" dirty="0" smtClean="0">
                <a:solidFill>
                  <a:srgbClr val="212121"/>
                </a:solidFill>
                <a:latin typeface="arial" charset="0"/>
              </a:rPr>
              <a:t> dados </a:t>
            </a:r>
            <a:r>
              <a:rPr lang="en-US" dirty="0" err="1" smtClean="0">
                <a:solidFill>
                  <a:srgbClr val="212121"/>
                </a:solidFill>
                <a:latin typeface="arial" charset="0"/>
              </a:rPr>
              <a:t>localmente</a:t>
            </a:r>
            <a:r>
              <a:rPr lang="en-US" dirty="0" smtClean="0">
                <a:solidFill>
                  <a:srgbClr val="212121"/>
                </a:solidFill>
                <a:latin typeface="arial" charset="0"/>
              </a:rPr>
              <a:t> no </a:t>
            </a:r>
            <a:r>
              <a:rPr lang="en-US" dirty="0" err="1" smtClean="0">
                <a:solidFill>
                  <a:srgbClr val="212121"/>
                </a:solidFill>
                <a:latin typeface="arial" charset="0"/>
              </a:rPr>
              <a:t>nagegador</a:t>
            </a:r>
            <a:r>
              <a:rPr lang="en-US" dirty="0" smtClean="0">
                <a:solidFill>
                  <a:srgbClr val="212121"/>
                </a:solidFill>
                <a:latin typeface="arial" charset="0"/>
              </a:rPr>
              <a:t> do </a:t>
            </a:r>
            <a:r>
              <a:rPr lang="en-US" dirty="0" err="1" smtClean="0">
                <a:solidFill>
                  <a:srgbClr val="212121"/>
                </a:solidFill>
                <a:latin typeface="arial" charset="0"/>
              </a:rPr>
              <a:t>usuário</a:t>
            </a:r>
            <a:r>
              <a:rPr lang="en-US" dirty="0" smtClean="0">
                <a:solidFill>
                  <a:srgbClr val="212121"/>
                </a:solidFill>
                <a:latin typeface="arial" charset="0"/>
              </a:rPr>
              <a:t>:</a:t>
            </a:r>
          </a:p>
          <a:p>
            <a:endParaRPr lang="en-US" dirty="0">
              <a:solidFill>
                <a:srgbClr val="212121"/>
              </a:solidFill>
              <a:latin typeface="arial" charset="0"/>
            </a:endParaRPr>
          </a:p>
          <a:p>
            <a:r>
              <a:rPr lang="en-US" dirty="0" err="1" smtClean="0">
                <a:solidFill>
                  <a:srgbClr val="212121"/>
                </a:solidFill>
                <a:latin typeface="arial" charset="0"/>
              </a:rPr>
              <a:t>Temos</a:t>
            </a:r>
            <a:r>
              <a:rPr lang="en-US" dirty="0" smtClean="0">
                <a:solidFill>
                  <a:srgbClr val="212121"/>
                </a:solidFill>
                <a:latin typeface="arial" charset="0"/>
              </a:rPr>
              <a:t> </a:t>
            </a:r>
            <a:r>
              <a:rPr lang="en-US" dirty="0" err="1" smtClean="0">
                <a:solidFill>
                  <a:srgbClr val="212121"/>
                </a:solidFill>
                <a:latin typeface="arial" charset="0"/>
              </a:rPr>
              <a:t>dois</a:t>
            </a:r>
            <a:r>
              <a:rPr lang="en-US" dirty="0" smtClean="0">
                <a:solidFill>
                  <a:srgbClr val="212121"/>
                </a:solidFill>
                <a:latin typeface="arial" charset="0"/>
              </a:rPr>
              <a:t> </a:t>
            </a:r>
            <a:r>
              <a:rPr lang="en-US" dirty="0" err="1" smtClean="0">
                <a:solidFill>
                  <a:srgbClr val="212121"/>
                </a:solidFill>
                <a:latin typeface="arial" charset="0"/>
              </a:rPr>
              <a:t>tipos</a:t>
            </a:r>
            <a:r>
              <a:rPr lang="en-US" dirty="0" smtClean="0">
                <a:solidFill>
                  <a:srgbClr val="212121"/>
                </a:solidFill>
                <a:latin typeface="arial" charset="0"/>
              </a:rPr>
              <a:t> de </a:t>
            </a:r>
            <a:r>
              <a:rPr lang="en-US" dirty="0" err="1" smtClean="0">
                <a:solidFill>
                  <a:srgbClr val="212121"/>
                </a:solidFill>
                <a:latin typeface="arial" charset="0"/>
              </a:rPr>
              <a:t>WebStorage</a:t>
            </a:r>
            <a:r>
              <a:rPr lang="en-US" dirty="0" smtClean="0">
                <a:solidFill>
                  <a:srgbClr val="212121"/>
                </a:solidFill>
                <a:latin typeface="arial" charset="0"/>
              </a:rPr>
              <a:t>:</a:t>
            </a:r>
          </a:p>
          <a:p>
            <a:endParaRPr lang="en-US" dirty="0" smtClean="0">
              <a:solidFill>
                <a:srgbClr val="212121"/>
              </a:solidFill>
              <a:latin typeface="arial" charset="0"/>
            </a:endParaRPr>
          </a:p>
          <a:p>
            <a:pPr marL="285750" indent="-285750">
              <a:buFont typeface="Arial" charset="0"/>
              <a:buChar char="•"/>
            </a:pPr>
            <a:r>
              <a:rPr lang="en-US" dirty="0" err="1" smtClean="0"/>
              <a:t>sessionStorage</a:t>
            </a:r>
            <a:r>
              <a:rPr lang="en-US" dirty="0" smtClean="0"/>
              <a:t>: </a:t>
            </a:r>
            <a:r>
              <a:rPr lang="pt-PT" dirty="0"/>
              <a:t>O armazenamento de sessão foi projetado para cenários onde o usuário </a:t>
            </a:r>
            <a:r>
              <a:rPr lang="pt-PT" dirty="0" smtClean="0"/>
              <a:t>realizará </a:t>
            </a:r>
            <a:r>
              <a:rPr lang="pt-PT" dirty="0"/>
              <a:t>uma única transação, mas pode estar realizando múltiplas transações em diferentes janelas ao mesmo </a:t>
            </a:r>
            <a:r>
              <a:rPr lang="pt-PT" dirty="0" smtClean="0"/>
              <a:t>tempo.</a:t>
            </a:r>
          </a:p>
          <a:p>
            <a:pPr marL="285750" indent="-285750">
              <a:buFont typeface="Arial" charset="0"/>
              <a:buChar char="•"/>
            </a:pPr>
            <a:endParaRPr lang="en-US" dirty="0" smtClean="0"/>
          </a:p>
          <a:p>
            <a:pPr marL="285750" indent="-285750">
              <a:buFont typeface="Arial" charset="0"/>
              <a:buChar char="•"/>
            </a:pPr>
            <a:r>
              <a:rPr lang="en-US" dirty="0" err="1" smtClean="0"/>
              <a:t>localStorage</a:t>
            </a:r>
            <a:r>
              <a:rPr lang="en-US" dirty="0" smtClean="0"/>
              <a:t>: </a:t>
            </a:r>
            <a:r>
              <a:rPr lang="pt-PT" dirty="0"/>
              <a:t>O armazenamento local foi projetado para armazenamento que abrange várias janelas e dura além da sessão atual. Em particular, os aplicativos da Web podem querer armazenar megabytes de dados de usuário, como documentos inteiros de autoria de usuários ou caixa de correio de um usuário, do lado do cliente por motivos de desempenho. Novamente, os cookies não lidam bem com este caso, porque eles são transmitidos com todas as solicitações.</a:t>
            </a:r>
            <a:endParaRPr lang="en-US" dirty="0"/>
          </a:p>
        </p:txBody>
      </p:sp>
    </p:spTree>
    <p:extLst>
      <p:ext uri="{BB962C8B-B14F-4D97-AF65-F5344CB8AC3E}">
        <p14:creationId xmlns:p14="http://schemas.microsoft.com/office/powerpoint/2010/main" val="1251676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a:t>l</a:t>
            </a:r>
            <a:r>
              <a:rPr lang="en-US" dirty="0" err="1" smtClean="0"/>
              <a:t>ocalStorage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localStorage.setItem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a:t>
            </a:r>
            <a:r>
              <a:rPr lang="en-US" dirty="0" err="1" smtClean="0">
                <a:solidFill>
                  <a:srgbClr val="A52A2A"/>
                </a:solidFill>
                <a:latin typeface="Consolas" charset="0"/>
              </a:rPr>
              <a:t>joao</a:t>
            </a:r>
            <a:r>
              <a:rPr lang="en-US" dirty="0" smtClean="0">
                <a:solidFill>
                  <a:srgbClr val="A52A2A"/>
                </a:solidFill>
                <a:latin typeface="Consolas" charset="0"/>
              </a:rPr>
              <a:t>"</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a:latin typeface="Consolas" charset="0"/>
              </a:rPr>
              <a:t>localStorage.getItem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6306690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smtClean="0"/>
              <a:t>sessionStorage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smtClean="0">
                <a:latin typeface="Consolas" charset="0"/>
              </a:rPr>
              <a:t>sessionStorage.setItem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”Joao"</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smtClean="0">
                <a:latin typeface="Consolas" charset="0"/>
              </a:rPr>
              <a:t>sessionStorage.getItem</a:t>
            </a:r>
            <a:r>
              <a:rPr lang="en-US" smtClean="0">
                <a:latin typeface="Consolas" charset="0"/>
              </a:rPr>
              <a:t>(</a:t>
            </a:r>
            <a:r>
              <a:rPr lang="en-US"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579968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Expressões</a:t>
            </a:r>
            <a:r>
              <a:rPr lang="en-US" dirty="0"/>
              <a:t> </a:t>
            </a:r>
            <a:r>
              <a:rPr lang="en-US" dirty="0" err="1"/>
              <a:t>Regulares</a:t>
            </a:r>
            <a:endParaRPr lang="en-US" dirty="0"/>
          </a:p>
        </p:txBody>
      </p:sp>
    </p:spTree>
    <p:extLst>
      <p:ext uri="{BB962C8B-B14F-4D97-AF65-F5344CB8AC3E}">
        <p14:creationId xmlns:p14="http://schemas.microsoft.com/office/powerpoint/2010/main" val="7108817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8600"/>
            <a:ext cx="8223448" cy="990600"/>
          </a:xfrm>
        </p:spPr>
        <p:txBody>
          <a:bodyPr>
            <a:normAutofit/>
          </a:bodyPr>
          <a:lstStyle/>
          <a:p>
            <a:r>
              <a:rPr lang="en-US" sz="3300" dirty="0" smtClean="0"/>
              <a:t>Controller </a:t>
            </a:r>
            <a:r>
              <a:rPr lang="en-US" sz="3300" dirty="0"/>
              <a:t>de </a:t>
            </a:r>
            <a:r>
              <a:rPr lang="en-US" sz="3300" dirty="0" err="1"/>
              <a:t>erros</a:t>
            </a:r>
            <a:r>
              <a:rPr lang="en-US" sz="3300" dirty="0"/>
              <a:t>: </a:t>
            </a:r>
            <a:r>
              <a:rPr lang="en-US" sz="3300" dirty="0" smtClean="0"/>
              <a:t>Try</a:t>
            </a:r>
            <a:r>
              <a:rPr lang="en-US" sz="3300" dirty="0"/>
              <a:t>, Catch, Finally e Throw</a:t>
            </a:r>
          </a:p>
        </p:txBody>
      </p:sp>
    </p:spTree>
    <p:extLst>
      <p:ext uri="{BB962C8B-B14F-4D97-AF65-F5344CB8AC3E}">
        <p14:creationId xmlns:p14="http://schemas.microsoft.com/office/powerpoint/2010/main" val="13386490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Eventos</a:t>
            </a:r>
            <a:endParaRPr lang="en-US" dirty="0"/>
          </a:p>
        </p:txBody>
      </p:sp>
    </p:spTree>
    <p:extLst>
      <p:ext uri="{BB962C8B-B14F-4D97-AF65-F5344CB8AC3E}">
        <p14:creationId xmlns:p14="http://schemas.microsoft.com/office/powerpoint/2010/main" val="17426646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Tree>
    <p:extLst>
      <p:ext uri="{BB962C8B-B14F-4D97-AF65-F5344CB8AC3E}">
        <p14:creationId xmlns:p14="http://schemas.microsoft.com/office/powerpoint/2010/main" val="15833493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 </a:t>
            </a:r>
            <a:r>
              <a:rPr lang="en-US" sz="3000" dirty="0" err="1"/>
              <a:t>objeto</a:t>
            </a:r>
            <a:r>
              <a:rPr lang="en-US" sz="3000" dirty="0"/>
              <a:t> </a:t>
            </a:r>
            <a:r>
              <a:rPr lang="en-US" sz="3000" dirty="0" err="1"/>
              <a:t>XMLHttpRequest</a:t>
            </a:r>
            <a:r>
              <a:rPr lang="en-US" sz="3000" dirty="0"/>
              <a:t> e a </a:t>
            </a:r>
            <a:r>
              <a:rPr lang="en-US" sz="3000" dirty="0" err="1"/>
              <a:t>técnica</a:t>
            </a:r>
            <a:r>
              <a:rPr lang="en-US" sz="3000" dirty="0"/>
              <a:t> AJAX</a:t>
            </a:r>
          </a:p>
        </p:txBody>
      </p:sp>
    </p:spTree>
    <p:extLst>
      <p:ext uri="{BB962C8B-B14F-4D97-AF65-F5344CB8AC3E}">
        <p14:creationId xmlns:p14="http://schemas.microsoft.com/office/powerpoint/2010/main" val="188341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RestAPI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087" y="3598364"/>
            <a:ext cx="4181475" cy="21240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473" y="2015550"/>
            <a:ext cx="1600178" cy="8640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1273" y="1604459"/>
            <a:ext cx="1319808" cy="6599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389" y="1890540"/>
            <a:ext cx="1156333" cy="79208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1018" y="1594162"/>
            <a:ext cx="1193180" cy="752004"/>
          </a:xfrm>
          <a:prstGeom prst="rect">
            <a:avLst/>
          </a:prstGeom>
        </p:spPr>
      </p:pic>
      <p:cxnSp>
        <p:nvCxnSpPr>
          <p:cNvPr id="9" name="Straight Arrow Connector 8"/>
          <p:cNvCxnSpPr/>
          <p:nvPr/>
        </p:nvCxnSpPr>
        <p:spPr>
          <a:xfrm flipH="1">
            <a:off x="6290099" y="2879646"/>
            <a:ext cx="1309997" cy="103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p:cNvCxnSpPr>
          <p:nvPr/>
        </p:nvCxnSpPr>
        <p:spPr>
          <a:xfrm flipH="1">
            <a:off x="6139325" y="2264363"/>
            <a:ext cx="461852" cy="153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56314" y="2203046"/>
            <a:ext cx="514073" cy="1593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3136" y="2669340"/>
            <a:ext cx="1476477" cy="119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4509120"/>
            <a:ext cx="836976" cy="836976"/>
          </a:xfrm>
          <a:prstGeom prst="rect">
            <a:avLst/>
          </a:prstGeom>
        </p:spPr>
      </p:pic>
      <p:cxnSp>
        <p:nvCxnSpPr>
          <p:cNvPr id="36" name="Straight Arrow Connector 35"/>
          <p:cNvCxnSpPr>
            <a:stCxn id="30" idx="3"/>
          </p:cNvCxnSpPr>
          <p:nvPr/>
        </p:nvCxnSpPr>
        <p:spPr>
          <a:xfrm>
            <a:off x="3680784" y="4927608"/>
            <a:ext cx="74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555" y="2824012"/>
            <a:ext cx="1185640" cy="1142166"/>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6301" y="4590936"/>
            <a:ext cx="1449745" cy="1449745"/>
          </a:xfrm>
          <a:prstGeom prst="rect">
            <a:avLst/>
          </a:prstGeom>
        </p:spPr>
      </p:pic>
      <p:cxnSp>
        <p:nvCxnSpPr>
          <p:cNvPr id="44" name="Straight Arrow Connector 43"/>
          <p:cNvCxnSpPr/>
          <p:nvPr/>
        </p:nvCxnSpPr>
        <p:spPr>
          <a:xfrm>
            <a:off x="2061361" y="3438979"/>
            <a:ext cx="1107624" cy="9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a:endCxn id="30" idx="1"/>
          </p:cNvCxnSpPr>
          <p:nvPr/>
        </p:nvCxnSpPr>
        <p:spPr>
          <a:xfrm flipV="1">
            <a:off x="2306046" y="4927608"/>
            <a:ext cx="537762" cy="3882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199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a:t>
            </a:r>
            <a:r>
              <a:rPr lang="en-US" dirty="0" err="1"/>
              <a:t>auxiliares</a:t>
            </a:r>
            <a:r>
              <a:rPr lang="en-US" dirty="0"/>
              <a:t> </a:t>
            </a:r>
            <a:r>
              <a:rPr lang="en-US" sz="3300" dirty="0"/>
              <a:t>(Window, Math, date)</a:t>
            </a:r>
          </a:p>
        </p:txBody>
      </p:sp>
    </p:spTree>
    <p:extLst>
      <p:ext uri="{BB962C8B-B14F-4D97-AF65-F5344CB8AC3E}">
        <p14:creationId xmlns:p14="http://schemas.microsoft.com/office/powerpoint/2010/main" val="4343803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ES6, </a:t>
            </a:r>
            <a:r>
              <a:rPr lang="en-US" dirty="0" err="1"/>
              <a:t>orientação</a:t>
            </a:r>
            <a:r>
              <a:rPr lang="en-US" dirty="0"/>
              <a:t> </a:t>
            </a:r>
            <a:r>
              <a:rPr lang="en-US" dirty="0" smtClean="0"/>
              <a:t>a </a:t>
            </a:r>
            <a:r>
              <a:rPr lang="en-US" dirty="0" err="1" smtClean="0"/>
              <a:t>objetos</a:t>
            </a:r>
            <a:endParaRPr lang="en-US" dirty="0"/>
          </a:p>
        </p:txBody>
      </p:sp>
    </p:spTree>
    <p:extLst>
      <p:ext uri="{BB962C8B-B14F-4D97-AF65-F5344CB8AC3E}">
        <p14:creationId xmlns:p14="http://schemas.microsoft.com/office/powerpoint/2010/main" val="8049028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t>
            </a:r>
            <a:r>
              <a:rPr lang="en-US" dirty="0" err="1" smtClean="0"/>
              <a:t>adrões</a:t>
            </a:r>
            <a:r>
              <a:rPr lang="en-US" dirty="0" smtClean="0"/>
              <a:t> </a:t>
            </a:r>
            <a:r>
              <a:rPr lang="en-US" dirty="0"/>
              <a:t>de </a:t>
            </a:r>
            <a:r>
              <a:rPr lang="en-US" dirty="0" err="1"/>
              <a:t>projetos</a:t>
            </a:r>
            <a:endParaRPr lang="en-US" dirty="0"/>
          </a:p>
        </p:txBody>
      </p:sp>
    </p:spTree>
    <p:extLst>
      <p:ext uri="{BB962C8B-B14F-4D97-AF65-F5344CB8AC3E}">
        <p14:creationId xmlns:p14="http://schemas.microsoft.com/office/powerpoint/2010/main" val="10026402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Referencias</a:t>
            </a:r>
            <a:endParaRPr lang="en-US" dirty="0"/>
          </a:p>
        </p:txBody>
      </p:sp>
      <p:sp>
        <p:nvSpPr>
          <p:cNvPr id="3" name="Rectangle 2"/>
          <p:cNvSpPr/>
          <p:nvPr/>
        </p:nvSpPr>
        <p:spPr>
          <a:xfrm>
            <a:off x="609600" y="2304593"/>
            <a:ext cx="7418784" cy="523220"/>
          </a:xfrm>
          <a:prstGeom prst="rect">
            <a:avLst/>
          </a:prstGeom>
        </p:spPr>
        <p:txBody>
          <a:bodyPr wrap="square">
            <a:spAutoFit/>
          </a:bodyPr>
          <a:lstStyle/>
          <a:p>
            <a:r>
              <a:rPr lang="en-US"/>
              <a:t>https://</a:t>
            </a:r>
            <a:r>
              <a:rPr lang="en-US" dirty="0" err="1"/>
              <a:t>medium.com</a:t>
            </a:r>
            <a:r>
              <a:rPr lang="en-US" dirty="0"/>
              <a:t>/</a:t>
            </a:r>
            <a:r>
              <a:rPr lang="en-US" dirty="0" err="1"/>
              <a:t>tableless</a:t>
            </a:r>
            <a:r>
              <a:rPr lang="en-US" dirty="0"/>
              <a:t>/o-que-todo-desenvolvedor-javascript-precisa-saber-2cc33daedb86</a:t>
            </a:r>
          </a:p>
        </p:txBody>
      </p:sp>
      <p:sp>
        <p:nvSpPr>
          <p:cNvPr id="4" name="Rectangle 3"/>
          <p:cNvSpPr/>
          <p:nvPr/>
        </p:nvSpPr>
        <p:spPr>
          <a:xfrm>
            <a:off x="609600" y="2827813"/>
            <a:ext cx="7922840" cy="1600438"/>
          </a:xfrm>
          <a:prstGeom prst="rect">
            <a:avLst/>
          </a:prstGeom>
        </p:spPr>
        <p:txBody>
          <a:bodyPr wrap="square">
            <a:spAutoFit/>
          </a:bodyPr>
          <a:lstStyle/>
          <a:p>
            <a:r>
              <a:rPr lang="en-US" dirty="0"/>
              <a:t>https://</a:t>
            </a:r>
            <a:r>
              <a:rPr lang="en-US" dirty="0" err="1"/>
              <a:t>imasters.com.br</a:t>
            </a:r>
            <a:r>
              <a:rPr lang="en-US" dirty="0"/>
              <a:t>/front-end/</a:t>
            </a:r>
            <a:r>
              <a:rPr lang="en-US" dirty="0" err="1"/>
              <a:t>javascript</a:t>
            </a:r>
            <a:r>
              <a:rPr lang="en-US" dirty="0"/>
              <a:t>/7-funcoes-essenciais-em-javascript/?trace=1519021197&amp;source=</a:t>
            </a:r>
            <a:r>
              <a:rPr lang="en-US" dirty="0" err="1"/>
              <a:t>singlehttps</a:t>
            </a:r>
            <a:r>
              <a:rPr lang="en-US" dirty="0"/>
              <a:t>://</a:t>
            </a:r>
            <a:r>
              <a:rPr lang="en-US" dirty="0" err="1"/>
              <a:t>braziljs.org</a:t>
            </a:r>
            <a:r>
              <a:rPr lang="en-US" dirty="0"/>
              <a:t>/blog/</a:t>
            </a:r>
            <a:r>
              <a:rPr lang="en-US" dirty="0" err="1"/>
              <a:t>funcoes-em-javascript</a:t>
            </a:r>
            <a:r>
              <a:rPr lang="en-US" dirty="0"/>
              <a:t>/http://</a:t>
            </a:r>
            <a:r>
              <a:rPr lang="en-US" dirty="0" err="1" smtClean="0"/>
              <a:t>webdevacademy.com.br</a:t>
            </a:r>
            <a:r>
              <a:rPr lang="en-US" dirty="0" smtClean="0"/>
              <a:t>/</a:t>
            </a:r>
            <a:r>
              <a:rPr lang="en-US" dirty="0" err="1" smtClean="0"/>
              <a:t>tutoriais</a:t>
            </a:r>
            <a:r>
              <a:rPr lang="en-US" dirty="0" smtClean="0"/>
              <a:t>/</a:t>
            </a:r>
            <a:r>
              <a:rPr lang="en-US" dirty="0" err="1" smtClean="0"/>
              <a:t>javascript</a:t>
            </a:r>
            <a:r>
              <a:rPr lang="en-US" dirty="0" smtClean="0"/>
              <a:t>-</a:t>
            </a:r>
          </a:p>
          <a:p>
            <a:r>
              <a:rPr lang="en-US" dirty="0" err="1" smtClean="0"/>
              <a:t>funcoes</a:t>
            </a:r>
            <a:r>
              <a:rPr lang="en-US" dirty="0" smtClean="0"/>
              <a:t>/https</a:t>
            </a:r>
            <a:r>
              <a:rPr lang="en-US" dirty="0"/>
              <a:t>://</a:t>
            </a:r>
            <a:r>
              <a:rPr lang="en-US" dirty="0" err="1"/>
              <a:t>developer.mozilla.org</a:t>
            </a:r>
            <a:r>
              <a:rPr lang="en-US" dirty="0"/>
              <a:t>/</a:t>
            </a:r>
            <a:r>
              <a:rPr lang="en-US" dirty="0" err="1"/>
              <a:t>pt</a:t>
            </a:r>
            <a:r>
              <a:rPr lang="en-US" dirty="0"/>
              <a:t>-BR/docs/Web/JavaScript/Guide/Fun%C3%A7%C3%B5eshttps://</a:t>
            </a:r>
            <a:r>
              <a:rPr lang="en-US" dirty="0" err="1"/>
              <a:t>developer.mozilla.org</a:t>
            </a:r>
            <a:r>
              <a:rPr lang="en-US" dirty="0"/>
              <a:t>/</a:t>
            </a:r>
            <a:r>
              <a:rPr lang="en-US" dirty="0" err="1"/>
              <a:t>pt</a:t>
            </a:r>
            <a:r>
              <a:rPr lang="en-US" dirty="0"/>
              <a:t>-BR/docs/Web/JavaScript/Guide/Fun%C3%A7%C3%B5eshttp://</a:t>
            </a:r>
            <a:r>
              <a:rPr lang="en-US" dirty="0" err="1"/>
              <a:t>fellowsdevel.com</a:t>
            </a:r>
            <a:r>
              <a:rPr lang="en-US" dirty="0"/>
              <a:t>/</a:t>
            </a:r>
            <a:r>
              <a:rPr lang="en-US" dirty="0" err="1"/>
              <a:t>diferenca</a:t>
            </a:r>
            <a:r>
              <a:rPr lang="en-US" dirty="0"/>
              <a:t>-entre-</a:t>
            </a:r>
            <a:r>
              <a:rPr lang="en-US" dirty="0" err="1"/>
              <a:t>declaracao</a:t>
            </a:r>
            <a:r>
              <a:rPr lang="en-US" dirty="0"/>
              <a:t>-de-</a:t>
            </a:r>
            <a:r>
              <a:rPr lang="en-US" dirty="0" err="1"/>
              <a:t>funcao</a:t>
            </a:r>
            <a:r>
              <a:rPr lang="en-US" dirty="0"/>
              <a:t>-e-</a:t>
            </a:r>
            <a:r>
              <a:rPr lang="en-US" dirty="0" err="1"/>
              <a:t>expressao</a:t>
            </a:r>
            <a:r>
              <a:rPr lang="en-US" dirty="0"/>
              <a:t>-de-</a:t>
            </a:r>
            <a:r>
              <a:rPr lang="en-US" dirty="0" err="1"/>
              <a:t>funcao</a:t>
            </a:r>
            <a:r>
              <a:rPr lang="en-US" dirty="0"/>
              <a:t>/</a:t>
            </a:r>
          </a:p>
        </p:txBody>
      </p:sp>
    </p:spTree>
    <p:extLst>
      <p:ext uri="{BB962C8B-B14F-4D97-AF65-F5344CB8AC3E}">
        <p14:creationId xmlns:p14="http://schemas.microsoft.com/office/powerpoint/2010/main" val="887079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9" y="1700808"/>
            <a:ext cx="795827" cy="784276"/>
          </a:xfrm>
          <a:prstGeom prst="rect">
            <a:avLst/>
          </a:prstGeom>
        </p:spPr>
      </p:pic>
      <p:sp>
        <p:nvSpPr>
          <p:cNvPr id="2" name="TextBox 1"/>
          <p:cNvSpPr txBox="1"/>
          <p:nvPr/>
        </p:nvSpPr>
        <p:spPr>
          <a:xfrm>
            <a:off x="3402156" y="3717032"/>
            <a:ext cx="1763624" cy="553998"/>
          </a:xfrm>
          <a:prstGeom prst="rect">
            <a:avLst/>
          </a:prstGeom>
          <a:noFill/>
        </p:spPr>
        <p:txBody>
          <a:bodyPr wrap="none" rtlCol="0">
            <a:spAutoFit/>
          </a:bodyPr>
          <a:lstStyle/>
          <a:p>
            <a:r>
              <a:rPr lang="en-US" sz="3000" smtClean="0"/>
              <a:t>Obrigado</a:t>
            </a:r>
            <a:endParaRPr lang="en-US" sz="3000" dirty="0"/>
          </a:p>
        </p:txBody>
      </p:sp>
      <p:sp>
        <p:nvSpPr>
          <p:cNvPr id="3" name="Text Placeholder 2"/>
          <p:cNvSpPr>
            <a:spLocks noGrp="1"/>
          </p:cNvSpPr>
          <p:nvPr>
            <p:ph type="body" idx="1"/>
          </p:nvPr>
        </p:nvSpPr>
        <p:spPr/>
        <p:txBody>
          <a:bodyPr/>
          <a:lstStyle/>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41" y="5877272"/>
            <a:ext cx="1747912" cy="873956"/>
          </a:xfrm>
          <a:prstGeom prst="rect">
            <a:avLst/>
          </a:prstGeom>
        </p:spPr>
      </p:pic>
      <p:sp>
        <p:nvSpPr>
          <p:cNvPr id="4" name="Rectangle 3"/>
          <p:cNvSpPr/>
          <p:nvPr/>
        </p:nvSpPr>
        <p:spPr>
          <a:xfrm>
            <a:off x="4572000" y="5851985"/>
            <a:ext cx="3744416" cy="738664"/>
          </a:xfrm>
          <a:prstGeom prst="rect">
            <a:avLst/>
          </a:prstGeom>
        </p:spPr>
        <p:txBody>
          <a:bodyPr wrap="square">
            <a:spAutoFit/>
          </a:bodyPr>
          <a:lstStyle/>
          <a:p>
            <a:r>
              <a:rPr lang="pt-BR" i="1" dirty="0" smtClean="0">
                <a:latin typeface="Calibri" pitchFamily="34" charset="0"/>
              </a:rPr>
              <a:t>”Uma </a:t>
            </a:r>
            <a:r>
              <a:rPr lang="pt-BR" i="1" dirty="0">
                <a:latin typeface="Calibri" pitchFamily="34" charset="0"/>
              </a:rPr>
              <a:t>pessoa inteligente resolve um problema, um sábio o </a:t>
            </a:r>
            <a:r>
              <a:rPr lang="pt-BR" i="1" dirty="0" smtClean="0">
                <a:latin typeface="Calibri" pitchFamily="34" charset="0"/>
              </a:rPr>
              <a:t>previne</a:t>
            </a:r>
            <a:r>
              <a:rPr lang="pt-BR" i="1" dirty="0">
                <a:latin typeface="Calibri" pitchFamily="34" charset="0"/>
              </a:rPr>
              <a:t>” </a:t>
            </a:r>
            <a:endParaRPr lang="pt-BR" i="1" dirty="0" smtClean="0">
              <a:latin typeface="Calibri" pitchFamily="34" charset="0"/>
            </a:endParaRPr>
          </a:p>
          <a:p>
            <a:r>
              <a:rPr lang="pt-BR" i="1" dirty="0">
                <a:latin typeface="Calibri" pitchFamily="34" charset="0"/>
              </a:rPr>
              <a:t>	</a:t>
            </a:r>
            <a:r>
              <a:rPr lang="pt-BR" i="1" dirty="0" smtClean="0">
                <a:latin typeface="Calibri" pitchFamily="34" charset="0"/>
              </a:rPr>
              <a:t>	</a:t>
            </a:r>
            <a:r>
              <a:rPr lang="pt-BR" i="1" dirty="0">
                <a:latin typeface="Calibri" pitchFamily="34" charset="0"/>
              </a:rPr>
              <a:t> </a:t>
            </a:r>
            <a:r>
              <a:rPr lang="pt-BR" i="1" dirty="0" smtClean="0">
                <a:latin typeface="Calibri" pitchFamily="34" charset="0"/>
              </a:rPr>
              <a:t>          Albert Einstein</a:t>
            </a:r>
            <a:endParaRPr lang="en-US" dirty="0"/>
          </a:p>
        </p:txBody>
      </p:sp>
    </p:spTree>
    <p:extLst>
      <p:ext uri="{BB962C8B-B14F-4D97-AF65-F5344CB8AC3E}">
        <p14:creationId xmlns:p14="http://schemas.microsoft.com/office/powerpoint/2010/main" val="14549388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Senta</a:t>
            </a:r>
            <a:r>
              <a:rPr lang="en-US" dirty="0" smtClean="0"/>
              <a:t> que la </a:t>
            </a:r>
            <a:r>
              <a:rPr lang="en-US" dirty="0" err="1" smtClean="0"/>
              <a:t>vem</a:t>
            </a:r>
            <a:r>
              <a:rPr lang="en-US" dirty="0" smtClean="0"/>
              <a:t> </a:t>
            </a:r>
            <a:r>
              <a:rPr lang="en-US" dirty="0" err="1" smtClean="0"/>
              <a:t>história</a:t>
            </a:r>
            <a:r>
              <a:rPr lang="mr-IN" dirty="0" smtClean="0"/>
              <a:t>…</a:t>
            </a:r>
            <a:endParaRPr lang="en-US" dirty="0"/>
          </a:p>
        </p:txBody>
      </p:sp>
      <p:sp>
        <p:nvSpPr>
          <p:cNvPr id="5" name="Rectangle 4"/>
          <p:cNvSpPr/>
          <p:nvPr/>
        </p:nvSpPr>
        <p:spPr>
          <a:xfrm>
            <a:off x="609600" y="1628800"/>
            <a:ext cx="8153400" cy="2246769"/>
          </a:xfrm>
          <a:prstGeom prst="rect">
            <a:avLst/>
          </a:prstGeom>
        </p:spPr>
        <p:txBody>
          <a:bodyPr wrap="square">
            <a:spAutoFit/>
          </a:bodyPr>
          <a:lstStyle/>
          <a:p>
            <a:r>
              <a:rPr lang="en-US" sz="2000" dirty="0">
                <a:solidFill>
                  <a:srgbClr val="646464"/>
                </a:solidFill>
                <a:latin typeface="helvetica" charset="0"/>
              </a:rPr>
              <a:t>O JavaScript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originalmente</a:t>
            </a:r>
            <a:r>
              <a:rPr lang="en-US" sz="2000" dirty="0">
                <a:solidFill>
                  <a:srgbClr val="646464"/>
                </a:solidFill>
                <a:latin typeface="helvetica" charset="0"/>
              </a:rPr>
              <a:t> </a:t>
            </a:r>
            <a:r>
              <a:rPr lang="en-US" sz="2000" dirty="0" err="1">
                <a:solidFill>
                  <a:srgbClr val="646464"/>
                </a:solidFill>
                <a:latin typeface="helvetica" charset="0"/>
              </a:rPr>
              <a:t>desenvolvido</a:t>
            </a:r>
            <a:r>
              <a:rPr lang="en-US" sz="2000" dirty="0">
                <a:solidFill>
                  <a:srgbClr val="646464"/>
                </a:solidFill>
                <a:latin typeface="helvetica" charset="0"/>
              </a:rPr>
              <a:t> sob o </a:t>
            </a:r>
            <a:r>
              <a:rPr lang="en-US" sz="2000" dirty="0" err="1">
                <a:solidFill>
                  <a:srgbClr val="646464"/>
                </a:solidFill>
                <a:latin typeface="helvetica" charset="0"/>
              </a:rPr>
              <a:t>nome</a:t>
            </a:r>
            <a:r>
              <a:rPr lang="en-US" sz="2000" dirty="0">
                <a:solidFill>
                  <a:srgbClr val="646464"/>
                </a:solidFill>
                <a:latin typeface="helvetica" charset="0"/>
              </a:rPr>
              <a:t> de </a:t>
            </a:r>
            <a:r>
              <a:rPr lang="en-US" sz="2000" b="1" dirty="0">
                <a:solidFill>
                  <a:srgbClr val="646464"/>
                </a:solidFill>
                <a:latin typeface="helvetica" charset="0"/>
              </a:rPr>
              <a:t>Mocha</a:t>
            </a:r>
            <a:r>
              <a:rPr lang="en-US" sz="2000" dirty="0">
                <a:solidFill>
                  <a:srgbClr val="646464"/>
                </a:solidFill>
                <a:latin typeface="helvetica" charset="0"/>
              </a:rPr>
              <a:t>, </a:t>
            </a:r>
            <a:r>
              <a:rPr lang="en-US" sz="2000" dirty="0" err="1">
                <a:solidFill>
                  <a:srgbClr val="646464"/>
                </a:solidFill>
                <a:latin typeface="helvetica" charset="0"/>
              </a:rPr>
              <a:t>posteriormente</a:t>
            </a:r>
            <a:r>
              <a:rPr lang="en-US" sz="2000" dirty="0">
                <a:solidFill>
                  <a:srgbClr val="646464"/>
                </a:solidFill>
                <a:latin typeface="helvetica" charset="0"/>
              </a:rPr>
              <a:t>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modificado</a:t>
            </a:r>
            <a:r>
              <a:rPr lang="en-US" sz="2000" dirty="0">
                <a:solidFill>
                  <a:srgbClr val="646464"/>
                </a:solidFill>
                <a:latin typeface="helvetica" charset="0"/>
              </a:rPr>
              <a:t> para </a:t>
            </a:r>
            <a:r>
              <a:rPr lang="en-US" sz="2000" b="1" dirty="0" err="1">
                <a:solidFill>
                  <a:srgbClr val="646464"/>
                </a:solidFill>
                <a:latin typeface="helvetica" charset="0"/>
              </a:rPr>
              <a:t>LiveScript</a:t>
            </a:r>
            <a:r>
              <a:rPr lang="en-US" sz="2000" dirty="0">
                <a:solidFill>
                  <a:srgbClr val="646464"/>
                </a:solidFill>
                <a:latin typeface="helvetica" charset="0"/>
              </a:rPr>
              <a:t> e, </a:t>
            </a:r>
            <a:r>
              <a:rPr lang="en-US" sz="2000" dirty="0" err="1">
                <a:solidFill>
                  <a:srgbClr val="646464"/>
                </a:solidFill>
                <a:latin typeface="helvetica" charset="0"/>
              </a:rPr>
              <a:t>por</a:t>
            </a:r>
            <a:r>
              <a:rPr lang="en-US" sz="2000" dirty="0">
                <a:solidFill>
                  <a:srgbClr val="646464"/>
                </a:solidFill>
                <a:latin typeface="helvetica" charset="0"/>
              </a:rPr>
              <a:t> </a:t>
            </a:r>
            <a:r>
              <a:rPr lang="en-US" sz="2000" dirty="0" err="1">
                <a:solidFill>
                  <a:srgbClr val="646464"/>
                </a:solidFill>
                <a:latin typeface="helvetica" charset="0"/>
              </a:rPr>
              <a:t>fim</a:t>
            </a:r>
            <a:r>
              <a:rPr lang="en-US" sz="2000" dirty="0">
                <a:solidFill>
                  <a:srgbClr val="646464"/>
                </a:solidFill>
                <a:latin typeface="helvetica" charset="0"/>
              </a:rPr>
              <a:t>, </a:t>
            </a:r>
            <a:r>
              <a:rPr lang="en-US" sz="2000" b="1" dirty="0">
                <a:solidFill>
                  <a:srgbClr val="646464"/>
                </a:solidFill>
                <a:latin typeface="helvetica" charset="0"/>
              </a:rPr>
              <a:t>JavaScript</a:t>
            </a:r>
            <a:r>
              <a:rPr lang="en-US" sz="2000" dirty="0">
                <a:solidFill>
                  <a:srgbClr val="646464"/>
                </a:solidFill>
                <a:latin typeface="helvetica" charset="0"/>
              </a:rPr>
              <a:t>. </a:t>
            </a:r>
            <a:r>
              <a:rPr lang="en-US" sz="2000" dirty="0" err="1">
                <a:solidFill>
                  <a:srgbClr val="646464"/>
                </a:solidFill>
                <a:latin typeface="helvetica" charset="0"/>
              </a:rPr>
              <a:t>LiveScript</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o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oficial</a:t>
            </a:r>
            <a:r>
              <a:rPr lang="en-US" sz="2000" dirty="0">
                <a:solidFill>
                  <a:srgbClr val="646464"/>
                </a:solidFill>
                <a:latin typeface="helvetica" charset="0"/>
              </a:rPr>
              <a:t> da </a:t>
            </a:r>
            <a:r>
              <a:rPr lang="en-US" sz="2000" dirty="0" err="1">
                <a:solidFill>
                  <a:srgbClr val="646464"/>
                </a:solidFill>
                <a:latin typeface="helvetica" charset="0"/>
              </a:rPr>
              <a:t>linguagem</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ela</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lançada</a:t>
            </a:r>
            <a:r>
              <a:rPr lang="en-US" sz="2000" dirty="0">
                <a:solidFill>
                  <a:srgbClr val="646464"/>
                </a:solidFill>
                <a:latin typeface="helvetica" charset="0"/>
              </a:rPr>
              <a:t> pela </a:t>
            </a:r>
            <a:r>
              <a:rPr lang="en-US" sz="2000" dirty="0" err="1">
                <a:solidFill>
                  <a:srgbClr val="646464"/>
                </a:solidFill>
                <a:latin typeface="helvetica" charset="0"/>
              </a:rPr>
              <a:t>primeira</a:t>
            </a:r>
            <a:r>
              <a:rPr lang="en-US" sz="2000" dirty="0">
                <a:solidFill>
                  <a:srgbClr val="646464"/>
                </a:solidFill>
                <a:latin typeface="helvetica" charset="0"/>
              </a:rPr>
              <a:t> </a:t>
            </a:r>
            <a:r>
              <a:rPr lang="en-US" sz="2000" dirty="0" err="1">
                <a:solidFill>
                  <a:srgbClr val="646464"/>
                </a:solidFill>
                <a:latin typeface="helvetica" charset="0"/>
              </a:rPr>
              <a:t>vez</a:t>
            </a:r>
            <a:r>
              <a:rPr lang="en-US" sz="2000" dirty="0">
                <a:solidFill>
                  <a:srgbClr val="646464"/>
                </a:solidFill>
                <a:latin typeface="helvetica" charset="0"/>
              </a:rPr>
              <a:t> </a:t>
            </a:r>
            <a:r>
              <a:rPr lang="en-US" sz="2000" dirty="0" err="1">
                <a:solidFill>
                  <a:srgbClr val="646464"/>
                </a:solidFill>
                <a:latin typeface="helvetica" charset="0"/>
              </a:rPr>
              <a:t>na</a:t>
            </a:r>
            <a:r>
              <a:rPr lang="en-US" sz="2000" dirty="0">
                <a:solidFill>
                  <a:srgbClr val="646464"/>
                </a:solidFill>
                <a:latin typeface="helvetica" charset="0"/>
              </a:rPr>
              <a:t> </a:t>
            </a:r>
            <a:r>
              <a:rPr lang="en-US" sz="2000" dirty="0" err="1">
                <a:solidFill>
                  <a:srgbClr val="646464"/>
                </a:solidFill>
                <a:latin typeface="helvetica" charset="0"/>
              </a:rPr>
              <a:t>versão</a:t>
            </a:r>
            <a:r>
              <a:rPr lang="en-US" sz="2000" dirty="0">
                <a:solidFill>
                  <a:srgbClr val="646464"/>
                </a:solidFill>
                <a:latin typeface="helvetica" charset="0"/>
              </a:rPr>
              <a:t> beta do </a:t>
            </a:r>
            <a:r>
              <a:rPr lang="en-US" sz="2000" dirty="0" err="1">
                <a:solidFill>
                  <a:srgbClr val="646464"/>
                </a:solidFill>
                <a:latin typeface="helvetica" charset="0"/>
              </a:rPr>
              <a:t>navegador</a:t>
            </a:r>
            <a:r>
              <a:rPr lang="en-US" sz="2000" dirty="0">
                <a:solidFill>
                  <a:srgbClr val="646464"/>
                </a:solidFill>
                <a:latin typeface="helvetica" charset="0"/>
              </a:rPr>
              <a:t> Netscape 2.0,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setembro</a:t>
            </a:r>
            <a:r>
              <a:rPr lang="en-US" sz="2000" dirty="0">
                <a:solidFill>
                  <a:srgbClr val="646464"/>
                </a:solidFill>
                <a:latin typeface="helvetica" charset="0"/>
              </a:rPr>
              <a:t> de 1995, mas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alterado</a:t>
            </a:r>
            <a:r>
              <a:rPr lang="en-US" sz="2000" dirty="0">
                <a:solidFill>
                  <a:srgbClr val="646464"/>
                </a:solidFill>
                <a:latin typeface="helvetica" charset="0"/>
              </a:rPr>
              <a:t> </a:t>
            </a:r>
            <a:r>
              <a:rPr lang="en-US" sz="2000" dirty="0" err="1">
                <a:solidFill>
                  <a:srgbClr val="646464"/>
                </a:solidFill>
                <a:latin typeface="helvetica" charset="0"/>
              </a:rPr>
              <a:t>em</a:t>
            </a:r>
            <a:r>
              <a:rPr lang="en-US" sz="2000" dirty="0">
                <a:solidFill>
                  <a:srgbClr val="646464"/>
                </a:solidFill>
                <a:latin typeface="helvetica" charset="0"/>
              </a:rPr>
              <a:t> um </a:t>
            </a:r>
            <a:r>
              <a:rPr lang="en-US" sz="2000" dirty="0" err="1">
                <a:solidFill>
                  <a:srgbClr val="646464"/>
                </a:solidFill>
                <a:latin typeface="helvetica" charset="0"/>
              </a:rPr>
              <a:t>anúncio</a:t>
            </a:r>
            <a:r>
              <a:rPr lang="en-US" sz="2000" dirty="0">
                <a:solidFill>
                  <a:srgbClr val="646464"/>
                </a:solidFill>
                <a:latin typeface="helvetica" charset="0"/>
              </a:rPr>
              <a:t> </a:t>
            </a:r>
            <a:r>
              <a:rPr lang="en-US" sz="2000" dirty="0" err="1">
                <a:solidFill>
                  <a:srgbClr val="646464"/>
                </a:solidFill>
                <a:latin typeface="helvetica" charset="0"/>
              </a:rPr>
              <a:t>conjunto</a:t>
            </a:r>
            <a:r>
              <a:rPr lang="en-US" sz="2000" dirty="0">
                <a:solidFill>
                  <a:srgbClr val="646464"/>
                </a:solidFill>
                <a:latin typeface="helvetica" charset="0"/>
              </a:rPr>
              <a:t> com a Sun Microsystems,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dezembro</a:t>
            </a:r>
            <a:r>
              <a:rPr lang="en-US" sz="2000" dirty="0">
                <a:solidFill>
                  <a:srgbClr val="646464"/>
                </a:solidFill>
                <a:latin typeface="helvetica" charset="0"/>
              </a:rPr>
              <a:t> do </a:t>
            </a:r>
            <a:r>
              <a:rPr lang="en-US" sz="2000" dirty="0" err="1">
                <a:solidFill>
                  <a:srgbClr val="646464"/>
                </a:solidFill>
                <a:latin typeface="helvetica" charset="0"/>
              </a:rPr>
              <a:t>mesmo</a:t>
            </a:r>
            <a:r>
              <a:rPr lang="en-US" sz="2000" dirty="0">
                <a:solidFill>
                  <a:srgbClr val="646464"/>
                </a:solidFill>
                <a:latin typeface="helvetica" charset="0"/>
              </a:rPr>
              <a:t> </a:t>
            </a:r>
            <a:r>
              <a:rPr lang="en-US" sz="2000" dirty="0" err="1">
                <a:solidFill>
                  <a:srgbClr val="646464"/>
                </a:solidFill>
                <a:latin typeface="helvetica" charset="0"/>
              </a:rPr>
              <a:t>ano</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implementado</a:t>
            </a:r>
            <a:r>
              <a:rPr lang="en-US" sz="2000" dirty="0">
                <a:solidFill>
                  <a:srgbClr val="646464"/>
                </a:solidFill>
                <a:latin typeface="helvetica" charset="0"/>
              </a:rPr>
              <a:t> no </a:t>
            </a:r>
            <a:r>
              <a:rPr lang="en-US" sz="2000" dirty="0" err="1">
                <a:solidFill>
                  <a:srgbClr val="646464"/>
                </a:solidFill>
                <a:latin typeface="helvetica" charset="0"/>
              </a:rPr>
              <a:t>navegador</a:t>
            </a:r>
            <a:r>
              <a:rPr lang="en-US" sz="2000" dirty="0">
                <a:solidFill>
                  <a:srgbClr val="646464"/>
                </a:solidFill>
                <a:latin typeface="helvetica" charset="0"/>
              </a:rPr>
              <a:t> Netscape, </a:t>
            </a:r>
            <a:r>
              <a:rPr lang="en-US" sz="2000" dirty="0" err="1">
                <a:solidFill>
                  <a:srgbClr val="646464"/>
                </a:solidFill>
                <a:latin typeface="helvetica" charset="0"/>
              </a:rPr>
              <a:t>versão</a:t>
            </a:r>
            <a:r>
              <a:rPr lang="en-US" sz="2000" dirty="0">
                <a:solidFill>
                  <a:srgbClr val="646464"/>
                </a:solidFill>
                <a:latin typeface="helvetica" charset="0"/>
              </a:rPr>
              <a:t> 2.0B3.</a:t>
            </a:r>
            <a:endParaRPr lang="en-US" sz="2000" dirty="0"/>
          </a:p>
        </p:txBody>
      </p:sp>
    </p:spTree>
    <p:extLst>
      <p:ext uri="{BB962C8B-B14F-4D97-AF65-F5344CB8AC3E}">
        <p14:creationId xmlns:p14="http://schemas.microsoft.com/office/powerpoint/2010/main" val="23798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que </a:t>
            </a:r>
            <a:r>
              <a:rPr lang="en-US" dirty="0" err="1" smtClean="0"/>
              <a:t>é</a:t>
            </a:r>
            <a:r>
              <a:rPr lang="en-US" dirty="0" smtClean="0"/>
              <a:t> </a:t>
            </a:r>
            <a:r>
              <a:rPr lang="en-US" dirty="0" err="1" smtClean="0"/>
              <a:t>javascript</a:t>
            </a:r>
            <a:endParaRPr lang="en-US" dirty="0"/>
          </a:p>
        </p:txBody>
      </p:sp>
      <p:sp>
        <p:nvSpPr>
          <p:cNvPr id="3" name="Rectangle 2"/>
          <p:cNvSpPr/>
          <p:nvPr/>
        </p:nvSpPr>
        <p:spPr>
          <a:xfrm>
            <a:off x="609601" y="1484784"/>
            <a:ext cx="8153400" cy="1323439"/>
          </a:xfrm>
          <a:prstGeom prst="rect">
            <a:avLst/>
          </a:prstGeom>
        </p:spPr>
        <p:txBody>
          <a:bodyPr wrap="square">
            <a:spAutoFit/>
          </a:bodyPr>
          <a:lstStyle/>
          <a:p>
            <a:r>
              <a:rPr lang="en-US" sz="2000" dirty="0"/>
              <a:t> </a:t>
            </a:r>
            <a:r>
              <a:rPr lang="en-US" sz="2000" b="1" dirty="0"/>
              <a:t>JavaScript</a:t>
            </a:r>
            <a:r>
              <a:rPr lang="en-US" sz="2000" dirty="0"/>
              <a:t> </a:t>
            </a:r>
            <a:r>
              <a:rPr lang="en-US" sz="2000" dirty="0" err="1"/>
              <a:t>é</a:t>
            </a:r>
            <a:r>
              <a:rPr lang="en-US" sz="2000" dirty="0"/>
              <a:t> </a:t>
            </a:r>
            <a:r>
              <a:rPr lang="en-US" sz="2000" dirty="0" err="1"/>
              <a:t>uma</a:t>
            </a:r>
            <a:r>
              <a:rPr lang="en-US" sz="2000" dirty="0"/>
              <a:t> </a:t>
            </a:r>
            <a:r>
              <a:rPr lang="en-US" sz="2000" dirty="0" err="1"/>
              <a:t>linguagem</a:t>
            </a:r>
            <a:r>
              <a:rPr lang="en-US" sz="2000" dirty="0"/>
              <a:t> de </a:t>
            </a:r>
            <a:r>
              <a:rPr lang="en-US" sz="2000" dirty="0" smtClean="0"/>
              <a:t>script. </a:t>
            </a:r>
            <a:r>
              <a:rPr lang="en-US" sz="2000" dirty="0" err="1" smtClean="0"/>
              <a:t>Por</a:t>
            </a:r>
            <a:r>
              <a:rPr lang="en-US" sz="2000" dirty="0" smtClean="0"/>
              <a:t> </a:t>
            </a:r>
            <a:r>
              <a:rPr lang="en-US" sz="2000" dirty="0" err="1" smtClean="0"/>
              <a:t>ser</a:t>
            </a:r>
            <a:r>
              <a:rPr lang="en-US" sz="2000" dirty="0" smtClean="0"/>
              <a:t> </a:t>
            </a:r>
            <a:r>
              <a:rPr lang="en-US" sz="2000" dirty="0" err="1" smtClean="0"/>
              <a:t>uma</a:t>
            </a:r>
            <a:r>
              <a:rPr lang="en-US" sz="2000" dirty="0" smtClean="0"/>
              <a:t> </a:t>
            </a:r>
            <a:r>
              <a:rPr lang="en-US" sz="2000" dirty="0" err="1" smtClean="0"/>
              <a:t>linguagem</a:t>
            </a:r>
            <a:r>
              <a:rPr lang="en-US" sz="2000" dirty="0" smtClean="0"/>
              <a:t> </a:t>
            </a:r>
            <a:r>
              <a:rPr lang="en-US" sz="2000" dirty="0"/>
              <a:t>de </a:t>
            </a:r>
            <a:r>
              <a:rPr lang="en-US" sz="2000" dirty="0" smtClean="0"/>
              <a:t>script, </a:t>
            </a:r>
            <a:r>
              <a:rPr lang="en-US" sz="2000" dirty="0" err="1" smtClean="0"/>
              <a:t>seu</a:t>
            </a:r>
            <a:r>
              <a:rPr lang="en-US" sz="2000" dirty="0" smtClean="0"/>
              <a:t> </a:t>
            </a:r>
            <a:r>
              <a:rPr lang="en-US" sz="2000" dirty="0" err="1"/>
              <a:t>código</a:t>
            </a:r>
            <a:r>
              <a:rPr lang="en-US" sz="2000" dirty="0"/>
              <a:t> </a:t>
            </a:r>
            <a:r>
              <a:rPr lang="en-US" sz="2000" dirty="0" err="1" smtClean="0"/>
              <a:t>deve</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de </a:t>
            </a:r>
            <a:r>
              <a:rPr lang="en-US" sz="2000" dirty="0" smtClean="0"/>
              <a:t>um </a:t>
            </a:r>
            <a:r>
              <a:rPr lang="en-US" sz="2000" dirty="0" err="1" smtClean="0"/>
              <a:t>interpretador</a:t>
            </a:r>
            <a:r>
              <a:rPr lang="en-US" sz="2000" dirty="0" smtClean="0"/>
              <a:t>. </a:t>
            </a:r>
            <a:r>
              <a:rPr lang="en-US" sz="2000" dirty="0"/>
              <a:t>O JavaScript, </a:t>
            </a:r>
            <a:r>
              <a:rPr lang="en-US" sz="2000" dirty="0" smtClean="0"/>
              <a:t>para </a:t>
            </a:r>
            <a:r>
              <a:rPr lang="en-US" sz="2000" dirty="0" err="1" smtClean="0"/>
              <a:t>ser</a:t>
            </a:r>
            <a:r>
              <a:rPr lang="en-US" sz="2000" dirty="0" smtClean="0"/>
              <a:t> </a:t>
            </a:r>
            <a:r>
              <a:rPr lang="en-US" sz="2000" dirty="0" err="1" smtClean="0"/>
              <a:t>interpretado</a:t>
            </a:r>
            <a:r>
              <a:rPr lang="en-US" sz="2000" dirty="0" smtClean="0"/>
              <a:t>, </a:t>
            </a:r>
            <a:r>
              <a:rPr lang="en-US" sz="2000" dirty="0" err="1" smtClean="0"/>
              <a:t>deverá</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a:t>
            </a:r>
            <a:r>
              <a:rPr lang="en-US" sz="2000" dirty="0" smtClean="0"/>
              <a:t>de um </a:t>
            </a:r>
            <a:r>
              <a:rPr lang="en-US" sz="2000" dirty="0" err="1" smtClean="0"/>
              <a:t>navegador</a:t>
            </a:r>
            <a:r>
              <a:rPr lang="en-US" sz="2000" dirty="0" smtClean="0"/>
              <a:t> </a:t>
            </a:r>
            <a:r>
              <a:rPr lang="en-US" sz="2000" dirty="0"/>
              <a:t>(</a:t>
            </a:r>
            <a:r>
              <a:rPr lang="en-US" sz="2000" dirty="0" smtClean="0"/>
              <a:t>browser).</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91722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dian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1728</TotalTime>
  <Words>2532</Words>
  <Application>Microsoft Macintosh PowerPoint</Application>
  <PresentationFormat>On-screen Show (4:3)</PresentationFormat>
  <Paragraphs>689</Paragraphs>
  <Slides>74</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74</vt:i4>
      </vt:variant>
    </vt:vector>
  </HeadingPairs>
  <TitlesOfParts>
    <vt:vector size="91" baseType="lpstr">
      <vt:lpstr>Calibri</vt:lpstr>
      <vt:lpstr>Consolas</vt:lpstr>
      <vt:lpstr>Courier New</vt:lpstr>
      <vt:lpstr>Georgia</vt:lpstr>
      <vt:lpstr>Georgia</vt:lpstr>
      <vt:lpstr>helvetica</vt:lpstr>
      <vt:lpstr>inherit</vt:lpstr>
      <vt:lpstr>Mangal</vt:lpstr>
      <vt:lpstr>Open Sans</vt:lpstr>
      <vt:lpstr>Roboto</vt:lpstr>
      <vt:lpstr>Times New Roman</vt:lpstr>
      <vt:lpstr>Tw Cen MT</vt:lpstr>
      <vt:lpstr>Wingdings</vt:lpstr>
      <vt:lpstr>Wingdings 2</vt:lpstr>
      <vt:lpstr>Arial</vt:lpstr>
      <vt:lpstr>Arial</vt:lpstr>
      <vt:lpstr>Mediano</vt:lpstr>
      <vt:lpstr>PowerPoint Presentation</vt:lpstr>
      <vt:lpstr>Livros Recomendados</vt:lpstr>
      <vt:lpstr>Uma dica para a Vida.</vt:lpstr>
      <vt:lpstr>Leve-up</vt:lpstr>
      <vt:lpstr>Back to javascript</vt:lpstr>
      <vt:lpstr>Mas seu sou programador…</vt:lpstr>
      <vt:lpstr>RestAPI</vt:lpstr>
      <vt:lpstr>Senta que la vem história…</vt:lpstr>
      <vt:lpstr>O que é javascript</vt:lpstr>
      <vt:lpstr>JavaScript - Uma linguagem cliente</vt:lpstr>
      <vt:lpstr>Principios do javascript</vt:lpstr>
      <vt:lpstr>Estudar on-line </vt:lpstr>
      <vt:lpstr>Show me the code..</vt:lpstr>
      <vt:lpstr>hello word, fugindo da Maldição.</vt:lpstr>
      <vt:lpstr>Melhorando o Código</vt:lpstr>
      <vt:lpstr>Melhorando o Código</vt:lpstr>
      <vt:lpstr>Melhorando o Código</vt:lpstr>
      <vt:lpstr>Variáveis </vt:lpstr>
      <vt:lpstr>Exemplos</vt:lpstr>
      <vt:lpstr>Condicionais</vt:lpstr>
      <vt:lpstr>Condicionais</vt:lpstr>
      <vt:lpstr>Condicionais</vt:lpstr>
      <vt:lpstr>Condicionais</vt:lpstr>
      <vt:lpstr>Condicionais</vt:lpstr>
      <vt:lpstr>Operadores Lógicos</vt:lpstr>
      <vt:lpstr>Condicionais</vt:lpstr>
      <vt:lpstr>Estruturas de Repetição</vt:lpstr>
      <vt:lpstr>Estruturas de Repetição</vt:lpstr>
      <vt:lpstr>Estruturas de Repetição</vt:lpstr>
      <vt:lpstr>Array</vt:lpstr>
      <vt:lpstr>Criando Funções</vt:lpstr>
      <vt:lpstr>Criando Funções</vt:lpstr>
      <vt:lpstr>Entendendo mais de Arrays</vt:lpstr>
      <vt:lpstr>Entendendo mais de Arrays</vt:lpstr>
      <vt:lpstr>Entendendo mais de Arrays</vt:lpstr>
      <vt:lpstr>Entendendo mais de Arrays</vt:lpstr>
      <vt:lpstr>Exercicio array </vt:lpstr>
      <vt:lpstr>Objetos</vt:lpstr>
      <vt:lpstr>Objetos</vt:lpstr>
      <vt:lpstr>Objetos</vt:lpstr>
      <vt:lpstr>Objetos</vt:lpstr>
      <vt:lpstr>Objetos</vt:lpstr>
      <vt:lpstr>DOM e a árvore</vt:lpstr>
      <vt:lpstr>DOM e a árvore</vt:lpstr>
      <vt:lpstr>DOM e a árvore</vt:lpstr>
      <vt:lpstr>DOM e a árvore</vt:lpstr>
      <vt:lpstr>DOM e a árvore</vt:lpstr>
      <vt:lpstr>DOM e a árvore</vt:lpstr>
      <vt:lpstr>Contexto no Javascript</vt:lpstr>
      <vt:lpstr>Funções</vt:lpstr>
      <vt:lpstr>Funções</vt:lpstr>
      <vt:lpstr>Funções</vt:lpstr>
      <vt:lpstr>Funções</vt:lpstr>
      <vt:lpstr>Funções</vt:lpstr>
      <vt:lpstr>Funções</vt:lpstr>
      <vt:lpstr>Funções de Callback</vt:lpstr>
      <vt:lpstr>Infraestrutura básica com Node/Npm</vt:lpstr>
      <vt:lpstr>Criar Projeto</vt:lpstr>
      <vt:lpstr>Exemplo to package.json</vt:lpstr>
      <vt:lpstr>Instalar o http-server</vt:lpstr>
      <vt:lpstr>Rodar o http-server na nossa app</vt:lpstr>
      <vt:lpstr>WebStorage </vt:lpstr>
      <vt:lpstr>Exemplo de localStorage </vt:lpstr>
      <vt:lpstr>Exemplo de sessionStorage </vt:lpstr>
      <vt:lpstr>Expressões Regulares</vt:lpstr>
      <vt:lpstr>Controller de erros: Try, Catch, Finally e Throw</vt:lpstr>
      <vt:lpstr>Eventos</vt:lpstr>
      <vt:lpstr>Cookies</vt:lpstr>
      <vt:lpstr>O objeto XMLHttpRequest e a técnica AJAX</vt:lpstr>
      <vt:lpstr>Classes auxiliares (Window, Math, date)</vt:lpstr>
      <vt:lpstr>ES6, orientação a objetos</vt:lpstr>
      <vt:lpstr>Padrões de projetos</vt:lpstr>
      <vt:lpstr>Referencias</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luiz.lgas</dc:creator>
  <cp:lastModifiedBy>Rogério Fontes</cp:lastModifiedBy>
  <cp:revision>484</cp:revision>
  <cp:lastPrinted>2016-05-20T11:39:13Z</cp:lastPrinted>
  <dcterms:modified xsi:type="dcterms:W3CDTF">2017-09-16T13:51:16Z</dcterms:modified>
</cp:coreProperties>
</file>