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383" r:id="rId3"/>
    <p:sldId id="401" r:id="rId4"/>
    <p:sldId id="358" r:id="rId5"/>
    <p:sldId id="400" r:id="rId6"/>
    <p:sldId id="397" r:id="rId7"/>
    <p:sldId id="398" r:id="rId8"/>
    <p:sldId id="403" r:id="rId9"/>
    <p:sldId id="402" r:id="rId10"/>
    <p:sldId id="394" r:id="rId11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AE2F"/>
    <a:srgbClr val="84B02A"/>
    <a:srgbClr val="9AAE04"/>
    <a:srgbClr val="385D8A"/>
    <a:srgbClr val="009999"/>
    <a:srgbClr val="4F81BD"/>
    <a:srgbClr val="36AE04"/>
    <a:srgbClr val="7F7F7F"/>
    <a:srgbClr val="6785C1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7" autoAdjust="0"/>
    <p:restoredTop sz="84369" autoAdjust="0"/>
  </p:normalViewPr>
  <p:slideViewPr>
    <p:cSldViewPr snapToGrid="0">
      <p:cViewPr varScale="1">
        <p:scale>
          <a:sx n="59" d="100"/>
          <a:sy n="59" d="100"/>
        </p:scale>
        <p:origin x="1612" y="5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0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7DFD4-FEBF-457C-B6C7-41BAB702E7CB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7B440-843C-4612-82F5-AC0E7EAC36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361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949EE-8E83-4F1E-9AE8-9F168DD7DFE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0452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10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418859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D5E48-B9C6-42AD-B392-BA0A7BB20AB8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521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D5E48-B9C6-42AD-B392-BA0A7BB20AB8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2219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D5E48-B9C6-42AD-B392-BA0A7BB20AB8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6257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D5E48-B9C6-42AD-B392-BA0A7BB20AB8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1803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D5E48-B9C6-42AD-B392-BA0A7BB20AB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8456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D5E48-B9C6-42AD-B392-BA0A7BB20AB8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162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D5E48-B9C6-42AD-B392-BA0A7BB20AB8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9311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D5E48-B9C6-42AD-B392-BA0A7BB20AB8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5282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546E-5CD1-4A4B-BE48-2A8F14C40887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11FA-1A90-43F4-A600-0F8016790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74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546E-5CD1-4A4B-BE48-2A8F14C40887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11FA-1A90-43F4-A600-0F8016790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258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546E-5CD1-4A4B-BE48-2A8F14C40887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11FA-1A90-43F4-A600-0F8016790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6124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hutterstock_109844576.jpg"/>
          <p:cNvPicPr/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698382" y="1446"/>
            <a:ext cx="1445617" cy="68551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shutterstock_45951769.jpg"/>
          <p:cNvPicPr/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35"/>
          <a:stretch/>
        </p:blipFill>
        <p:spPr>
          <a:xfrm flipH="1">
            <a:off x="6160619" y="6831"/>
            <a:ext cx="1432163" cy="68785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shutterstock_139200059.jpg"/>
          <p:cNvPicPr/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4620462" y="6830"/>
            <a:ext cx="1432163" cy="6849723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shutterstock_44239798.jpg"/>
          <p:cNvPicPr/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540153" y="1446"/>
            <a:ext cx="1432163" cy="68565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shutterstock_85780294.jpg"/>
          <p:cNvPicPr/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20"/>
          <a:stretch/>
        </p:blipFill>
        <p:spPr>
          <a:xfrm flipH="1">
            <a:off x="3107233" y="0"/>
            <a:ext cx="1432163" cy="6885384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shutterstock_42489445.jpg"/>
          <p:cNvPicPr/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3939"/>
            <a:ext cx="1432163" cy="6861939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11"/>
          <p:cNvSpPr/>
          <p:nvPr userDrawn="1"/>
        </p:nvSpPr>
        <p:spPr>
          <a:xfrm>
            <a:off x="6533765" y="-288478"/>
            <a:ext cx="2769551" cy="2769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>
              <a:alpha val="92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56" name="eve+ntt_logo_claim_p_rgb-01.png"/>
          <p:cNvPicPr/>
          <p:nvPr userDrawn="1"/>
        </p:nvPicPr>
        <p:blipFill>
          <a:blip r:embed="rId8">
            <a:extLst/>
          </a:blip>
          <a:stretch>
            <a:fillRect/>
          </a:stretch>
        </p:blipFill>
        <p:spPr>
          <a:xfrm>
            <a:off x="6659585" y="316877"/>
            <a:ext cx="2287286" cy="1240064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5"/>
          <p:cNvSpPr/>
          <p:nvPr userDrawn="1"/>
        </p:nvSpPr>
        <p:spPr>
          <a:xfrm>
            <a:off x="8759908" y="1773289"/>
            <a:ext cx="636627" cy="350998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7" name="Shape 46"/>
          <p:cNvSpPr/>
          <p:nvPr userDrawn="1"/>
        </p:nvSpPr>
        <p:spPr>
          <a:xfrm>
            <a:off x="8581630" y="1624716"/>
            <a:ext cx="356557" cy="350998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7" name="Shape 16"/>
          <p:cNvSpPr/>
          <p:nvPr userDrawn="1"/>
        </p:nvSpPr>
        <p:spPr>
          <a:xfrm>
            <a:off x="-25578" y="3102404"/>
            <a:ext cx="7472623" cy="162274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2184"/>
                </a:srgbClr>
              </a:gs>
              <a:gs pos="100000">
                <a:srgbClr val="4F7DB2">
                  <a:alpha val="92184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8" name="Shape 19"/>
          <p:cNvSpPr/>
          <p:nvPr userDrawn="1"/>
        </p:nvSpPr>
        <p:spPr>
          <a:xfrm>
            <a:off x="-36512" y="992541"/>
            <a:ext cx="622069" cy="87867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9" name="Shape 20"/>
          <p:cNvSpPr/>
          <p:nvPr userDrawn="1"/>
        </p:nvSpPr>
        <p:spPr>
          <a:xfrm>
            <a:off x="274523" y="787262"/>
            <a:ext cx="991497" cy="87867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0" name="Shape 21"/>
          <p:cNvSpPr/>
          <p:nvPr userDrawn="1"/>
        </p:nvSpPr>
        <p:spPr>
          <a:xfrm>
            <a:off x="-25578" y="1263639"/>
            <a:ext cx="3120561" cy="374953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1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317946" y="3573016"/>
            <a:ext cx="6846341" cy="1152128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subtítulo de la presentación de ejemplo (</a:t>
            </a:r>
            <a:r>
              <a:rPr lang="es-ES" dirty="0" err="1" smtClean="0"/>
              <a:t>arial</a:t>
            </a:r>
            <a:r>
              <a:rPr lang="es-ES" dirty="0" smtClean="0"/>
              <a:t> 18, minúsculas)</a:t>
            </a:r>
          </a:p>
        </p:txBody>
      </p:sp>
      <p:sp>
        <p:nvSpPr>
          <p:cNvPr id="62" name="1 Título"/>
          <p:cNvSpPr>
            <a:spLocks noGrp="1"/>
          </p:cNvSpPr>
          <p:nvPr>
            <p:ph type="ctrTitle" hasCustomPrompt="1"/>
          </p:nvPr>
        </p:nvSpPr>
        <p:spPr>
          <a:xfrm>
            <a:off x="317946" y="3284984"/>
            <a:ext cx="6846341" cy="288032"/>
          </a:xfrm>
        </p:spPr>
        <p:txBody>
          <a:bodyPr>
            <a:no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de la presentación (</a:t>
            </a:r>
            <a:r>
              <a:rPr lang="es-ES" dirty="0" err="1" smtClean="0"/>
              <a:t>arial</a:t>
            </a:r>
            <a:r>
              <a:rPr lang="es-ES" dirty="0" smtClean="0"/>
              <a:t> 30, minúsculas,  </a:t>
            </a:r>
            <a:r>
              <a:rPr lang="es-ES" dirty="0" err="1" smtClean="0"/>
              <a:t>bold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41" name="Shape 37"/>
          <p:cNvSpPr/>
          <p:nvPr/>
        </p:nvSpPr>
        <p:spPr>
          <a:xfrm>
            <a:off x="5131052" y="4713057"/>
            <a:ext cx="988682" cy="87618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2" name="Shape 38"/>
          <p:cNvSpPr/>
          <p:nvPr/>
        </p:nvSpPr>
        <p:spPr>
          <a:xfrm>
            <a:off x="4902443" y="4620717"/>
            <a:ext cx="457219" cy="47926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65543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395536" y="2277343"/>
            <a:ext cx="8280000" cy="432048"/>
          </a:xfrm>
        </p:spPr>
        <p:txBody>
          <a:bodyPr anchor="t">
            <a:normAutofit/>
          </a:bodyPr>
          <a:lstStyle>
            <a:lvl1pPr marL="0" indent="0">
              <a:buNone/>
              <a:defRPr sz="1600" baseline="0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Subtítulo (</a:t>
            </a:r>
            <a:r>
              <a:rPr lang="es-ES" dirty="0" err="1" smtClean="0"/>
              <a:t>arial</a:t>
            </a:r>
            <a:r>
              <a:rPr lang="es-ES" dirty="0" smtClean="0"/>
              <a:t> 16, minúscula, verde)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11" hasCustomPrompt="1"/>
          </p:nvPr>
        </p:nvSpPr>
        <p:spPr>
          <a:xfrm>
            <a:off x="395536" y="2925415"/>
            <a:ext cx="8280920" cy="295185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smtClean="0"/>
              <a:t>(</a:t>
            </a:r>
            <a:r>
              <a:rPr lang="es-ES" dirty="0" err="1" smtClean="0"/>
              <a:t>arial</a:t>
            </a:r>
            <a:r>
              <a:rPr lang="es-ES" dirty="0" smtClean="0"/>
              <a:t> 14, gris oscuro)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ES" dirty="0" err="1" smtClean="0"/>
              <a:t>Xxxxxxxxx</a:t>
            </a:r>
            <a:r>
              <a:rPr lang="es-ES" dirty="0" smtClean="0"/>
              <a:t> </a:t>
            </a:r>
            <a:r>
              <a:rPr lang="es-ES" dirty="0" err="1" smtClean="0"/>
              <a:t>xxxxxxxx</a:t>
            </a:r>
            <a:r>
              <a:rPr lang="es-ES" dirty="0" smtClean="0"/>
              <a:t> </a:t>
            </a:r>
            <a:r>
              <a:rPr lang="es-ES" dirty="0" err="1" smtClean="0"/>
              <a:t>xxxxxxx</a:t>
            </a:r>
            <a:r>
              <a:rPr lang="es-ES" dirty="0" smtClean="0"/>
              <a:t>.</a:t>
            </a:r>
          </a:p>
        </p:txBody>
      </p:sp>
      <p:pic>
        <p:nvPicPr>
          <p:cNvPr id="6" name="5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6" t="18939" r="12616" b="19389"/>
          <a:stretch/>
        </p:blipFill>
        <p:spPr>
          <a:xfrm>
            <a:off x="7042955" y="130290"/>
            <a:ext cx="2104601" cy="1168088"/>
          </a:xfrm>
          <a:prstGeom prst="rect">
            <a:avLst/>
          </a:prstGeom>
        </p:spPr>
      </p:pic>
      <p:pic>
        <p:nvPicPr>
          <p:cNvPr id="10" name="Imagen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75706" y="-15383"/>
            <a:ext cx="7416824" cy="1410403"/>
          </a:xfrm>
          <a:prstGeom prst="rect">
            <a:avLst/>
          </a:prstGeom>
        </p:spPr>
      </p:pic>
      <p:sp>
        <p:nvSpPr>
          <p:cNvPr id="7" name="Rectángulo 10"/>
          <p:cNvSpPr/>
          <p:nvPr userDrawn="1"/>
        </p:nvSpPr>
        <p:spPr>
          <a:xfrm>
            <a:off x="0" y="1382383"/>
            <a:ext cx="9144000" cy="72008"/>
          </a:xfrm>
          <a:prstGeom prst="rect">
            <a:avLst/>
          </a:prstGeom>
          <a:solidFill>
            <a:srgbClr val="889E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10"/>
          <p:cNvSpPr/>
          <p:nvPr userDrawn="1"/>
        </p:nvSpPr>
        <p:spPr>
          <a:xfrm>
            <a:off x="2272" y="6788601"/>
            <a:ext cx="9144000" cy="72008"/>
          </a:xfrm>
          <a:prstGeom prst="rect">
            <a:avLst/>
          </a:prstGeom>
          <a:solidFill>
            <a:srgbClr val="889E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39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409575"/>
            <a:ext cx="8229600" cy="61229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80599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546E-5CD1-4A4B-BE48-2A8F14C40887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11FA-1A90-43F4-A600-0F8016790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876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546E-5CD1-4A4B-BE48-2A8F14C40887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11FA-1A90-43F4-A600-0F8016790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741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546E-5CD1-4A4B-BE48-2A8F14C40887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11FA-1A90-43F4-A600-0F8016790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274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546E-5CD1-4A4B-BE48-2A8F14C40887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11FA-1A90-43F4-A600-0F8016790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8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546E-5CD1-4A4B-BE48-2A8F14C40887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11FA-1A90-43F4-A600-0F8016790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107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546E-5CD1-4A4B-BE48-2A8F14C40887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11FA-1A90-43F4-A600-0F8016790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76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546E-5CD1-4A4B-BE48-2A8F14C40887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11FA-1A90-43F4-A600-0F8016790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627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546E-5CD1-4A4B-BE48-2A8F14C40887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11FA-1A90-43F4-A600-0F8016790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88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A546E-5CD1-4A4B-BE48-2A8F14C40887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11FA-1A90-43F4-A600-0F8016790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5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rogeriofontestomaz.github.io/desafio-everios-mobile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rogerio.fontes.tomaz@everis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ctrTitle"/>
          </p:nvPr>
        </p:nvSpPr>
        <p:spPr>
          <a:xfrm>
            <a:off x="251520" y="3501008"/>
            <a:ext cx="6846341" cy="288032"/>
          </a:xfrm>
        </p:spPr>
        <p:txBody>
          <a:bodyPr/>
          <a:lstStyle/>
          <a:p>
            <a:r>
              <a:rPr lang="pt-BR" altLang="es-ES" dirty="0" smtClean="0">
                <a:solidFill>
                  <a:srgbClr val="FFFFFF"/>
                </a:solidFill>
              </a:rPr>
              <a:t>Frente Mobile – </a:t>
            </a:r>
            <a:r>
              <a:rPr lang="pt-BR" altLang="es-ES" dirty="0" err="1" smtClean="0">
                <a:solidFill>
                  <a:srgbClr val="FFFFFF"/>
                </a:solidFill>
              </a:rPr>
              <a:t>Everis</a:t>
            </a:r>
            <a:r>
              <a:rPr lang="pt-BR" altLang="es-ES" dirty="0" smtClean="0">
                <a:solidFill>
                  <a:srgbClr val="FFFFFF"/>
                </a:solidFill>
              </a:rPr>
              <a:t> Uberlândia</a:t>
            </a:r>
            <a:endParaRPr lang="pt-BR" dirty="0"/>
          </a:p>
        </p:txBody>
      </p:sp>
      <p:sp>
        <p:nvSpPr>
          <p:cNvPr id="2" name="1 Rectángulo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Rectángulo 2"/>
          <p:cNvSpPr/>
          <p:nvPr/>
        </p:nvSpPr>
        <p:spPr>
          <a:xfrm>
            <a:off x="235971" y="4186698"/>
            <a:ext cx="7127472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altLang="es-ES" sz="1600" b="1" i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Maio’19	</a:t>
            </a:r>
            <a:r>
              <a:rPr lang="es-ES" altLang="es-ES" sz="1600" b="1" i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s-E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8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2012981" y="5559043"/>
            <a:ext cx="601540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defTabSz="915988" eaLnBrk="0" hangingPunct="0">
              <a:spcBef>
                <a:spcPct val="50000"/>
              </a:spcBef>
            </a:pPr>
            <a:r>
              <a:rPr lang="es-ES_tradnl" sz="1600" b="1" dirty="0">
                <a:solidFill>
                  <a:srgbClr val="969696"/>
                </a:solidFill>
                <a:latin typeface="Arial" pitchFamily="34" charset="0"/>
                <a:cs typeface="Arial" pitchFamily="34" charset="0"/>
              </a:rPr>
              <a:t>everis.com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02" b="35131"/>
          <a:stretch/>
        </p:blipFill>
        <p:spPr>
          <a:xfrm>
            <a:off x="2771800" y="5803271"/>
            <a:ext cx="5616624" cy="434040"/>
          </a:xfrm>
          <a:prstGeom prst="rect">
            <a:avLst/>
          </a:prstGeom>
        </p:spPr>
      </p:pic>
      <p:pic>
        <p:nvPicPr>
          <p:cNvPr id="3" name="2 Marcador de contenido"/>
          <p:cNvPicPr>
            <a:picLocks noGrp="1" noChangeAspect="1"/>
          </p:cNvPicPr>
          <p:nvPr>
            <p:ph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6" t="19723" r="11897" b="18247"/>
          <a:stretch/>
        </p:blipFill>
        <p:spPr>
          <a:xfrm>
            <a:off x="3131840" y="473430"/>
            <a:ext cx="5328592" cy="2955570"/>
          </a:xfrm>
        </p:spPr>
      </p:pic>
    </p:spTree>
    <p:extLst>
      <p:ext uri="{BB962C8B-B14F-4D97-AF65-F5344CB8AC3E}">
        <p14:creationId xmlns:p14="http://schemas.microsoft.com/office/powerpoint/2010/main" val="11219927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3 Título"/>
          <p:cNvSpPr txBox="1">
            <a:spLocks/>
          </p:cNvSpPr>
          <p:nvPr/>
        </p:nvSpPr>
        <p:spPr>
          <a:xfrm>
            <a:off x="135660" y="317595"/>
            <a:ext cx="5976664" cy="43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cap="none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ES" sz="2400" dirty="0" err="1" smtClean="0"/>
              <a:t>Estrutura</a:t>
            </a:r>
            <a:r>
              <a:rPr lang="es-ES" sz="2400" dirty="0"/>
              <a:t>:</a:t>
            </a:r>
            <a:endParaRPr lang="es-ES" dirty="0"/>
          </a:p>
        </p:txBody>
      </p:sp>
      <p:sp>
        <p:nvSpPr>
          <p:cNvPr id="96" name="Conector reto 3"/>
          <p:cNvSpPr/>
          <p:nvPr/>
        </p:nvSpPr>
        <p:spPr>
          <a:xfrm>
            <a:off x="4352877" y="2536942"/>
            <a:ext cx="155565" cy="68152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55565" y="0"/>
                </a:moveTo>
                <a:lnTo>
                  <a:pt x="155565" y="681526"/>
                </a:lnTo>
                <a:lnTo>
                  <a:pt x="0" y="681526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7" name="Conector reto 4"/>
          <p:cNvSpPr/>
          <p:nvPr/>
        </p:nvSpPr>
        <p:spPr>
          <a:xfrm>
            <a:off x="6442800" y="4640786"/>
            <a:ext cx="283016" cy="91862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18627"/>
                </a:lnTo>
                <a:lnTo>
                  <a:pt x="283016" y="918627"/>
                </a:lnTo>
              </a:path>
            </a:pathLst>
          </a:custGeom>
          <a:noFill/>
        </p:spPr>
        <p:style>
          <a:lnRef idx="2">
            <a:schemeClr val="accent1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8" name="Conector reto 5"/>
          <p:cNvSpPr/>
          <p:nvPr/>
        </p:nvSpPr>
        <p:spPr>
          <a:xfrm>
            <a:off x="4508443" y="2536942"/>
            <a:ext cx="2689068" cy="136305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207487"/>
                </a:lnTo>
                <a:lnTo>
                  <a:pt x="2689068" y="1207487"/>
                </a:lnTo>
                <a:lnTo>
                  <a:pt x="2689068" y="1363053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9" name="Conector reto 6"/>
          <p:cNvSpPr/>
          <p:nvPr/>
        </p:nvSpPr>
        <p:spPr>
          <a:xfrm>
            <a:off x="4609568" y="4640786"/>
            <a:ext cx="222237" cy="92539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25391"/>
                </a:lnTo>
                <a:lnTo>
                  <a:pt x="222237" y="925391"/>
                </a:lnTo>
              </a:path>
            </a:pathLst>
          </a:custGeom>
          <a:noFill/>
        </p:spPr>
        <p:style>
          <a:lnRef idx="2">
            <a:schemeClr val="accent1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0" name="Conector reto 7"/>
          <p:cNvSpPr/>
          <p:nvPr/>
        </p:nvSpPr>
        <p:spPr>
          <a:xfrm>
            <a:off x="2816856" y="4640786"/>
            <a:ext cx="222237" cy="91862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18627"/>
                </a:lnTo>
                <a:lnTo>
                  <a:pt x="222237" y="918627"/>
                </a:lnTo>
              </a:path>
            </a:pathLst>
          </a:custGeom>
          <a:noFill/>
        </p:spPr>
        <p:style>
          <a:lnRef idx="2">
            <a:schemeClr val="accent1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1" name="Conector reto 8"/>
          <p:cNvSpPr/>
          <p:nvPr/>
        </p:nvSpPr>
        <p:spPr>
          <a:xfrm>
            <a:off x="1024144" y="4640786"/>
            <a:ext cx="222237" cy="93215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32154"/>
                </a:lnTo>
                <a:lnTo>
                  <a:pt x="222237" y="932154"/>
                </a:lnTo>
              </a:path>
            </a:pathLst>
          </a:custGeom>
          <a:noFill/>
        </p:spPr>
        <p:style>
          <a:lnRef idx="2">
            <a:schemeClr val="accent1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2" name="Conector reto 9"/>
          <p:cNvSpPr/>
          <p:nvPr/>
        </p:nvSpPr>
        <p:spPr>
          <a:xfrm>
            <a:off x="1616776" y="2536942"/>
            <a:ext cx="2891666" cy="136305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891666" y="0"/>
                </a:moveTo>
                <a:lnTo>
                  <a:pt x="2891666" y="1207487"/>
                </a:lnTo>
                <a:lnTo>
                  <a:pt x="0" y="1207487"/>
                </a:lnTo>
                <a:lnTo>
                  <a:pt x="0" y="1363053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3" name="Grupo 102"/>
          <p:cNvGrpSpPr/>
          <p:nvPr/>
        </p:nvGrpSpPr>
        <p:grpSpPr>
          <a:xfrm>
            <a:off x="3190829" y="1796152"/>
            <a:ext cx="2635227" cy="740790"/>
            <a:chOff x="2319478" y="296504"/>
            <a:chExt cx="2635227" cy="740790"/>
          </a:xfrm>
        </p:grpSpPr>
        <p:sp>
          <p:nvSpPr>
            <p:cNvPr id="144" name="Retângulo 143"/>
            <p:cNvSpPr/>
            <p:nvPr/>
          </p:nvSpPr>
          <p:spPr>
            <a:xfrm>
              <a:off x="2319478" y="296504"/>
              <a:ext cx="2635227" cy="74079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5" name="Retângulo 144"/>
            <p:cNvSpPr/>
            <p:nvPr/>
          </p:nvSpPr>
          <p:spPr>
            <a:xfrm>
              <a:off x="2319478" y="296504"/>
              <a:ext cx="2635227" cy="74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48802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>
                  <a:latin typeface="+mj-lt"/>
                </a:rPr>
                <a:t>Frente Mobile - Uberlandia</a:t>
              </a:r>
            </a:p>
          </p:txBody>
        </p:sp>
      </p:grpSp>
      <p:sp>
        <p:nvSpPr>
          <p:cNvPr id="105" name="Retângulo 104"/>
          <p:cNvSpPr/>
          <p:nvPr/>
        </p:nvSpPr>
        <p:spPr>
          <a:xfrm>
            <a:off x="3240401" y="1856088"/>
            <a:ext cx="507993" cy="620906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1000" r="-11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8" name="Grupo 107"/>
          <p:cNvGrpSpPr/>
          <p:nvPr/>
        </p:nvGrpSpPr>
        <p:grpSpPr>
          <a:xfrm>
            <a:off x="875986" y="3899996"/>
            <a:ext cx="1481580" cy="740790"/>
            <a:chOff x="4635" y="2400348"/>
            <a:chExt cx="1481580" cy="740790"/>
          </a:xfrm>
        </p:grpSpPr>
        <p:sp>
          <p:nvSpPr>
            <p:cNvPr id="142" name="Retângulo 141"/>
            <p:cNvSpPr/>
            <p:nvPr/>
          </p:nvSpPr>
          <p:spPr>
            <a:xfrm>
              <a:off x="4635" y="2400348"/>
              <a:ext cx="1481580" cy="7407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3" name="Retângulo 142"/>
            <p:cNvSpPr/>
            <p:nvPr/>
          </p:nvSpPr>
          <p:spPr>
            <a:xfrm>
              <a:off x="4635" y="2400348"/>
              <a:ext cx="1481580" cy="74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48802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>
                  <a:latin typeface="+mj-lt"/>
                </a:rPr>
                <a:t>Squad  Xamarin</a:t>
              </a:r>
            </a:p>
          </p:txBody>
        </p:sp>
      </p:grpSp>
      <p:sp>
        <p:nvSpPr>
          <p:cNvPr id="109" name="Retângulo 108"/>
          <p:cNvSpPr/>
          <p:nvPr/>
        </p:nvSpPr>
        <p:spPr>
          <a:xfrm>
            <a:off x="939375" y="3966673"/>
            <a:ext cx="465853" cy="60743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3000" r="-23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-1477"/>
              <a:satOff val="59"/>
              <a:lumOff val="-299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0" name="Grupo 109"/>
          <p:cNvGrpSpPr/>
          <p:nvPr/>
        </p:nvGrpSpPr>
        <p:grpSpPr>
          <a:xfrm>
            <a:off x="1246381" y="4951918"/>
            <a:ext cx="1481580" cy="1242045"/>
            <a:chOff x="375030" y="3452270"/>
            <a:chExt cx="1481580" cy="1242045"/>
          </a:xfrm>
        </p:grpSpPr>
        <p:sp>
          <p:nvSpPr>
            <p:cNvPr id="140" name="Retângulo 139"/>
            <p:cNvSpPr/>
            <p:nvPr/>
          </p:nvSpPr>
          <p:spPr>
            <a:xfrm>
              <a:off x="375030" y="3452270"/>
              <a:ext cx="1481580" cy="124204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1" name="Retângulo 140"/>
            <p:cNvSpPr/>
            <p:nvPr/>
          </p:nvSpPr>
          <p:spPr>
            <a:xfrm>
              <a:off x="375030" y="3452270"/>
              <a:ext cx="1481580" cy="12420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48802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>
                  <a:latin typeface="+mj-lt"/>
                </a:rPr>
                <a:t>- Xamarin</a:t>
              </a: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>
                  <a:latin typeface="+mj-lt"/>
                </a:rPr>
                <a:t>-C#</a:t>
              </a:r>
            </a:p>
          </p:txBody>
        </p:sp>
      </p:grpSp>
      <p:sp>
        <p:nvSpPr>
          <p:cNvPr id="111" name="Retângulo 110"/>
          <p:cNvSpPr/>
          <p:nvPr/>
        </p:nvSpPr>
        <p:spPr>
          <a:xfrm>
            <a:off x="1302408" y="5255163"/>
            <a:ext cx="480578" cy="63555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4000" r="-24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-2954"/>
              <a:satOff val="118"/>
              <a:lumOff val="-59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2" name="Grupo 111"/>
          <p:cNvGrpSpPr/>
          <p:nvPr/>
        </p:nvGrpSpPr>
        <p:grpSpPr>
          <a:xfrm>
            <a:off x="2668698" y="3899996"/>
            <a:ext cx="1481580" cy="740790"/>
            <a:chOff x="1797347" y="2400348"/>
            <a:chExt cx="1481580" cy="740790"/>
          </a:xfrm>
        </p:grpSpPr>
        <p:sp>
          <p:nvSpPr>
            <p:cNvPr id="138" name="Retângulo 137"/>
            <p:cNvSpPr/>
            <p:nvPr/>
          </p:nvSpPr>
          <p:spPr>
            <a:xfrm>
              <a:off x="1797347" y="2400348"/>
              <a:ext cx="1481580" cy="7407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9" name="Retângulo 138"/>
            <p:cNvSpPr/>
            <p:nvPr/>
          </p:nvSpPr>
          <p:spPr>
            <a:xfrm>
              <a:off x="1797347" y="2400348"/>
              <a:ext cx="1481580" cy="74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48802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>
                  <a:latin typeface="+mj-lt"/>
                </a:rPr>
                <a:t>Squad  Android</a:t>
              </a:r>
            </a:p>
          </p:txBody>
        </p:sp>
      </p:grpSp>
      <p:sp>
        <p:nvSpPr>
          <p:cNvPr id="113" name="Retângulo 112"/>
          <p:cNvSpPr/>
          <p:nvPr/>
        </p:nvSpPr>
        <p:spPr>
          <a:xfrm>
            <a:off x="2729592" y="3963206"/>
            <a:ext cx="470844" cy="614369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000" r="-6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-4431"/>
              <a:satOff val="176"/>
              <a:lumOff val="-89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4" name="Grupo 113"/>
          <p:cNvGrpSpPr/>
          <p:nvPr/>
        </p:nvGrpSpPr>
        <p:grpSpPr>
          <a:xfrm>
            <a:off x="3039093" y="4951918"/>
            <a:ext cx="1481580" cy="1214992"/>
            <a:chOff x="2167742" y="3452270"/>
            <a:chExt cx="1481580" cy="1214992"/>
          </a:xfrm>
        </p:grpSpPr>
        <p:sp>
          <p:nvSpPr>
            <p:cNvPr id="136" name="Retângulo 135"/>
            <p:cNvSpPr/>
            <p:nvPr/>
          </p:nvSpPr>
          <p:spPr>
            <a:xfrm>
              <a:off x="2167742" y="3452270"/>
              <a:ext cx="1481580" cy="121499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7" name="Retângulo 136"/>
            <p:cNvSpPr/>
            <p:nvPr/>
          </p:nvSpPr>
          <p:spPr>
            <a:xfrm>
              <a:off x="2167742" y="3452270"/>
              <a:ext cx="1481580" cy="12149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48802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>
                  <a:latin typeface="+mj-lt"/>
                </a:rPr>
                <a:t>- Android </a:t>
              </a: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>
                  <a:latin typeface="+mj-lt"/>
                </a:rPr>
                <a:t>-Java</a:t>
              </a: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>
                  <a:latin typeface="+mj-lt"/>
                </a:rPr>
                <a:t>- Kotlin</a:t>
              </a:r>
            </a:p>
          </p:txBody>
        </p:sp>
      </p:grpSp>
      <p:sp>
        <p:nvSpPr>
          <p:cNvPr id="115" name="Retângulo 114"/>
          <p:cNvSpPr/>
          <p:nvPr/>
        </p:nvSpPr>
        <p:spPr>
          <a:xfrm>
            <a:off x="3092626" y="5245103"/>
            <a:ext cx="485565" cy="628622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-5908"/>
              <a:satOff val="235"/>
              <a:lumOff val="-1197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6" name="Grupo 115"/>
          <p:cNvGrpSpPr/>
          <p:nvPr/>
        </p:nvGrpSpPr>
        <p:grpSpPr>
          <a:xfrm>
            <a:off x="4461410" y="3899996"/>
            <a:ext cx="1481580" cy="740790"/>
            <a:chOff x="3590059" y="2400348"/>
            <a:chExt cx="1481580" cy="740790"/>
          </a:xfrm>
        </p:grpSpPr>
        <p:sp>
          <p:nvSpPr>
            <p:cNvPr id="134" name="Retângulo 133"/>
            <p:cNvSpPr/>
            <p:nvPr/>
          </p:nvSpPr>
          <p:spPr>
            <a:xfrm>
              <a:off x="3590059" y="2400348"/>
              <a:ext cx="1481580" cy="7407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5" name="Retângulo 134"/>
            <p:cNvSpPr/>
            <p:nvPr/>
          </p:nvSpPr>
          <p:spPr>
            <a:xfrm>
              <a:off x="3590059" y="2400348"/>
              <a:ext cx="1481580" cy="74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48802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>
                  <a:latin typeface="+mj-lt"/>
                </a:rPr>
                <a:t>Squad </a:t>
              </a: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>
                  <a:latin typeface="+mj-lt"/>
                </a:rPr>
                <a:t>IoS</a:t>
              </a:r>
            </a:p>
          </p:txBody>
        </p:sp>
      </p:grpSp>
      <p:sp>
        <p:nvSpPr>
          <p:cNvPr id="117" name="Retângulo 116"/>
          <p:cNvSpPr/>
          <p:nvPr/>
        </p:nvSpPr>
        <p:spPr>
          <a:xfrm>
            <a:off x="4530209" y="3959739"/>
            <a:ext cx="455034" cy="621303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8000" r="-18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-7386"/>
              <a:satOff val="294"/>
              <a:lumOff val="-1496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8" name="Grupo 117"/>
          <p:cNvGrpSpPr/>
          <p:nvPr/>
        </p:nvGrpSpPr>
        <p:grpSpPr>
          <a:xfrm>
            <a:off x="4831805" y="4951918"/>
            <a:ext cx="1481580" cy="1228518"/>
            <a:chOff x="3960454" y="3452270"/>
            <a:chExt cx="1481580" cy="1228518"/>
          </a:xfrm>
        </p:grpSpPr>
        <p:sp>
          <p:nvSpPr>
            <p:cNvPr id="132" name="Retângulo 131"/>
            <p:cNvSpPr/>
            <p:nvPr/>
          </p:nvSpPr>
          <p:spPr>
            <a:xfrm>
              <a:off x="3960454" y="3452270"/>
              <a:ext cx="1481580" cy="122851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" name="Retângulo 132"/>
            <p:cNvSpPr/>
            <p:nvPr/>
          </p:nvSpPr>
          <p:spPr>
            <a:xfrm>
              <a:off x="3960454" y="3452270"/>
              <a:ext cx="1481580" cy="1228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48802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>
                  <a:latin typeface="+mj-lt"/>
                </a:rPr>
                <a:t>- Swift</a:t>
              </a: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>
                  <a:latin typeface="+mj-lt"/>
                </a:rPr>
                <a:t>- Object-C</a:t>
              </a:r>
              <a:endParaRPr lang="en-US" sz="1200" kern="1200"/>
            </a:p>
          </p:txBody>
        </p:sp>
      </p:grpSp>
      <p:sp>
        <p:nvSpPr>
          <p:cNvPr id="119" name="Retângulo 118"/>
          <p:cNvSpPr/>
          <p:nvPr/>
        </p:nvSpPr>
        <p:spPr>
          <a:xfrm>
            <a:off x="4886312" y="5248399"/>
            <a:ext cx="483618" cy="635556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6000" r="-16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-8863"/>
              <a:satOff val="353"/>
              <a:lumOff val="-1795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0" name="Grupo 119"/>
          <p:cNvGrpSpPr/>
          <p:nvPr/>
        </p:nvGrpSpPr>
        <p:grpSpPr>
          <a:xfrm>
            <a:off x="6254122" y="3899996"/>
            <a:ext cx="1886777" cy="740790"/>
            <a:chOff x="5382771" y="2400348"/>
            <a:chExt cx="1886777" cy="740790"/>
          </a:xfrm>
        </p:grpSpPr>
        <p:sp>
          <p:nvSpPr>
            <p:cNvPr id="130" name="Retângulo 129"/>
            <p:cNvSpPr/>
            <p:nvPr/>
          </p:nvSpPr>
          <p:spPr>
            <a:xfrm>
              <a:off x="5382771" y="2400348"/>
              <a:ext cx="1886777" cy="7407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Retângulo 130"/>
            <p:cNvSpPr/>
            <p:nvPr/>
          </p:nvSpPr>
          <p:spPr>
            <a:xfrm>
              <a:off x="5382771" y="2400348"/>
              <a:ext cx="1886777" cy="74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48802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>
                  <a:latin typeface="+mj-lt"/>
                </a:rPr>
                <a:t>Squad  ReactNavive</a:t>
              </a:r>
            </a:p>
          </p:txBody>
        </p:sp>
      </p:grpSp>
      <p:sp>
        <p:nvSpPr>
          <p:cNvPr id="121" name="Retângulo 120"/>
          <p:cNvSpPr/>
          <p:nvPr/>
        </p:nvSpPr>
        <p:spPr>
          <a:xfrm>
            <a:off x="6326764" y="3956275"/>
            <a:ext cx="501615" cy="628231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000" r="-13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-10340"/>
              <a:satOff val="411"/>
              <a:lumOff val="-2095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2" name="Grupo 121"/>
          <p:cNvGrpSpPr/>
          <p:nvPr/>
        </p:nvGrpSpPr>
        <p:grpSpPr>
          <a:xfrm>
            <a:off x="6725817" y="4951918"/>
            <a:ext cx="1846997" cy="1214992"/>
            <a:chOff x="5854466" y="3452270"/>
            <a:chExt cx="1846997" cy="1214992"/>
          </a:xfrm>
        </p:grpSpPr>
        <p:sp>
          <p:nvSpPr>
            <p:cNvPr id="128" name="Retângulo 127"/>
            <p:cNvSpPr/>
            <p:nvPr/>
          </p:nvSpPr>
          <p:spPr>
            <a:xfrm>
              <a:off x="5854466" y="3452270"/>
              <a:ext cx="1846997" cy="121499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9" name="Retângulo 128"/>
            <p:cNvSpPr/>
            <p:nvPr/>
          </p:nvSpPr>
          <p:spPr>
            <a:xfrm>
              <a:off x="5854466" y="3452270"/>
              <a:ext cx="1846997" cy="12149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48802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>
                  <a:latin typeface="+mj-lt"/>
                </a:rPr>
                <a:t>- React.Js </a:t>
              </a: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>
                  <a:latin typeface="+mj-lt"/>
                </a:rPr>
                <a:t>- ReactNative</a:t>
              </a: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>
                  <a:latin typeface="+mj-lt"/>
                </a:rPr>
                <a:t>- Redux</a:t>
              </a: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>
                  <a:latin typeface="+mj-lt"/>
                </a:rPr>
                <a:t>- JavaScript</a:t>
              </a:r>
              <a:endParaRPr lang="en-US" sz="1200" kern="1200"/>
            </a:p>
          </p:txBody>
        </p:sp>
      </p:grpSp>
      <p:sp>
        <p:nvSpPr>
          <p:cNvPr id="123" name="Retângulo 122"/>
          <p:cNvSpPr/>
          <p:nvPr/>
        </p:nvSpPr>
        <p:spPr>
          <a:xfrm>
            <a:off x="6888925" y="5222355"/>
            <a:ext cx="474747" cy="621694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5000" r="-15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-11817"/>
              <a:satOff val="470"/>
              <a:lumOff val="-2394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4" name="Grupo 123"/>
          <p:cNvGrpSpPr/>
          <p:nvPr/>
        </p:nvGrpSpPr>
        <p:grpSpPr>
          <a:xfrm>
            <a:off x="2509465" y="2848074"/>
            <a:ext cx="1843411" cy="740790"/>
            <a:chOff x="1638114" y="1348426"/>
            <a:chExt cx="1843411" cy="740790"/>
          </a:xfrm>
        </p:grpSpPr>
        <p:sp>
          <p:nvSpPr>
            <p:cNvPr id="126" name="Retângulo 125"/>
            <p:cNvSpPr/>
            <p:nvPr/>
          </p:nvSpPr>
          <p:spPr>
            <a:xfrm>
              <a:off x="1638114" y="1348426"/>
              <a:ext cx="1843411" cy="7407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Retângulo 126"/>
            <p:cNvSpPr/>
            <p:nvPr/>
          </p:nvSpPr>
          <p:spPr>
            <a:xfrm>
              <a:off x="1638114" y="1348426"/>
              <a:ext cx="1843411" cy="74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48802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>
                  <a:latin typeface="+mj-lt"/>
                </a:rPr>
                <a:t>Squad - Cross</a:t>
              </a:r>
            </a:p>
          </p:txBody>
        </p:sp>
      </p:grpSp>
      <p:sp>
        <p:nvSpPr>
          <p:cNvPr id="125" name="Retângulo 124"/>
          <p:cNvSpPr/>
          <p:nvPr/>
        </p:nvSpPr>
        <p:spPr>
          <a:xfrm>
            <a:off x="2576785" y="2922153"/>
            <a:ext cx="444474" cy="592632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1000" r="-51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-13294"/>
              <a:satOff val="529"/>
              <a:lumOff val="-2693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82625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37 CuadroTexto"/>
          <p:cNvSpPr txBox="1"/>
          <p:nvPr/>
        </p:nvSpPr>
        <p:spPr>
          <a:xfrm>
            <a:off x="1948543" y="1805337"/>
            <a:ext cx="5170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</a:t>
            </a:r>
            <a:r>
              <a:rPr lang="es-ES" sz="1600" b="1" dirty="0" err="1" smtClean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Profissionais</a:t>
            </a:r>
            <a:r>
              <a:rPr lang="es-ES" sz="1600" b="1" dirty="0" smtClean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Mobile que queremos</a:t>
            </a:r>
          </a:p>
          <a:p>
            <a:pPr algn="ctr"/>
            <a:endParaRPr lang="es-ES_tradnl" sz="1600" b="1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3 Título"/>
          <p:cNvSpPr txBox="1">
            <a:spLocks/>
          </p:cNvSpPr>
          <p:nvPr/>
        </p:nvSpPr>
        <p:spPr>
          <a:xfrm>
            <a:off x="135660" y="317595"/>
            <a:ext cx="5976664" cy="43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cap="none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ES" sz="2400" dirty="0" smtClean="0"/>
              <a:t>Desenvolvedores que queremos?</a:t>
            </a:r>
            <a:endParaRPr lang="es-ES" dirty="0"/>
          </a:p>
        </p:txBody>
      </p:sp>
      <p:cxnSp>
        <p:nvCxnSpPr>
          <p:cNvPr id="42" name="Conector recto de flecha 41"/>
          <p:cNvCxnSpPr/>
          <p:nvPr/>
        </p:nvCxnSpPr>
        <p:spPr>
          <a:xfrm>
            <a:off x="500743" y="2144487"/>
            <a:ext cx="7990114" cy="108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" y="2494521"/>
            <a:ext cx="85820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6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3 Título"/>
          <p:cNvSpPr txBox="1">
            <a:spLocks/>
          </p:cNvSpPr>
          <p:nvPr/>
        </p:nvSpPr>
        <p:spPr>
          <a:xfrm>
            <a:off x="135660" y="317595"/>
            <a:ext cx="5976664" cy="43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cap="none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pt-BR" sz="2400" dirty="0" smtClean="0"/>
              <a:t>Hard </a:t>
            </a:r>
            <a:r>
              <a:rPr lang="pt-BR" sz="2400" dirty="0" err="1" smtClean="0"/>
              <a:t>Skill</a:t>
            </a:r>
            <a:r>
              <a:rPr lang="pt-BR" sz="2400" dirty="0" err="1"/>
              <a:t>s</a:t>
            </a:r>
            <a:endParaRPr lang="pt-BR" dirty="0"/>
          </a:p>
        </p:txBody>
      </p:sp>
      <p:sp>
        <p:nvSpPr>
          <p:cNvPr id="17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355322" y="1881611"/>
            <a:ext cx="8280920" cy="37852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pt-BR" sz="1600" dirty="0" smtClean="0">
              <a:solidFill>
                <a:schemeClr val="bg1">
                  <a:lumMod val="50000"/>
                </a:schemeClr>
              </a:solidFill>
              <a:latin typeface="Century Gothic" pitchFamily="34" charset="0"/>
              <a:cs typeface="+mn-cs"/>
            </a:endParaRPr>
          </a:p>
          <a:p>
            <a:pPr>
              <a:buFont typeface="Wingdings" pitchFamily="2" charset="2"/>
              <a:buChar char="Ø"/>
            </a:pPr>
            <a:r>
              <a:rPr lang="pt-BR" sz="2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Xamarin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: C#, .NET Core.</a:t>
            </a:r>
          </a:p>
          <a:p>
            <a:pPr>
              <a:buFont typeface="Wingdings" pitchFamily="2" charset="2"/>
              <a:buChar char="Ø"/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 Android: Java,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Kotlin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IoS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: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Object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-C, Swift</a:t>
            </a:r>
          </a:p>
          <a:p>
            <a:pPr>
              <a:buFont typeface="Wingdings" pitchFamily="2" charset="2"/>
              <a:buChar char="Ø"/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ReactNative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: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JavaScritpt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Ecma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 6+</a:t>
            </a:r>
          </a:p>
          <a:p>
            <a:pPr>
              <a:buFont typeface="Wingdings" pitchFamily="2" charset="2"/>
              <a:buChar char="Ø"/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 Comuns: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Patterns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, </a:t>
            </a:r>
            <a:r>
              <a:rPr lang="pt-BR" sz="2000" u="sng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ciclos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 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de 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Vida, 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Frameworks</a:t>
            </a:r>
          </a:p>
          <a:p>
            <a:pPr>
              <a:buFont typeface="Wingdings" pitchFamily="2" charset="2"/>
              <a:buChar char="Ø"/>
            </a:pPr>
            <a:endParaRPr lang="pt-BR" sz="2200" b="1" dirty="0" smtClean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  <a:p>
            <a:endParaRPr lang="pt-BR" sz="1600" u="sng" dirty="0">
              <a:solidFill>
                <a:schemeClr val="bg1">
                  <a:lumMod val="50000"/>
                </a:schemeClr>
              </a:solidFill>
              <a:latin typeface="Century Gothic" pitchFamily="34" charset="0"/>
              <a:cs typeface="+mn-cs"/>
            </a:endParaRPr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05" y="4409122"/>
            <a:ext cx="3028950" cy="17325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485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3 Título"/>
          <p:cNvSpPr txBox="1">
            <a:spLocks/>
          </p:cNvSpPr>
          <p:nvPr/>
        </p:nvSpPr>
        <p:spPr>
          <a:xfrm>
            <a:off x="135660" y="317595"/>
            <a:ext cx="5976664" cy="43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cap="none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pt-BR" sz="2400" dirty="0" smtClean="0"/>
              <a:t>Soft </a:t>
            </a:r>
            <a:r>
              <a:rPr lang="pt-BR" sz="2400" dirty="0" err="1" smtClean="0"/>
              <a:t>Skill</a:t>
            </a:r>
            <a:r>
              <a:rPr lang="pt-BR" sz="2400" dirty="0" err="1"/>
              <a:t>s</a:t>
            </a:r>
            <a:endParaRPr lang="pt-BR" dirty="0"/>
          </a:p>
        </p:txBody>
      </p:sp>
      <p:sp>
        <p:nvSpPr>
          <p:cNvPr id="17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333550" y="1761868"/>
            <a:ext cx="8280920" cy="378523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endParaRPr lang="pt-BR" sz="1600" dirty="0" smtClean="0">
              <a:solidFill>
                <a:schemeClr val="bg1">
                  <a:lumMod val="50000"/>
                </a:schemeClr>
              </a:solidFill>
              <a:latin typeface="Century Gothic" pitchFamily="34" charset="0"/>
              <a:cs typeface="+mn-cs"/>
            </a:endParaRPr>
          </a:p>
          <a:p>
            <a:pPr>
              <a:buFont typeface="Wingdings" pitchFamily="2" charset="2"/>
              <a:buChar char="Ø"/>
            </a:pPr>
            <a:r>
              <a:rPr lang="pt-BR" sz="2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 Raciocínio lógico e </a:t>
            </a:r>
            <a:r>
              <a:rPr lang="pt-BR" sz="2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Capacidade analítica</a:t>
            </a:r>
            <a:endParaRPr lang="pt-BR" sz="2200" dirty="0" smtClean="0">
              <a:solidFill>
                <a:schemeClr val="bg1">
                  <a:lumMod val="50000"/>
                </a:schemeClr>
              </a:solidFill>
              <a:latin typeface="Century Gothic" pitchFamily="34" charset="0"/>
              <a:cs typeface="+mn-cs"/>
            </a:endParaRPr>
          </a:p>
          <a:p>
            <a:pPr>
              <a:buFont typeface="Wingdings" pitchFamily="2" charset="2"/>
              <a:buChar char="Ø"/>
            </a:pPr>
            <a:r>
              <a:rPr lang="pt-BR" sz="2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 Código </a:t>
            </a:r>
            <a:r>
              <a:rPr lang="pt-BR" sz="2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organizado e responsivo</a:t>
            </a:r>
            <a:endParaRPr lang="pt-BR" sz="2200" dirty="0" smtClean="0">
              <a:solidFill>
                <a:schemeClr val="bg1">
                  <a:lumMod val="50000"/>
                </a:schemeClr>
              </a:solidFill>
              <a:latin typeface="Century Gothic" pitchFamily="34" charset="0"/>
              <a:cs typeface="+mn-cs"/>
            </a:endParaRPr>
          </a:p>
          <a:p>
            <a:pPr>
              <a:buFont typeface="Wingdings" pitchFamily="2" charset="2"/>
              <a:buChar char="Ø"/>
            </a:pPr>
            <a:r>
              <a:rPr lang="pt-BR" sz="2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 Saber </a:t>
            </a:r>
            <a:r>
              <a:rPr lang="pt-BR" sz="2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se comunicar</a:t>
            </a:r>
            <a:endParaRPr lang="pt-BR" sz="2200" dirty="0" smtClean="0">
              <a:solidFill>
                <a:schemeClr val="bg1">
                  <a:lumMod val="50000"/>
                </a:schemeClr>
              </a:solidFill>
              <a:latin typeface="Century Gothic" pitchFamily="34" charset="0"/>
              <a:cs typeface="+mn-cs"/>
            </a:endParaRPr>
          </a:p>
          <a:p>
            <a:pPr>
              <a:buFont typeface="Wingdings" pitchFamily="2" charset="2"/>
              <a:buChar char="Ø"/>
            </a:pPr>
            <a:r>
              <a:rPr lang="pt-BR" sz="2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 Trabalhar </a:t>
            </a:r>
            <a:r>
              <a:rPr lang="pt-BR" sz="2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bem em equipe </a:t>
            </a:r>
            <a:r>
              <a:rPr lang="pt-BR" sz="2200" dirty="0" err="1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Multitasking</a:t>
            </a:r>
            <a:endParaRPr lang="pt-BR" sz="2200" dirty="0" smtClean="0">
              <a:solidFill>
                <a:schemeClr val="bg1">
                  <a:lumMod val="50000"/>
                </a:schemeClr>
              </a:solidFill>
              <a:latin typeface="Century Gothic" pitchFamily="34" charset="0"/>
              <a:cs typeface="+mn-cs"/>
            </a:endParaRPr>
          </a:p>
          <a:p>
            <a:pPr>
              <a:buFont typeface="Wingdings" pitchFamily="2" charset="2"/>
              <a:buChar char="Ø"/>
            </a:pPr>
            <a:r>
              <a:rPr lang="pt-BR" sz="2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 </a:t>
            </a:r>
            <a:r>
              <a:rPr lang="pt-BR" sz="2200" dirty="0" err="1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Proatividade</a:t>
            </a:r>
            <a:r>
              <a:rPr lang="pt-BR" sz="2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 </a:t>
            </a:r>
            <a:r>
              <a:rPr lang="pt-BR" sz="2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e </a:t>
            </a:r>
            <a:r>
              <a:rPr lang="pt-BR" sz="2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iniciativa</a:t>
            </a:r>
          </a:p>
          <a:p>
            <a:pPr>
              <a:buFont typeface="Wingdings" pitchFamily="2" charset="2"/>
              <a:buChar char="Ø"/>
            </a:pPr>
            <a:r>
              <a:rPr lang="pt-BR" sz="2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 Zelo </a:t>
            </a:r>
            <a:r>
              <a:rPr lang="pt-BR" sz="2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com a qualidade do </a:t>
            </a:r>
            <a:r>
              <a:rPr lang="pt-BR" sz="2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produto</a:t>
            </a:r>
          </a:p>
          <a:p>
            <a:pPr>
              <a:buFont typeface="Wingdings" pitchFamily="2" charset="2"/>
              <a:buChar char="Ø"/>
            </a:pPr>
            <a:r>
              <a:rPr lang="pt-BR" sz="2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 Lidar </a:t>
            </a:r>
            <a:r>
              <a:rPr lang="pt-BR" sz="2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bem com prazos e </a:t>
            </a:r>
            <a:r>
              <a:rPr lang="pt-BR" sz="2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metas</a:t>
            </a:r>
          </a:p>
          <a:p>
            <a:pPr>
              <a:buFont typeface="Wingdings" pitchFamily="2" charset="2"/>
              <a:buChar char="Ø"/>
            </a:pPr>
            <a:r>
              <a:rPr lang="pt-BR" sz="2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 Capacidade de resolver problemas.</a:t>
            </a:r>
          </a:p>
          <a:p>
            <a:pPr>
              <a:buFont typeface="Wingdings" pitchFamily="2" charset="2"/>
              <a:buChar char="Ø"/>
            </a:pPr>
            <a:r>
              <a:rPr lang="pt-BR" sz="2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 Vontade </a:t>
            </a:r>
            <a:r>
              <a:rPr lang="pt-BR" sz="2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de aprender e se </a:t>
            </a:r>
            <a:r>
              <a:rPr lang="pt-BR" sz="2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aperfeiçoar</a:t>
            </a:r>
          </a:p>
          <a:p>
            <a:pPr>
              <a:buFont typeface="Wingdings" pitchFamily="2" charset="2"/>
              <a:buChar char="Ø"/>
            </a:pPr>
            <a:r>
              <a:rPr lang="pt-BR" sz="2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 Excelente Capacidade </a:t>
            </a:r>
            <a:r>
              <a:rPr lang="pt-BR" sz="2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de </a:t>
            </a:r>
            <a:r>
              <a:rPr lang="pt-BR" sz="2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+mn-cs"/>
              </a:rPr>
              <a:t>organização</a:t>
            </a:r>
          </a:p>
          <a:p>
            <a:pPr>
              <a:buFont typeface="Wingdings" pitchFamily="2" charset="2"/>
              <a:buChar char="Ø"/>
            </a:pPr>
            <a:endParaRPr lang="pt-BR" sz="2200" b="1" dirty="0" smtClean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  <a:p>
            <a:endParaRPr lang="pt-BR" sz="1600" dirty="0">
              <a:solidFill>
                <a:schemeClr val="bg1">
                  <a:lumMod val="50000"/>
                </a:schemeClr>
              </a:solidFill>
              <a:latin typeface="Century Gothic" pitchFamily="34" charset="0"/>
              <a:cs typeface="+mn-cs"/>
            </a:endParaRPr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05" y="4409122"/>
            <a:ext cx="3028950" cy="17325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338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3 Título"/>
          <p:cNvSpPr txBox="1">
            <a:spLocks/>
          </p:cNvSpPr>
          <p:nvPr/>
        </p:nvSpPr>
        <p:spPr>
          <a:xfrm>
            <a:off x="135660" y="317595"/>
            <a:ext cx="5976664" cy="43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cap="none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pt-BR" sz="2400" dirty="0" smtClean="0"/>
              <a:t>Ponto Focal</a:t>
            </a:r>
          </a:p>
          <a:p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2497677" y="1519535"/>
            <a:ext cx="3778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 smtClean="0">
                <a:ln w="0"/>
                <a:solidFill>
                  <a:srgbClr val="83AE2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Especialistas</a:t>
            </a:r>
            <a:endParaRPr lang="pt-BR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83AE2F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20" y="2474556"/>
            <a:ext cx="1936850" cy="19368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tângulo 3"/>
          <p:cNvSpPr/>
          <p:nvPr/>
        </p:nvSpPr>
        <p:spPr>
          <a:xfrm>
            <a:off x="2497677" y="4584991"/>
            <a:ext cx="34099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385D8A"/>
                </a:solidFill>
                <a:latin typeface="Century Gothic" pitchFamily="34" charset="0"/>
              </a:rPr>
              <a:t> </a:t>
            </a:r>
            <a:r>
              <a:rPr lang="pt-BR" b="1" dirty="0" smtClean="0">
                <a:solidFill>
                  <a:srgbClr val="385D8A"/>
                </a:solidFill>
                <a:latin typeface="Century Gothic" pitchFamily="34" charset="0"/>
              </a:rPr>
              <a:t>        Rogério Fontes Tomaz </a:t>
            </a:r>
          </a:p>
          <a:p>
            <a:r>
              <a:rPr lang="pt-BR" sz="1400" b="1" dirty="0">
                <a:solidFill>
                  <a:srgbClr val="385D8A"/>
                </a:solidFill>
                <a:latin typeface="Century Gothic" pitchFamily="34" charset="0"/>
              </a:rPr>
              <a:t> </a:t>
            </a:r>
            <a:r>
              <a:rPr lang="pt-BR" sz="1400" b="1" dirty="0" smtClean="0">
                <a:solidFill>
                  <a:srgbClr val="385D8A"/>
                </a:solidFill>
                <a:latin typeface="Century Gothic" pitchFamily="34" charset="0"/>
              </a:rPr>
              <a:t>      rogerio.fontes.tomaz@everis.com</a:t>
            </a:r>
            <a:endParaRPr lang="pt-BR" sz="1400" b="1" dirty="0">
              <a:solidFill>
                <a:srgbClr val="385D8A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70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3 Título"/>
          <p:cNvSpPr txBox="1">
            <a:spLocks/>
          </p:cNvSpPr>
          <p:nvPr/>
        </p:nvSpPr>
        <p:spPr>
          <a:xfrm>
            <a:off x="135660" y="317595"/>
            <a:ext cx="5976664" cy="43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cap="none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pt-BR" sz="2400" dirty="0" smtClean="0"/>
              <a:t>Ponto Focal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052062" y="1530421"/>
            <a:ext cx="2669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 smtClean="0">
                <a:ln w="0"/>
                <a:solidFill>
                  <a:srgbClr val="83AE2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Gestores</a:t>
            </a:r>
            <a:endParaRPr lang="pt-BR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83AE2F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070" y="2485435"/>
            <a:ext cx="2025754" cy="19368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tângulo 9"/>
          <p:cNvSpPr/>
          <p:nvPr/>
        </p:nvSpPr>
        <p:spPr>
          <a:xfrm>
            <a:off x="2492422" y="4422285"/>
            <a:ext cx="36199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385D8A"/>
                </a:solidFill>
                <a:latin typeface="Century Gothic" pitchFamily="34" charset="0"/>
              </a:rPr>
              <a:t> </a:t>
            </a:r>
            <a:r>
              <a:rPr lang="pt-BR" b="1" dirty="0" smtClean="0">
                <a:solidFill>
                  <a:srgbClr val="385D8A"/>
                </a:solidFill>
                <a:latin typeface="Century Gothic" pitchFamily="34" charset="0"/>
              </a:rPr>
              <a:t>     Nicolas </a:t>
            </a:r>
            <a:r>
              <a:rPr lang="pt-BR" b="1" dirty="0">
                <a:solidFill>
                  <a:srgbClr val="385D8A"/>
                </a:solidFill>
                <a:latin typeface="Century Gothic" pitchFamily="34" charset="0"/>
              </a:rPr>
              <a:t>Carrasco </a:t>
            </a:r>
            <a:r>
              <a:rPr lang="pt-BR" b="1" dirty="0" smtClean="0">
                <a:solidFill>
                  <a:srgbClr val="385D8A"/>
                </a:solidFill>
                <a:latin typeface="Century Gothic" pitchFamily="34" charset="0"/>
              </a:rPr>
              <a:t>Barrera</a:t>
            </a:r>
          </a:p>
          <a:p>
            <a:r>
              <a:rPr lang="pt-BR" sz="1400" b="1" dirty="0">
                <a:solidFill>
                  <a:srgbClr val="385D8A"/>
                </a:solidFill>
                <a:latin typeface="Century Gothic" pitchFamily="34" charset="0"/>
              </a:rPr>
              <a:t> </a:t>
            </a:r>
            <a:r>
              <a:rPr lang="pt-BR" sz="1400" b="1" dirty="0" smtClean="0">
                <a:solidFill>
                  <a:srgbClr val="385D8A"/>
                </a:solidFill>
                <a:latin typeface="Century Gothic" pitchFamily="34" charset="0"/>
              </a:rPr>
              <a:t>   nicolas.carrasco.barrera@everis.com</a:t>
            </a:r>
            <a:endParaRPr lang="pt-BR" sz="1400" b="1" dirty="0">
              <a:solidFill>
                <a:srgbClr val="385D8A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96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97" y="2348785"/>
            <a:ext cx="1946502" cy="1100197"/>
          </a:xfrm>
          <a:prstGeom prst="rect">
            <a:avLst/>
          </a:prstGeom>
        </p:spPr>
      </p:pic>
      <p:sp>
        <p:nvSpPr>
          <p:cNvPr id="19" name="3 Título"/>
          <p:cNvSpPr txBox="1">
            <a:spLocks/>
          </p:cNvSpPr>
          <p:nvPr/>
        </p:nvSpPr>
        <p:spPr>
          <a:xfrm>
            <a:off x="135660" y="317595"/>
            <a:ext cx="5976664" cy="43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cap="none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pt-BR" sz="2400" dirty="0" smtClean="0"/>
              <a:t>Que participar com a gente?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148885" y="1530421"/>
            <a:ext cx="2476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 smtClean="0">
                <a:ln w="0"/>
                <a:solidFill>
                  <a:srgbClr val="83AE2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Desafio:</a:t>
            </a:r>
            <a:endParaRPr lang="pt-BR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83AE2F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169622" y="3568728"/>
            <a:ext cx="72341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385D8A"/>
                </a:solidFill>
                <a:latin typeface="Century Gothic" pitchFamily="34" charset="0"/>
              </a:rPr>
              <a:t>Faça o desafio abaixo: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>
                <a:hlinkClick r:id="rId4"/>
              </a:rPr>
              <a:t>http</a:t>
            </a:r>
            <a:r>
              <a:rPr lang="pt-BR" dirty="0">
                <a:hlinkClick r:id="rId4"/>
              </a:rPr>
              <a:t>://rogeriofontestomaz.github.io/desafio-everios-mobile/</a:t>
            </a:r>
            <a:endParaRPr lang="pt-BR" dirty="0"/>
          </a:p>
          <a:p>
            <a:endParaRPr lang="pt-BR" b="1" dirty="0" smtClean="0">
              <a:solidFill>
                <a:srgbClr val="385D8A"/>
              </a:solidFill>
              <a:latin typeface="Century Gothic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385D8A"/>
                </a:solidFill>
                <a:latin typeface="Century Gothic" pitchFamily="34" charset="0"/>
              </a:rPr>
              <a:t>Pode-se usar, qualquer estrutura Mobile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b="1" dirty="0" smtClean="0">
                <a:solidFill>
                  <a:srgbClr val="385D8A"/>
                </a:solidFill>
                <a:latin typeface="Century Gothic" pitchFamily="34" charset="0"/>
              </a:rPr>
              <a:t>Android </a:t>
            </a:r>
            <a:endParaRPr lang="pt-BR" b="1" dirty="0">
              <a:solidFill>
                <a:srgbClr val="385D8A"/>
              </a:solidFill>
              <a:latin typeface="Century Gothic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b="1" dirty="0" err="1" smtClean="0">
                <a:solidFill>
                  <a:srgbClr val="385D8A"/>
                </a:solidFill>
                <a:latin typeface="Century Gothic" pitchFamily="34" charset="0"/>
              </a:rPr>
              <a:t>IoS</a:t>
            </a:r>
            <a:endParaRPr lang="pt-BR" b="1" dirty="0">
              <a:solidFill>
                <a:srgbClr val="385D8A"/>
              </a:solidFill>
              <a:latin typeface="Century Gothic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b="1" dirty="0" err="1" smtClean="0">
                <a:solidFill>
                  <a:srgbClr val="385D8A"/>
                </a:solidFill>
                <a:latin typeface="Century Gothic" pitchFamily="34" charset="0"/>
              </a:rPr>
              <a:t>ReactNative</a:t>
            </a:r>
            <a:r>
              <a:rPr lang="pt-BR" b="1" dirty="0" smtClean="0">
                <a:solidFill>
                  <a:srgbClr val="385D8A"/>
                </a:solidFill>
                <a:latin typeface="Century Gothic" pitchFamily="34" charset="0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b="1" dirty="0" err="1" smtClean="0">
                <a:solidFill>
                  <a:srgbClr val="385D8A"/>
                </a:solidFill>
                <a:latin typeface="Century Gothic" pitchFamily="34" charset="0"/>
              </a:rPr>
              <a:t>Ionic</a:t>
            </a:r>
            <a:endParaRPr lang="pt-BR" b="1" dirty="0" smtClean="0">
              <a:solidFill>
                <a:srgbClr val="385D8A"/>
              </a:solidFill>
              <a:latin typeface="Century Gothic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b="1" dirty="0" smtClean="0">
                <a:solidFill>
                  <a:srgbClr val="385D8A"/>
                </a:solidFill>
                <a:latin typeface="Century Gothic" pitchFamily="34" charset="0"/>
              </a:rPr>
              <a:t>Outros</a:t>
            </a:r>
          </a:p>
          <a:p>
            <a:endParaRPr lang="pt-BR" b="1" dirty="0" smtClean="0">
              <a:solidFill>
                <a:srgbClr val="385D8A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60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3 Título"/>
          <p:cNvSpPr txBox="1">
            <a:spLocks/>
          </p:cNvSpPr>
          <p:nvPr/>
        </p:nvSpPr>
        <p:spPr>
          <a:xfrm>
            <a:off x="135660" y="317595"/>
            <a:ext cx="5976664" cy="43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cap="none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pt-BR" sz="2400" dirty="0" smtClean="0"/>
              <a:t>Que participar com a gente?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1219200" y="3616161"/>
            <a:ext cx="6955973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385D8A"/>
                </a:solidFill>
                <a:latin typeface="Century Gothic" pitchFamily="34" charset="0"/>
              </a:rPr>
              <a:t>Entrega do desafio:</a:t>
            </a:r>
          </a:p>
          <a:p>
            <a:endParaRPr lang="pt-BR" sz="1400" b="1" dirty="0" smtClean="0">
              <a:solidFill>
                <a:srgbClr val="385D8A"/>
              </a:solidFill>
              <a:latin typeface="Century Gothic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pt-BR" sz="1400" b="1" dirty="0" smtClean="0">
                <a:solidFill>
                  <a:srgbClr val="385D8A"/>
                </a:solidFill>
                <a:latin typeface="Century Gothic" pitchFamily="34" charset="0"/>
              </a:rPr>
              <a:t>A partir da data de hoje você terá 2 semanas para enviar o desafio no </a:t>
            </a:r>
            <a:r>
              <a:rPr lang="pt-BR" sz="1400" b="1" dirty="0" err="1" smtClean="0">
                <a:solidFill>
                  <a:srgbClr val="385D8A"/>
                </a:solidFill>
                <a:latin typeface="Century Gothic" pitchFamily="34" charset="0"/>
              </a:rPr>
              <a:t>email</a:t>
            </a:r>
            <a:r>
              <a:rPr lang="pt-BR" sz="1400" b="1" dirty="0" smtClean="0">
                <a:solidFill>
                  <a:srgbClr val="385D8A"/>
                </a:solidFill>
                <a:latin typeface="Century Gothic" pitchFamily="34" charset="0"/>
              </a:rPr>
              <a:t>: </a:t>
            </a:r>
            <a:r>
              <a:rPr lang="pt-BR" sz="1400" b="1" dirty="0" smtClean="0">
                <a:solidFill>
                  <a:srgbClr val="385D8A"/>
                </a:solidFill>
                <a:latin typeface="Century Gothic" pitchFamily="34" charset="0"/>
                <a:hlinkClick r:id="rId3"/>
              </a:rPr>
              <a:t>rogerio.fontes.tomaz@everis.com</a:t>
            </a:r>
            <a:endParaRPr lang="pt-BR" sz="1400" b="1" dirty="0" smtClean="0">
              <a:solidFill>
                <a:srgbClr val="385D8A"/>
              </a:solidFill>
              <a:latin typeface="Century Gothic" pitchFamily="34" charset="0"/>
            </a:endParaRPr>
          </a:p>
          <a:p>
            <a:pPr marL="742950" lvl="1" indent="-285750">
              <a:buFontTx/>
              <a:buChar char="-"/>
            </a:pPr>
            <a:endParaRPr lang="pt-BR" sz="1400" b="1" dirty="0" smtClean="0">
              <a:solidFill>
                <a:srgbClr val="385D8A"/>
              </a:solidFill>
              <a:latin typeface="Century Gothic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pt-BR" sz="1400" b="1" dirty="0" smtClean="0">
                <a:solidFill>
                  <a:srgbClr val="385D8A"/>
                </a:solidFill>
                <a:latin typeface="Century Gothic" pitchFamily="34" charset="0"/>
              </a:rPr>
              <a:t>Enviar o código no </a:t>
            </a:r>
            <a:r>
              <a:rPr lang="pt-BR" sz="1400" b="1" dirty="0" err="1" smtClean="0">
                <a:solidFill>
                  <a:srgbClr val="385D8A"/>
                </a:solidFill>
                <a:latin typeface="Century Gothic" pitchFamily="34" charset="0"/>
              </a:rPr>
              <a:t>GitHub</a:t>
            </a:r>
            <a:r>
              <a:rPr lang="pt-BR" sz="1400" b="1" dirty="0">
                <a:solidFill>
                  <a:srgbClr val="385D8A"/>
                </a:solidFill>
                <a:latin typeface="Century Gothic" pitchFamily="34" charset="0"/>
              </a:rPr>
              <a:t> </a:t>
            </a:r>
            <a:r>
              <a:rPr lang="pt-BR" sz="1400" b="1" dirty="0" smtClean="0">
                <a:solidFill>
                  <a:srgbClr val="385D8A"/>
                </a:solidFill>
                <a:latin typeface="Century Gothic" pitchFamily="34" charset="0"/>
              </a:rPr>
              <a:t>e enviar o link no e-mail acima.</a:t>
            </a:r>
          </a:p>
          <a:p>
            <a:pPr marL="742950" lvl="1" indent="-285750">
              <a:buFontTx/>
              <a:buChar char="-"/>
            </a:pPr>
            <a:endParaRPr lang="pt-BR" sz="1400" b="1" dirty="0">
              <a:solidFill>
                <a:srgbClr val="385D8A"/>
              </a:solidFill>
              <a:latin typeface="Century Gothic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pt-BR" sz="1400" b="1" dirty="0" smtClean="0">
                <a:solidFill>
                  <a:srgbClr val="385D8A"/>
                </a:solidFill>
                <a:latin typeface="Century Gothic" pitchFamily="34" charset="0"/>
              </a:rPr>
              <a:t>Enviar currículo e </a:t>
            </a:r>
            <a:r>
              <a:rPr lang="pt-BR" sz="1400" b="1" dirty="0" err="1" smtClean="0">
                <a:solidFill>
                  <a:srgbClr val="385D8A"/>
                </a:solidFill>
                <a:latin typeface="Century Gothic" pitchFamily="34" charset="0"/>
              </a:rPr>
              <a:t>Linkedin</a:t>
            </a:r>
            <a:r>
              <a:rPr lang="pt-BR" sz="1400" b="1" dirty="0" smtClean="0">
                <a:solidFill>
                  <a:srgbClr val="385D8A"/>
                </a:solidFill>
                <a:latin typeface="Century Gothic" pitchFamily="34" charset="0"/>
              </a:rPr>
              <a:t> no </a:t>
            </a:r>
            <a:r>
              <a:rPr lang="pt-BR" sz="1400" b="1" dirty="0" err="1" smtClean="0">
                <a:solidFill>
                  <a:srgbClr val="385D8A"/>
                </a:solidFill>
                <a:latin typeface="Century Gothic" pitchFamily="34" charset="0"/>
              </a:rPr>
              <a:t>email</a:t>
            </a:r>
            <a:r>
              <a:rPr lang="pt-BR" sz="1400" b="1" dirty="0" smtClean="0">
                <a:solidFill>
                  <a:srgbClr val="385D8A"/>
                </a:solidFill>
                <a:latin typeface="Century Gothic" pitchFamily="34" charset="0"/>
              </a:rPr>
              <a:t> acima.</a:t>
            </a:r>
            <a:endParaRPr lang="pt-BR" sz="1400" b="1" dirty="0">
              <a:solidFill>
                <a:srgbClr val="385D8A"/>
              </a:solidFill>
              <a:latin typeface="Century Gothic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97" y="2348785"/>
            <a:ext cx="1946502" cy="1100197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3148885" y="1530421"/>
            <a:ext cx="2476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 smtClean="0">
                <a:ln w="0"/>
                <a:solidFill>
                  <a:srgbClr val="83AE2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Desafio:</a:t>
            </a:r>
            <a:endParaRPr lang="pt-BR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83AE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7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6785C1"/>
        </a:soli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47017</TotalTime>
  <Words>266</Words>
  <Application>Microsoft Office PowerPoint</Application>
  <PresentationFormat>Apresentação na tela (4:3)</PresentationFormat>
  <Paragraphs>84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Wingdings</vt:lpstr>
      <vt:lpstr>Tema de Office</vt:lpstr>
      <vt:lpstr>Frente Mobile – Everis Uberlândia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Natalia Jiménez Domínguez</dc:creator>
  <cp:lastModifiedBy>Rogerio Fontes Tomaz</cp:lastModifiedBy>
  <cp:revision>666</cp:revision>
  <cp:lastPrinted>2016-06-16T11:58:01Z</cp:lastPrinted>
  <dcterms:created xsi:type="dcterms:W3CDTF">2016-06-10T08:17:20Z</dcterms:created>
  <dcterms:modified xsi:type="dcterms:W3CDTF">2019-05-20T16:37:32Z</dcterms:modified>
</cp:coreProperties>
</file>