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2" r:id="rId7"/>
    <p:sldId id="264" r:id="rId8"/>
    <p:sldId id="265" r:id="rId9"/>
    <p:sldId id="266" r:id="rId10"/>
    <p:sldId id="267" r:id="rId11"/>
    <p:sldId id="268" r:id="rId12"/>
    <p:sldId id="269" r:id="rId13"/>
    <p:sldId id="271" r:id="rId14"/>
    <p:sldId id="273" r:id="rId15"/>
    <p:sldId id="274" r:id="rId16"/>
    <p:sldId id="275" r:id="rId17"/>
    <p:sldId id="272" r:id="rId18"/>
    <p:sldId id="276" r:id="rId19"/>
    <p:sldId id="277" r:id="rId20"/>
    <p:sldId id="278" r:id="rId21"/>
    <p:sldId id="279" r:id="rId22"/>
    <p:sldId id="280" r:id="rId23"/>
    <p:sldId id="281" r:id="rId24"/>
    <p:sldId id="283" r:id="rId25"/>
    <p:sldId id="300" r:id="rId26"/>
    <p:sldId id="284" r:id="rId27"/>
    <p:sldId id="285" r:id="rId28"/>
    <p:sldId id="286" r:id="rId29"/>
    <p:sldId id="287" r:id="rId30"/>
    <p:sldId id="288" r:id="rId31"/>
    <p:sldId id="290" r:id="rId32"/>
    <p:sldId id="291" r:id="rId33"/>
    <p:sldId id="293" r:id="rId34"/>
    <p:sldId id="292" r:id="rId35"/>
    <p:sldId id="294" r:id="rId36"/>
    <p:sldId id="295" r:id="rId37"/>
    <p:sldId id="296" r:id="rId38"/>
    <p:sldId id="297" r:id="rId39"/>
    <p:sldId id="298" r:id="rId40"/>
    <p:sldId id="299" r:id="rId41"/>
    <p:sldId id="261" r:id="rId4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3D"/>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94643" autoAdjust="0"/>
  </p:normalViewPr>
  <p:slideViewPr>
    <p:cSldViewPr>
      <p:cViewPr varScale="1">
        <p:scale>
          <a:sx n="70" d="100"/>
          <a:sy n="70" d="100"/>
        </p:scale>
        <p:origin x="-1380" y="-90"/>
      </p:cViewPr>
      <p:guideLst>
        <p:guide orient="horz" pos="2160"/>
        <p:guide pos="2880"/>
      </p:guideLst>
    </p:cSldViewPr>
  </p:slideViewPr>
  <p:outlineViewPr>
    <p:cViewPr>
      <p:scale>
        <a:sx n="33" d="100"/>
        <a:sy n="33" d="100"/>
      </p:scale>
      <p:origin x="0" y="5185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FF06C205-88C8-4A55-887B-21DDF29F8C56}" type="datetimeFigureOut">
              <a:rPr lang="pt-BR" smtClean="0"/>
              <a:pPr/>
              <a:t>14/09/2013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2BF5DF89-2D5B-4237-A351-0B0D00F3E8D5}" type="slidenum">
              <a:rPr lang="pt-BR" smtClean="0"/>
              <a:pPr/>
              <a:t>‹nº›</a:t>
            </a:fld>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F06C205-88C8-4A55-887B-21DDF29F8C56}" type="datetimeFigureOut">
              <a:rPr lang="pt-BR" smtClean="0"/>
              <a:pPr/>
              <a:t>14/09/2013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2BF5DF89-2D5B-4237-A351-0B0D00F3E8D5}" type="slidenum">
              <a:rPr lang="pt-BR" smtClean="0"/>
              <a:pPr/>
              <a:t>‹nº›</a:t>
            </a:fld>
            <a:endParaRPr lang="pt-B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F06C205-88C8-4A55-887B-21DDF29F8C56}" type="datetimeFigureOut">
              <a:rPr lang="pt-BR" smtClean="0"/>
              <a:pPr/>
              <a:t>14/09/2013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2BF5DF89-2D5B-4237-A351-0B0D00F3E8D5}" type="slidenum">
              <a:rPr lang="pt-BR" smtClean="0"/>
              <a:pPr/>
              <a:t>‹nº›</a:t>
            </a:fld>
            <a:endParaRPr lang="pt-B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F06C205-88C8-4A55-887B-21DDF29F8C56}" type="datetimeFigureOut">
              <a:rPr lang="pt-BR" smtClean="0"/>
              <a:pPr/>
              <a:t>14/09/2013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2BF5DF89-2D5B-4237-A351-0B0D00F3E8D5}" type="slidenum">
              <a:rPr lang="pt-BR" smtClean="0"/>
              <a:pPr/>
              <a:t>‹nº›</a:t>
            </a:fld>
            <a:endParaRPr lang="pt-B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FF06C205-88C8-4A55-887B-21DDF29F8C56}" type="datetimeFigureOut">
              <a:rPr lang="pt-BR" smtClean="0"/>
              <a:pPr/>
              <a:t>14/09/2013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2BF5DF89-2D5B-4237-A351-0B0D00F3E8D5}" type="slidenum">
              <a:rPr lang="pt-BR" smtClean="0"/>
              <a:pPr/>
              <a:t>‹nº›</a:t>
            </a:fld>
            <a:endParaRPr lang="pt-B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FF06C205-88C8-4A55-887B-21DDF29F8C56}" type="datetimeFigureOut">
              <a:rPr lang="pt-BR" smtClean="0"/>
              <a:pPr/>
              <a:t>14/09/2013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2BF5DF89-2D5B-4237-A351-0B0D00F3E8D5}" type="slidenum">
              <a:rPr lang="pt-BR" smtClean="0"/>
              <a:pPr/>
              <a:t>‹nº›</a:t>
            </a:fld>
            <a:endParaRPr lang="pt-B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FF06C205-88C8-4A55-887B-21DDF29F8C56}" type="datetimeFigureOut">
              <a:rPr lang="pt-BR" smtClean="0"/>
              <a:pPr/>
              <a:t>14/09/2013</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2BF5DF89-2D5B-4237-A351-0B0D00F3E8D5}" type="slidenum">
              <a:rPr lang="pt-BR" smtClean="0"/>
              <a:pPr/>
              <a:t>‹nº›</a:t>
            </a:fld>
            <a:endParaRPr lang="pt-B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FF06C205-88C8-4A55-887B-21DDF29F8C56}" type="datetimeFigureOut">
              <a:rPr lang="pt-BR" smtClean="0"/>
              <a:pPr/>
              <a:t>14/09/2013</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2BF5DF89-2D5B-4237-A351-0B0D00F3E8D5}" type="slidenum">
              <a:rPr lang="pt-BR" smtClean="0"/>
              <a:pPr/>
              <a:t>‹nº›</a:t>
            </a:fld>
            <a:endParaRPr lang="pt-B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F06C205-88C8-4A55-887B-21DDF29F8C56}" type="datetimeFigureOut">
              <a:rPr lang="pt-BR" smtClean="0"/>
              <a:pPr/>
              <a:t>14/09/2013</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2BF5DF89-2D5B-4237-A351-0B0D00F3E8D5}" type="slidenum">
              <a:rPr lang="pt-BR" smtClean="0"/>
              <a:pPr/>
              <a:t>‹nº›</a:t>
            </a:fld>
            <a:endParaRPr lang="pt-B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FF06C205-88C8-4A55-887B-21DDF29F8C56}" type="datetimeFigureOut">
              <a:rPr lang="pt-BR" smtClean="0"/>
              <a:pPr/>
              <a:t>14/09/2013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2BF5DF89-2D5B-4237-A351-0B0D00F3E8D5}" type="slidenum">
              <a:rPr lang="pt-BR" smtClean="0"/>
              <a:pPr/>
              <a:t>‹nº›</a:t>
            </a:fld>
            <a:endParaRPr lang="pt-B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FF06C205-88C8-4A55-887B-21DDF29F8C56}" type="datetimeFigureOut">
              <a:rPr lang="pt-BR" smtClean="0"/>
              <a:pPr/>
              <a:t>14/09/2013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2BF5DF89-2D5B-4237-A351-0B0D00F3E8D5}" type="slidenum">
              <a:rPr lang="pt-BR" smtClean="0"/>
              <a:pPr/>
              <a:t>‹nº›</a:t>
            </a:fld>
            <a:endParaRPr lang="pt-B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49000"/>
            <a:lum/>
          </a:blip>
          <a:srcRect/>
          <a:stretch>
            <a:fillRect l="-19000" r="-19000"/>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6C205-88C8-4A55-887B-21DDF29F8C56}" type="datetimeFigureOut">
              <a:rPr lang="pt-BR" smtClean="0"/>
              <a:pPr/>
              <a:t>14/09/2013</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5DF89-2D5B-4237-A351-0B0D00F3E8D5}" type="slidenum">
              <a:rPr lang="pt-BR" smtClean="0"/>
              <a:pPr/>
              <a:t>‹nº›</a:t>
            </a:fld>
            <a:endParaRPr lang="pt-BR"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rogeriojbmil@gmail.com"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260648"/>
            <a:ext cx="7848872" cy="1152128"/>
          </a:xfrm>
        </p:spPr>
        <p:txBody>
          <a:bodyPr anchor="t">
            <a:normAutofit fontScale="90000"/>
          </a:bodyPr>
          <a:lstStyle/>
          <a:p>
            <a:r>
              <a:rPr lang="pt-BR" sz="2000" b="1" dirty="0" smtClean="0">
                <a:solidFill>
                  <a:schemeClr val="bg1"/>
                </a:solidFill>
                <a:latin typeface="+mn-lt"/>
              </a:rPr>
              <a:t>Universidade de Brasília</a:t>
            </a:r>
            <a:br>
              <a:rPr lang="pt-BR" sz="2000" b="1" dirty="0" smtClean="0">
                <a:solidFill>
                  <a:schemeClr val="bg1"/>
                </a:solidFill>
                <a:latin typeface="+mn-lt"/>
              </a:rPr>
            </a:br>
            <a:r>
              <a:rPr lang="pt-BR" sz="2000" b="1" dirty="0" smtClean="0">
                <a:solidFill>
                  <a:schemeClr val="bg1"/>
                </a:solidFill>
                <a:latin typeface="+mn-lt"/>
              </a:rPr>
              <a:t>Instituto de Ciências Exatas</a:t>
            </a:r>
            <a:br>
              <a:rPr lang="pt-BR" sz="2000" b="1" dirty="0" smtClean="0">
                <a:solidFill>
                  <a:schemeClr val="bg1"/>
                </a:solidFill>
                <a:latin typeface="+mn-lt"/>
              </a:rPr>
            </a:br>
            <a:r>
              <a:rPr lang="pt-BR" sz="2000" b="1" dirty="0" smtClean="0">
                <a:solidFill>
                  <a:schemeClr val="bg1"/>
                </a:solidFill>
                <a:latin typeface="+mn-lt"/>
              </a:rPr>
              <a:t>Departamento de Ciência da Computação</a:t>
            </a:r>
            <a:br>
              <a:rPr lang="pt-BR" sz="2000" b="1" dirty="0" smtClean="0">
                <a:solidFill>
                  <a:schemeClr val="bg1"/>
                </a:solidFill>
                <a:latin typeface="+mn-lt"/>
              </a:rPr>
            </a:br>
            <a:r>
              <a:rPr lang="pt-BR" sz="2000" b="1" dirty="0" smtClean="0">
                <a:solidFill>
                  <a:schemeClr val="bg1"/>
                </a:solidFill>
                <a:latin typeface="+mn-lt"/>
              </a:rPr>
              <a:t>Programa de Pós-Graduação em Computação Aplicada</a:t>
            </a:r>
            <a:r>
              <a:rPr lang="pt-BR" sz="2000" b="1" dirty="0" smtClean="0">
                <a:solidFill>
                  <a:schemeClr val="bg1"/>
                </a:solidFill>
              </a:rPr>
              <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899592" y="1556792"/>
            <a:ext cx="7200800" cy="4680520"/>
          </a:xfrm>
        </p:spPr>
        <p:txBody>
          <a:bodyPr/>
          <a:lstStyle/>
          <a:p>
            <a:r>
              <a:rPr lang="pt-BR" sz="3600" b="1" i="1" u="sng" dirty="0" smtClean="0">
                <a:solidFill>
                  <a:srgbClr val="00863D"/>
                </a:solidFill>
              </a:rPr>
              <a:t>Exame de Qualificação</a:t>
            </a:r>
          </a:p>
          <a:p>
            <a:r>
              <a:rPr lang="pt-BR" sz="2400" b="1" i="1" dirty="0" smtClean="0">
                <a:solidFill>
                  <a:schemeClr val="bg1"/>
                </a:solidFill>
              </a:rPr>
              <a:t>Rogério Alves da Conceição</a:t>
            </a:r>
          </a:p>
          <a:p>
            <a:r>
              <a:rPr lang="pt-BR" sz="1400" b="1" dirty="0" smtClean="0">
                <a:solidFill>
                  <a:schemeClr val="bg1"/>
                </a:solidFill>
              </a:rPr>
              <a:t>(</a:t>
            </a:r>
            <a:r>
              <a:rPr lang="pt-BR" sz="1400" b="1" dirty="0" smtClean="0">
                <a:solidFill>
                  <a:schemeClr val="bg1"/>
                </a:solidFill>
                <a:hlinkClick r:id="rId2"/>
              </a:rPr>
              <a:t>rogeriojbmil@gmail.com</a:t>
            </a:r>
            <a:r>
              <a:rPr lang="pt-BR" sz="1400" b="1" dirty="0" smtClean="0">
                <a:solidFill>
                  <a:schemeClr val="bg1"/>
                </a:solidFill>
              </a:rPr>
              <a:t>)</a:t>
            </a:r>
          </a:p>
          <a:p>
            <a:endParaRPr lang="pt-BR" sz="1400" b="1" dirty="0" smtClean="0">
              <a:solidFill>
                <a:schemeClr val="bg1"/>
              </a:solidFill>
            </a:endParaRPr>
          </a:p>
          <a:p>
            <a:r>
              <a:rPr lang="pt-BR" sz="2400" b="1" i="1" u="sng" dirty="0" smtClean="0">
                <a:solidFill>
                  <a:srgbClr val="00863D"/>
                </a:solidFill>
              </a:rPr>
              <a:t>Banca examinadora</a:t>
            </a:r>
          </a:p>
          <a:p>
            <a:pPr>
              <a:spcBef>
                <a:spcPts val="0"/>
              </a:spcBef>
            </a:pPr>
            <a:r>
              <a:rPr lang="pt-BR" sz="1800" b="1" i="1" dirty="0" smtClean="0">
                <a:solidFill>
                  <a:schemeClr val="bg1"/>
                </a:solidFill>
              </a:rPr>
              <a:t>Orientador:</a:t>
            </a:r>
          </a:p>
          <a:p>
            <a:pPr>
              <a:spcBef>
                <a:spcPts val="0"/>
              </a:spcBef>
            </a:pPr>
            <a:r>
              <a:rPr lang="pt-BR" sz="1800" b="1" i="1" dirty="0" smtClean="0">
                <a:solidFill>
                  <a:schemeClr val="bg1"/>
                </a:solidFill>
              </a:rPr>
              <a:t>Prof. Dr. Rodrigo Bonifácio de Almeida</a:t>
            </a:r>
          </a:p>
          <a:p>
            <a:pPr>
              <a:spcBef>
                <a:spcPts val="0"/>
              </a:spcBef>
            </a:pPr>
            <a:r>
              <a:rPr lang="pt-BR" sz="1800" b="1" i="1" dirty="0" smtClean="0">
                <a:solidFill>
                  <a:schemeClr val="bg1"/>
                </a:solidFill>
              </a:rPr>
              <a:t>Co-orientadora:</a:t>
            </a:r>
          </a:p>
          <a:p>
            <a:pPr>
              <a:spcBef>
                <a:spcPts val="0"/>
              </a:spcBef>
            </a:pPr>
            <a:r>
              <a:rPr lang="pt-BR" sz="1800" b="1" i="1" dirty="0" smtClean="0">
                <a:solidFill>
                  <a:schemeClr val="bg1"/>
                </a:solidFill>
              </a:rPr>
              <a:t>Profª. Dra. Edna Dias Canedo</a:t>
            </a:r>
          </a:p>
          <a:p>
            <a:pPr>
              <a:spcBef>
                <a:spcPts val="0"/>
              </a:spcBef>
            </a:pPr>
            <a:endParaRPr lang="pt-BR" sz="1800" b="1" i="1" dirty="0" smtClean="0">
              <a:solidFill>
                <a:schemeClr val="bg1"/>
              </a:solidFill>
            </a:endParaRPr>
          </a:p>
          <a:p>
            <a:pPr>
              <a:spcBef>
                <a:spcPts val="0"/>
              </a:spcBef>
            </a:pPr>
            <a:r>
              <a:rPr lang="pt-BR" sz="2400" b="1" i="1" u="sng" dirty="0" smtClean="0">
                <a:solidFill>
                  <a:srgbClr val="00863D"/>
                </a:solidFill>
              </a:rPr>
              <a:t>Membros da Banca</a:t>
            </a:r>
          </a:p>
          <a:p>
            <a:pPr>
              <a:spcBef>
                <a:spcPts val="0"/>
              </a:spcBef>
            </a:pPr>
            <a:r>
              <a:rPr lang="pt-BR" sz="1800" b="1" i="1" dirty="0" smtClean="0">
                <a:solidFill>
                  <a:schemeClr val="bg1"/>
                </a:solidFill>
              </a:rPr>
              <a:t>Prof. Dr. XXXXXXXXXXXXXXX</a:t>
            </a:r>
          </a:p>
          <a:p>
            <a:pPr>
              <a:spcBef>
                <a:spcPts val="0"/>
              </a:spcBef>
            </a:pPr>
            <a:r>
              <a:rPr lang="pt-BR" sz="1800" b="1" i="1" dirty="0" smtClean="0">
                <a:solidFill>
                  <a:schemeClr val="bg1"/>
                </a:solidFill>
              </a:rPr>
              <a:t>Prof. Dr. XXXXXXXXXXXXXXXX</a:t>
            </a:r>
          </a:p>
          <a:p>
            <a:endParaRPr lang="pt-BR" sz="2400" b="1" dirty="0" smtClean="0">
              <a:solidFill>
                <a:schemeClr val="bg1"/>
              </a:solidFill>
            </a:endParaRPr>
          </a:p>
          <a:p>
            <a:endParaRPr lang="pt-BR" sz="2400" b="1" i="1" dirty="0"/>
          </a:p>
        </p:txBody>
      </p:sp>
      <p:pic>
        <p:nvPicPr>
          <p:cNvPr id="6" name="Espaço Reservado para Conteúdo 5" descr="bannerUnB (2).jpg"/>
          <p:cNvPicPr>
            <a:picLocks noGrp="1" noChangeAspect="1"/>
          </p:cNvPicPr>
          <p:nvPr>
            <p:ph idx="4294967295"/>
          </p:nvPr>
        </p:nvPicPr>
        <p:blipFill>
          <a:blip r:embed="rId3" cstate="print"/>
          <a:stretch>
            <a:fillRect/>
          </a:stretch>
        </p:blipFill>
        <p:spPr>
          <a:xfrm>
            <a:off x="0" y="1"/>
            <a:ext cx="9144000" cy="332656"/>
          </a:xfrm>
        </p:spPr>
      </p:pic>
      <p:pic>
        <p:nvPicPr>
          <p:cNvPr id="19" name="Picture 3"/>
          <p:cNvPicPr>
            <a:picLocks noChangeAspect="1" noChangeArrowheads="1"/>
          </p:cNvPicPr>
          <p:nvPr/>
        </p:nvPicPr>
        <p:blipFill>
          <a:blip r:embed="rId4"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
        <p:nvSpPr>
          <p:cNvPr id="34" name="Espaço Reservado para Data 6"/>
          <p:cNvSpPr txBox="1">
            <a:spLocks/>
          </p:cNvSpPr>
          <p:nvPr/>
        </p:nvSpPr>
        <p:spPr>
          <a:xfrm>
            <a:off x="1187624" y="5877272"/>
            <a:ext cx="6480720" cy="432048"/>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2000" b="1" i="0" u="none" strike="noStrike" kern="1200" cap="none" spc="0" normalizeH="0" baseline="0" noProof="0" dirty="0" smtClean="0">
                <a:ln>
                  <a:noFill/>
                </a:ln>
                <a:solidFill>
                  <a:schemeClr val="bg1"/>
                </a:solidFill>
                <a:effectLst/>
                <a:uLnTx/>
                <a:uFillTx/>
                <a:latin typeface="+mn-lt"/>
                <a:ea typeface="+mn-ea"/>
                <a:cs typeface="+mn-cs"/>
              </a:rPr>
              <a:t>Brasília - </a:t>
            </a:r>
            <a:fld id="{1C94BB34-60ED-4278-8130-2BC774AF1C63}" type="datetime1">
              <a:rPr kumimoji="0" lang="pt-BR" sz="2000" b="1"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14/09/2013</a:t>
            </a:fld>
            <a:endParaRPr kumimoji="0" lang="pt-BR" sz="20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fontScale="25000" lnSpcReduction="20000"/>
          </a:bodyPr>
          <a:lstStyle/>
          <a:p>
            <a:r>
              <a:rPr lang="pt-BR" sz="8000" b="1" i="1" u="sng" dirty="0" smtClean="0">
                <a:solidFill>
                  <a:schemeClr val="bg1"/>
                </a:solidFill>
              </a:rPr>
              <a:t>REVISÃO DA LITERATURA</a:t>
            </a:r>
          </a:p>
          <a:p>
            <a:endParaRPr lang="pt-BR" sz="8000" b="1" i="1" u="sng" dirty="0" smtClean="0">
              <a:solidFill>
                <a:schemeClr val="bg1"/>
              </a:solidFill>
            </a:endParaRPr>
          </a:p>
          <a:p>
            <a:r>
              <a:rPr lang="pt-BR" sz="8000" b="1" i="1" u="sng" dirty="0" smtClean="0">
                <a:solidFill>
                  <a:schemeClr val="bg1"/>
                </a:solidFill>
              </a:rPr>
              <a:t>Arquitetura Orientada a Serviços</a:t>
            </a:r>
          </a:p>
          <a:p>
            <a:endParaRPr lang="pt-BR" sz="8000" b="1" i="1" u="sng" dirty="0" smtClean="0">
              <a:solidFill>
                <a:schemeClr val="bg1"/>
              </a:solidFill>
            </a:endParaRPr>
          </a:p>
          <a:p>
            <a:endParaRPr lang="pt-BR" sz="3800" b="1" i="1" u="sng" dirty="0" smtClean="0">
              <a:solidFill>
                <a:schemeClr val="bg1"/>
              </a:solidFill>
            </a:endParaRPr>
          </a:p>
          <a:p>
            <a:pPr algn="just"/>
            <a:r>
              <a:rPr lang="pt-BR" sz="8000" b="1" i="1" u="sng" dirty="0" smtClean="0">
                <a:solidFill>
                  <a:schemeClr val="bg1"/>
                </a:solidFill>
              </a:rPr>
              <a:t>Arquitetura Orientada a Serviços (SOA), </a:t>
            </a:r>
            <a:r>
              <a:rPr lang="pt-BR" sz="8000" b="1" dirty="0" smtClean="0">
                <a:solidFill>
                  <a:srgbClr val="00863D"/>
                </a:solidFill>
              </a:rPr>
              <a:t>consiste em uma coleção de componentes distribuídos que fornecem e ou consomem serviços</a:t>
            </a:r>
            <a:r>
              <a:rPr lang="pt-BR" sz="8000" dirty="0" smtClean="0">
                <a:solidFill>
                  <a:srgbClr val="00863D"/>
                </a:solidFill>
              </a:rPr>
              <a:t> </a:t>
            </a:r>
            <a:r>
              <a:rPr lang="pt-BR" sz="8000" dirty="0" smtClean="0">
                <a:solidFill>
                  <a:schemeClr val="bg1"/>
                </a:solidFill>
              </a:rPr>
              <a:t>(CLEMENTS </a:t>
            </a:r>
            <a:r>
              <a:rPr lang="pt-BR" sz="8000" dirty="0" err="1" smtClean="0">
                <a:solidFill>
                  <a:schemeClr val="bg1"/>
                </a:solidFill>
              </a:rPr>
              <a:t>et</a:t>
            </a:r>
            <a:r>
              <a:rPr lang="pt-BR" sz="8000" dirty="0" smtClean="0">
                <a:solidFill>
                  <a:schemeClr val="bg1"/>
                </a:solidFill>
              </a:rPr>
              <a:t> al., 2010);</a:t>
            </a:r>
          </a:p>
          <a:p>
            <a:pPr algn="just"/>
            <a:endParaRPr lang="pt-BR" sz="8000" dirty="0" smtClean="0">
              <a:solidFill>
                <a:schemeClr val="bg1"/>
              </a:solidFill>
            </a:endParaRPr>
          </a:p>
          <a:p>
            <a:pPr algn="just"/>
            <a:r>
              <a:rPr lang="pt-BR" sz="8000" b="1" i="1" u="sng" dirty="0" smtClean="0">
                <a:solidFill>
                  <a:schemeClr val="bg1"/>
                </a:solidFill>
              </a:rPr>
              <a:t>Serviços,</a:t>
            </a:r>
            <a:r>
              <a:rPr lang="pt-BR" sz="8000" dirty="0" smtClean="0">
                <a:solidFill>
                  <a:schemeClr val="bg1"/>
                </a:solidFill>
              </a:rPr>
              <a:t> </a:t>
            </a:r>
            <a:r>
              <a:rPr lang="pt-BR" sz="8000" b="1" dirty="0">
                <a:solidFill>
                  <a:srgbClr val="00863D"/>
                </a:solidFill>
              </a:rPr>
              <a:t>correspondem a recursos de software bem definidos </a:t>
            </a:r>
            <a:r>
              <a:rPr lang="pt-BR" sz="8000" b="1" dirty="0" smtClean="0">
                <a:solidFill>
                  <a:srgbClr val="00863D"/>
                </a:solidFill>
              </a:rPr>
              <a:t>através </a:t>
            </a:r>
            <a:r>
              <a:rPr lang="pt-BR" sz="8000" b="1" dirty="0">
                <a:solidFill>
                  <a:srgbClr val="00863D"/>
                </a:solidFill>
              </a:rPr>
              <a:t>de </a:t>
            </a:r>
            <a:r>
              <a:rPr lang="pt-BR" sz="8000" b="1" dirty="0" smtClean="0">
                <a:solidFill>
                  <a:srgbClr val="00863D"/>
                </a:solidFill>
              </a:rPr>
              <a:t>uma linguagem padrão, s</a:t>
            </a:r>
            <a:r>
              <a:rPr lang="pt-BR" sz="8000" b="1" dirty="0">
                <a:solidFill>
                  <a:srgbClr val="00863D"/>
                </a:solidFill>
              </a:rPr>
              <a:t>ã</a:t>
            </a:r>
            <a:r>
              <a:rPr lang="pt-BR" sz="8000" b="1" dirty="0" smtClean="0">
                <a:solidFill>
                  <a:srgbClr val="00863D"/>
                </a:solidFill>
              </a:rPr>
              <a:t>o </a:t>
            </a:r>
            <a:r>
              <a:rPr lang="pt-BR" sz="8000" b="1" dirty="0" err="1">
                <a:solidFill>
                  <a:srgbClr val="00863D"/>
                </a:solidFill>
              </a:rPr>
              <a:t>auto-contidos</a:t>
            </a:r>
            <a:r>
              <a:rPr lang="pt-BR" sz="8000" b="1" dirty="0">
                <a:solidFill>
                  <a:srgbClr val="00863D"/>
                </a:solidFill>
              </a:rPr>
              <a:t>, proveem funcionalidades </a:t>
            </a:r>
            <a:r>
              <a:rPr lang="pt-BR" sz="8000" b="1" dirty="0" smtClean="0">
                <a:solidFill>
                  <a:srgbClr val="00863D"/>
                </a:solidFill>
              </a:rPr>
              <a:t>padr</a:t>
            </a:r>
            <a:r>
              <a:rPr lang="pt-BR" sz="8000" b="1" dirty="0">
                <a:solidFill>
                  <a:srgbClr val="00863D"/>
                </a:solidFill>
              </a:rPr>
              <a:t>õ</a:t>
            </a:r>
            <a:r>
              <a:rPr lang="pt-BR" sz="8000" b="1" dirty="0" smtClean="0">
                <a:solidFill>
                  <a:srgbClr val="00863D"/>
                </a:solidFill>
              </a:rPr>
              <a:t>es </a:t>
            </a:r>
            <a:r>
              <a:rPr lang="pt-BR" sz="8000" b="1" dirty="0">
                <a:solidFill>
                  <a:srgbClr val="00863D"/>
                </a:solidFill>
              </a:rPr>
              <a:t>do </a:t>
            </a:r>
            <a:r>
              <a:rPr lang="pt-BR" sz="8000" b="1" dirty="0" smtClean="0">
                <a:solidFill>
                  <a:srgbClr val="00863D"/>
                </a:solidFill>
              </a:rPr>
              <a:t>negócio, independentes </a:t>
            </a:r>
            <a:r>
              <a:rPr lang="pt-BR" sz="8000" b="1" dirty="0">
                <a:solidFill>
                  <a:srgbClr val="00863D"/>
                </a:solidFill>
              </a:rPr>
              <a:t>do estado ou contexto de outros </a:t>
            </a:r>
            <a:r>
              <a:rPr lang="pt-BR" sz="8000" b="1" dirty="0" smtClean="0">
                <a:solidFill>
                  <a:srgbClr val="00863D"/>
                </a:solidFill>
              </a:rPr>
              <a:t>serviços</a:t>
            </a:r>
            <a:r>
              <a:rPr lang="pt-BR" sz="8000" dirty="0" smtClean="0">
                <a:solidFill>
                  <a:srgbClr val="00863D"/>
                </a:solidFill>
              </a:rPr>
              <a:t> </a:t>
            </a:r>
            <a:r>
              <a:rPr lang="pt-BR" sz="8000" dirty="0">
                <a:solidFill>
                  <a:schemeClr val="bg1"/>
                </a:solidFill>
              </a:rPr>
              <a:t>(FURTADO </a:t>
            </a:r>
            <a:r>
              <a:rPr lang="pt-BR" sz="8000" dirty="0" err="1">
                <a:solidFill>
                  <a:schemeClr val="bg1"/>
                </a:solidFill>
              </a:rPr>
              <a:t>et</a:t>
            </a:r>
            <a:r>
              <a:rPr lang="pt-BR" sz="8000" dirty="0">
                <a:solidFill>
                  <a:schemeClr val="bg1"/>
                </a:solidFill>
              </a:rPr>
              <a:t> al., 2009</a:t>
            </a:r>
            <a:r>
              <a:rPr lang="pt-BR" sz="8000" dirty="0" smtClean="0">
                <a:solidFill>
                  <a:schemeClr val="bg1"/>
                </a:solidFill>
              </a:rPr>
              <a:t>).</a:t>
            </a:r>
          </a:p>
          <a:p>
            <a:pPr algn="just"/>
            <a:endParaRPr lang="pt-BR" sz="8000" dirty="0" smtClean="0">
              <a:solidFill>
                <a:schemeClr val="bg1"/>
              </a:solidFill>
            </a:endParaRPr>
          </a:p>
          <a:p>
            <a:pPr algn="just"/>
            <a:endParaRPr lang="pt-BR" sz="8000" b="1" dirty="0" smtClean="0">
              <a:solidFill>
                <a:srgbClr val="00863D"/>
              </a:solidFill>
            </a:endParaRPr>
          </a:p>
          <a:p>
            <a:pPr algn="just">
              <a:buFont typeface="Arial" pitchFamily="34" charset="0"/>
              <a:buChar char="•"/>
            </a:pPr>
            <a:endParaRPr lang="pt-BR" sz="8000" b="1" dirty="0" smtClean="0">
              <a:solidFill>
                <a:srgbClr val="00863D"/>
              </a:solidFill>
            </a:endParaRPr>
          </a:p>
          <a:p>
            <a:pPr algn="just"/>
            <a:endParaRPr lang="pt-BR" sz="2800" dirty="0">
              <a:solidFill>
                <a:schemeClr val="bg1"/>
              </a:solidFill>
            </a:endParaRPr>
          </a:p>
          <a:p>
            <a:pPr algn="just"/>
            <a:endParaRPr lang="pt-BR" sz="2800" dirty="0" smtClean="0">
              <a:solidFill>
                <a:schemeClr val="bg1"/>
              </a:solidFill>
            </a:endParaRPr>
          </a:p>
          <a:p>
            <a:pPr algn="just"/>
            <a:endParaRPr lang="pt-BR" sz="2800" dirty="0" smtClean="0">
              <a:solidFill>
                <a:schemeClr val="bg1"/>
              </a:solidFill>
            </a:endParaRPr>
          </a:p>
          <a:p>
            <a:pPr algn="just"/>
            <a:endParaRPr lang="pt-BR" sz="2800" b="1" i="1" u="sng" dirty="0">
              <a:solidFill>
                <a:schemeClr val="bg1"/>
              </a:solidFill>
            </a:endParaRPr>
          </a:p>
          <a:p>
            <a:pPr algn="just"/>
            <a:r>
              <a:rPr lang="pt-BR" sz="2000" dirty="0"/>
              <a:t>A </a:t>
            </a:r>
            <a:r>
              <a:rPr lang="pt-BR" sz="2000" dirty="0" smtClean="0"/>
              <a:t>Arquitetura</a:t>
            </a:r>
            <a:endParaRPr lang="pt-BR" sz="2000" b="1" i="1"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10</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fontScale="25000" lnSpcReduction="20000"/>
          </a:bodyPr>
          <a:lstStyle/>
          <a:p>
            <a:r>
              <a:rPr lang="pt-BR" sz="8000" b="1" i="1" u="sng" dirty="0" smtClean="0">
                <a:solidFill>
                  <a:schemeClr val="bg1"/>
                </a:solidFill>
              </a:rPr>
              <a:t>REVISÃO DA LITERATURA</a:t>
            </a:r>
          </a:p>
          <a:p>
            <a:endParaRPr lang="pt-BR" sz="3800" b="1" i="1" u="sng" dirty="0" smtClean="0">
              <a:solidFill>
                <a:schemeClr val="bg1"/>
              </a:solidFill>
            </a:endParaRPr>
          </a:p>
          <a:p>
            <a:pPr algn="just"/>
            <a:endParaRPr lang="pt-BR" sz="8000" dirty="0" smtClean="0">
              <a:solidFill>
                <a:schemeClr val="bg1"/>
              </a:solidFill>
            </a:endParaRPr>
          </a:p>
          <a:p>
            <a:pPr algn="just"/>
            <a:r>
              <a:rPr lang="pt-BR" sz="6400" b="1" dirty="0">
                <a:solidFill>
                  <a:schemeClr val="bg1"/>
                </a:solidFill>
              </a:rPr>
              <a:t>O objetivo da SOA  </a:t>
            </a:r>
            <a:r>
              <a:rPr lang="pt-BR" sz="6400" b="1" dirty="0" smtClean="0">
                <a:solidFill>
                  <a:srgbClr val="00863D"/>
                </a:solidFill>
              </a:rPr>
              <a:t>é  </a:t>
            </a:r>
            <a:r>
              <a:rPr lang="pt-BR" sz="6400" b="1" dirty="0">
                <a:solidFill>
                  <a:srgbClr val="00863D"/>
                </a:solidFill>
              </a:rPr>
              <a:t>estruturar sistemas </a:t>
            </a:r>
            <a:r>
              <a:rPr lang="pt-BR" sz="6400" b="1" dirty="0" smtClean="0">
                <a:solidFill>
                  <a:srgbClr val="00863D"/>
                </a:solidFill>
              </a:rPr>
              <a:t>distribuídos </a:t>
            </a:r>
            <a:r>
              <a:rPr lang="pt-BR" sz="6400" b="1" dirty="0">
                <a:solidFill>
                  <a:srgbClr val="00863D"/>
                </a:solidFill>
              </a:rPr>
              <a:t>com base </a:t>
            </a:r>
            <a:r>
              <a:rPr lang="pt-BR" sz="6400" b="1" dirty="0" smtClean="0">
                <a:solidFill>
                  <a:srgbClr val="00863D"/>
                </a:solidFill>
              </a:rPr>
              <a:t>nas abstrações </a:t>
            </a:r>
            <a:r>
              <a:rPr lang="pt-BR" sz="6400" b="1" dirty="0">
                <a:solidFill>
                  <a:srgbClr val="00863D"/>
                </a:solidFill>
              </a:rPr>
              <a:t>de regras e </a:t>
            </a:r>
            <a:r>
              <a:rPr lang="pt-BR" sz="6400" b="1" dirty="0" smtClean="0">
                <a:solidFill>
                  <a:srgbClr val="00863D"/>
                </a:solidFill>
              </a:rPr>
              <a:t>funções </a:t>
            </a:r>
            <a:r>
              <a:rPr lang="pt-BR" sz="6400" b="1" dirty="0">
                <a:solidFill>
                  <a:srgbClr val="00863D"/>
                </a:solidFill>
              </a:rPr>
              <a:t>de </a:t>
            </a:r>
            <a:r>
              <a:rPr lang="pt-BR" sz="6400" b="1" dirty="0" smtClean="0">
                <a:solidFill>
                  <a:srgbClr val="00863D"/>
                </a:solidFill>
              </a:rPr>
              <a:t>negócio</a:t>
            </a:r>
            <a:r>
              <a:rPr lang="pt-BR" sz="6400" dirty="0" smtClean="0">
                <a:solidFill>
                  <a:srgbClr val="00863D"/>
                </a:solidFill>
              </a:rPr>
              <a:t> </a:t>
            </a:r>
            <a:r>
              <a:rPr lang="pt-BR" sz="6400" dirty="0">
                <a:solidFill>
                  <a:schemeClr val="bg1"/>
                </a:solidFill>
              </a:rPr>
              <a:t>(JOSUTTIS, 2007).</a:t>
            </a:r>
          </a:p>
          <a:p>
            <a:pPr algn="just"/>
            <a:endParaRPr lang="pt-BR" sz="6400" dirty="0" smtClean="0">
              <a:solidFill>
                <a:schemeClr val="bg1"/>
              </a:solidFill>
            </a:endParaRPr>
          </a:p>
          <a:p>
            <a:pPr algn="just"/>
            <a:r>
              <a:rPr lang="pt-BR" sz="6400" b="1" dirty="0" smtClean="0">
                <a:solidFill>
                  <a:schemeClr val="bg1"/>
                </a:solidFill>
              </a:rPr>
              <a:t>Segundo </a:t>
            </a:r>
            <a:r>
              <a:rPr lang="pt-BR" sz="6400" b="1" dirty="0">
                <a:solidFill>
                  <a:schemeClr val="bg1"/>
                </a:solidFill>
              </a:rPr>
              <a:t>(JOSUTTIS, 2007), o funcionamento de SOA baseia-se em </a:t>
            </a:r>
            <a:r>
              <a:rPr lang="pt-BR" sz="6400" b="1" dirty="0" smtClean="0">
                <a:solidFill>
                  <a:schemeClr val="bg1"/>
                </a:solidFill>
              </a:rPr>
              <a:t>três </a:t>
            </a:r>
            <a:r>
              <a:rPr lang="pt-BR" sz="6400" b="1" dirty="0">
                <a:solidFill>
                  <a:schemeClr val="bg1"/>
                </a:solidFill>
              </a:rPr>
              <a:t>conceitos: </a:t>
            </a:r>
            <a:endParaRPr lang="pt-BR" sz="6400" b="1" dirty="0" smtClean="0">
              <a:solidFill>
                <a:schemeClr val="bg1"/>
              </a:solidFill>
            </a:endParaRPr>
          </a:p>
          <a:p>
            <a:pPr algn="just"/>
            <a:endParaRPr lang="pt-BR" sz="6400" dirty="0" smtClean="0">
              <a:solidFill>
                <a:schemeClr val="bg1"/>
              </a:solidFill>
            </a:endParaRPr>
          </a:p>
          <a:p>
            <a:pPr algn="just">
              <a:buFont typeface="Arial" pitchFamily="34" charset="0"/>
              <a:buChar char="•"/>
            </a:pPr>
            <a:r>
              <a:rPr lang="pt-BR" sz="6400" dirty="0" smtClean="0">
                <a:solidFill>
                  <a:schemeClr val="bg1"/>
                </a:solidFill>
              </a:rPr>
              <a:t> </a:t>
            </a:r>
            <a:r>
              <a:rPr lang="pt-BR" sz="6400" b="1" dirty="0" smtClean="0">
                <a:solidFill>
                  <a:srgbClr val="00863D"/>
                </a:solidFill>
              </a:rPr>
              <a:t>Serviços - Conjunto de funções, abstrações de funcionalidades de negócios de um sistema com uma interface bem definida</a:t>
            </a:r>
            <a:r>
              <a:rPr lang="pt-BR" sz="6400" dirty="0" smtClean="0">
                <a:solidFill>
                  <a:srgbClr val="00863D"/>
                </a:solidFill>
              </a:rPr>
              <a:t>;</a:t>
            </a:r>
          </a:p>
          <a:p>
            <a:pPr algn="just"/>
            <a:endParaRPr lang="pt-BR" sz="6400" dirty="0">
              <a:solidFill>
                <a:srgbClr val="00863D"/>
              </a:solidFill>
            </a:endParaRPr>
          </a:p>
          <a:p>
            <a:pPr algn="just">
              <a:buFont typeface="Arial" pitchFamily="34" charset="0"/>
              <a:buChar char="•"/>
            </a:pPr>
            <a:r>
              <a:rPr lang="pt-BR" sz="6400" dirty="0" smtClean="0">
                <a:solidFill>
                  <a:srgbClr val="00863D"/>
                </a:solidFill>
              </a:rPr>
              <a:t> </a:t>
            </a:r>
            <a:r>
              <a:rPr lang="pt-BR" sz="6400" b="1" dirty="0" smtClean="0">
                <a:solidFill>
                  <a:srgbClr val="00863D"/>
                </a:solidFill>
              </a:rPr>
              <a:t>Interoperabilidade  - Visa a integração entre sistemas e representa um objetivo fundamental da orientação a serviços. e </a:t>
            </a:r>
          </a:p>
          <a:p>
            <a:pPr algn="just">
              <a:buFont typeface="Arial" pitchFamily="34" charset="0"/>
              <a:buChar char="•"/>
            </a:pPr>
            <a:endParaRPr lang="pt-BR" sz="6400" b="1" dirty="0" smtClean="0">
              <a:solidFill>
                <a:srgbClr val="00863D"/>
              </a:solidFill>
            </a:endParaRPr>
          </a:p>
          <a:p>
            <a:pPr algn="just">
              <a:buFont typeface="Arial" pitchFamily="34" charset="0"/>
              <a:buChar char="•"/>
            </a:pPr>
            <a:r>
              <a:rPr lang="pt-BR" sz="6400" b="1" dirty="0" smtClean="0">
                <a:solidFill>
                  <a:srgbClr val="00863D"/>
                </a:solidFill>
              </a:rPr>
              <a:t> baixo acoplamento - É um conceito vital para o funcionamento de um sistema distribuído, uma vez que ele determina que diferentes partes e funcionalidades de um sistema sejam independentes umas das outras.</a:t>
            </a:r>
          </a:p>
          <a:p>
            <a:pPr algn="just"/>
            <a:endParaRPr lang="pt-BR" sz="2800" dirty="0">
              <a:solidFill>
                <a:schemeClr val="bg1"/>
              </a:solidFill>
            </a:endParaRPr>
          </a:p>
          <a:p>
            <a:pPr algn="just"/>
            <a:endParaRPr lang="pt-BR" sz="2800" dirty="0" smtClean="0">
              <a:solidFill>
                <a:schemeClr val="bg1"/>
              </a:solidFill>
            </a:endParaRPr>
          </a:p>
          <a:p>
            <a:pPr algn="just"/>
            <a:endParaRPr lang="pt-BR" sz="2800" dirty="0" smtClean="0">
              <a:solidFill>
                <a:schemeClr val="bg1"/>
              </a:solidFill>
            </a:endParaRPr>
          </a:p>
          <a:p>
            <a:pPr algn="just"/>
            <a:endParaRPr lang="pt-BR" sz="2800" b="1" i="1" u="sng" dirty="0">
              <a:solidFill>
                <a:schemeClr val="bg1"/>
              </a:solidFill>
            </a:endParaRPr>
          </a:p>
          <a:p>
            <a:pPr algn="just"/>
            <a:r>
              <a:rPr lang="pt-BR" sz="2000" dirty="0"/>
              <a:t>A </a:t>
            </a:r>
            <a:r>
              <a:rPr lang="pt-BR" sz="2000" dirty="0" smtClean="0"/>
              <a:t>Arquitetura</a:t>
            </a:r>
            <a:endParaRPr lang="pt-BR" sz="2000" b="1" i="1"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11</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fontScale="85000" lnSpcReduction="20000"/>
          </a:bodyPr>
          <a:lstStyle/>
          <a:p>
            <a:r>
              <a:rPr lang="pt-BR" sz="2200" b="1" i="1" u="sng" dirty="0" smtClean="0">
                <a:solidFill>
                  <a:schemeClr val="bg1"/>
                </a:solidFill>
              </a:rPr>
              <a:t>REVISÃO DA LITERATURA</a:t>
            </a:r>
          </a:p>
          <a:p>
            <a:endParaRPr lang="pt-BR" sz="1600" b="1" i="1" u="sng" dirty="0" smtClean="0">
              <a:solidFill>
                <a:schemeClr val="bg1"/>
              </a:solidFill>
            </a:endParaRPr>
          </a:p>
          <a:p>
            <a:pPr algn="just"/>
            <a:endParaRPr lang="pt-BR" sz="1600" b="1" dirty="0" smtClean="0">
              <a:solidFill>
                <a:srgbClr val="00863D"/>
              </a:solidFill>
            </a:endParaRPr>
          </a:p>
          <a:p>
            <a:pPr algn="just"/>
            <a:endParaRPr lang="pt-BR" sz="1600" b="1" dirty="0">
              <a:solidFill>
                <a:srgbClr val="00863D"/>
              </a:solidFill>
            </a:endParaRPr>
          </a:p>
          <a:p>
            <a:pPr algn="just"/>
            <a:r>
              <a:rPr lang="pt-BR" sz="1900" b="1" dirty="0" smtClean="0">
                <a:solidFill>
                  <a:srgbClr val="00863D"/>
                </a:solidFill>
              </a:rPr>
              <a:t>Segundo (BIANCO </a:t>
            </a:r>
            <a:r>
              <a:rPr lang="pt-BR" sz="1900" b="1" dirty="0" err="1" smtClean="0">
                <a:solidFill>
                  <a:srgbClr val="00863D"/>
                </a:solidFill>
              </a:rPr>
              <a:t>et</a:t>
            </a:r>
            <a:r>
              <a:rPr lang="pt-BR" sz="1900" b="1" dirty="0" smtClean="0">
                <a:solidFill>
                  <a:srgbClr val="00863D"/>
                </a:solidFill>
              </a:rPr>
              <a:t> al., 2007), SOA  é um estilo arquitetural e para implementá-lo podem ser usadas diversas tecnologias tais como RMI ( Remote </a:t>
            </a:r>
            <a:r>
              <a:rPr lang="pt-BR" sz="1900" b="1" dirty="0" err="1" smtClean="0">
                <a:solidFill>
                  <a:srgbClr val="00863D"/>
                </a:solidFill>
              </a:rPr>
              <a:t>Method</a:t>
            </a:r>
            <a:r>
              <a:rPr lang="pt-BR" sz="1900" b="1" dirty="0" smtClean="0">
                <a:solidFill>
                  <a:srgbClr val="00863D"/>
                </a:solidFill>
              </a:rPr>
              <a:t> </a:t>
            </a:r>
            <a:r>
              <a:rPr lang="pt-BR" sz="1900" b="1" dirty="0" err="1" smtClean="0">
                <a:solidFill>
                  <a:srgbClr val="00863D"/>
                </a:solidFill>
              </a:rPr>
              <a:t>Invocation</a:t>
            </a:r>
            <a:r>
              <a:rPr lang="pt-BR" sz="1900" b="1" dirty="0" smtClean="0">
                <a:solidFill>
                  <a:srgbClr val="00863D"/>
                </a:solidFill>
              </a:rPr>
              <a:t>), </a:t>
            </a:r>
            <a:r>
              <a:rPr lang="en-US" sz="1900" b="1" dirty="0" smtClean="0">
                <a:solidFill>
                  <a:srgbClr val="00863D"/>
                </a:solidFill>
              </a:rPr>
              <a:t>CORBA (Common Object Request Broker Architecture), DCOM (Distributed Component </a:t>
            </a:r>
            <a:r>
              <a:rPr lang="pt-BR" sz="1900" b="1" dirty="0" err="1" smtClean="0">
                <a:solidFill>
                  <a:srgbClr val="00863D"/>
                </a:solidFill>
              </a:rPr>
              <a:t>Object</a:t>
            </a:r>
            <a:r>
              <a:rPr lang="pt-BR" sz="1900" b="1" dirty="0" smtClean="0">
                <a:solidFill>
                  <a:srgbClr val="00863D"/>
                </a:solidFill>
              </a:rPr>
              <a:t> </a:t>
            </a:r>
            <a:r>
              <a:rPr lang="pt-BR" sz="1900" b="1" dirty="0" err="1" smtClean="0">
                <a:solidFill>
                  <a:srgbClr val="00863D"/>
                </a:solidFill>
              </a:rPr>
              <a:t>Model</a:t>
            </a:r>
            <a:r>
              <a:rPr lang="pt-BR" sz="1900" b="1" dirty="0" smtClean="0">
                <a:solidFill>
                  <a:srgbClr val="00863D"/>
                </a:solidFill>
              </a:rPr>
              <a:t>), REST (</a:t>
            </a:r>
            <a:r>
              <a:rPr lang="pt-BR" sz="1900" b="1" dirty="0" err="1" smtClean="0">
                <a:solidFill>
                  <a:srgbClr val="00863D"/>
                </a:solidFill>
              </a:rPr>
              <a:t>Representational</a:t>
            </a:r>
            <a:r>
              <a:rPr lang="pt-BR" sz="1900" b="1" dirty="0" smtClean="0">
                <a:solidFill>
                  <a:srgbClr val="00863D"/>
                </a:solidFill>
              </a:rPr>
              <a:t> </a:t>
            </a:r>
            <a:r>
              <a:rPr lang="pt-BR" sz="1900" b="1" dirty="0" err="1" smtClean="0">
                <a:solidFill>
                  <a:srgbClr val="00863D"/>
                </a:solidFill>
              </a:rPr>
              <a:t>State</a:t>
            </a:r>
            <a:r>
              <a:rPr lang="pt-BR" sz="1900" b="1" dirty="0" smtClean="0">
                <a:solidFill>
                  <a:srgbClr val="00863D"/>
                </a:solidFill>
              </a:rPr>
              <a:t> </a:t>
            </a:r>
            <a:r>
              <a:rPr lang="pt-BR" sz="1900" b="1" dirty="0" err="1" smtClean="0">
                <a:solidFill>
                  <a:srgbClr val="00863D"/>
                </a:solidFill>
              </a:rPr>
              <a:t>Transfer</a:t>
            </a:r>
            <a:r>
              <a:rPr lang="pt-BR" sz="1900" b="1" dirty="0" smtClean="0">
                <a:solidFill>
                  <a:srgbClr val="00863D"/>
                </a:solidFill>
              </a:rPr>
              <a:t>) e Web </a:t>
            </a:r>
            <a:r>
              <a:rPr lang="pt-BR" sz="1900" b="1" dirty="0" err="1" smtClean="0">
                <a:solidFill>
                  <a:srgbClr val="00863D"/>
                </a:solidFill>
              </a:rPr>
              <a:t>Services</a:t>
            </a:r>
            <a:r>
              <a:rPr lang="pt-BR" sz="1900" b="1" dirty="0" smtClean="0">
                <a:solidFill>
                  <a:srgbClr val="00863D"/>
                </a:solidFill>
              </a:rPr>
              <a:t>, que é uma das principais tecnologias para implementação desses serviços.</a:t>
            </a:r>
          </a:p>
          <a:p>
            <a:pPr algn="just"/>
            <a:endParaRPr lang="pt-BR" sz="1900" b="1" dirty="0" smtClean="0">
              <a:solidFill>
                <a:srgbClr val="00863D"/>
              </a:solidFill>
            </a:endParaRPr>
          </a:p>
          <a:p>
            <a:pPr algn="just"/>
            <a:endParaRPr lang="pt-BR" sz="1900" b="1" dirty="0" smtClean="0">
              <a:solidFill>
                <a:srgbClr val="00863D"/>
              </a:solidFill>
            </a:endParaRPr>
          </a:p>
          <a:p>
            <a:pPr algn="just"/>
            <a:r>
              <a:rPr lang="pt-BR" sz="1900" b="1" dirty="0" smtClean="0">
                <a:solidFill>
                  <a:srgbClr val="00863D"/>
                </a:solidFill>
              </a:rPr>
              <a:t>A abordagem de arquiteturas orientadas a serviços (SOA) e de Web </a:t>
            </a:r>
            <a:r>
              <a:rPr lang="pt-BR" sz="1900" b="1" dirty="0" err="1" smtClean="0">
                <a:solidFill>
                  <a:srgbClr val="00863D"/>
                </a:solidFill>
              </a:rPr>
              <a:t>Services</a:t>
            </a:r>
            <a:r>
              <a:rPr lang="pt-BR" sz="1900" b="1" dirty="0" smtClean="0">
                <a:solidFill>
                  <a:srgbClr val="00863D"/>
                </a:solidFill>
              </a:rPr>
              <a:t> estão centradas no conceito de serviço, tanto no nível de negócios quanto no nível tecnológico, e compartilham os mesmos princípios.</a:t>
            </a:r>
          </a:p>
          <a:p>
            <a:pPr algn="just"/>
            <a:endParaRPr lang="pt-BR" sz="2800" dirty="0" smtClean="0">
              <a:solidFill>
                <a:schemeClr val="bg1"/>
              </a:solidFill>
            </a:endParaRPr>
          </a:p>
          <a:p>
            <a:pPr algn="just"/>
            <a:endParaRPr lang="pt-BR" sz="2800" dirty="0" smtClean="0">
              <a:solidFill>
                <a:schemeClr val="bg1"/>
              </a:solidFill>
            </a:endParaRPr>
          </a:p>
          <a:p>
            <a:pPr algn="just"/>
            <a:endParaRPr lang="pt-BR" sz="2800" b="1" i="1" u="sng" dirty="0">
              <a:solidFill>
                <a:schemeClr val="bg1"/>
              </a:solidFill>
            </a:endParaRPr>
          </a:p>
          <a:p>
            <a:pPr algn="just"/>
            <a:r>
              <a:rPr lang="pt-BR" sz="2000" dirty="0"/>
              <a:t>A </a:t>
            </a:r>
            <a:r>
              <a:rPr lang="pt-BR" sz="2000" dirty="0" smtClean="0"/>
              <a:t>Arquitetura</a:t>
            </a:r>
            <a:endParaRPr lang="pt-BR" sz="2000" b="1" i="1"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12</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fontScale="77500" lnSpcReduction="20000"/>
          </a:bodyPr>
          <a:lstStyle/>
          <a:p>
            <a:r>
              <a:rPr lang="pt-BR" sz="2400" b="1" i="1" u="sng" dirty="0" smtClean="0">
                <a:solidFill>
                  <a:schemeClr val="bg1"/>
                </a:solidFill>
              </a:rPr>
              <a:t>REVISÃO DA LITERATURA</a:t>
            </a:r>
          </a:p>
          <a:p>
            <a:endParaRPr lang="pt-BR" sz="3400" b="1" i="1" u="sng" dirty="0" smtClean="0">
              <a:solidFill>
                <a:schemeClr val="bg1"/>
              </a:solidFill>
            </a:endParaRPr>
          </a:p>
          <a:p>
            <a:pPr algn="just"/>
            <a:r>
              <a:rPr lang="pt-BR" sz="2400" b="1" i="1" u="sng" dirty="0" smtClean="0">
                <a:solidFill>
                  <a:srgbClr val="FF0000"/>
                </a:solidFill>
              </a:rPr>
              <a:t>Web </a:t>
            </a:r>
            <a:r>
              <a:rPr lang="pt-BR" sz="2400" b="1" i="1" u="sng" dirty="0" err="1" smtClean="0">
                <a:solidFill>
                  <a:srgbClr val="FF0000"/>
                </a:solidFill>
              </a:rPr>
              <a:t>Services</a:t>
            </a:r>
            <a:endParaRPr lang="pt-BR" sz="2400" b="1" i="1" u="sng" dirty="0" smtClean="0">
              <a:solidFill>
                <a:srgbClr val="FF0000"/>
              </a:solidFill>
            </a:endParaRPr>
          </a:p>
          <a:p>
            <a:pPr algn="just"/>
            <a:endParaRPr lang="pt-BR" sz="2100" b="1" i="1" u="sng" dirty="0">
              <a:solidFill>
                <a:schemeClr val="bg1"/>
              </a:solidFill>
            </a:endParaRPr>
          </a:p>
          <a:p>
            <a:pPr algn="just"/>
            <a:r>
              <a:rPr lang="pt-BR" sz="2100" b="1" dirty="0">
                <a:solidFill>
                  <a:srgbClr val="00863D"/>
                </a:solidFill>
              </a:rPr>
              <a:t>Web </a:t>
            </a:r>
            <a:r>
              <a:rPr lang="pt-BR" sz="2100" b="1" dirty="0" err="1">
                <a:solidFill>
                  <a:srgbClr val="00863D"/>
                </a:solidFill>
              </a:rPr>
              <a:t>Service</a:t>
            </a:r>
            <a:r>
              <a:rPr lang="pt-BR" sz="2100" b="1" dirty="0">
                <a:solidFill>
                  <a:srgbClr val="00863D"/>
                </a:solidFill>
              </a:rPr>
              <a:t> pode ser definido como um sistema de software projetado para </a:t>
            </a:r>
            <a:r>
              <a:rPr lang="pt-BR" sz="2100" b="1" dirty="0" smtClean="0">
                <a:solidFill>
                  <a:srgbClr val="00863D"/>
                </a:solidFill>
              </a:rPr>
              <a:t>suportar interações interoperáveis </a:t>
            </a:r>
            <a:r>
              <a:rPr lang="pt-BR" sz="2100" b="1" dirty="0" err="1" smtClean="0">
                <a:solidFill>
                  <a:srgbClr val="00863D"/>
                </a:solidFill>
              </a:rPr>
              <a:t>máquina-a-máquina</a:t>
            </a:r>
            <a:r>
              <a:rPr lang="pt-BR" sz="2100" b="1" dirty="0" smtClean="0">
                <a:solidFill>
                  <a:srgbClr val="00863D"/>
                </a:solidFill>
              </a:rPr>
              <a:t> </a:t>
            </a:r>
            <a:r>
              <a:rPr lang="pt-BR" sz="2100" b="1" dirty="0">
                <a:solidFill>
                  <a:srgbClr val="00863D"/>
                </a:solidFill>
              </a:rPr>
              <a:t>sobre uma rede (BOOTH </a:t>
            </a:r>
            <a:r>
              <a:rPr lang="pt-BR" sz="2100" b="1" dirty="0" err="1">
                <a:solidFill>
                  <a:srgbClr val="00863D"/>
                </a:solidFill>
              </a:rPr>
              <a:t>et</a:t>
            </a:r>
            <a:r>
              <a:rPr lang="pt-BR" sz="2100" b="1" dirty="0">
                <a:solidFill>
                  <a:srgbClr val="00863D"/>
                </a:solidFill>
              </a:rPr>
              <a:t> al., 2004</a:t>
            </a:r>
            <a:r>
              <a:rPr lang="pt-BR" sz="2100" b="1" dirty="0" smtClean="0">
                <a:solidFill>
                  <a:srgbClr val="00863D"/>
                </a:solidFill>
              </a:rPr>
              <a:t>).</a:t>
            </a:r>
          </a:p>
          <a:p>
            <a:pPr algn="just"/>
            <a:endParaRPr lang="pt-BR" sz="2100" b="1" dirty="0">
              <a:solidFill>
                <a:srgbClr val="00863D"/>
              </a:solidFill>
            </a:endParaRPr>
          </a:p>
          <a:p>
            <a:pPr algn="just"/>
            <a:r>
              <a:rPr lang="pt-BR" sz="2000" b="1" dirty="0">
                <a:solidFill>
                  <a:srgbClr val="00863D"/>
                </a:solidFill>
              </a:rPr>
              <a:t>Um dos fatores da </a:t>
            </a:r>
            <a:r>
              <a:rPr lang="pt-BR" sz="2000" b="1" dirty="0" smtClean="0">
                <a:solidFill>
                  <a:srgbClr val="00863D"/>
                </a:solidFill>
              </a:rPr>
              <a:t>aceitação </a:t>
            </a:r>
            <a:r>
              <a:rPr lang="pt-BR" sz="2000" b="1" dirty="0">
                <a:solidFill>
                  <a:srgbClr val="00863D"/>
                </a:solidFill>
              </a:rPr>
              <a:t>de Web </a:t>
            </a:r>
            <a:r>
              <a:rPr lang="pt-BR" sz="2000" b="1" dirty="0" err="1">
                <a:solidFill>
                  <a:srgbClr val="00863D"/>
                </a:solidFill>
              </a:rPr>
              <a:t>Services</a:t>
            </a:r>
            <a:r>
              <a:rPr lang="pt-BR" sz="2000" b="1" dirty="0">
                <a:solidFill>
                  <a:srgbClr val="00863D"/>
                </a:solidFill>
              </a:rPr>
              <a:t> </a:t>
            </a:r>
            <a:r>
              <a:rPr lang="pt-BR" sz="2000" b="1" dirty="0" smtClean="0">
                <a:solidFill>
                  <a:srgbClr val="00863D"/>
                </a:solidFill>
              </a:rPr>
              <a:t>est</a:t>
            </a:r>
            <a:r>
              <a:rPr lang="pt-BR" sz="2000" b="1" dirty="0">
                <a:solidFill>
                  <a:srgbClr val="00863D"/>
                </a:solidFill>
              </a:rPr>
              <a:t>á</a:t>
            </a:r>
            <a:r>
              <a:rPr lang="pt-BR" sz="2000" b="1" dirty="0" smtClean="0">
                <a:solidFill>
                  <a:srgbClr val="00863D"/>
                </a:solidFill>
              </a:rPr>
              <a:t> </a:t>
            </a:r>
            <a:r>
              <a:rPr lang="pt-BR" sz="2000" b="1" dirty="0">
                <a:solidFill>
                  <a:srgbClr val="00863D"/>
                </a:solidFill>
              </a:rPr>
              <a:t>no fato dele usar protocolos abertos</a:t>
            </a:r>
          </a:p>
          <a:p>
            <a:pPr algn="just"/>
            <a:r>
              <a:rPr lang="pt-BR" sz="2000" b="1" dirty="0">
                <a:solidFill>
                  <a:srgbClr val="00863D"/>
                </a:solidFill>
              </a:rPr>
              <a:t>de </a:t>
            </a:r>
            <a:r>
              <a:rPr lang="pt-BR" sz="2000" b="1" dirty="0" smtClean="0">
                <a:solidFill>
                  <a:srgbClr val="00863D"/>
                </a:solidFill>
              </a:rPr>
              <a:t>comunicação </a:t>
            </a:r>
            <a:r>
              <a:rPr lang="pt-BR" sz="2000" b="1" dirty="0">
                <a:solidFill>
                  <a:srgbClr val="00863D"/>
                </a:solidFill>
              </a:rPr>
              <a:t>na Internet e XML para transacionar o seu </a:t>
            </a:r>
            <a:r>
              <a:rPr lang="pt-BR" sz="2000" b="1" dirty="0" smtClean="0">
                <a:solidFill>
                  <a:srgbClr val="00863D"/>
                </a:solidFill>
              </a:rPr>
              <a:t>negócio.</a:t>
            </a:r>
          </a:p>
          <a:p>
            <a:endParaRPr lang="pt-BR" sz="2100" b="1" i="1" u="sng" dirty="0">
              <a:solidFill>
                <a:srgbClr val="00863D"/>
              </a:solidFill>
            </a:endParaRPr>
          </a:p>
          <a:p>
            <a:pPr algn="just"/>
            <a:r>
              <a:rPr lang="pt-BR" sz="2100" b="1" dirty="0">
                <a:solidFill>
                  <a:srgbClr val="00863D"/>
                </a:solidFill>
              </a:rPr>
              <a:t>A plataforma de Web </a:t>
            </a:r>
            <a:r>
              <a:rPr lang="pt-BR" sz="2100" b="1" dirty="0" err="1">
                <a:solidFill>
                  <a:srgbClr val="00863D"/>
                </a:solidFill>
              </a:rPr>
              <a:t>Services</a:t>
            </a:r>
            <a:r>
              <a:rPr lang="pt-BR" sz="2100" b="1" dirty="0">
                <a:solidFill>
                  <a:srgbClr val="00863D"/>
                </a:solidFill>
              </a:rPr>
              <a:t> é</a:t>
            </a:r>
            <a:r>
              <a:rPr lang="pt-BR" sz="2100" b="1" dirty="0" smtClean="0">
                <a:solidFill>
                  <a:srgbClr val="00863D"/>
                </a:solidFill>
              </a:rPr>
              <a:t> </a:t>
            </a:r>
            <a:r>
              <a:rPr lang="pt-BR" sz="2100" b="1" dirty="0">
                <a:solidFill>
                  <a:srgbClr val="00863D"/>
                </a:solidFill>
              </a:rPr>
              <a:t>definida por </a:t>
            </a:r>
            <a:r>
              <a:rPr lang="pt-BR" sz="2100" b="1" dirty="0" smtClean="0">
                <a:solidFill>
                  <a:srgbClr val="00863D"/>
                </a:solidFill>
              </a:rPr>
              <a:t>vários padr</a:t>
            </a:r>
            <a:r>
              <a:rPr lang="pt-BR" sz="2100" b="1" dirty="0">
                <a:solidFill>
                  <a:srgbClr val="00863D"/>
                </a:solidFill>
              </a:rPr>
              <a:t>õ</a:t>
            </a:r>
            <a:r>
              <a:rPr lang="pt-BR" sz="2100" b="1" dirty="0" smtClean="0">
                <a:solidFill>
                  <a:srgbClr val="00863D"/>
                </a:solidFill>
              </a:rPr>
              <a:t>es </a:t>
            </a:r>
            <a:r>
              <a:rPr lang="pt-BR" sz="2100" b="1" dirty="0">
                <a:solidFill>
                  <a:srgbClr val="00863D"/>
                </a:solidFill>
              </a:rPr>
              <a:t>da </a:t>
            </a:r>
            <a:r>
              <a:rPr lang="pt-BR" sz="2100" b="1" dirty="0" smtClean="0">
                <a:solidFill>
                  <a:srgbClr val="00863D"/>
                </a:solidFill>
              </a:rPr>
              <a:t>indústria suportados por </a:t>
            </a:r>
            <a:r>
              <a:rPr lang="pt-BR" sz="2100" b="1" dirty="0">
                <a:solidFill>
                  <a:srgbClr val="00863D"/>
                </a:solidFill>
              </a:rPr>
              <a:t>todas as comunidades de fornecedores. Essa plataforma </a:t>
            </a:r>
            <a:r>
              <a:rPr lang="pt-BR" sz="2100" b="1" dirty="0" smtClean="0">
                <a:solidFill>
                  <a:srgbClr val="00863D"/>
                </a:solidFill>
              </a:rPr>
              <a:t>est</a:t>
            </a:r>
            <a:r>
              <a:rPr lang="pt-BR" sz="2100" b="1" dirty="0">
                <a:solidFill>
                  <a:srgbClr val="00863D"/>
                </a:solidFill>
              </a:rPr>
              <a:t>á</a:t>
            </a:r>
            <a:r>
              <a:rPr lang="pt-BR" sz="2100" b="1" dirty="0" smtClean="0">
                <a:solidFill>
                  <a:srgbClr val="00863D"/>
                </a:solidFill>
              </a:rPr>
              <a:t> </a:t>
            </a:r>
            <a:r>
              <a:rPr lang="pt-BR" sz="2100" b="1" dirty="0">
                <a:solidFill>
                  <a:srgbClr val="00863D"/>
                </a:solidFill>
              </a:rPr>
              <a:t>associada </a:t>
            </a:r>
            <a:r>
              <a:rPr lang="pt-BR" sz="2100" b="1" dirty="0" smtClean="0">
                <a:solidFill>
                  <a:srgbClr val="00863D"/>
                </a:solidFill>
              </a:rPr>
              <a:t>à coleção de padrões e especificações </a:t>
            </a:r>
            <a:r>
              <a:rPr lang="pt-BR" sz="2100" b="1" dirty="0">
                <a:solidFill>
                  <a:srgbClr val="00863D"/>
                </a:solidFill>
              </a:rPr>
              <a:t>de tecnologias abertas tais como </a:t>
            </a:r>
            <a:r>
              <a:rPr lang="pt-BR" sz="2100" b="1" dirty="0" err="1">
                <a:solidFill>
                  <a:srgbClr val="00863D"/>
                </a:solidFill>
              </a:rPr>
              <a:t>Simple</a:t>
            </a:r>
            <a:r>
              <a:rPr lang="pt-BR" sz="2100" b="1" dirty="0">
                <a:solidFill>
                  <a:srgbClr val="00863D"/>
                </a:solidFill>
              </a:rPr>
              <a:t> </a:t>
            </a:r>
            <a:r>
              <a:rPr lang="pt-BR" sz="2100" b="1" dirty="0" err="1">
                <a:solidFill>
                  <a:srgbClr val="00863D"/>
                </a:solidFill>
              </a:rPr>
              <a:t>Object</a:t>
            </a:r>
            <a:r>
              <a:rPr lang="pt-BR" sz="2100" b="1" dirty="0">
                <a:solidFill>
                  <a:srgbClr val="00863D"/>
                </a:solidFill>
              </a:rPr>
              <a:t> Access </a:t>
            </a:r>
            <a:r>
              <a:rPr lang="pt-BR" sz="2100" b="1" dirty="0" err="1">
                <a:solidFill>
                  <a:srgbClr val="00863D"/>
                </a:solidFill>
              </a:rPr>
              <a:t>Protocol</a:t>
            </a:r>
            <a:r>
              <a:rPr lang="pt-BR" sz="2100" b="1" dirty="0">
                <a:solidFill>
                  <a:srgbClr val="00863D"/>
                </a:solidFill>
              </a:rPr>
              <a:t> (SOAP), </a:t>
            </a:r>
            <a:r>
              <a:rPr lang="pt-BR" sz="2100" b="1" dirty="0" smtClean="0">
                <a:solidFill>
                  <a:srgbClr val="00863D"/>
                </a:solidFill>
              </a:rPr>
              <a:t>Web </a:t>
            </a:r>
            <a:r>
              <a:rPr lang="pt-BR" sz="2100" b="1" dirty="0" err="1" smtClean="0">
                <a:solidFill>
                  <a:srgbClr val="00863D"/>
                </a:solidFill>
              </a:rPr>
              <a:t>Services</a:t>
            </a:r>
            <a:r>
              <a:rPr lang="pt-BR" sz="2100" b="1" dirty="0" smtClean="0">
                <a:solidFill>
                  <a:srgbClr val="00863D"/>
                </a:solidFill>
              </a:rPr>
              <a:t> </a:t>
            </a:r>
            <a:r>
              <a:rPr lang="pt-BR" sz="2100" b="1" dirty="0" err="1">
                <a:solidFill>
                  <a:srgbClr val="00863D"/>
                </a:solidFill>
              </a:rPr>
              <a:t>Description</a:t>
            </a:r>
            <a:r>
              <a:rPr lang="pt-BR" sz="2100" b="1" dirty="0">
                <a:solidFill>
                  <a:srgbClr val="00863D"/>
                </a:solidFill>
              </a:rPr>
              <a:t> </a:t>
            </a:r>
            <a:r>
              <a:rPr lang="pt-BR" sz="2100" b="1" dirty="0" err="1">
                <a:solidFill>
                  <a:srgbClr val="00863D"/>
                </a:solidFill>
              </a:rPr>
              <a:t>Language</a:t>
            </a:r>
            <a:r>
              <a:rPr lang="pt-BR" sz="2100" b="1" dirty="0">
                <a:solidFill>
                  <a:srgbClr val="00863D"/>
                </a:solidFill>
              </a:rPr>
              <a:t> (WSDL) e Universal </a:t>
            </a:r>
            <a:r>
              <a:rPr lang="pt-BR" sz="2100" b="1" dirty="0" err="1">
                <a:solidFill>
                  <a:srgbClr val="00863D"/>
                </a:solidFill>
              </a:rPr>
              <a:t>Description</a:t>
            </a:r>
            <a:r>
              <a:rPr lang="pt-BR" sz="2100" b="1" dirty="0">
                <a:solidFill>
                  <a:srgbClr val="00863D"/>
                </a:solidFill>
              </a:rPr>
              <a:t> </a:t>
            </a:r>
            <a:r>
              <a:rPr lang="pt-BR" sz="2100" b="1" dirty="0" err="1">
                <a:solidFill>
                  <a:srgbClr val="00863D"/>
                </a:solidFill>
              </a:rPr>
              <a:t>and</a:t>
            </a:r>
            <a:r>
              <a:rPr lang="pt-BR" sz="2100" b="1" dirty="0">
                <a:solidFill>
                  <a:srgbClr val="00863D"/>
                </a:solidFill>
              </a:rPr>
              <a:t> Discovery </a:t>
            </a:r>
            <a:r>
              <a:rPr lang="pt-BR" sz="2100" b="1" dirty="0" err="1" smtClean="0">
                <a:solidFill>
                  <a:srgbClr val="00863D"/>
                </a:solidFill>
              </a:rPr>
              <a:t>Information</a:t>
            </a:r>
            <a:r>
              <a:rPr lang="pt-BR" sz="2100" b="1" dirty="0" smtClean="0">
                <a:solidFill>
                  <a:srgbClr val="00863D"/>
                </a:solidFill>
              </a:rPr>
              <a:t> (</a:t>
            </a:r>
            <a:r>
              <a:rPr lang="pt-BR" sz="2100" b="1" dirty="0">
                <a:solidFill>
                  <a:srgbClr val="00863D"/>
                </a:solidFill>
              </a:rPr>
              <a:t>UDDI). </a:t>
            </a:r>
            <a:endParaRPr lang="pt-BR" sz="2100" b="1" dirty="0" smtClean="0">
              <a:solidFill>
                <a:srgbClr val="00863D"/>
              </a:solidFill>
            </a:endParaRPr>
          </a:p>
          <a:p>
            <a:pPr algn="just"/>
            <a:endParaRPr lang="pt-BR" sz="2800" dirty="0" smtClean="0">
              <a:solidFill>
                <a:schemeClr val="bg1"/>
              </a:solidFill>
            </a:endParaRPr>
          </a:p>
          <a:p>
            <a:pPr algn="just"/>
            <a:endParaRPr lang="pt-BR" sz="2800" b="1" i="1" u="sng" dirty="0">
              <a:solidFill>
                <a:schemeClr val="bg1"/>
              </a:solidFill>
            </a:endParaRPr>
          </a:p>
          <a:p>
            <a:pPr algn="just"/>
            <a:r>
              <a:rPr lang="pt-BR" sz="2000" dirty="0"/>
              <a:t>A </a:t>
            </a:r>
            <a:r>
              <a:rPr lang="pt-BR" sz="2000" dirty="0" smtClean="0"/>
              <a:t>Arquitetura</a:t>
            </a:r>
            <a:endParaRPr lang="pt-BR" sz="2000" b="1" i="1"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13</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fontScale="85000" lnSpcReduction="10000"/>
          </a:bodyPr>
          <a:lstStyle/>
          <a:p>
            <a:r>
              <a:rPr lang="pt-BR" sz="2400" b="1" i="1" u="sng" dirty="0" smtClean="0">
                <a:solidFill>
                  <a:schemeClr val="bg1"/>
                </a:solidFill>
              </a:rPr>
              <a:t>REVISÃO DA LITERATURA</a:t>
            </a:r>
          </a:p>
          <a:p>
            <a:endParaRPr lang="pt-BR" sz="3400" b="1" i="1" u="sng" dirty="0" smtClean="0">
              <a:solidFill>
                <a:schemeClr val="bg1"/>
              </a:solidFill>
            </a:endParaRPr>
          </a:p>
          <a:p>
            <a:pPr algn="just"/>
            <a:r>
              <a:rPr lang="pt-BR" sz="2400" b="1" i="1" u="sng" dirty="0" smtClean="0">
                <a:solidFill>
                  <a:schemeClr val="bg1"/>
                </a:solidFill>
              </a:rPr>
              <a:t>Composição dos Web </a:t>
            </a:r>
            <a:r>
              <a:rPr lang="pt-BR" sz="2400" b="1" i="1" u="sng" dirty="0" err="1" smtClean="0">
                <a:solidFill>
                  <a:schemeClr val="bg1"/>
                </a:solidFill>
              </a:rPr>
              <a:t>Services</a:t>
            </a:r>
            <a:endParaRPr lang="pt-BR" sz="2400" b="1" i="1" u="sng" dirty="0" smtClean="0">
              <a:solidFill>
                <a:schemeClr val="bg1"/>
              </a:solidFill>
            </a:endParaRPr>
          </a:p>
          <a:p>
            <a:pPr algn="just"/>
            <a:endParaRPr lang="pt-BR" sz="2100" b="1" i="1" u="sng" dirty="0">
              <a:solidFill>
                <a:schemeClr val="bg1"/>
              </a:solidFill>
            </a:endParaRPr>
          </a:p>
          <a:p>
            <a:pPr algn="just"/>
            <a:r>
              <a:rPr lang="pt-BR" sz="2100" b="1" u="sng" dirty="0" err="1" smtClean="0">
                <a:solidFill>
                  <a:srgbClr val="FF0000"/>
                </a:solidFill>
              </a:rPr>
              <a:t>Simple</a:t>
            </a:r>
            <a:r>
              <a:rPr lang="pt-BR" sz="2100" b="1" u="sng" dirty="0" smtClean="0">
                <a:solidFill>
                  <a:srgbClr val="FF0000"/>
                </a:solidFill>
              </a:rPr>
              <a:t> </a:t>
            </a:r>
            <a:r>
              <a:rPr lang="pt-BR" sz="2100" b="1" u="sng" dirty="0" err="1">
                <a:solidFill>
                  <a:srgbClr val="FF0000"/>
                </a:solidFill>
              </a:rPr>
              <a:t>Object</a:t>
            </a:r>
            <a:r>
              <a:rPr lang="pt-BR" sz="2100" b="1" u="sng" dirty="0">
                <a:solidFill>
                  <a:srgbClr val="FF0000"/>
                </a:solidFill>
              </a:rPr>
              <a:t> Access </a:t>
            </a:r>
            <a:r>
              <a:rPr lang="pt-BR" sz="2100" b="1" u="sng" dirty="0" err="1">
                <a:solidFill>
                  <a:srgbClr val="FF0000"/>
                </a:solidFill>
              </a:rPr>
              <a:t>Protocol</a:t>
            </a:r>
            <a:r>
              <a:rPr lang="pt-BR" sz="2100" b="1" u="sng" dirty="0">
                <a:solidFill>
                  <a:srgbClr val="FF0000"/>
                </a:solidFill>
              </a:rPr>
              <a:t> (SOAP</a:t>
            </a:r>
            <a:r>
              <a:rPr lang="pt-BR" sz="2100" b="1" u="sng" dirty="0" smtClean="0">
                <a:solidFill>
                  <a:srgbClr val="FF0000"/>
                </a:solidFill>
              </a:rPr>
              <a:t>)</a:t>
            </a:r>
          </a:p>
          <a:p>
            <a:pPr algn="just"/>
            <a:endParaRPr lang="pt-BR" sz="2100" b="1" dirty="0" smtClean="0">
              <a:solidFill>
                <a:schemeClr val="bg1"/>
              </a:solidFill>
            </a:endParaRPr>
          </a:p>
          <a:p>
            <a:pPr algn="just"/>
            <a:r>
              <a:rPr lang="pt-BR" sz="2100" b="1" dirty="0" smtClean="0">
                <a:solidFill>
                  <a:srgbClr val="00863D"/>
                </a:solidFill>
              </a:rPr>
              <a:t>SOAP é </a:t>
            </a:r>
            <a:r>
              <a:rPr lang="pt-BR" sz="2100" b="1" dirty="0">
                <a:solidFill>
                  <a:srgbClr val="00863D"/>
                </a:solidFill>
              </a:rPr>
              <a:t>um protocolo de transporte </a:t>
            </a:r>
            <a:r>
              <a:rPr lang="pt-BR" sz="2100" b="1" dirty="0" smtClean="0">
                <a:solidFill>
                  <a:srgbClr val="00863D"/>
                </a:solidFill>
              </a:rPr>
              <a:t>que é responsável </a:t>
            </a:r>
            <a:r>
              <a:rPr lang="pt-BR" sz="2100" b="1" dirty="0">
                <a:solidFill>
                  <a:srgbClr val="00863D"/>
                </a:solidFill>
              </a:rPr>
              <a:t>pela troca de </a:t>
            </a:r>
            <a:r>
              <a:rPr lang="pt-BR" sz="2100" b="1" dirty="0" smtClean="0">
                <a:solidFill>
                  <a:srgbClr val="00863D"/>
                </a:solidFill>
              </a:rPr>
              <a:t>mensagens entre aplicações </a:t>
            </a:r>
            <a:r>
              <a:rPr lang="pt-BR" sz="2100" b="1" dirty="0">
                <a:solidFill>
                  <a:srgbClr val="00863D"/>
                </a:solidFill>
              </a:rPr>
              <a:t>em ambientes </a:t>
            </a:r>
            <a:r>
              <a:rPr lang="pt-BR" sz="2100" b="1" dirty="0" smtClean="0">
                <a:solidFill>
                  <a:srgbClr val="00863D"/>
                </a:solidFill>
              </a:rPr>
              <a:t>distribuídos </a:t>
            </a:r>
            <a:r>
              <a:rPr lang="pt-BR" sz="2100" b="1" dirty="0">
                <a:solidFill>
                  <a:srgbClr val="00863D"/>
                </a:solidFill>
              </a:rPr>
              <a:t>e descentralizados, ele segue um </a:t>
            </a:r>
            <a:r>
              <a:rPr lang="pt-BR" sz="2100" b="1" dirty="0" smtClean="0">
                <a:solidFill>
                  <a:srgbClr val="00863D"/>
                </a:solidFill>
              </a:rPr>
              <a:t>padr</a:t>
            </a:r>
            <a:r>
              <a:rPr lang="pt-BR" sz="2100" b="1" dirty="0">
                <a:solidFill>
                  <a:srgbClr val="00863D"/>
                </a:solidFill>
              </a:rPr>
              <a:t>ã</a:t>
            </a:r>
            <a:r>
              <a:rPr lang="pt-BR" sz="2100" b="1" dirty="0" smtClean="0">
                <a:solidFill>
                  <a:srgbClr val="00863D"/>
                </a:solidFill>
              </a:rPr>
              <a:t>o que foi </a:t>
            </a:r>
            <a:r>
              <a:rPr lang="pt-BR" sz="2100" b="1" dirty="0">
                <a:solidFill>
                  <a:srgbClr val="00863D"/>
                </a:solidFill>
              </a:rPr>
              <a:t>especificado pelas normas da W3C, sendo baseado em XML </a:t>
            </a:r>
            <a:r>
              <a:rPr lang="pt-BR" sz="2100" b="1" dirty="0" smtClean="0">
                <a:solidFill>
                  <a:srgbClr val="00863D"/>
                </a:solidFill>
              </a:rPr>
              <a:t>.</a:t>
            </a:r>
          </a:p>
          <a:p>
            <a:pPr algn="just"/>
            <a:r>
              <a:rPr lang="pt-BR" sz="2100" b="1" dirty="0" smtClean="0">
                <a:solidFill>
                  <a:srgbClr val="00863D"/>
                </a:solidFill>
              </a:rPr>
              <a:t>A estrutura do Protocolo SOAP é composta pelos </a:t>
            </a:r>
            <a:r>
              <a:rPr lang="pt-BR" sz="2100" b="1" dirty="0">
                <a:solidFill>
                  <a:srgbClr val="00863D"/>
                </a:solidFill>
              </a:rPr>
              <a:t>seguintes elementos: </a:t>
            </a:r>
            <a:endParaRPr lang="pt-BR" sz="2100" b="1" dirty="0" smtClean="0">
              <a:solidFill>
                <a:srgbClr val="00863D"/>
              </a:solidFill>
            </a:endParaRPr>
          </a:p>
          <a:p>
            <a:pPr algn="just"/>
            <a:r>
              <a:rPr lang="pt-BR" sz="2100" b="1" i="1" dirty="0" smtClean="0">
                <a:solidFill>
                  <a:srgbClr val="00863D"/>
                </a:solidFill>
              </a:rPr>
              <a:t>envelope</a:t>
            </a:r>
            <a:r>
              <a:rPr lang="pt-BR" sz="2100" b="1" dirty="0" smtClean="0">
                <a:solidFill>
                  <a:srgbClr val="00863D"/>
                </a:solidFill>
              </a:rPr>
              <a:t>, </a:t>
            </a:r>
            <a:r>
              <a:rPr lang="pt-BR" sz="2100" b="1" i="1" dirty="0" err="1" smtClean="0">
                <a:solidFill>
                  <a:srgbClr val="00863D"/>
                </a:solidFill>
              </a:rPr>
              <a:t>body</a:t>
            </a:r>
            <a:r>
              <a:rPr lang="pt-BR" sz="2100" b="1" dirty="0" smtClean="0">
                <a:solidFill>
                  <a:srgbClr val="00863D"/>
                </a:solidFill>
              </a:rPr>
              <a:t> que são obrigatórios e </a:t>
            </a:r>
            <a:r>
              <a:rPr lang="pt-BR" sz="2100" b="1" i="1" dirty="0" smtClean="0">
                <a:solidFill>
                  <a:srgbClr val="00863D"/>
                </a:solidFill>
              </a:rPr>
              <a:t>header</a:t>
            </a:r>
            <a:r>
              <a:rPr lang="pt-BR" sz="2100" b="1" dirty="0" smtClean="0">
                <a:solidFill>
                  <a:srgbClr val="00863D"/>
                </a:solidFill>
              </a:rPr>
              <a:t> e </a:t>
            </a:r>
            <a:r>
              <a:rPr lang="pt-BR" sz="2100" b="1" i="1" dirty="0" err="1" smtClean="0">
                <a:solidFill>
                  <a:srgbClr val="00863D"/>
                </a:solidFill>
              </a:rPr>
              <a:t>fault</a:t>
            </a:r>
            <a:r>
              <a:rPr lang="pt-BR" sz="2100" b="1" dirty="0" smtClean="0">
                <a:solidFill>
                  <a:srgbClr val="00863D"/>
                </a:solidFill>
              </a:rPr>
              <a:t> que são opcionais.</a:t>
            </a:r>
          </a:p>
          <a:p>
            <a:pPr algn="just"/>
            <a:endParaRPr lang="pt-BR" sz="2800" dirty="0" smtClean="0">
              <a:solidFill>
                <a:schemeClr val="bg1"/>
              </a:solidFill>
            </a:endParaRPr>
          </a:p>
          <a:p>
            <a:pPr algn="just"/>
            <a:endParaRPr lang="pt-BR" sz="2800" b="1" i="1" u="sng" dirty="0">
              <a:solidFill>
                <a:schemeClr val="bg1"/>
              </a:solidFill>
            </a:endParaRPr>
          </a:p>
          <a:p>
            <a:pPr algn="just"/>
            <a:r>
              <a:rPr lang="pt-BR" sz="2000" dirty="0"/>
              <a:t>A </a:t>
            </a:r>
            <a:r>
              <a:rPr lang="pt-BR" sz="2000" dirty="0" smtClean="0"/>
              <a:t>Arquitetura</a:t>
            </a:r>
            <a:endParaRPr lang="pt-BR" sz="2000" b="1" i="1"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14</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fontScale="55000" lnSpcReduction="20000"/>
          </a:bodyPr>
          <a:lstStyle/>
          <a:p>
            <a:r>
              <a:rPr lang="pt-BR" sz="3600" b="1" i="1" u="sng" dirty="0" smtClean="0">
                <a:solidFill>
                  <a:schemeClr val="bg1"/>
                </a:solidFill>
              </a:rPr>
              <a:t>REVISÃO DA LITERATURA</a:t>
            </a:r>
          </a:p>
          <a:p>
            <a:endParaRPr lang="pt-BR" b="1" i="1" u="sng" dirty="0" smtClean="0">
              <a:solidFill>
                <a:schemeClr val="bg1"/>
              </a:solidFill>
            </a:endParaRPr>
          </a:p>
          <a:p>
            <a:pPr algn="just"/>
            <a:r>
              <a:rPr lang="pt-BR" b="1" i="1" u="sng" dirty="0" smtClean="0">
                <a:solidFill>
                  <a:schemeClr val="bg1"/>
                </a:solidFill>
              </a:rPr>
              <a:t>Composição dos Web </a:t>
            </a:r>
            <a:r>
              <a:rPr lang="pt-BR" b="1" i="1" u="sng" dirty="0" err="1" smtClean="0">
                <a:solidFill>
                  <a:schemeClr val="bg1"/>
                </a:solidFill>
              </a:rPr>
              <a:t>Services</a:t>
            </a:r>
            <a:endParaRPr lang="pt-BR" b="1" i="1" u="sng" dirty="0" smtClean="0">
              <a:solidFill>
                <a:schemeClr val="bg1"/>
              </a:solidFill>
            </a:endParaRPr>
          </a:p>
          <a:p>
            <a:pPr algn="just"/>
            <a:endParaRPr lang="pt-BR" b="1" i="1" u="sng" dirty="0">
              <a:solidFill>
                <a:schemeClr val="bg1"/>
              </a:solidFill>
            </a:endParaRPr>
          </a:p>
          <a:p>
            <a:pPr algn="just"/>
            <a:endParaRPr lang="pt-BR" b="1" dirty="0" smtClean="0">
              <a:solidFill>
                <a:srgbClr val="00863D"/>
              </a:solidFill>
            </a:endParaRPr>
          </a:p>
          <a:p>
            <a:pPr algn="just"/>
            <a:r>
              <a:rPr lang="pt-BR" b="1" u="sng" dirty="0" smtClean="0">
                <a:solidFill>
                  <a:srgbClr val="FF0000"/>
                </a:solidFill>
              </a:rPr>
              <a:t>Web </a:t>
            </a:r>
            <a:r>
              <a:rPr lang="pt-BR" b="1" u="sng" dirty="0" err="1" smtClean="0">
                <a:solidFill>
                  <a:srgbClr val="FF0000"/>
                </a:solidFill>
              </a:rPr>
              <a:t>Services</a:t>
            </a:r>
            <a:r>
              <a:rPr lang="pt-BR" b="1" u="sng" dirty="0" smtClean="0">
                <a:solidFill>
                  <a:srgbClr val="FF0000"/>
                </a:solidFill>
              </a:rPr>
              <a:t> </a:t>
            </a:r>
            <a:r>
              <a:rPr lang="pt-BR" b="1" u="sng" dirty="0" err="1">
                <a:solidFill>
                  <a:srgbClr val="FF0000"/>
                </a:solidFill>
              </a:rPr>
              <a:t>Description</a:t>
            </a:r>
            <a:r>
              <a:rPr lang="pt-BR" b="1" u="sng" dirty="0">
                <a:solidFill>
                  <a:srgbClr val="FF0000"/>
                </a:solidFill>
              </a:rPr>
              <a:t> </a:t>
            </a:r>
            <a:r>
              <a:rPr lang="pt-BR" b="1" u="sng" dirty="0" err="1">
                <a:solidFill>
                  <a:srgbClr val="FF0000"/>
                </a:solidFill>
              </a:rPr>
              <a:t>Language</a:t>
            </a:r>
            <a:r>
              <a:rPr lang="pt-BR" b="1" u="sng" dirty="0">
                <a:solidFill>
                  <a:srgbClr val="FF0000"/>
                </a:solidFill>
              </a:rPr>
              <a:t> (WSDL) </a:t>
            </a:r>
            <a:endParaRPr lang="pt-BR" b="1" u="sng" dirty="0" smtClean="0">
              <a:solidFill>
                <a:srgbClr val="FF0000"/>
              </a:solidFill>
            </a:endParaRPr>
          </a:p>
          <a:p>
            <a:pPr algn="just"/>
            <a:endParaRPr lang="pt-BR" b="1" dirty="0">
              <a:solidFill>
                <a:srgbClr val="00863D"/>
              </a:solidFill>
            </a:endParaRPr>
          </a:p>
          <a:p>
            <a:pPr algn="just"/>
            <a:r>
              <a:rPr lang="pt-BR" sz="2900" b="1" dirty="0" smtClean="0">
                <a:solidFill>
                  <a:srgbClr val="00863D"/>
                </a:solidFill>
              </a:rPr>
              <a:t>WSDL</a:t>
            </a:r>
            <a:r>
              <a:rPr lang="pt-BR" sz="2900" b="1" dirty="0">
                <a:solidFill>
                  <a:srgbClr val="00863D"/>
                </a:solidFill>
              </a:rPr>
              <a:t> </a:t>
            </a:r>
            <a:r>
              <a:rPr lang="pt-BR" sz="2900" b="1" dirty="0" smtClean="0">
                <a:solidFill>
                  <a:srgbClr val="00863D"/>
                </a:solidFill>
              </a:rPr>
              <a:t>- É </a:t>
            </a:r>
            <a:r>
              <a:rPr lang="pt-BR" sz="2900" b="1" dirty="0">
                <a:solidFill>
                  <a:srgbClr val="00863D"/>
                </a:solidFill>
              </a:rPr>
              <a:t>uma linguagem para </a:t>
            </a:r>
            <a:r>
              <a:rPr lang="pt-BR" sz="2900" b="1" dirty="0" smtClean="0">
                <a:solidFill>
                  <a:srgbClr val="00863D"/>
                </a:solidFill>
              </a:rPr>
              <a:t>descrição  de serviços </a:t>
            </a:r>
            <a:r>
              <a:rPr lang="pt-BR" sz="2900" b="1" dirty="0">
                <a:solidFill>
                  <a:srgbClr val="00863D"/>
                </a:solidFill>
              </a:rPr>
              <a:t>escrita em XML</a:t>
            </a:r>
            <a:r>
              <a:rPr lang="pt-BR" sz="2900" b="1" dirty="0" smtClean="0">
                <a:solidFill>
                  <a:srgbClr val="00863D"/>
                </a:solidFill>
              </a:rPr>
              <a:t>.</a:t>
            </a:r>
          </a:p>
          <a:p>
            <a:pPr algn="just"/>
            <a:endParaRPr lang="pt-BR" sz="2900" b="1" dirty="0">
              <a:solidFill>
                <a:srgbClr val="00863D"/>
              </a:solidFill>
            </a:endParaRPr>
          </a:p>
          <a:p>
            <a:pPr algn="just"/>
            <a:r>
              <a:rPr lang="pt-BR" sz="2900" b="1" dirty="0">
                <a:solidFill>
                  <a:srgbClr val="00863D"/>
                </a:solidFill>
              </a:rPr>
              <a:t>WSDL podem ser mapeados para qualquer linguagem de </a:t>
            </a:r>
            <a:r>
              <a:rPr lang="pt-BR" sz="2900" b="1" dirty="0" smtClean="0">
                <a:solidFill>
                  <a:srgbClr val="00863D"/>
                </a:solidFill>
              </a:rPr>
              <a:t>implementação, </a:t>
            </a:r>
            <a:r>
              <a:rPr lang="pt-BR" sz="2900" b="1" dirty="0">
                <a:solidFill>
                  <a:srgbClr val="00863D"/>
                </a:solidFill>
              </a:rPr>
              <a:t>plataforma,</a:t>
            </a:r>
          </a:p>
          <a:p>
            <a:pPr algn="just"/>
            <a:r>
              <a:rPr lang="pt-BR" sz="2900" b="1" dirty="0">
                <a:solidFill>
                  <a:srgbClr val="00863D"/>
                </a:solidFill>
              </a:rPr>
              <a:t>modelo de objeto e ou sistema de mensagens (BERTINO </a:t>
            </a:r>
            <a:r>
              <a:rPr lang="pt-BR" sz="2900" b="1" dirty="0" err="1">
                <a:solidFill>
                  <a:srgbClr val="00863D"/>
                </a:solidFill>
              </a:rPr>
              <a:t>et</a:t>
            </a:r>
            <a:r>
              <a:rPr lang="pt-BR" sz="2900" b="1" dirty="0">
                <a:solidFill>
                  <a:srgbClr val="00863D"/>
                </a:solidFill>
              </a:rPr>
              <a:t> al., 2010</a:t>
            </a:r>
            <a:r>
              <a:rPr lang="pt-BR" sz="2900" b="1" dirty="0" smtClean="0">
                <a:solidFill>
                  <a:srgbClr val="00863D"/>
                </a:solidFill>
              </a:rPr>
              <a:t>).</a:t>
            </a:r>
          </a:p>
          <a:p>
            <a:pPr algn="just"/>
            <a:endParaRPr lang="pt-BR" sz="2900" b="1" dirty="0">
              <a:solidFill>
                <a:srgbClr val="00863D"/>
              </a:solidFill>
            </a:endParaRPr>
          </a:p>
          <a:p>
            <a:pPr algn="just"/>
            <a:r>
              <a:rPr lang="pt-BR" sz="2900" b="1" dirty="0">
                <a:solidFill>
                  <a:srgbClr val="00863D"/>
                </a:solidFill>
              </a:rPr>
              <a:t>Ele </a:t>
            </a:r>
            <a:r>
              <a:rPr lang="pt-BR" sz="2900" b="1" dirty="0" smtClean="0">
                <a:solidFill>
                  <a:srgbClr val="00863D"/>
                </a:solidFill>
              </a:rPr>
              <a:t>é caracterizado, composto por </a:t>
            </a:r>
            <a:r>
              <a:rPr lang="pt-BR" sz="2900" b="1" dirty="0">
                <a:solidFill>
                  <a:srgbClr val="00863D"/>
                </a:solidFill>
              </a:rPr>
              <a:t>uma parte abstrata, onde </a:t>
            </a:r>
            <a:r>
              <a:rPr lang="pt-BR" sz="2900" b="1" dirty="0" smtClean="0">
                <a:solidFill>
                  <a:srgbClr val="00863D"/>
                </a:solidFill>
              </a:rPr>
              <a:t>é descrita </a:t>
            </a:r>
            <a:r>
              <a:rPr lang="pt-BR" sz="2900" b="1" dirty="0">
                <a:solidFill>
                  <a:srgbClr val="00863D"/>
                </a:solidFill>
              </a:rPr>
              <a:t>a interface do </a:t>
            </a:r>
            <a:r>
              <a:rPr lang="pt-BR" sz="2900" b="1" dirty="0" smtClean="0">
                <a:solidFill>
                  <a:srgbClr val="00863D"/>
                </a:solidFill>
              </a:rPr>
              <a:t>serviço </a:t>
            </a:r>
            <a:r>
              <a:rPr lang="pt-BR" sz="2900" b="1" dirty="0">
                <a:solidFill>
                  <a:srgbClr val="00863D"/>
                </a:solidFill>
              </a:rPr>
              <a:t>e outra concreta local onde </a:t>
            </a:r>
            <a:r>
              <a:rPr lang="pt-BR" sz="2900" b="1" dirty="0" smtClean="0">
                <a:solidFill>
                  <a:srgbClr val="00863D"/>
                </a:solidFill>
              </a:rPr>
              <a:t>são definidos </a:t>
            </a:r>
            <a:r>
              <a:rPr lang="pt-BR" sz="2900" b="1" dirty="0">
                <a:solidFill>
                  <a:srgbClr val="00863D"/>
                </a:solidFill>
              </a:rPr>
              <a:t>os protocolos de </a:t>
            </a:r>
            <a:r>
              <a:rPr lang="pt-BR" sz="2900" b="1" dirty="0" smtClean="0">
                <a:solidFill>
                  <a:srgbClr val="00863D"/>
                </a:solidFill>
              </a:rPr>
              <a:t>conex</a:t>
            </a:r>
            <a:r>
              <a:rPr lang="pt-BR" sz="2900" b="1" dirty="0">
                <a:solidFill>
                  <a:srgbClr val="00863D"/>
                </a:solidFill>
              </a:rPr>
              <a:t>ã</a:t>
            </a:r>
            <a:r>
              <a:rPr lang="pt-BR" sz="2900" b="1" dirty="0" smtClean="0">
                <a:solidFill>
                  <a:srgbClr val="00863D"/>
                </a:solidFill>
              </a:rPr>
              <a:t>o </a:t>
            </a:r>
            <a:r>
              <a:rPr lang="pt-BR" sz="2900" b="1" dirty="0">
                <a:solidFill>
                  <a:srgbClr val="00863D"/>
                </a:solidFill>
              </a:rPr>
              <a:t>e outras </a:t>
            </a:r>
            <a:r>
              <a:rPr lang="pt-BR" sz="2900" b="1" dirty="0" smtClean="0">
                <a:solidFill>
                  <a:srgbClr val="00863D"/>
                </a:solidFill>
              </a:rPr>
              <a:t>informações</a:t>
            </a:r>
          </a:p>
          <a:p>
            <a:pPr algn="just"/>
            <a:endParaRPr lang="pt-BR" sz="2100" b="1" dirty="0" smtClean="0">
              <a:solidFill>
                <a:srgbClr val="00863D"/>
              </a:solidFill>
            </a:endParaRPr>
          </a:p>
          <a:p>
            <a:pPr algn="just"/>
            <a:endParaRPr lang="pt-BR" sz="2800" dirty="0" smtClean="0">
              <a:solidFill>
                <a:schemeClr val="bg1"/>
              </a:solidFill>
            </a:endParaRPr>
          </a:p>
          <a:p>
            <a:pPr algn="just"/>
            <a:endParaRPr lang="pt-BR" sz="2800" b="1" i="1" u="sng" dirty="0">
              <a:solidFill>
                <a:schemeClr val="bg1"/>
              </a:solidFill>
            </a:endParaRPr>
          </a:p>
          <a:p>
            <a:pPr algn="just"/>
            <a:r>
              <a:rPr lang="pt-BR" sz="2000" dirty="0"/>
              <a:t>A </a:t>
            </a:r>
            <a:r>
              <a:rPr lang="pt-BR" sz="2000" dirty="0" smtClean="0"/>
              <a:t>Arquitetura</a:t>
            </a:r>
            <a:endParaRPr lang="pt-BR" sz="2000" b="1" i="1"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15</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fontScale="70000" lnSpcReduction="20000"/>
          </a:bodyPr>
          <a:lstStyle/>
          <a:p>
            <a:r>
              <a:rPr lang="pt-BR" sz="2400" b="1" i="1" u="sng" dirty="0" smtClean="0">
                <a:solidFill>
                  <a:schemeClr val="bg1"/>
                </a:solidFill>
              </a:rPr>
              <a:t>REVISÃO DA LITERATURA</a:t>
            </a:r>
          </a:p>
          <a:p>
            <a:pPr algn="just"/>
            <a:endParaRPr lang="pt-BR" sz="2400" b="1" i="1" u="sng" dirty="0" smtClean="0">
              <a:solidFill>
                <a:schemeClr val="bg1"/>
              </a:solidFill>
            </a:endParaRPr>
          </a:p>
          <a:p>
            <a:pPr algn="just"/>
            <a:r>
              <a:rPr lang="pt-BR" sz="2400" b="1" i="1" u="sng" dirty="0" smtClean="0">
                <a:solidFill>
                  <a:schemeClr val="bg1"/>
                </a:solidFill>
              </a:rPr>
              <a:t>Composição dos Web </a:t>
            </a:r>
            <a:r>
              <a:rPr lang="pt-BR" sz="2400" b="1" i="1" u="sng" dirty="0" err="1" smtClean="0">
                <a:solidFill>
                  <a:schemeClr val="bg1"/>
                </a:solidFill>
              </a:rPr>
              <a:t>Services</a:t>
            </a:r>
            <a:endParaRPr lang="pt-BR" sz="2400" b="1" i="1" u="sng" dirty="0" smtClean="0">
              <a:solidFill>
                <a:schemeClr val="bg1"/>
              </a:solidFill>
            </a:endParaRPr>
          </a:p>
          <a:p>
            <a:pPr algn="just"/>
            <a:endParaRPr lang="pt-BR" sz="2900" b="1" u="sng" dirty="0" smtClean="0">
              <a:solidFill>
                <a:srgbClr val="FF0000"/>
              </a:solidFill>
            </a:endParaRPr>
          </a:p>
          <a:p>
            <a:pPr algn="just"/>
            <a:r>
              <a:rPr lang="pt-BR" sz="2600" b="1" u="sng" dirty="0" smtClean="0">
                <a:solidFill>
                  <a:srgbClr val="FF0000"/>
                </a:solidFill>
              </a:rPr>
              <a:t>Universal </a:t>
            </a:r>
            <a:r>
              <a:rPr lang="pt-BR" sz="2600" b="1" u="sng" dirty="0" err="1">
                <a:solidFill>
                  <a:srgbClr val="FF0000"/>
                </a:solidFill>
              </a:rPr>
              <a:t>Description</a:t>
            </a:r>
            <a:r>
              <a:rPr lang="pt-BR" sz="2600" b="1" u="sng" dirty="0">
                <a:solidFill>
                  <a:srgbClr val="FF0000"/>
                </a:solidFill>
              </a:rPr>
              <a:t> </a:t>
            </a:r>
            <a:r>
              <a:rPr lang="pt-BR" sz="2600" b="1" u="sng" dirty="0" err="1">
                <a:solidFill>
                  <a:srgbClr val="FF0000"/>
                </a:solidFill>
              </a:rPr>
              <a:t>and</a:t>
            </a:r>
            <a:r>
              <a:rPr lang="pt-BR" sz="2600" b="1" u="sng" dirty="0">
                <a:solidFill>
                  <a:srgbClr val="FF0000"/>
                </a:solidFill>
              </a:rPr>
              <a:t> Discovery </a:t>
            </a:r>
            <a:r>
              <a:rPr lang="pt-BR" sz="2600" b="1" u="sng" dirty="0" err="1" smtClean="0">
                <a:solidFill>
                  <a:srgbClr val="FF0000"/>
                </a:solidFill>
              </a:rPr>
              <a:t>Information</a:t>
            </a:r>
            <a:r>
              <a:rPr lang="pt-BR" sz="2600" b="1" u="sng" dirty="0" smtClean="0">
                <a:solidFill>
                  <a:srgbClr val="FF0000"/>
                </a:solidFill>
              </a:rPr>
              <a:t> (</a:t>
            </a:r>
            <a:r>
              <a:rPr lang="pt-BR" sz="2600" b="1" u="sng" dirty="0">
                <a:solidFill>
                  <a:srgbClr val="FF0000"/>
                </a:solidFill>
              </a:rPr>
              <a:t>UDDI</a:t>
            </a:r>
            <a:r>
              <a:rPr lang="pt-BR" sz="2600" b="1" u="sng" dirty="0" smtClean="0">
                <a:solidFill>
                  <a:srgbClr val="FF0000"/>
                </a:solidFill>
              </a:rPr>
              <a:t>)</a:t>
            </a:r>
          </a:p>
          <a:p>
            <a:pPr algn="just"/>
            <a:endParaRPr lang="pt-BR" sz="2100" b="1" dirty="0" smtClean="0">
              <a:solidFill>
                <a:schemeClr val="bg1"/>
              </a:solidFill>
            </a:endParaRPr>
          </a:p>
          <a:p>
            <a:pPr algn="just"/>
            <a:r>
              <a:rPr lang="pt-BR" sz="2300" b="1" dirty="0" smtClean="0">
                <a:solidFill>
                  <a:srgbClr val="00863D"/>
                </a:solidFill>
              </a:rPr>
              <a:t>UDDI é </a:t>
            </a:r>
            <a:r>
              <a:rPr lang="pt-BR" sz="2300" b="1" dirty="0">
                <a:solidFill>
                  <a:srgbClr val="00863D"/>
                </a:solidFill>
              </a:rPr>
              <a:t>um componente importante da arquitetura de Web </a:t>
            </a:r>
            <a:r>
              <a:rPr lang="pt-BR" sz="2300" b="1" dirty="0" err="1">
                <a:solidFill>
                  <a:srgbClr val="00863D"/>
                </a:solidFill>
              </a:rPr>
              <a:t>Services</a:t>
            </a:r>
            <a:r>
              <a:rPr lang="pt-BR" sz="2300" b="1" dirty="0">
                <a:solidFill>
                  <a:srgbClr val="00863D"/>
                </a:solidFill>
              </a:rPr>
              <a:t>, sendo </a:t>
            </a:r>
            <a:r>
              <a:rPr lang="pt-BR" sz="2300" b="1" dirty="0" smtClean="0">
                <a:solidFill>
                  <a:srgbClr val="00863D"/>
                </a:solidFill>
              </a:rPr>
              <a:t>formado por </a:t>
            </a:r>
            <a:r>
              <a:rPr lang="pt-BR" sz="2300" b="1" dirty="0">
                <a:solidFill>
                  <a:srgbClr val="00863D"/>
                </a:solidFill>
              </a:rPr>
              <a:t>um </a:t>
            </a:r>
            <a:r>
              <a:rPr lang="pt-BR" sz="2300" b="1" dirty="0" smtClean="0">
                <a:solidFill>
                  <a:srgbClr val="00863D"/>
                </a:solidFill>
              </a:rPr>
              <a:t>serviço </a:t>
            </a:r>
            <a:r>
              <a:rPr lang="pt-BR" sz="2300" b="1" dirty="0">
                <a:solidFill>
                  <a:srgbClr val="00863D"/>
                </a:solidFill>
              </a:rPr>
              <a:t>de </a:t>
            </a:r>
            <a:r>
              <a:rPr lang="pt-BR" sz="2300" b="1" dirty="0" smtClean="0">
                <a:solidFill>
                  <a:srgbClr val="00863D"/>
                </a:solidFill>
              </a:rPr>
              <a:t>diretório </a:t>
            </a:r>
            <a:r>
              <a:rPr lang="pt-BR" sz="2300" b="1" dirty="0">
                <a:solidFill>
                  <a:srgbClr val="00863D"/>
                </a:solidFill>
              </a:rPr>
              <a:t>que armazena </a:t>
            </a:r>
            <a:r>
              <a:rPr lang="pt-BR" sz="2300" b="1" dirty="0" smtClean="0">
                <a:solidFill>
                  <a:srgbClr val="00863D"/>
                </a:solidFill>
              </a:rPr>
              <a:t>descrições </a:t>
            </a:r>
            <a:r>
              <a:rPr lang="pt-BR" sz="2300" b="1" dirty="0">
                <a:solidFill>
                  <a:srgbClr val="00863D"/>
                </a:solidFill>
              </a:rPr>
              <a:t>de </a:t>
            </a:r>
            <a:r>
              <a:rPr lang="pt-BR" sz="2300" b="1" dirty="0" smtClean="0">
                <a:solidFill>
                  <a:srgbClr val="00863D"/>
                </a:solidFill>
              </a:rPr>
              <a:t>serviço. </a:t>
            </a:r>
            <a:r>
              <a:rPr lang="pt-BR" sz="2300" b="1" dirty="0">
                <a:solidFill>
                  <a:srgbClr val="00863D"/>
                </a:solidFill>
              </a:rPr>
              <a:t>Esse </a:t>
            </a:r>
            <a:r>
              <a:rPr lang="pt-BR" sz="2300" b="1" dirty="0" smtClean="0">
                <a:solidFill>
                  <a:srgbClr val="00863D"/>
                </a:solidFill>
              </a:rPr>
              <a:t>serviço </a:t>
            </a:r>
            <a:r>
              <a:rPr lang="pt-BR" sz="2300" b="1" dirty="0">
                <a:solidFill>
                  <a:srgbClr val="00863D"/>
                </a:solidFill>
              </a:rPr>
              <a:t>obedece ao </a:t>
            </a:r>
            <a:r>
              <a:rPr lang="pt-BR" sz="2300" b="1" dirty="0" smtClean="0">
                <a:solidFill>
                  <a:srgbClr val="00863D"/>
                </a:solidFill>
              </a:rPr>
              <a:t>padr</a:t>
            </a:r>
            <a:r>
              <a:rPr lang="pt-BR" sz="2300" b="1" dirty="0">
                <a:solidFill>
                  <a:srgbClr val="00863D"/>
                </a:solidFill>
              </a:rPr>
              <a:t>ã</a:t>
            </a:r>
            <a:r>
              <a:rPr lang="pt-BR" sz="2300" b="1" dirty="0" smtClean="0">
                <a:solidFill>
                  <a:srgbClr val="00863D"/>
                </a:solidFill>
              </a:rPr>
              <a:t>o integração</a:t>
            </a:r>
            <a:r>
              <a:rPr lang="pt-BR" sz="2300" b="1" dirty="0">
                <a:solidFill>
                  <a:srgbClr val="00863D"/>
                </a:solidFill>
              </a:rPr>
              <a:t>, descoberta e </a:t>
            </a:r>
            <a:r>
              <a:rPr lang="pt-BR" sz="2300" b="1" dirty="0" smtClean="0">
                <a:solidFill>
                  <a:srgbClr val="00863D"/>
                </a:solidFill>
              </a:rPr>
              <a:t>descrição </a:t>
            </a:r>
            <a:r>
              <a:rPr lang="pt-BR" sz="2300" b="1" dirty="0">
                <a:solidFill>
                  <a:srgbClr val="00863D"/>
                </a:solidFill>
              </a:rPr>
              <a:t>universal. </a:t>
            </a:r>
            <a:r>
              <a:rPr lang="pt-BR" sz="2300" b="1" dirty="0" smtClean="0">
                <a:solidFill>
                  <a:srgbClr val="00863D"/>
                </a:solidFill>
              </a:rPr>
              <a:t>Além </a:t>
            </a:r>
            <a:r>
              <a:rPr lang="pt-BR" sz="2300" b="1" dirty="0">
                <a:solidFill>
                  <a:srgbClr val="00863D"/>
                </a:solidFill>
              </a:rPr>
              <a:t>disso, ele prescreve o layout de um </a:t>
            </a:r>
            <a:r>
              <a:rPr lang="pt-BR" sz="2300" b="1" dirty="0" smtClean="0">
                <a:solidFill>
                  <a:srgbClr val="00863D"/>
                </a:solidFill>
              </a:rPr>
              <a:t>banco de </a:t>
            </a:r>
            <a:r>
              <a:rPr lang="pt-BR" sz="2300" b="1" dirty="0">
                <a:solidFill>
                  <a:srgbClr val="00863D"/>
                </a:solidFill>
              </a:rPr>
              <a:t>dados que </a:t>
            </a:r>
            <a:r>
              <a:rPr lang="pt-BR" sz="2300" b="1" dirty="0" smtClean="0">
                <a:solidFill>
                  <a:srgbClr val="00863D"/>
                </a:solidFill>
              </a:rPr>
              <a:t>contém descrições </a:t>
            </a:r>
            <a:r>
              <a:rPr lang="pt-BR" sz="2300" b="1" dirty="0">
                <a:solidFill>
                  <a:srgbClr val="00863D"/>
                </a:solidFill>
              </a:rPr>
              <a:t>de </a:t>
            </a:r>
            <a:r>
              <a:rPr lang="pt-BR" sz="2300" b="1" dirty="0" smtClean="0">
                <a:solidFill>
                  <a:srgbClr val="00863D"/>
                </a:solidFill>
              </a:rPr>
              <a:t>serviços </a:t>
            </a:r>
            <a:r>
              <a:rPr lang="pt-BR" sz="2300" b="1" dirty="0">
                <a:solidFill>
                  <a:srgbClr val="00863D"/>
                </a:solidFill>
              </a:rPr>
              <a:t>que </a:t>
            </a:r>
            <a:r>
              <a:rPr lang="pt-BR" sz="2300" b="1" dirty="0" smtClean="0">
                <a:solidFill>
                  <a:srgbClr val="00863D"/>
                </a:solidFill>
              </a:rPr>
              <a:t>permitir</a:t>
            </a:r>
            <a:r>
              <a:rPr lang="pt-BR" sz="2300" b="1" dirty="0">
                <a:solidFill>
                  <a:srgbClr val="00863D"/>
                </a:solidFill>
              </a:rPr>
              <a:t>ã</a:t>
            </a:r>
            <a:r>
              <a:rPr lang="pt-BR" sz="2300" b="1" dirty="0" smtClean="0">
                <a:solidFill>
                  <a:srgbClr val="00863D"/>
                </a:solidFill>
              </a:rPr>
              <a:t>o </a:t>
            </a:r>
            <a:r>
              <a:rPr lang="pt-BR" sz="2300" b="1" dirty="0">
                <a:solidFill>
                  <a:srgbClr val="00863D"/>
                </a:solidFill>
              </a:rPr>
              <a:t>a clientes de </a:t>
            </a:r>
            <a:r>
              <a:rPr lang="pt-BR" sz="2300" b="1" dirty="0" smtClean="0">
                <a:solidFill>
                  <a:srgbClr val="00863D"/>
                </a:solidFill>
              </a:rPr>
              <a:t>serviços </a:t>
            </a:r>
            <a:r>
              <a:rPr lang="pt-BR" sz="2300" b="1" dirty="0">
                <a:solidFill>
                  <a:srgbClr val="00863D"/>
                </a:solidFill>
              </a:rPr>
              <a:t>web </a:t>
            </a:r>
            <a:r>
              <a:rPr lang="pt-BR" sz="2300" b="1" dirty="0" smtClean="0">
                <a:solidFill>
                  <a:srgbClr val="00863D"/>
                </a:solidFill>
              </a:rPr>
              <a:t>procurar serviços </a:t>
            </a:r>
            <a:r>
              <a:rPr lang="pt-BR" sz="2300" b="1" dirty="0">
                <a:solidFill>
                  <a:srgbClr val="00863D"/>
                </a:solidFill>
              </a:rPr>
              <a:t>relevantes (TANENBAUM, 2007</a:t>
            </a:r>
            <a:r>
              <a:rPr lang="pt-BR" sz="2300" b="1" dirty="0" smtClean="0">
                <a:solidFill>
                  <a:srgbClr val="00863D"/>
                </a:solidFill>
              </a:rPr>
              <a:t>).</a:t>
            </a:r>
          </a:p>
          <a:p>
            <a:pPr algn="just"/>
            <a:endParaRPr lang="pt-BR" sz="2300" b="1" dirty="0" smtClean="0">
              <a:solidFill>
                <a:srgbClr val="00863D"/>
              </a:solidFill>
            </a:endParaRPr>
          </a:p>
          <a:p>
            <a:pPr algn="just"/>
            <a:r>
              <a:rPr lang="pt-BR" sz="2300" b="1" dirty="0">
                <a:solidFill>
                  <a:srgbClr val="00863D"/>
                </a:solidFill>
              </a:rPr>
              <a:t>Segundo (CERAMI, 2002), os dados capturados dentro de UDDI </a:t>
            </a:r>
            <a:r>
              <a:rPr lang="pt-BR" sz="2300" b="1" dirty="0" smtClean="0">
                <a:solidFill>
                  <a:srgbClr val="00863D"/>
                </a:solidFill>
              </a:rPr>
              <a:t>são </a:t>
            </a:r>
            <a:r>
              <a:rPr lang="pt-BR" sz="2300" b="1" dirty="0">
                <a:solidFill>
                  <a:srgbClr val="00863D"/>
                </a:solidFill>
              </a:rPr>
              <a:t>divididos em </a:t>
            </a:r>
            <a:r>
              <a:rPr lang="pt-BR" sz="2300" b="1" dirty="0" smtClean="0">
                <a:solidFill>
                  <a:srgbClr val="00863D"/>
                </a:solidFill>
              </a:rPr>
              <a:t>três categorias principais:  </a:t>
            </a:r>
            <a:r>
              <a:rPr lang="pt-BR" sz="2300" b="1" dirty="0">
                <a:solidFill>
                  <a:srgbClr val="00863D"/>
                </a:solidFill>
              </a:rPr>
              <a:t>p</a:t>
            </a:r>
            <a:r>
              <a:rPr lang="pt-BR" sz="2300" b="1" dirty="0" smtClean="0">
                <a:solidFill>
                  <a:srgbClr val="00863D"/>
                </a:solidFill>
              </a:rPr>
              <a:t>áginas brancas, páginas amarelas e páginas verdes.</a:t>
            </a:r>
          </a:p>
          <a:p>
            <a:pPr algn="just"/>
            <a:endParaRPr lang="pt-BR" sz="2800" dirty="0" smtClean="0">
              <a:solidFill>
                <a:srgbClr val="00863D"/>
              </a:solidFill>
            </a:endParaRPr>
          </a:p>
          <a:p>
            <a:pPr algn="just"/>
            <a:endParaRPr lang="pt-BR" sz="2800" b="1" i="1" u="sng" dirty="0">
              <a:solidFill>
                <a:schemeClr val="bg1"/>
              </a:solidFill>
            </a:endParaRPr>
          </a:p>
          <a:p>
            <a:pPr algn="just"/>
            <a:r>
              <a:rPr lang="pt-BR" sz="2000" dirty="0"/>
              <a:t>A </a:t>
            </a:r>
            <a:r>
              <a:rPr lang="pt-BR" sz="2000" dirty="0" smtClean="0"/>
              <a:t>Arquitetura</a:t>
            </a:r>
            <a:endParaRPr lang="pt-BR" sz="2000" b="1" i="1"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16</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fontScale="85000" lnSpcReduction="20000"/>
          </a:bodyPr>
          <a:lstStyle/>
          <a:p>
            <a:r>
              <a:rPr lang="pt-BR" sz="2000" b="1" i="1" u="sng" dirty="0" smtClean="0">
                <a:solidFill>
                  <a:schemeClr val="bg1"/>
                </a:solidFill>
              </a:rPr>
              <a:t>REVISÃO DA LITERATURA</a:t>
            </a:r>
          </a:p>
          <a:p>
            <a:endParaRPr lang="pt-BR" sz="3400" b="1" i="1" u="sng" dirty="0" smtClean="0">
              <a:solidFill>
                <a:schemeClr val="bg1"/>
              </a:solidFill>
            </a:endParaRPr>
          </a:p>
          <a:p>
            <a:pPr algn="just"/>
            <a:r>
              <a:rPr lang="pt-BR" sz="2100" b="1" u="sng" dirty="0" smtClean="0">
                <a:solidFill>
                  <a:srgbClr val="FF0000"/>
                </a:solidFill>
              </a:rPr>
              <a:t>Segurança em SOA</a:t>
            </a:r>
          </a:p>
          <a:p>
            <a:pPr algn="just"/>
            <a:endParaRPr lang="pt-BR" sz="2800" u="sng" dirty="0" smtClean="0">
              <a:solidFill>
                <a:srgbClr val="FF0000"/>
              </a:solidFill>
            </a:endParaRPr>
          </a:p>
          <a:p>
            <a:pPr algn="just"/>
            <a:r>
              <a:rPr lang="pt-BR" sz="2100" b="1" dirty="0" smtClean="0">
                <a:solidFill>
                  <a:srgbClr val="00863D"/>
                </a:solidFill>
              </a:rPr>
              <a:t>Segurança da informação pode ser definida como um conjunto de ações que são</a:t>
            </a:r>
          </a:p>
          <a:p>
            <a:pPr algn="just"/>
            <a:r>
              <a:rPr lang="pt-BR" sz="2100" b="1" dirty="0" smtClean="0">
                <a:solidFill>
                  <a:srgbClr val="00863D"/>
                </a:solidFill>
              </a:rPr>
              <a:t>executadas com a finalidade de prover segurança  às informações de indivíduos e organizações.</a:t>
            </a:r>
          </a:p>
          <a:p>
            <a:pPr algn="just"/>
            <a:endParaRPr lang="pt-BR" sz="2100" b="1" dirty="0" smtClean="0">
              <a:solidFill>
                <a:srgbClr val="00863D"/>
              </a:solidFill>
            </a:endParaRPr>
          </a:p>
          <a:p>
            <a:pPr algn="just"/>
            <a:r>
              <a:rPr lang="pt-BR" sz="2100" b="1" dirty="0" smtClean="0">
                <a:solidFill>
                  <a:srgbClr val="00863D"/>
                </a:solidFill>
              </a:rPr>
              <a:t>Atualmente a segurança é um requisito importante para qualquer aplicação distribuída, tais como aplicações governamentais, aplicações de segurança pública e de defesa dentre outros (BERTINO </a:t>
            </a:r>
            <a:r>
              <a:rPr lang="pt-BR" sz="2100" b="1" dirty="0" err="1" smtClean="0">
                <a:solidFill>
                  <a:srgbClr val="00863D"/>
                </a:solidFill>
              </a:rPr>
              <a:t>et</a:t>
            </a:r>
            <a:r>
              <a:rPr lang="pt-BR" sz="2100" b="1" dirty="0" smtClean="0">
                <a:solidFill>
                  <a:srgbClr val="00863D"/>
                </a:solidFill>
              </a:rPr>
              <a:t> al., 2010).</a:t>
            </a:r>
          </a:p>
          <a:p>
            <a:pPr algn="just"/>
            <a:endParaRPr lang="pt-BR" sz="2100" b="1" dirty="0" smtClean="0">
              <a:solidFill>
                <a:srgbClr val="00863D"/>
              </a:solidFill>
            </a:endParaRPr>
          </a:p>
          <a:p>
            <a:pPr algn="just"/>
            <a:r>
              <a:rPr lang="pt-BR" sz="2100" b="1" dirty="0" smtClean="0">
                <a:solidFill>
                  <a:srgbClr val="00863D"/>
                </a:solidFill>
              </a:rPr>
              <a:t>Segundo (VERISSIMO; RODRIGUES, 2001), a segurança está fundamentada nos seguintes atributos básicos: autenticidade, integridade, confidencialidade e disponibilidade.</a:t>
            </a:r>
            <a:endParaRPr lang="pt-BR" sz="2100" b="1" i="1" u="sng" dirty="0">
              <a:solidFill>
                <a:srgbClr val="00863D"/>
              </a:solidFill>
            </a:endParaRPr>
          </a:p>
          <a:p>
            <a:pPr algn="just"/>
            <a:r>
              <a:rPr lang="pt-BR" sz="2000" dirty="0"/>
              <a:t>A </a:t>
            </a:r>
            <a:r>
              <a:rPr lang="pt-BR" sz="2000" dirty="0" smtClean="0"/>
              <a:t>Arquitetura</a:t>
            </a:r>
            <a:endParaRPr lang="pt-BR" sz="2000" b="1" i="1"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17</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a:bodyPr>
          <a:lstStyle/>
          <a:p>
            <a:r>
              <a:rPr lang="pt-BR" sz="2000" b="1" i="1" u="sng" dirty="0" smtClean="0">
                <a:solidFill>
                  <a:schemeClr val="bg1"/>
                </a:solidFill>
              </a:rPr>
              <a:t>REVISÃO DA LITERATURA</a:t>
            </a:r>
          </a:p>
          <a:p>
            <a:endParaRPr lang="pt-BR" sz="3400" b="1" i="1" u="sng" dirty="0" smtClean="0">
              <a:solidFill>
                <a:schemeClr val="bg1"/>
              </a:solidFill>
            </a:endParaRPr>
          </a:p>
          <a:p>
            <a:pPr algn="just"/>
            <a:r>
              <a:rPr lang="pt-BR" sz="2100" b="1" u="sng" dirty="0" smtClean="0">
                <a:solidFill>
                  <a:srgbClr val="FF0000"/>
                </a:solidFill>
              </a:rPr>
              <a:t>Segurança em SOA</a:t>
            </a:r>
          </a:p>
          <a:p>
            <a:pPr algn="just"/>
            <a:endParaRPr lang="pt-BR" sz="2800" u="sng" dirty="0" smtClean="0">
              <a:solidFill>
                <a:srgbClr val="FF0000"/>
              </a:solidFill>
            </a:endParaRPr>
          </a:p>
          <a:p>
            <a:pPr algn="just"/>
            <a:r>
              <a:rPr lang="pt-BR" sz="1800" b="1" dirty="0" smtClean="0">
                <a:solidFill>
                  <a:srgbClr val="00863D"/>
                </a:solidFill>
              </a:rPr>
              <a:t>Apesar de compartilhar estes conceitos,  a segurança em SOA exige uma abordagem  diferenciada e outros aspectos devem ser verificados. Um exemplo disto é a proposta de segurança em nível de mensagem.</a:t>
            </a:r>
          </a:p>
          <a:p>
            <a:pPr algn="just"/>
            <a:endParaRPr lang="pt-BR" sz="1800" b="1" dirty="0" smtClean="0">
              <a:solidFill>
                <a:srgbClr val="00863D"/>
              </a:solidFill>
            </a:endParaRPr>
          </a:p>
          <a:p>
            <a:pPr algn="just"/>
            <a:r>
              <a:rPr lang="pt-BR" sz="1800" b="1" dirty="0" smtClean="0">
                <a:solidFill>
                  <a:srgbClr val="00863D"/>
                </a:solidFill>
              </a:rPr>
              <a:t>Segundo (KANNEGANTI; CHODAVARAPU, 2008), a segurança em nível de mensagem busca sanar problemas e complementar a segurança que é oferecida na camada de transporte, que é realizada por meio dos protocolos SSL (</a:t>
            </a:r>
            <a:r>
              <a:rPr lang="pt-BR" sz="1800" b="1" dirty="0" err="1" smtClean="0">
                <a:solidFill>
                  <a:srgbClr val="00863D"/>
                </a:solidFill>
              </a:rPr>
              <a:t>Security</a:t>
            </a:r>
            <a:r>
              <a:rPr lang="pt-BR" sz="1800" b="1" dirty="0" smtClean="0">
                <a:solidFill>
                  <a:srgbClr val="00863D"/>
                </a:solidFill>
              </a:rPr>
              <a:t> </a:t>
            </a:r>
            <a:r>
              <a:rPr lang="pt-BR" sz="1800" b="1" dirty="0" err="1" smtClean="0">
                <a:solidFill>
                  <a:srgbClr val="00863D"/>
                </a:solidFill>
              </a:rPr>
              <a:t>Socker</a:t>
            </a:r>
            <a:r>
              <a:rPr lang="pt-BR" sz="1800" b="1" dirty="0" smtClean="0">
                <a:solidFill>
                  <a:srgbClr val="00863D"/>
                </a:solidFill>
              </a:rPr>
              <a:t> </a:t>
            </a:r>
            <a:r>
              <a:rPr lang="pt-BR" sz="1800" b="1" dirty="0" err="1" smtClean="0">
                <a:solidFill>
                  <a:srgbClr val="00863D"/>
                </a:solidFill>
              </a:rPr>
              <a:t>Layer</a:t>
            </a:r>
            <a:r>
              <a:rPr lang="pt-BR" sz="1800" b="1" dirty="0" smtClean="0">
                <a:solidFill>
                  <a:srgbClr val="00863D"/>
                </a:solidFill>
              </a:rPr>
              <a:t>) e TLS (</a:t>
            </a:r>
            <a:r>
              <a:rPr lang="pt-BR" sz="1800" b="1" dirty="0" err="1" smtClean="0">
                <a:solidFill>
                  <a:srgbClr val="00863D"/>
                </a:solidFill>
              </a:rPr>
              <a:t>Transport</a:t>
            </a:r>
            <a:r>
              <a:rPr lang="pt-BR" sz="1800" b="1" dirty="0" smtClean="0">
                <a:solidFill>
                  <a:srgbClr val="00863D"/>
                </a:solidFill>
              </a:rPr>
              <a:t> </a:t>
            </a:r>
            <a:r>
              <a:rPr lang="pt-BR" sz="1800" b="1" dirty="0" err="1" smtClean="0">
                <a:solidFill>
                  <a:srgbClr val="00863D"/>
                </a:solidFill>
              </a:rPr>
              <a:t>Layer</a:t>
            </a:r>
            <a:r>
              <a:rPr lang="pt-BR" sz="1800" b="1" dirty="0" smtClean="0">
                <a:solidFill>
                  <a:srgbClr val="00863D"/>
                </a:solidFill>
              </a:rPr>
              <a:t> </a:t>
            </a:r>
            <a:r>
              <a:rPr lang="pt-BR" sz="1800" b="1" dirty="0" err="1" smtClean="0">
                <a:solidFill>
                  <a:srgbClr val="00863D"/>
                </a:solidFill>
              </a:rPr>
              <a:t>Security</a:t>
            </a:r>
            <a:r>
              <a:rPr lang="pt-BR" sz="1800" b="1" dirty="0" smtClean="0">
                <a:solidFill>
                  <a:srgbClr val="00863D"/>
                </a:solidFill>
              </a:rPr>
              <a:t>).</a:t>
            </a:r>
            <a:endParaRPr lang="pt-BR" sz="1800" b="1" i="1" u="sng" dirty="0" smtClean="0">
              <a:solidFill>
                <a:srgbClr val="00863D"/>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18</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fontScale="85000" lnSpcReduction="10000"/>
          </a:bodyPr>
          <a:lstStyle/>
          <a:p>
            <a:r>
              <a:rPr lang="pt-BR" sz="2000" b="1" i="1" u="sng" dirty="0" smtClean="0">
                <a:solidFill>
                  <a:schemeClr val="bg1"/>
                </a:solidFill>
              </a:rPr>
              <a:t>REVISÃO DA LITERATURA</a:t>
            </a:r>
          </a:p>
          <a:p>
            <a:endParaRPr lang="pt-BR" sz="3400" b="1" i="1" u="sng" dirty="0" smtClean="0">
              <a:solidFill>
                <a:schemeClr val="bg1"/>
              </a:solidFill>
            </a:endParaRPr>
          </a:p>
          <a:p>
            <a:pPr algn="just"/>
            <a:r>
              <a:rPr lang="pt-BR" sz="2100" b="1" u="sng" dirty="0" smtClean="0">
                <a:solidFill>
                  <a:srgbClr val="FF0000"/>
                </a:solidFill>
              </a:rPr>
              <a:t>Vulnerabilidades em SOA</a:t>
            </a:r>
          </a:p>
          <a:p>
            <a:pPr algn="just"/>
            <a:endParaRPr lang="pt-BR" sz="2800" u="sng" dirty="0" smtClean="0">
              <a:solidFill>
                <a:srgbClr val="FF0000"/>
              </a:solidFill>
            </a:endParaRPr>
          </a:p>
          <a:p>
            <a:pPr algn="just"/>
            <a:r>
              <a:rPr lang="pt-BR" sz="1900" b="1" dirty="0" smtClean="0">
                <a:solidFill>
                  <a:srgbClr val="00863D"/>
                </a:solidFill>
              </a:rPr>
              <a:t>Segundo (VERISSIMO; RODRIGUES, 2001), hackers buscam por falhas e vulnerabilidades dos sistemas operacionais, aplicativos, software de rede e assim por diante.</a:t>
            </a:r>
          </a:p>
          <a:p>
            <a:pPr algn="just"/>
            <a:endParaRPr lang="pt-BR" sz="1900" b="1" dirty="0" smtClean="0">
              <a:solidFill>
                <a:schemeClr val="bg1"/>
              </a:solidFill>
            </a:endParaRPr>
          </a:p>
          <a:p>
            <a:pPr algn="just"/>
            <a:r>
              <a:rPr lang="pt-BR" sz="1900" b="1" u="sng" dirty="0" smtClean="0">
                <a:solidFill>
                  <a:schemeClr val="bg1"/>
                </a:solidFill>
              </a:rPr>
              <a:t>Definições:</a:t>
            </a:r>
          </a:p>
          <a:p>
            <a:pPr algn="just"/>
            <a:endParaRPr lang="pt-BR" sz="1900" b="1" dirty="0" smtClean="0">
              <a:solidFill>
                <a:schemeClr val="bg1"/>
              </a:solidFill>
            </a:endParaRPr>
          </a:p>
          <a:p>
            <a:pPr algn="just"/>
            <a:r>
              <a:rPr lang="pt-BR" sz="1900" b="1" dirty="0" smtClean="0">
                <a:solidFill>
                  <a:srgbClr val="00863D"/>
                </a:solidFill>
              </a:rPr>
              <a:t>Vulnerabilidades: São falhas introduzidas, acidentalmente ou intencionalmente, durante o processo de desenvolvimento, configuração, operação e manutenção do sistema; </a:t>
            </a:r>
          </a:p>
          <a:p>
            <a:pPr algn="just"/>
            <a:endParaRPr lang="pt-BR" sz="1900" b="1" dirty="0" smtClean="0">
              <a:solidFill>
                <a:srgbClr val="00863D"/>
              </a:solidFill>
            </a:endParaRPr>
          </a:p>
          <a:p>
            <a:pPr algn="just"/>
            <a:r>
              <a:rPr lang="pt-BR" sz="1900" b="1" dirty="0" smtClean="0">
                <a:solidFill>
                  <a:srgbClr val="00863D"/>
                </a:solidFill>
              </a:rPr>
              <a:t>Ataques: São ações que exploram vulnerabilidades, podendo comprometer ou não as propriedades de segurança do sistema;</a:t>
            </a:r>
          </a:p>
          <a:p>
            <a:pPr algn="just"/>
            <a:endParaRPr lang="pt-BR" sz="1900" b="1" dirty="0" smtClean="0">
              <a:solidFill>
                <a:srgbClr val="00863D"/>
              </a:solidFill>
            </a:endParaRPr>
          </a:p>
          <a:p>
            <a:pPr algn="just"/>
            <a:r>
              <a:rPr lang="pt-BR" sz="1900" b="1" dirty="0" smtClean="0">
                <a:solidFill>
                  <a:srgbClr val="00863D"/>
                </a:solidFill>
              </a:rPr>
              <a:t>Intrusão : É o resultado de um ataque bem sucedido no sistema;</a:t>
            </a:r>
            <a:endParaRPr lang="pt-BR" sz="1900" b="1" i="1" u="sng" dirty="0" smtClean="0">
              <a:solidFill>
                <a:srgbClr val="00863D"/>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19</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916832"/>
            <a:ext cx="7920880" cy="4392488"/>
          </a:xfrm>
        </p:spPr>
        <p:txBody>
          <a:bodyPr/>
          <a:lstStyle/>
          <a:p>
            <a:r>
              <a:rPr lang="pt-BR" sz="3600" b="1" i="1" u="sng" dirty="0" smtClean="0">
                <a:solidFill>
                  <a:schemeClr val="bg1"/>
                </a:solidFill>
              </a:rPr>
              <a:t>Título do trabalho</a:t>
            </a:r>
          </a:p>
          <a:p>
            <a:endParaRPr lang="pt-BR" sz="3600" b="1" i="1" dirty="0" smtClean="0">
              <a:solidFill>
                <a:schemeClr val="bg1"/>
              </a:solidFill>
            </a:endParaRPr>
          </a:p>
          <a:p>
            <a:r>
              <a:rPr lang="pt-BR" sz="3600" b="1" i="1" u="sng" dirty="0" smtClean="0">
                <a:solidFill>
                  <a:srgbClr val="00863D"/>
                </a:solidFill>
              </a:rPr>
              <a:t>Arquitetura de referência orientada a serviços com foco em segurança</a:t>
            </a:r>
          </a:p>
          <a:p>
            <a:endParaRPr lang="pt-BR" sz="2400" b="1" dirty="0" smtClean="0">
              <a:solidFill>
                <a:schemeClr val="bg1"/>
              </a:solidFill>
            </a:endParaRPr>
          </a:p>
          <a:p>
            <a:endParaRPr lang="pt-BR" sz="2400" b="1" i="1" dirty="0"/>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2</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lnSpcReduction="10000"/>
          </a:bodyPr>
          <a:lstStyle/>
          <a:p>
            <a:r>
              <a:rPr lang="pt-BR" sz="2000" b="1" i="1" u="sng" dirty="0" smtClean="0">
                <a:solidFill>
                  <a:schemeClr val="bg1"/>
                </a:solidFill>
              </a:rPr>
              <a:t>REVISÃO DA LITERATURA</a:t>
            </a:r>
          </a:p>
          <a:p>
            <a:pPr algn="just"/>
            <a:endParaRPr lang="pt-BR" sz="2100" b="1" u="sng" dirty="0" smtClean="0">
              <a:solidFill>
                <a:srgbClr val="FF0000"/>
              </a:solidFill>
            </a:endParaRPr>
          </a:p>
          <a:p>
            <a:r>
              <a:rPr lang="pt-BR" sz="2100" b="1" u="sng" dirty="0" smtClean="0">
                <a:solidFill>
                  <a:srgbClr val="FF0000"/>
                </a:solidFill>
              </a:rPr>
              <a:t>Vulnerabilidades em SOA</a:t>
            </a:r>
            <a:endParaRPr lang="pt-BR" sz="2800" u="sng" dirty="0" smtClean="0">
              <a:solidFill>
                <a:srgbClr val="FF0000"/>
              </a:solidFill>
            </a:endParaRPr>
          </a:p>
          <a:p>
            <a:pPr algn="just"/>
            <a:r>
              <a:rPr lang="pt-BR" sz="2000" b="1" dirty="0" smtClean="0">
                <a:solidFill>
                  <a:srgbClr val="00863D"/>
                </a:solidFill>
              </a:rPr>
              <a:t>Exemplos de vulnerabilidades que afetam a arquitetura orientada a serviços:</a:t>
            </a:r>
          </a:p>
          <a:p>
            <a:pPr algn="just"/>
            <a:r>
              <a:rPr lang="pt-BR" sz="2000" b="1" i="1" u="sng" dirty="0" smtClean="0">
                <a:solidFill>
                  <a:srgbClr val="FF0000"/>
                </a:solidFill>
              </a:rPr>
              <a:t>Alteração das mensagens</a:t>
            </a:r>
          </a:p>
          <a:p>
            <a:pPr algn="just"/>
            <a:r>
              <a:rPr lang="pt-BR" sz="2000" b="1" dirty="0" smtClean="0">
                <a:solidFill>
                  <a:srgbClr val="00863D"/>
                </a:solidFill>
              </a:rPr>
              <a:t>Neste tipo de ataque, as mensagens são interceptadas por um atacante que realiza alterações na mensagem toda ou em parte dela, afetando sua integridade. SQL </a:t>
            </a:r>
            <a:r>
              <a:rPr lang="pt-BR" sz="2000" b="1" dirty="0" err="1" smtClean="0">
                <a:solidFill>
                  <a:srgbClr val="00863D"/>
                </a:solidFill>
              </a:rPr>
              <a:t>Injection</a:t>
            </a:r>
            <a:r>
              <a:rPr lang="pt-BR" sz="2000" b="1" dirty="0" smtClean="0">
                <a:solidFill>
                  <a:srgbClr val="00863D"/>
                </a:solidFill>
              </a:rPr>
              <a:t>, XML </a:t>
            </a:r>
            <a:r>
              <a:rPr lang="pt-BR" sz="2000" b="1" dirty="0" err="1" smtClean="0">
                <a:solidFill>
                  <a:srgbClr val="00863D"/>
                </a:solidFill>
              </a:rPr>
              <a:t>Injection</a:t>
            </a:r>
            <a:r>
              <a:rPr lang="pt-BR" sz="2000" b="1" dirty="0" smtClean="0">
                <a:solidFill>
                  <a:srgbClr val="00863D"/>
                </a:solidFill>
              </a:rPr>
              <a:t> e </a:t>
            </a:r>
            <a:r>
              <a:rPr lang="pt-BR" sz="2000" b="1" dirty="0" err="1" smtClean="0">
                <a:solidFill>
                  <a:srgbClr val="00863D"/>
                </a:solidFill>
              </a:rPr>
              <a:t>XPath</a:t>
            </a:r>
            <a:r>
              <a:rPr lang="pt-BR" sz="2000" b="1" dirty="0" smtClean="0">
                <a:solidFill>
                  <a:srgbClr val="00863D"/>
                </a:solidFill>
              </a:rPr>
              <a:t> </a:t>
            </a:r>
            <a:r>
              <a:rPr lang="pt-BR" sz="2000" b="1" dirty="0" err="1" smtClean="0">
                <a:solidFill>
                  <a:srgbClr val="00863D"/>
                </a:solidFill>
              </a:rPr>
              <a:t>Injection</a:t>
            </a:r>
            <a:r>
              <a:rPr lang="pt-BR" sz="2000" b="1" dirty="0" smtClean="0">
                <a:solidFill>
                  <a:srgbClr val="00863D"/>
                </a:solidFill>
              </a:rPr>
              <a:t> são exemplos de ataques que utilizam essa estratégia.</a:t>
            </a:r>
          </a:p>
          <a:p>
            <a:pPr algn="just"/>
            <a:r>
              <a:rPr lang="pt-BR" sz="2000" b="1" i="1" u="sng" dirty="0" smtClean="0">
                <a:solidFill>
                  <a:srgbClr val="FF0000"/>
                </a:solidFill>
              </a:rPr>
              <a:t>Negação de Serviços</a:t>
            </a:r>
          </a:p>
          <a:p>
            <a:pPr algn="just"/>
            <a:r>
              <a:rPr lang="pt-BR" sz="2000" b="1" dirty="0" smtClean="0">
                <a:solidFill>
                  <a:srgbClr val="00863D"/>
                </a:solidFill>
              </a:rPr>
              <a:t>Ataques de negação de serviço são utilizados para impedir que o serviço funcione conforme o esperado resultando em perda de disponibilidade (SIDDAVATAM; GADGE, 2008).</a:t>
            </a:r>
            <a:endParaRPr lang="pt-BR" sz="2000" b="1" i="1" u="sng" dirty="0" smtClean="0">
              <a:solidFill>
                <a:srgbClr val="00863D"/>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20</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fontScale="92500" lnSpcReduction="10000"/>
          </a:bodyPr>
          <a:lstStyle/>
          <a:p>
            <a:r>
              <a:rPr lang="pt-BR" sz="2000" b="1" i="1" u="sng" dirty="0" smtClean="0">
                <a:solidFill>
                  <a:schemeClr val="bg1"/>
                </a:solidFill>
              </a:rPr>
              <a:t>REVISÃO DA LITERATURA</a:t>
            </a:r>
          </a:p>
          <a:p>
            <a:pPr algn="just"/>
            <a:endParaRPr lang="pt-BR" sz="2100" b="1" u="sng" dirty="0" smtClean="0">
              <a:solidFill>
                <a:srgbClr val="FF0000"/>
              </a:solidFill>
            </a:endParaRPr>
          </a:p>
          <a:p>
            <a:r>
              <a:rPr lang="pt-BR" sz="2100" b="1" u="sng" dirty="0" smtClean="0">
                <a:solidFill>
                  <a:srgbClr val="FF0000"/>
                </a:solidFill>
              </a:rPr>
              <a:t>Vulnerabilidades em SOA</a:t>
            </a:r>
            <a:endParaRPr lang="pt-BR" sz="2800" u="sng" dirty="0" smtClean="0">
              <a:solidFill>
                <a:srgbClr val="FF0000"/>
              </a:solidFill>
            </a:endParaRPr>
          </a:p>
          <a:p>
            <a:pPr algn="just"/>
            <a:r>
              <a:rPr lang="pt-BR" sz="2000" b="1" dirty="0" smtClean="0">
                <a:solidFill>
                  <a:srgbClr val="00863D"/>
                </a:solidFill>
              </a:rPr>
              <a:t>Exemplos de vulnerabilidades que afetam a arquitetura orientada a serviços:</a:t>
            </a:r>
          </a:p>
          <a:p>
            <a:pPr algn="just"/>
            <a:r>
              <a:rPr lang="pt-BR" sz="2000" b="1" i="1" u="sng" dirty="0" smtClean="0">
                <a:solidFill>
                  <a:srgbClr val="FF0000"/>
                </a:solidFill>
              </a:rPr>
              <a:t>Interceptação das mensagens</a:t>
            </a:r>
          </a:p>
          <a:p>
            <a:pPr algn="just"/>
            <a:r>
              <a:rPr lang="pt-BR" sz="2000" b="1" dirty="0" smtClean="0">
                <a:solidFill>
                  <a:srgbClr val="00863D"/>
                </a:solidFill>
              </a:rPr>
              <a:t>Neste ataque, as mensagens são interceptadas e alteradas sem que qualquer das partes, emissor ou consumidor de serviço saiba que houve a interceptação. São exemplos deste ataque: Replay </a:t>
            </a:r>
            <a:r>
              <a:rPr lang="pt-BR" sz="2000" b="1" dirty="0" err="1" smtClean="0">
                <a:solidFill>
                  <a:srgbClr val="00863D"/>
                </a:solidFill>
              </a:rPr>
              <a:t>Attacks</a:t>
            </a:r>
            <a:r>
              <a:rPr lang="pt-BR" sz="2000" b="1" dirty="0" smtClean="0">
                <a:solidFill>
                  <a:srgbClr val="00863D"/>
                </a:solidFill>
              </a:rPr>
              <a:t> e </a:t>
            </a:r>
            <a:r>
              <a:rPr lang="pt-BR" sz="2000" b="1" dirty="0" err="1" smtClean="0">
                <a:solidFill>
                  <a:srgbClr val="00863D"/>
                </a:solidFill>
              </a:rPr>
              <a:t>Man-in-the-middle</a:t>
            </a:r>
            <a:r>
              <a:rPr lang="pt-BR" sz="2000" b="1" dirty="0" smtClean="0">
                <a:solidFill>
                  <a:srgbClr val="00863D"/>
                </a:solidFill>
              </a:rPr>
              <a:t>.</a:t>
            </a:r>
          </a:p>
          <a:p>
            <a:pPr algn="just"/>
            <a:r>
              <a:rPr lang="pt-BR" sz="2000" b="1" i="1" u="sng" dirty="0" smtClean="0">
                <a:solidFill>
                  <a:srgbClr val="FF0000"/>
                </a:solidFill>
              </a:rPr>
              <a:t>Descoberta de informação</a:t>
            </a:r>
          </a:p>
          <a:p>
            <a:pPr algn="just"/>
            <a:r>
              <a:rPr lang="pt-BR" sz="2000" b="1" dirty="0" smtClean="0">
                <a:solidFill>
                  <a:srgbClr val="00863D"/>
                </a:solidFill>
              </a:rPr>
              <a:t>Neste tipo de ataque, as informações sobre os sistemas são descobertas e utilizadas para realizar um ataque, de acordo com o tipo de vulnerabilidade, que mais se </a:t>
            </a:r>
            <a:r>
              <a:rPr lang="pt-BR" sz="2000" b="1" dirty="0" err="1" smtClean="0">
                <a:solidFill>
                  <a:srgbClr val="00863D"/>
                </a:solidFill>
              </a:rPr>
              <a:t>adeque</a:t>
            </a:r>
            <a:r>
              <a:rPr lang="pt-BR" sz="2000" b="1" dirty="0" smtClean="0">
                <a:solidFill>
                  <a:srgbClr val="00863D"/>
                </a:solidFill>
              </a:rPr>
              <a:t> aos dados dos sistemas obtidos, tais como: tipo e versões do sistema operacional, localização de cópias de segurança, arquivos temporários, informações sobre os serviços dentre outras. São exemplos de ataques: WSDL </a:t>
            </a:r>
            <a:r>
              <a:rPr lang="pt-BR" sz="2000" b="1" dirty="0" err="1" smtClean="0">
                <a:solidFill>
                  <a:srgbClr val="00863D"/>
                </a:solidFill>
              </a:rPr>
              <a:t>Scanning</a:t>
            </a:r>
            <a:r>
              <a:rPr lang="pt-BR" sz="2000" b="1" dirty="0" smtClean="0">
                <a:solidFill>
                  <a:srgbClr val="00863D"/>
                </a:solidFill>
              </a:rPr>
              <a:t> e Ataques aos UDDI.</a:t>
            </a:r>
            <a:endParaRPr lang="pt-BR" sz="2000" b="1" i="1" u="sng" dirty="0" smtClean="0">
              <a:solidFill>
                <a:srgbClr val="00863D"/>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21</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a:bodyPr>
          <a:lstStyle/>
          <a:p>
            <a:r>
              <a:rPr lang="pt-BR" sz="2000" b="1" i="1" u="sng" dirty="0" smtClean="0">
                <a:solidFill>
                  <a:schemeClr val="bg1"/>
                </a:solidFill>
              </a:rPr>
              <a:t>Metodologia</a:t>
            </a:r>
          </a:p>
          <a:p>
            <a:pPr algn="just"/>
            <a:endParaRPr lang="pt-BR" sz="2100" b="1" u="sng" dirty="0" smtClean="0">
              <a:solidFill>
                <a:srgbClr val="FF0000"/>
              </a:solidFill>
            </a:endParaRPr>
          </a:p>
          <a:p>
            <a:pPr algn="just"/>
            <a:endParaRPr lang="pt-BR" sz="2100" b="1" u="sng" dirty="0" smtClean="0">
              <a:solidFill>
                <a:srgbClr val="FF0000"/>
              </a:solidFill>
            </a:endParaRPr>
          </a:p>
          <a:p>
            <a:pPr algn="l"/>
            <a:r>
              <a:rPr lang="pt-BR" sz="1800" b="1" u="sng" dirty="0" smtClean="0">
                <a:solidFill>
                  <a:srgbClr val="FF0000"/>
                </a:solidFill>
              </a:rPr>
              <a:t>Quanto a natureza:</a:t>
            </a:r>
            <a:r>
              <a:rPr lang="pt-BR" sz="1800" b="1" dirty="0" smtClean="0">
                <a:solidFill>
                  <a:schemeClr val="bg1"/>
                </a:solidFill>
              </a:rPr>
              <a:t>  </a:t>
            </a:r>
            <a:r>
              <a:rPr lang="pt-BR" sz="1800" b="1" dirty="0" smtClean="0">
                <a:solidFill>
                  <a:srgbClr val="00863D"/>
                </a:solidFill>
              </a:rPr>
              <a:t>A pesquisa será aplicada;</a:t>
            </a:r>
          </a:p>
          <a:p>
            <a:pPr algn="l"/>
            <a:endParaRPr lang="pt-BR" sz="1800" b="1" dirty="0" smtClean="0">
              <a:solidFill>
                <a:schemeClr val="bg1"/>
              </a:solidFill>
            </a:endParaRPr>
          </a:p>
          <a:p>
            <a:pPr algn="just"/>
            <a:r>
              <a:rPr lang="pt-BR" sz="1800" b="1" u="sng" dirty="0" smtClean="0">
                <a:solidFill>
                  <a:srgbClr val="FF0000"/>
                </a:solidFill>
              </a:rPr>
              <a:t>Quanto a metodologia de pesquisa:</a:t>
            </a:r>
            <a:r>
              <a:rPr lang="pt-BR" sz="1800" b="1" dirty="0" smtClean="0">
                <a:solidFill>
                  <a:schemeClr val="bg1"/>
                </a:solidFill>
              </a:rPr>
              <a:t> </a:t>
            </a:r>
            <a:r>
              <a:rPr lang="pt-BR" sz="1800" b="1" dirty="0" smtClean="0">
                <a:solidFill>
                  <a:srgbClr val="00863D"/>
                </a:solidFill>
              </a:rPr>
              <a:t>A pesquisa será a explicativa;</a:t>
            </a:r>
          </a:p>
          <a:p>
            <a:pPr algn="just"/>
            <a:endParaRPr lang="pt-BR" sz="1800" b="1" dirty="0" smtClean="0">
              <a:solidFill>
                <a:schemeClr val="bg1"/>
              </a:solidFill>
            </a:endParaRPr>
          </a:p>
          <a:p>
            <a:pPr algn="just"/>
            <a:r>
              <a:rPr lang="pt-BR" sz="1800" b="1" u="sng" dirty="0" smtClean="0">
                <a:solidFill>
                  <a:srgbClr val="FF0000"/>
                </a:solidFill>
              </a:rPr>
              <a:t>Quanto aos procedimentos técnicos:</a:t>
            </a:r>
            <a:r>
              <a:rPr lang="pt-BR" sz="1800" b="1" dirty="0" smtClean="0">
                <a:solidFill>
                  <a:srgbClr val="FF0000"/>
                </a:solidFill>
              </a:rPr>
              <a:t> </a:t>
            </a:r>
            <a:r>
              <a:rPr lang="pt-BR" sz="1800" b="1" dirty="0" smtClean="0">
                <a:solidFill>
                  <a:srgbClr val="00863D"/>
                </a:solidFill>
              </a:rPr>
              <a:t>Serão utilizados mapeamento sistemático e as pesquisas bibliográfica, experimental e estudo de caso.</a:t>
            </a: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22</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484784"/>
            <a:ext cx="7920880" cy="4824536"/>
          </a:xfrm>
        </p:spPr>
        <p:txBody>
          <a:bodyPr>
            <a:normAutofit fontScale="62500" lnSpcReduction="20000"/>
          </a:bodyPr>
          <a:lstStyle/>
          <a:p>
            <a:r>
              <a:rPr lang="pt-BR" b="1" i="1" u="sng" dirty="0" smtClean="0">
                <a:solidFill>
                  <a:schemeClr val="bg1"/>
                </a:solidFill>
              </a:rPr>
              <a:t>Metodologia</a:t>
            </a:r>
          </a:p>
          <a:p>
            <a:pPr algn="just"/>
            <a:endParaRPr lang="pt-BR" sz="2100" b="1" u="sng" dirty="0" smtClean="0">
              <a:solidFill>
                <a:srgbClr val="FF0000"/>
              </a:solidFill>
            </a:endParaRPr>
          </a:p>
          <a:p>
            <a:r>
              <a:rPr lang="pt-BR" sz="2600" b="1" u="sng" dirty="0" smtClean="0">
                <a:solidFill>
                  <a:srgbClr val="FF0000"/>
                </a:solidFill>
              </a:rPr>
              <a:t>Metodologia para mapeamento Sistemático e pesquisa bibliográfica </a:t>
            </a:r>
            <a:endParaRPr lang="pt-BR" sz="2600" b="1" dirty="0" smtClean="0">
              <a:solidFill>
                <a:schemeClr val="bg1"/>
              </a:solidFill>
            </a:endParaRPr>
          </a:p>
          <a:p>
            <a:pPr algn="l"/>
            <a:endParaRPr lang="pt-BR" sz="2300" b="1" dirty="0" smtClean="0">
              <a:solidFill>
                <a:schemeClr val="bg1"/>
              </a:solidFill>
            </a:endParaRPr>
          </a:p>
          <a:p>
            <a:pPr algn="just"/>
            <a:r>
              <a:rPr lang="pt-BR" sz="2300" b="1" dirty="0" smtClean="0">
                <a:solidFill>
                  <a:srgbClr val="00863D"/>
                </a:solidFill>
              </a:rPr>
              <a:t>Mapeamento sistemático: A metodologia adotada para a realização deste trabalho seguirá as seguintes fases:</a:t>
            </a:r>
          </a:p>
          <a:p>
            <a:pPr algn="just"/>
            <a:endParaRPr lang="pt-BR" sz="2300" b="1" dirty="0" smtClean="0">
              <a:solidFill>
                <a:srgbClr val="00863D"/>
              </a:solidFill>
            </a:endParaRPr>
          </a:p>
          <a:p>
            <a:pPr marL="457200" indent="-457200" algn="just"/>
            <a:r>
              <a:rPr lang="pt-BR" sz="2300" b="1" dirty="0" smtClean="0">
                <a:solidFill>
                  <a:srgbClr val="00863D"/>
                </a:solidFill>
              </a:rPr>
              <a:t>1. Planejamento do Mapeamento Sistemático;</a:t>
            </a:r>
          </a:p>
          <a:p>
            <a:pPr marL="457200" indent="-457200" algn="just"/>
            <a:endParaRPr lang="pt-BR" sz="2300" b="1" dirty="0" smtClean="0">
              <a:solidFill>
                <a:srgbClr val="00863D"/>
              </a:solidFill>
            </a:endParaRPr>
          </a:p>
          <a:p>
            <a:pPr marL="514350" indent="-514350" algn="just">
              <a:buFont typeface="+mj-lt"/>
              <a:buAutoNum type="romanLcPeriod"/>
            </a:pPr>
            <a:r>
              <a:rPr lang="pt-BR" sz="2300" b="1" dirty="0" smtClean="0">
                <a:solidFill>
                  <a:srgbClr val="00863D"/>
                </a:solidFill>
              </a:rPr>
              <a:t>Elaboração do Protocolo de Estudo;</a:t>
            </a:r>
          </a:p>
          <a:p>
            <a:pPr marL="514350" indent="-514350" algn="just">
              <a:buFont typeface="+mj-lt"/>
              <a:buAutoNum type="romanLcPeriod"/>
            </a:pPr>
            <a:r>
              <a:rPr lang="pt-BR" sz="2300" b="1" dirty="0" smtClean="0">
                <a:solidFill>
                  <a:srgbClr val="00863D"/>
                </a:solidFill>
              </a:rPr>
              <a:t>Definição das Questões de Pesquisa;</a:t>
            </a:r>
          </a:p>
          <a:p>
            <a:pPr marL="514350" indent="-514350" algn="just">
              <a:buFont typeface="+mj-lt"/>
              <a:buAutoNum type="romanLcPeriod"/>
            </a:pPr>
            <a:r>
              <a:rPr lang="pt-BR" sz="2300" b="1" dirty="0" smtClean="0">
                <a:solidFill>
                  <a:srgbClr val="00863D"/>
                </a:solidFill>
              </a:rPr>
              <a:t>Elaboração da estratégia de busca;</a:t>
            </a:r>
          </a:p>
          <a:p>
            <a:pPr marL="514350" indent="-514350" algn="just">
              <a:buFont typeface="+mj-lt"/>
              <a:buAutoNum type="romanLcPeriod"/>
            </a:pPr>
            <a:r>
              <a:rPr lang="pt-BR" sz="2300" b="1" dirty="0" smtClean="0">
                <a:solidFill>
                  <a:srgbClr val="00863D"/>
                </a:solidFill>
              </a:rPr>
              <a:t>Definição dos critérios de inclusão e exclusão;</a:t>
            </a:r>
          </a:p>
          <a:p>
            <a:pPr marL="514350" indent="-514350" algn="just"/>
            <a:endParaRPr lang="pt-BR" sz="2300" b="1" dirty="0" smtClean="0">
              <a:solidFill>
                <a:srgbClr val="00863D"/>
              </a:solidFill>
            </a:endParaRPr>
          </a:p>
          <a:p>
            <a:pPr marL="514350" indent="-514350" algn="just"/>
            <a:r>
              <a:rPr lang="pt-BR" sz="2300" b="1" dirty="0" smtClean="0">
                <a:solidFill>
                  <a:srgbClr val="00863D"/>
                </a:solidFill>
              </a:rPr>
              <a:t>2. Condução da Pesquisa;</a:t>
            </a:r>
          </a:p>
          <a:p>
            <a:pPr marL="514350" indent="-514350" algn="just"/>
            <a:endParaRPr lang="pt-BR" sz="2300" b="1" dirty="0" smtClean="0">
              <a:solidFill>
                <a:srgbClr val="00863D"/>
              </a:solidFill>
            </a:endParaRPr>
          </a:p>
          <a:p>
            <a:pPr marL="457200" indent="-457200" algn="just"/>
            <a:r>
              <a:rPr lang="pt-BR" sz="2300" b="1" dirty="0" smtClean="0">
                <a:solidFill>
                  <a:srgbClr val="00863D"/>
                </a:solidFill>
              </a:rPr>
              <a:t>3. Seleção, análise e classificação dos estudos primários;</a:t>
            </a:r>
          </a:p>
          <a:p>
            <a:pPr marL="457200" indent="-457200" algn="just"/>
            <a:r>
              <a:rPr lang="pt-BR" sz="2300" b="1" dirty="0" smtClean="0">
                <a:solidFill>
                  <a:srgbClr val="00863D"/>
                </a:solidFill>
              </a:rPr>
              <a:t>4. Apresentação dos resultados.</a:t>
            </a:r>
          </a:p>
          <a:p>
            <a:pPr marL="457200" indent="-457200" algn="just"/>
            <a:endParaRPr lang="pt-BR" sz="2300" b="1" dirty="0" smtClean="0">
              <a:solidFill>
                <a:srgbClr val="00863D"/>
              </a:solidFill>
            </a:endParaRPr>
          </a:p>
          <a:p>
            <a:pPr marL="457200" indent="-457200" algn="just"/>
            <a:r>
              <a:rPr lang="pt-BR" sz="2300" b="1" dirty="0" smtClean="0">
                <a:solidFill>
                  <a:srgbClr val="00863D"/>
                </a:solidFill>
              </a:rPr>
              <a:t>Para realização da Pesquisa bibliográfica: Serão abordados os periódicos que foram obtidos pelo </a:t>
            </a:r>
          </a:p>
          <a:p>
            <a:pPr marL="457200" indent="-457200" algn="just"/>
            <a:r>
              <a:rPr lang="pt-BR" sz="2300" b="1" dirty="0" smtClean="0">
                <a:solidFill>
                  <a:srgbClr val="00863D"/>
                </a:solidFill>
              </a:rPr>
              <a:t>mapeamento sistemático além de trabalhos e livros relacionados a aplicação de segurança em</a:t>
            </a:r>
          </a:p>
          <a:p>
            <a:pPr marL="457200" indent="-457200" algn="just"/>
            <a:r>
              <a:rPr lang="pt-BR" sz="2300" b="1" dirty="0" smtClean="0">
                <a:solidFill>
                  <a:srgbClr val="00863D"/>
                </a:solidFill>
              </a:rPr>
              <a:t> Arquiteturas Orientadas a Serviço.</a:t>
            </a:r>
          </a:p>
          <a:p>
            <a:pPr algn="just"/>
            <a:endParaRPr lang="pt-BR" sz="2000" b="1" dirty="0" smtClean="0">
              <a:solidFill>
                <a:schemeClr val="bg1"/>
              </a:solidFill>
            </a:endParaRPr>
          </a:p>
          <a:p>
            <a:pPr algn="just"/>
            <a:endParaRPr lang="pt-BR" sz="2000" b="1"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23</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484784"/>
            <a:ext cx="7920880" cy="4824536"/>
          </a:xfrm>
        </p:spPr>
        <p:txBody>
          <a:bodyPr>
            <a:normAutofit fontScale="25000" lnSpcReduction="20000"/>
          </a:bodyPr>
          <a:lstStyle/>
          <a:p>
            <a:r>
              <a:rPr lang="pt-BR" sz="5600" b="1" i="1" u="sng" dirty="0" smtClean="0">
                <a:solidFill>
                  <a:schemeClr val="bg1"/>
                </a:solidFill>
              </a:rPr>
              <a:t>Metodologia</a:t>
            </a:r>
          </a:p>
          <a:p>
            <a:pPr algn="just"/>
            <a:endParaRPr lang="pt-BR" sz="5600" b="1" u="sng" dirty="0" smtClean="0">
              <a:solidFill>
                <a:srgbClr val="FF0000"/>
              </a:solidFill>
            </a:endParaRPr>
          </a:p>
          <a:p>
            <a:r>
              <a:rPr lang="pt-BR" sz="5600" b="1" u="sng" dirty="0" smtClean="0">
                <a:solidFill>
                  <a:srgbClr val="FF0000"/>
                </a:solidFill>
              </a:rPr>
              <a:t>Seleção dos padrões e implantação da solução</a:t>
            </a:r>
          </a:p>
          <a:p>
            <a:endParaRPr lang="pt-BR" sz="3800" b="1" u="sng" dirty="0" smtClean="0">
              <a:solidFill>
                <a:srgbClr val="FF0000"/>
              </a:solidFill>
            </a:endParaRPr>
          </a:p>
          <a:p>
            <a:endParaRPr lang="pt-BR" sz="3800" b="1" u="sng" dirty="0" smtClean="0">
              <a:solidFill>
                <a:srgbClr val="FF0000"/>
              </a:solidFill>
            </a:endParaRPr>
          </a:p>
          <a:p>
            <a:pPr algn="just"/>
            <a:r>
              <a:rPr lang="pt-BR" sz="5600" b="1" dirty="0" smtClean="0">
                <a:solidFill>
                  <a:srgbClr val="00863D"/>
                </a:solidFill>
              </a:rPr>
              <a:t>Com base no mapeamento sistemático e na revisão bibliográfica será possível selecionar padrões e técnicas que permitam guiar as decisões arquiteturais em um ambiente orientado a serviços, observando as políticas de segurança.</a:t>
            </a:r>
          </a:p>
          <a:p>
            <a:pPr algn="just"/>
            <a:endParaRPr lang="pt-BR" sz="5600" b="1" dirty="0" smtClean="0">
              <a:solidFill>
                <a:srgbClr val="00863D"/>
              </a:solidFill>
            </a:endParaRPr>
          </a:p>
          <a:p>
            <a:pPr algn="just"/>
            <a:r>
              <a:rPr lang="pt-BR" sz="5600" b="1" dirty="0" smtClean="0">
                <a:solidFill>
                  <a:srgbClr val="00863D"/>
                </a:solidFill>
              </a:rPr>
              <a:t>Uma pesquisa experimental, considerando um estudo de caso prático, faz-se necessária para a seleção das técnicas. Isso porque fundamentar-se-á as decisões com base em requisitos não funcionais como disponibilidade e desempenho (com foco em tempo de resposta).</a:t>
            </a:r>
          </a:p>
          <a:p>
            <a:pPr algn="just"/>
            <a:endParaRPr lang="pt-BR" sz="5600" b="1" dirty="0" smtClean="0">
              <a:solidFill>
                <a:srgbClr val="00863D"/>
              </a:solidFill>
            </a:endParaRPr>
          </a:p>
          <a:p>
            <a:pPr algn="just"/>
            <a:r>
              <a:rPr lang="pt-BR" sz="5600" b="1" dirty="0" smtClean="0">
                <a:solidFill>
                  <a:srgbClr val="00863D"/>
                </a:solidFill>
              </a:rPr>
              <a:t>Serão implementados protótipos de serviços que utilizem os padrões e técnicas de segurança estudados, permitindo que o teste de desempenho e disponibilidade possa ser realizado.</a:t>
            </a:r>
          </a:p>
          <a:p>
            <a:pPr algn="just"/>
            <a:endParaRPr lang="pt-BR" sz="5600" b="1" dirty="0" smtClean="0">
              <a:solidFill>
                <a:srgbClr val="00863D"/>
              </a:solidFill>
            </a:endParaRPr>
          </a:p>
          <a:p>
            <a:pPr algn="just"/>
            <a:r>
              <a:rPr lang="pt-BR" sz="5600" b="1" dirty="0" smtClean="0">
                <a:solidFill>
                  <a:srgbClr val="00863D"/>
                </a:solidFill>
              </a:rPr>
              <a:t>A metodologia de implantação e análise do teste de desempenho, seguirá a premissa de verificação da utilização dos serviços propostos em Web </a:t>
            </a:r>
            <a:r>
              <a:rPr lang="pt-BR" sz="5600" b="1" dirty="0" err="1" smtClean="0">
                <a:solidFill>
                  <a:srgbClr val="00863D"/>
                </a:solidFill>
              </a:rPr>
              <a:t>Service</a:t>
            </a:r>
            <a:r>
              <a:rPr lang="pt-BR" sz="5600" b="1" dirty="0" smtClean="0">
                <a:solidFill>
                  <a:srgbClr val="00863D"/>
                </a:solidFill>
              </a:rPr>
              <a:t> com e sem o uso de mecanismos de segurança. Para isso, verificar-se-á o tempo médio de resposta e adotará as diretrizes propostas em (MEIER </a:t>
            </a:r>
            <a:r>
              <a:rPr lang="pt-BR" sz="5600" b="1" dirty="0" err="1" smtClean="0">
                <a:solidFill>
                  <a:srgbClr val="00863D"/>
                </a:solidFill>
              </a:rPr>
              <a:t>et</a:t>
            </a:r>
            <a:r>
              <a:rPr lang="pt-BR" sz="5600" b="1" dirty="0" smtClean="0">
                <a:solidFill>
                  <a:srgbClr val="00863D"/>
                </a:solidFill>
              </a:rPr>
              <a:t> al., 2007), e que são descritas a seguir:</a:t>
            </a:r>
          </a:p>
          <a:p>
            <a:pPr algn="just"/>
            <a:endParaRPr lang="pt-BR" sz="5600" b="1" dirty="0" smtClean="0">
              <a:solidFill>
                <a:srgbClr val="00863D"/>
              </a:solidFill>
            </a:endParaRPr>
          </a:p>
          <a:p>
            <a:pPr algn="l"/>
            <a:r>
              <a:rPr lang="pt-BR" sz="5600" b="1" dirty="0" smtClean="0">
                <a:solidFill>
                  <a:srgbClr val="00863D"/>
                </a:solidFill>
              </a:rPr>
              <a:t>a ) Definição do ambiente de teste;</a:t>
            </a:r>
          </a:p>
          <a:p>
            <a:pPr algn="l"/>
            <a:r>
              <a:rPr lang="pt-BR" sz="5600" b="1" dirty="0" smtClean="0">
                <a:solidFill>
                  <a:srgbClr val="00863D"/>
                </a:solidFill>
              </a:rPr>
              <a:t>b ) Configuração do ambiente de teste; </a:t>
            </a:r>
          </a:p>
          <a:p>
            <a:pPr algn="l"/>
            <a:r>
              <a:rPr lang="pt-BR" sz="5600" b="1" dirty="0" smtClean="0">
                <a:solidFill>
                  <a:srgbClr val="00863D"/>
                </a:solidFill>
              </a:rPr>
              <a:t>c ) Execução dos testes;</a:t>
            </a:r>
          </a:p>
          <a:p>
            <a:pPr algn="l"/>
            <a:r>
              <a:rPr lang="pt-BR" sz="6400" b="1" dirty="0" smtClean="0">
                <a:solidFill>
                  <a:srgbClr val="00863D"/>
                </a:solidFill>
              </a:rPr>
              <a:t>d ) Avaliação</a:t>
            </a:r>
          </a:p>
          <a:p>
            <a:pPr algn="l"/>
            <a:endParaRPr lang="pt-BR" sz="1900" b="1" dirty="0" smtClean="0">
              <a:solidFill>
                <a:schemeClr val="bg1"/>
              </a:solidFill>
            </a:endParaRPr>
          </a:p>
          <a:p>
            <a:pPr algn="just"/>
            <a:endParaRPr lang="pt-BR" sz="2000" b="1"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24</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a:bodyPr>
          <a:lstStyle/>
          <a:p>
            <a:r>
              <a:rPr lang="pt-BR" sz="2000" b="1" i="1" u="sng" dirty="0" smtClean="0">
                <a:solidFill>
                  <a:schemeClr val="bg1"/>
                </a:solidFill>
              </a:rPr>
              <a:t>Metodologia</a:t>
            </a:r>
          </a:p>
          <a:p>
            <a:pPr algn="just"/>
            <a:endParaRPr lang="pt-BR" sz="2100" b="1" u="sng" dirty="0" smtClean="0">
              <a:solidFill>
                <a:srgbClr val="FF0000"/>
              </a:solidFill>
            </a:endParaRPr>
          </a:p>
          <a:p>
            <a:r>
              <a:rPr lang="pt-BR" sz="2100" b="1" u="sng" dirty="0" smtClean="0">
                <a:solidFill>
                  <a:srgbClr val="FF0000"/>
                </a:solidFill>
              </a:rPr>
              <a:t>Seleção dos padrões e implantação da solução</a:t>
            </a:r>
          </a:p>
          <a:p>
            <a:endParaRPr lang="pt-BR" sz="2100" b="1" u="sng" dirty="0" smtClean="0">
              <a:solidFill>
                <a:srgbClr val="FF0000"/>
              </a:solidFill>
            </a:endParaRPr>
          </a:p>
          <a:p>
            <a:pPr algn="just"/>
            <a:r>
              <a:rPr lang="pt-BR" sz="1600" b="1" dirty="0" smtClean="0">
                <a:solidFill>
                  <a:srgbClr val="00863D"/>
                </a:solidFill>
              </a:rPr>
              <a:t>Para criação da arquitetura de referência, será definido um modelo de referência, que é um framework abstrato e é independente de padrões específicos, tecnologias, implementações.</a:t>
            </a:r>
          </a:p>
          <a:p>
            <a:pPr algn="just"/>
            <a:endParaRPr lang="pt-BR" sz="1600" b="1" dirty="0" smtClean="0">
              <a:solidFill>
                <a:srgbClr val="00863D"/>
              </a:solidFill>
            </a:endParaRPr>
          </a:p>
          <a:p>
            <a:pPr algn="just"/>
            <a:r>
              <a:rPr lang="pt-BR" sz="1600" b="1" dirty="0" smtClean="0">
                <a:solidFill>
                  <a:srgbClr val="00863D"/>
                </a:solidFill>
              </a:rPr>
              <a:t>Modelo de referência será construído a partir dos resultados obtidos pelo estudo realizado sobre Segurança em SOA. </a:t>
            </a:r>
          </a:p>
          <a:p>
            <a:pPr algn="just"/>
            <a:endParaRPr lang="pt-BR" sz="1600" b="1" dirty="0" smtClean="0">
              <a:solidFill>
                <a:srgbClr val="00863D"/>
              </a:solidFill>
            </a:endParaRPr>
          </a:p>
          <a:p>
            <a:pPr algn="just"/>
            <a:r>
              <a:rPr lang="pt-BR" sz="1600" b="1" dirty="0" smtClean="0">
                <a:solidFill>
                  <a:srgbClr val="00863D"/>
                </a:solidFill>
              </a:rPr>
              <a:t>Deverá prover um repositório de boas práticas arquiteturais, que permitam a criação de serviços seguros, que possam ser reusadas ao longo de todo ciclo de vida dos seus projetos de software desenvolvidos pela Polícia Civil do Distrito Federal.</a:t>
            </a:r>
            <a:endParaRPr lang="pt-BR" sz="1600" b="1" dirty="0" smtClean="0">
              <a:solidFill>
                <a:schemeClr val="bg1"/>
              </a:solidFill>
            </a:endParaRPr>
          </a:p>
          <a:p>
            <a:pPr algn="just"/>
            <a:endParaRPr lang="pt-BR" sz="2000" b="1"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25</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fontScale="85000" lnSpcReduction="20000"/>
          </a:bodyPr>
          <a:lstStyle/>
          <a:p>
            <a:r>
              <a:rPr lang="pt-BR" sz="2800" b="1" i="1" u="sng" dirty="0" smtClean="0">
                <a:solidFill>
                  <a:schemeClr val="bg1"/>
                </a:solidFill>
              </a:rPr>
              <a:t>Resultados preliminares</a:t>
            </a:r>
            <a:endParaRPr lang="pt-BR" sz="2800" b="1" u="sng" dirty="0" smtClean="0">
              <a:solidFill>
                <a:srgbClr val="FF0000"/>
              </a:solidFill>
            </a:endParaRPr>
          </a:p>
          <a:p>
            <a:endParaRPr lang="pt-BR" sz="1800" b="1" u="sng" dirty="0" smtClean="0">
              <a:solidFill>
                <a:srgbClr val="FF0000"/>
              </a:solidFill>
            </a:endParaRPr>
          </a:p>
          <a:p>
            <a:pPr algn="l"/>
            <a:r>
              <a:rPr lang="pt-BR" sz="2100" b="1" u="sng" dirty="0" smtClean="0">
                <a:solidFill>
                  <a:srgbClr val="FF0000"/>
                </a:solidFill>
              </a:rPr>
              <a:t>MAPEAMENTO SISTEMÁTICO</a:t>
            </a:r>
          </a:p>
          <a:p>
            <a:pPr algn="l"/>
            <a:endParaRPr lang="pt-BR" sz="2100" b="1" u="sng" dirty="0" smtClean="0">
              <a:solidFill>
                <a:srgbClr val="FF0000"/>
              </a:solidFill>
            </a:endParaRPr>
          </a:p>
          <a:p>
            <a:pPr algn="just"/>
            <a:r>
              <a:rPr lang="pt-BR" sz="2100" b="1" u="sng" dirty="0" smtClean="0">
                <a:solidFill>
                  <a:srgbClr val="FF0000"/>
                </a:solidFill>
              </a:rPr>
              <a:t>Protocolo de Estudo:</a:t>
            </a:r>
            <a:r>
              <a:rPr lang="pt-BR" sz="2100" b="1" dirty="0" smtClean="0">
                <a:solidFill>
                  <a:schemeClr val="bg1"/>
                </a:solidFill>
              </a:rPr>
              <a:t> </a:t>
            </a:r>
            <a:r>
              <a:rPr lang="pt-BR" sz="2100" b="1" dirty="0" smtClean="0">
                <a:solidFill>
                  <a:srgbClr val="00863D"/>
                </a:solidFill>
              </a:rPr>
              <a:t>Para a realização do mapeamento sistemático foi definido um protocolo de estudo que contemplasse as questões de pesquisa, a string de busca e os critérios de exclusão e inclusão de artigos. A finalidade deste processo é a de documentar as etapas do mapeamento além de permitir a sua replicação por outros Pesquisadores.</a:t>
            </a:r>
          </a:p>
          <a:p>
            <a:pPr algn="just"/>
            <a:endParaRPr lang="pt-BR" sz="2100" b="1" dirty="0" smtClean="0">
              <a:solidFill>
                <a:schemeClr val="bg1"/>
              </a:solidFill>
            </a:endParaRPr>
          </a:p>
          <a:p>
            <a:pPr algn="just"/>
            <a:r>
              <a:rPr lang="pt-BR" sz="2100" b="1" u="sng" dirty="0" smtClean="0">
                <a:solidFill>
                  <a:srgbClr val="FF0000"/>
                </a:solidFill>
              </a:rPr>
              <a:t>Questões de pesquisa (QP):</a:t>
            </a:r>
          </a:p>
          <a:p>
            <a:pPr algn="just"/>
            <a:r>
              <a:rPr lang="pt-BR" sz="2100" b="1" dirty="0" smtClean="0">
                <a:solidFill>
                  <a:srgbClr val="00863D"/>
                </a:solidFill>
              </a:rPr>
              <a:t>QP1 ) Quais são os principais veículos que publicam artigos nessa área?</a:t>
            </a:r>
          </a:p>
          <a:p>
            <a:pPr algn="just"/>
            <a:r>
              <a:rPr lang="pt-BR" sz="2100" b="1" dirty="0" smtClean="0">
                <a:solidFill>
                  <a:srgbClr val="00863D"/>
                </a:solidFill>
              </a:rPr>
              <a:t>QP2 ) Qual o tipo de contribuição é a mais proposta nas pesquisas realizadas?</a:t>
            </a:r>
          </a:p>
          <a:p>
            <a:pPr algn="just"/>
            <a:r>
              <a:rPr lang="pt-BR" sz="2100" b="1" dirty="0" smtClean="0">
                <a:solidFill>
                  <a:srgbClr val="00863D"/>
                </a:solidFill>
              </a:rPr>
              <a:t>QP3 ) Quais atributos de segurança são mais abordados nos estudos?</a:t>
            </a:r>
          </a:p>
          <a:p>
            <a:pPr algn="just"/>
            <a:r>
              <a:rPr lang="pt-BR" sz="2100" b="1" dirty="0" smtClean="0">
                <a:solidFill>
                  <a:srgbClr val="00863D"/>
                </a:solidFill>
              </a:rPr>
              <a:t>QP4 ) Quais contribuições classificadas como solução e categorizadas como: método, técnica ou ferramenta/arquitetura, foram os mais propostos nas pesquisas?</a:t>
            </a:r>
          </a:p>
          <a:p>
            <a:pPr algn="just"/>
            <a:endParaRPr lang="pt-BR" sz="2100" b="1"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26</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fontScale="85000" lnSpcReduction="20000"/>
          </a:bodyPr>
          <a:lstStyle/>
          <a:p>
            <a:r>
              <a:rPr lang="pt-BR" sz="2800" b="1" i="1" u="sng" dirty="0" smtClean="0">
                <a:solidFill>
                  <a:schemeClr val="bg1"/>
                </a:solidFill>
              </a:rPr>
              <a:t>Resultados preliminares</a:t>
            </a:r>
            <a:endParaRPr lang="pt-BR" sz="2800" b="1" u="sng" dirty="0" smtClean="0">
              <a:solidFill>
                <a:srgbClr val="FF0000"/>
              </a:solidFill>
            </a:endParaRPr>
          </a:p>
          <a:p>
            <a:endParaRPr lang="pt-BR" sz="1800" b="1" u="sng" dirty="0" smtClean="0">
              <a:solidFill>
                <a:srgbClr val="FF0000"/>
              </a:solidFill>
            </a:endParaRPr>
          </a:p>
          <a:p>
            <a:pPr algn="l"/>
            <a:r>
              <a:rPr lang="pt-BR" sz="2100" b="1" u="sng" dirty="0" smtClean="0">
                <a:solidFill>
                  <a:srgbClr val="FF0000"/>
                </a:solidFill>
              </a:rPr>
              <a:t>MAPEAMENTO SISTEMÁTICO</a:t>
            </a:r>
          </a:p>
          <a:p>
            <a:pPr algn="l"/>
            <a:endParaRPr lang="pt-BR" sz="2100" b="1" u="sng" dirty="0" smtClean="0">
              <a:solidFill>
                <a:srgbClr val="FF0000"/>
              </a:solidFill>
            </a:endParaRPr>
          </a:p>
          <a:p>
            <a:pPr algn="just"/>
            <a:r>
              <a:rPr lang="pt-BR" sz="2100" b="1" u="sng" dirty="0" smtClean="0">
                <a:solidFill>
                  <a:srgbClr val="FF0000"/>
                </a:solidFill>
              </a:rPr>
              <a:t>Estratégia de Busca:</a:t>
            </a:r>
            <a:endParaRPr lang="pt-BR" sz="2100" b="1" u="sng" dirty="0" smtClean="0">
              <a:solidFill>
                <a:schemeClr val="bg1"/>
              </a:solidFill>
            </a:endParaRPr>
          </a:p>
          <a:p>
            <a:pPr algn="just"/>
            <a:r>
              <a:rPr lang="pt-BR" sz="1900" b="1" dirty="0" smtClean="0">
                <a:solidFill>
                  <a:srgbClr val="00863D"/>
                </a:solidFill>
              </a:rPr>
              <a:t>A estratégia de busca adotada consistiu objetivamente na busca eletrônica das seguintes bibliotecas digitais:</a:t>
            </a:r>
          </a:p>
          <a:p>
            <a:pPr algn="just"/>
            <a:endParaRPr lang="pt-BR" sz="1900" b="1" dirty="0" smtClean="0">
              <a:solidFill>
                <a:srgbClr val="00863D"/>
              </a:solidFill>
            </a:endParaRPr>
          </a:p>
          <a:p>
            <a:pPr marL="514350" indent="-514350" algn="just">
              <a:buFont typeface="Wingdings" pitchFamily="2" charset="2"/>
              <a:buChar char="Ø"/>
            </a:pPr>
            <a:r>
              <a:rPr lang="pt-BR" sz="1900" b="1" dirty="0" smtClean="0">
                <a:solidFill>
                  <a:srgbClr val="00863D"/>
                </a:solidFill>
              </a:rPr>
              <a:t> ACM Digital </a:t>
            </a:r>
            <a:r>
              <a:rPr lang="pt-BR" sz="1900" b="1" dirty="0" err="1" smtClean="0">
                <a:solidFill>
                  <a:srgbClr val="00863D"/>
                </a:solidFill>
              </a:rPr>
              <a:t>Library</a:t>
            </a:r>
            <a:r>
              <a:rPr lang="pt-BR" sz="1900" b="1" dirty="0" smtClean="0">
                <a:solidFill>
                  <a:srgbClr val="00863D"/>
                </a:solidFill>
              </a:rPr>
              <a:t> referente aos seguintes periódicos:</a:t>
            </a:r>
          </a:p>
          <a:p>
            <a:pPr marL="514350" indent="-514350" algn="just"/>
            <a:r>
              <a:rPr lang="en-US" sz="1900" b="1" dirty="0" smtClean="0">
                <a:solidFill>
                  <a:srgbClr val="00863D"/>
                </a:solidFill>
              </a:rPr>
              <a:t>      	    (a) ACM Transactions on Information and System Security (TISSEC);</a:t>
            </a:r>
          </a:p>
          <a:p>
            <a:pPr marL="514350" indent="-514350" algn="just"/>
            <a:r>
              <a:rPr lang="pt-BR" sz="1900" b="1" dirty="0" smtClean="0">
                <a:solidFill>
                  <a:srgbClr val="00863D"/>
                </a:solidFill>
              </a:rPr>
              <a:t>     	    (b) ACM Computing </a:t>
            </a:r>
            <a:r>
              <a:rPr lang="pt-BR" sz="1900" b="1" dirty="0" err="1" smtClean="0">
                <a:solidFill>
                  <a:srgbClr val="00863D"/>
                </a:solidFill>
              </a:rPr>
              <a:t>Surveys</a:t>
            </a:r>
            <a:r>
              <a:rPr lang="pt-BR" sz="1900" b="1" dirty="0" smtClean="0">
                <a:solidFill>
                  <a:srgbClr val="00863D"/>
                </a:solidFill>
              </a:rPr>
              <a:t> (CSUR).</a:t>
            </a:r>
          </a:p>
          <a:p>
            <a:pPr marL="514350" indent="-514350" algn="just"/>
            <a:endParaRPr lang="pt-BR" sz="1900" b="1" dirty="0" smtClean="0">
              <a:solidFill>
                <a:srgbClr val="00863D"/>
              </a:solidFill>
            </a:endParaRPr>
          </a:p>
          <a:p>
            <a:pPr marL="514350" indent="-514350" algn="just">
              <a:buFont typeface="Wingdings" pitchFamily="2" charset="2"/>
              <a:buChar char="Ø"/>
            </a:pPr>
            <a:r>
              <a:rPr lang="pt-BR" sz="1900" b="1" dirty="0" smtClean="0">
                <a:solidFill>
                  <a:srgbClr val="00863D"/>
                </a:solidFill>
              </a:rPr>
              <a:t>IEEE </a:t>
            </a:r>
            <a:r>
              <a:rPr lang="pt-BR" sz="1900" b="1" dirty="0" err="1" smtClean="0">
                <a:solidFill>
                  <a:srgbClr val="00863D"/>
                </a:solidFill>
              </a:rPr>
              <a:t>Xplore</a:t>
            </a:r>
            <a:r>
              <a:rPr lang="pt-BR" sz="1900" b="1" dirty="0" smtClean="0">
                <a:solidFill>
                  <a:srgbClr val="00863D"/>
                </a:solidFill>
              </a:rPr>
              <a:t>, apenas por periódicos e</a:t>
            </a:r>
          </a:p>
          <a:p>
            <a:pPr marL="514350" indent="-514350" algn="just"/>
            <a:endParaRPr lang="pt-BR" sz="1900" b="1" dirty="0" smtClean="0">
              <a:solidFill>
                <a:srgbClr val="00863D"/>
              </a:solidFill>
            </a:endParaRPr>
          </a:p>
          <a:p>
            <a:pPr marL="514350" indent="-514350" algn="just">
              <a:buFont typeface="Wingdings" pitchFamily="2" charset="2"/>
              <a:buChar char="Ø"/>
            </a:pPr>
            <a:r>
              <a:rPr lang="pt-BR" sz="1900" b="1" dirty="0" smtClean="0">
                <a:solidFill>
                  <a:srgbClr val="00863D"/>
                </a:solidFill>
              </a:rPr>
              <a:t>DBLP </a:t>
            </a:r>
            <a:r>
              <a:rPr lang="pt-BR" sz="1900" b="1" dirty="0" err="1" smtClean="0">
                <a:solidFill>
                  <a:srgbClr val="00863D"/>
                </a:solidFill>
              </a:rPr>
              <a:t>Computer</a:t>
            </a:r>
            <a:r>
              <a:rPr lang="pt-BR" sz="1900" b="1" dirty="0" smtClean="0">
                <a:solidFill>
                  <a:srgbClr val="00863D"/>
                </a:solidFill>
              </a:rPr>
              <a:t> </a:t>
            </a:r>
            <a:r>
              <a:rPr lang="pt-BR" sz="1900" b="1" dirty="0" err="1" smtClean="0">
                <a:solidFill>
                  <a:srgbClr val="00863D"/>
                </a:solidFill>
              </a:rPr>
              <a:t>Science</a:t>
            </a:r>
            <a:r>
              <a:rPr lang="pt-BR" sz="1900" b="1" dirty="0" smtClean="0">
                <a:solidFill>
                  <a:srgbClr val="00863D"/>
                </a:solidFill>
              </a:rPr>
              <a:t> </a:t>
            </a:r>
            <a:r>
              <a:rPr lang="pt-BR" sz="1900" b="1" dirty="0" err="1" smtClean="0">
                <a:solidFill>
                  <a:srgbClr val="00863D"/>
                </a:solidFill>
              </a:rPr>
              <a:t>Bibliography</a:t>
            </a:r>
            <a:r>
              <a:rPr lang="pt-BR" sz="1900" b="1" dirty="0" smtClean="0">
                <a:solidFill>
                  <a:srgbClr val="00863D"/>
                </a:solidFill>
              </a:rPr>
              <a:t> nas seguintes conferências:</a:t>
            </a:r>
          </a:p>
          <a:p>
            <a:pPr marL="514350" indent="-514350" algn="just"/>
            <a:r>
              <a:rPr lang="pt-BR" sz="1900" b="1" dirty="0" smtClean="0">
                <a:solidFill>
                  <a:srgbClr val="00863D"/>
                </a:solidFill>
              </a:rPr>
              <a:t> 	    </a:t>
            </a:r>
            <a:r>
              <a:rPr lang="en-US" sz="1900" b="1" dirty="0" smtClean="0">
                <a:solidFill>
                  <a:srgbClr val="00863D"/>
                </a:solidFill>
              </a:rPr>
              <a:t>(a) ICWS International Conference on Web Services;</a:t>
            </a:r>
          </a:p>
          <a:p>
            <a:pPr algn="just"/>
            <a:r>
              <a:rPr lang="pt-BR" sz="1900" b="1" dirty="0" smtClean="0">
                <a:solidFill>
                  <a:srgbClr val="00863D"/>
                </a:solidFill>
              </a:rPr>
              <a:t>               (b) SERVICES;</a:t>
            </a:r>
          </a:p>
          <a:p>
            <a:pPr algn="just"/>
            <a:r>
              <a:rPr lang="pt-BR" sz="1900" b="1" dirty="0" smtClean="0">
                <a:solidFill>
                  <a:srgbClr val="00863D"/>
                </a:solidFill>
              </a:rPr>
              <a:t>               (c ) ARES.</a:t>
            </a: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27</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fontScale="77500" lnSpcReduction="20000"/>
          </a:bodyPr>
          <a:lstStyle/>
          <a:p>
            <a:r>
              <a:rPr lang="pt-BR" sz="2800" b="1" i="1" u="sng" dirty="0" smtClean="0">
                <a:solidFill>
                  <a:schemeClr val="bg1"/>
                </a:solidFill>
              </a:rPr>
              <a:t>Resultados preliminares</a:t>
            </a:r>
            <a:endParaRPr lang="pt-BR" sz="2800" b="1" u="sng" dirty="0" smtClean="0">
              <a:solidFill>
                <a:srgbClr val="FF0000"/>
              </a:solidFill>
            </a:endParaRPr>
          </a:p>
          <a:p>
            <a:endParaRPr lang="pt-BR" sz="1800" b="1" u="sng" dirty="0" smtClean="0">
              <a:solidFill>
                <a:srgbClr val="FF0000"/>
              </a:solidFill>
            </a:endParaRPr>
          </a:p>
          <a:p>
            <a:pPr algn="l"/>
            <a:r>
              <a:rPr lang="pt-BR" sz="2100" b="1" u="sng" dirty="0" smtClean="0">
                <a:solidFill>
                  <a:srgbClr val="FF0000"/>
                </a:solidFill>
              </a:rPr>
              <a:t>MAPEAMENTO SISTEMÁTICO</a:t>
            </a:r>
          </a:p>
          <a:p>
            <a:pPr algn="l"/>
            <a:endParaRPr lang="pt-BR" sz="2100" b="1" u="sng" dirty="0" smtClean="0">
              <a:solidFill>
                <a:srgbClr val="FF0000"/>
              </a:solidFill>
            </a:endParaRPr>
          </a:p>
          <a:p>
            <a:pPr algn="just"/>
            <a:r>
              <a:rPr lang="pt-BR" sz="2000" b="1" u="sng" dirty="0" smtClean="0">
                <a:solidFill>
                  <a:srgbClr val="FF0000"/>
                </a:solidFill>
              </a:rPr>
              <a:t>CRITÉRIOS DE INCLUSÃO E EXCLUSÃO</a:t>
            </a:r>
            <a:r>
              <a:rPr lang="pt-BR" sz="2100" b="1" u="sng" dirty="0" smtClean="0">
                <a:solidFill>
                  <a:srgbClr val="FF0000"/>
                </a:solidFill>
              </a:rPr>
              <a:t>:</a:t>
            </a:r>
          </a:p>
          <a:p>
            <a:pPr algn="just"/>
            <a:endParaRPr lang="pt-BR" sz="2100" b="1" u="sng" dirty="0" smtClean="0">
              <a:solidFill>
                <a:srgbClr val="FF0000"/>
              </a:solidFill>
            </a:endParaRPr>
          </a:p>
          <a:p>
            <a:pPr algn="just"/>
            <a:r>
              <a:rPr lang="pt-BR" sz="2100" b="1" u="sng" dirty="0" smtClean="0">
                <a:solidFill>
                  <a:schemeClr val="bg1"/>
                </a:solidFill>
              </a:rPr>
              <a:t>Critérios de inclusão</a:t>
            </a:r>
            <a:r>
              <a:rPr lang="pt-BR" sz="2100" b="1" dirty="0" smtClean="0">
                <a:solidFill>
                  <a:schemeClr val="bg1"/>
                </a:solidFill>
              </a:rPr>
              <a:t>:  </a:t>
            </a:r>
          </a:p>
          <a:p>
            <a:pPr marL="457200" indent="-457200" algn="just"/>
            <a:r>
              <a:rPr lang="pt-BR" sz="2100" b="1" dirty="0" smtClean="0">
                <a:solidFill>
                  <a:srgbClr val="00863D"/>
                </a:solidFill>
              </a:rPr>
              <a:t>Artigos que faziam referência a </a:t>
            </a:r>
            <a:r>
              <a:rPr lang="pt-BR" sz="2100" b="1" dirty="0" smtClean="0">
                <a:solidFill>
                  <a:srgbClr val="FF0000"/>
                </a:solidFill>
              </a:rPr>
              <a:t>SOA </a:t>
            </a:r>
            <a:r>
              <a:rPr lang="pt-BR" sz="2100" b="1" dirty="0" err="1" smtClean="0">
                <a:solidFill>
                  <a:srgbClr val="FF0000"/>
                </a:solidFill>
              </a:rPr>
              <a:t>Security</a:t>
            </a:r>
            <a:r>
              <a:rPr lang="pt-BR" sz="2100" b="1" dirty="0" smtClean="0">
                <a:solidFill>
                  <a:srgbClr val="FF0000"/>
                </a:solidFill>
              </a:rPr>
              <a:t> </a:t>
            </a:r>
            <a:r>
              <a:rPr lang="pt-BR" sz="2100" b="1" dirty="0" smtClean="0">
                <a:solidFill>
                  <a:srgbClr val="00863D"/>
                </a:solidFill>
              </a:rPr>
              <a:t>publicados nos periódicos e conferências </a:t>
            </a:r>
          </a:p>
          <a:p>
            <a:pPr marL="457200" indent="-457200" algn="just"/>
            <a:r>
              <a:rPr lang="pt-BR" sz="2100" b="1" dirty="0" smtClean="0">
                <a:solidFill>
                  <a:srgbClr val="00863D"/>
                </a:solidFill>
              </a:rPr>
              <a:t>publicados no período compreendido do ano de 2000 até 2013 e que satisfizessem a </a:t>
            </a:r>
            <a:r>
              <a:rPr lang="pt-BR" sz="2100" b="1" i="1" dirty="0" smtClean="0">
                <a:solidFill>
                  <a:srgbClr val="00863D"/>
                </a:solidFill>
              </a:rPr>
              <a:t>String</a:t>
            </a:r>
          </a:p>
          <a:p>
            <a:pPr marL="457200" indent="-457200" algn="just"/>
            <a:r>
              <a:rPr lang="pt-BR" sz="2100" b="1" dirty="0" smtClean="0">
                <a:solidFill>
                  <a:srgbClr val="00863D"/>
                </a:solidFill>
              </a:rPr>
              <a:t>de busca.</a:t>
            </a:r>
          </a:p>
          <a:p>
            <a:pPr algn="just"/>
            <a:endParaRPr lang="pt-BR" sz="2100" b="1" dirty="0" smtClean="0">
              <a:solidFill>
                <a:schemeClr val="bg1"/>
              </a:solidFill>
            </a:endParaRPr>
          </a:p>
          <a:p>
            <a:pPr algn="just"/>
            <a:r>
              <a:rPr lang="pt-BR" sz="2100" b="1" u="sng" dirty="0" smtClean="0">
                <a:solidFill>
                  <a:schemeClr val="bg1"/>
                </a:solidFill>
              </a:rPr>
              <a:t>Critérios de exclusão: </a:t>
            </a:r>
          </a:p>
          <a:p>
            <a:pPr algn="just">
              <a:buFont typeface="Wingdings" pitchFamily="2" charset="2"/>
              <a:buChar char="ü"/>
            </a:pPr>
            <a:r>
              <a:rPr lang="pt-BR" sz="2100" b="1" dirty="0" smtClean="0">
                <a:solidFill>
                  <a:srgbClr val="00863D"/>
                </a:solidFill>
              </a:rPr>
              <a:t>Foram excluídos os artigos e resumos com menos de quatro páginas;</a:t>
            </a:r>
          </a:p>
          <a:p>
            <a:pPr algn="just">
              <a:buFont typeface="Wingdings" pitchFamily="2" charset="2"/>
              <a:buChar char="ü"/>
            </a:pPr>
            <a:r>
              <a:rPr lang="pt-BR" sz="2100" b="1" dirty="0" smtClean="0">
                <a:solidFill>
                  <a:srgbClr val="00863D"/>
                </a:solidFill>
              </a:rPr>
              <a:t>Artigos que não tratavam diretamente do tema SOA SECURITY;</a:t>
            </a:r>
          </a:p>
          <a:p>
            <a:pPr algn="just">
              <a:buFont typeface="Wingdings" pitchFamily="2" charset="2"/>
              <a:buChar char="ü"/>
            </a:pPr>
            <a:r>
              <a:rPr lang="pt-BR" sz="2100" b="1" dirty="0" smtClean="0">
                <a:solidFill>
                  <a:srgbClr val="00863D"/>
                </a:solidFill>
              </a:rPr>
              <a:t>Contribuições que, apesar de versar sobre SOA, não faziam referência à segurança e vice-versa;</a:t>
            </a:r>
          </a:p>
          <a:p>
            <a:pPr algn="just">
              <a:buFont typeface="Wingdings" pitchFamily="2" charset="2"/>
              <a:buChar char="ü"/>
            </a:pPr>
            <a:r>
              <a:rPr lang="pt-BR" sz="2100" b="1" dirty="0" smtClean="0">
                <a:solidFill>
                  <a:srgbClr val="00863D"/>
                </a:solidFill>
              </a:rPr>
              <a:t>Estudos irrelevantes para a pesquisa e aqueles que não puderam ser obtidos gratuitamente.</a:t>
            </a: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28</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Autofit/>
          </a:bodyPr>
          <a:lstStyle/>
          <a:p>
            <a:r>
              <a:rPr lang="pt-BR" sz="1800" b="1" i="1" u="sng" dirty="0" smtClean="0">
                <a:solidFill>
                  <a:schemeClr val="bg1"/>
                </a:solidFill>
              </a:rPr>
              <a:t>Resultados preliminares</a:t>
            </a:r>
            <a:endParaRPr lang="pt-BR" sz="1800" b="1" u="sng" dirty="0" smtClean="0">
              <a:solidFill>
                <a:srgbClr val="FF0000"/>
              </a:solidFill>
            </a:endParaRPr>
          </a:p>
          <a:p>
            <a:endParaRPr lang="pt-BR" sz="1800" b="1" u="sng" dirty="0" smtClean="0">
              <a:solidFill>
                <a:srgbClr val="FF0000"/>
              </a:solidFill>
            </a:endParaRPr>
          </a:p>
          <a:p>
            <a:pPr algn="l"/>
            <a:r>
              <a:rPr lang="pt-BR" sz="1800" b="1" u="sng" dirty="0" smtClean="0">
                <a:solidFill>
                  <a:srgbClr val="FF0000"/>
                </a:solidFill>
              </a:rPr>
              <a:t>MAPEAMENTO SISTEMÁTICO</a:t>
            </a:r>
          </a:p>
          <a:p>
            <a:pPr algn="l"/>
            <a:r>
              <a:rPr lang="pt-BR" sz="1800" b="1" u="sng" dirty="0" smtClean="0">
                <a:solidFill>
                  <a:srgbClr val="FF0000"/>
                </a:solidFill>
              </a:rPr>
              <a:t>Coleta, Armazenamento dos Dados e Análise</a:t>
            </a:r>
          </a:p>
          <a:p>
            <a:endParaRPr lang="pt-BR" sz="1800" b="1" u="sng" dirty="0" smtClean="0">
              <a:solidFill>
                <a:srgbClr val="FF0000"/>
              </a:solidFill>
            </a:endParaRPr>
          </a:p>
          <a:p>
            <a:pPr algn="l"/>
            <a:r>
              <a:rPr lang="pt-BR" sz="1800" b="1" dirty="0" smtClean="0">
                <a:solidFill>
                  <a:srgbClr val="00863D"/>
                </a:solidFill>
              </a:rPr>
              <a:t>Após a seleção preliminar e seguindo o que foi preconizado na estratégia de busca, foram realizadas buscas automáticas a cada uma das bibliotecas digitais citadas, sendo recuperadas ao todo 54 publicações. A  última etapa da seleção  consistiu em aplicar os  critérios de exclusão e inclusão  aos artigos selecionados, de forma que se obteve um total de 25 publicações, que foram analisadas e classificadas de acordo com a seguinte classificação:</a:t>
            </a:r>
          </a:p>
          <a:p>
            <a:pPr algn="l"/>
            <a:endParaRPr lang="pt-BR" sz="1800" dirty="0" smtClean="0">
              <a:solidFill>
                <a:schemeClr val="bg1"/>
              </a:solidFill>
            </a:endParaRPr>
          </a:p>
          <a:p>
            <a:pPr algn="l"/>
            <a:endParaRPr lang="pt-BR" sz="1800"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29</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916832"/>
            <a:ext cx="7920880" cy="4104456"/>
          </a:xfrm>
        </p:spPr>
        <p:txBody>
          <a:bodyPr/>
          <a:lstStyle/>
          <a:p>
            <a:pPr algn="l"/>
            <a:r>
              <a:rPr lang="pt-BR" b="1" i="1" u="sng" dirty="0" smtClean="0">
                <a:solidFill>
                  <a:schemeClr val="bg1"/>
                </a:solidFill>
              </a:rPr>
              <a:t>Sumário</a:t>
            </a:r>
          </a:p>
          <a:p>
            <a:pPr algn="l"/>
            <a:endParaRPr lang="pt-BR" sz="2000" b="1" dirty="0" smtClean="0">
              <a:solidFill>
                <a:schemeClr val="bg1"/>
              </a:solidFill>
            </a:endParaRPr>
          </a:p>
          <a:p>
            <a:pPr marL="514350" indent="-514350" algn="l">
              <a:buFont typeface="+mj-lt"/>
              <a:buAutoNum type="romanUcPeriod"/>
            </a:pPr>
            <a:r>
              <a:rPr lang="pt-BR" sz="2000" b="1" dirty="0" smtClean="0">
                <a:solidFill>
                  <a:schemeClr val="bg1"/>
                </a:solidFill>
              </a:rPr>
              <a:t>Introdução</a:t>
            </a:r>
          </a:p>
          <a:p>
            <a:pPr marL="514350" indent="-514350" algn="l">
              <a:buFont typeface="+mj-lt"/>
              <a:buAutoNum type="romanUcPeriod"/>
            </a:pPr>
            <a:r>
              <a:rPr lang="pt-BR" sz="2000" b="1" dirty="0" smtClean="0">
                <a:solidFill>
                  <a:schemeClr val="bg1"/>
                </a:solidFill>
              </a:rPr>
              <a:t>Revisão da Literatura</a:t>
            </a:r>
          </a:p>
          <a:p>
            <a:pPr marL="514350" indent="-514350" algn="l">
              <a:buFont typeface="+mj-lt"/>
              <a:buAutoNum type="romanUcPeriod"/>
            </a:pPr>
            <a:r>
              <a:rPr lang="pt-BR" sz="2000" b="1" dirty="0" smtClean="0">
                <a:solidFill>
                  <a:schemeClr val="bg1"/>
                </a:solidFill>
              </a:rPr>
              <a:t>Metodologia</a:t>
            </a:r>
          </a:p>
          <a:p>
            <a:pPr marL="514350" indent="-514350" algn="l">
              <a:buFont typeface="+mj-lt"/>
              <a:buAutoNum type="romanUcPeriod"/>
            </a:pPr>
            <a:r>
              <a:rPr lang="pt-BR" sz="2000" b="1" dirty="0" smtClean="0">
                <a:solidFill>
                  <a:schemeClr val="bg1"/>
                </a:solidFill>
              </a:rPr>
              <a:t>Resultados Preliminares</a:t>
            </a:r>
          </a:p>
          <a:p>
            <a:pPr marL="514350" indent="-514350" algn="l">
              <a:buFont typeface="+mj-lt"/>
              <a:buAutoNum type="romanUcPeriod"/>
            </a:pPr>
            <a:r>
              <a:rPr lang="pt-BR" sz="2000" b="1" dirty="0" smtClean="0">
                <a:solidFill>
                  <a:schemeClr val="bg1"/>
                </a:solidFill>
              </a:rPr>
              <a:t>Cronograma</a:t>
            </a:r>
          </a:p>
          <a:p>
            <a:pPr marL="514350" indent="-514350" algn="l">
              <a:buFont typeface="+mj-lt"/>
              <a:buAutoNum type="romanUcPeriod"/>
            </a:pPr>
            <a:r>
              <a:rPr lang="pt-BR" sz="2000" b="1" dirty="0" smtClean="0">
                <a:solidFill>
                  <a:schemeClr val="bg1"/>
                </a:solidFill>
              </a:rPr>
              <a:t>Referências</a:t>
            </a:r>
          </a:p>
          <a:p>
            <a:endParaRPr lang="pt-BR" sz="2400" b="1" i="1" dirty="0"/>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3</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467544" y="1628800"/>
            <a:ext cx="8064896" cy="4680520"/>
          </a:xfrm>
        </p:spPr>
        <p:txBody>
          <a:bodyPr>
            <a:noAutofit/>
          </a:bodyPr>
          <a:lstStyle/>
          <a:p>
            <a:r>
              <a:rPr lang="pt-BR" sz="1800" b="1" i="1" u="sng" dirty="0" smtClean="0">
                <a:solidFill>
                  <a:schemeClr val="bg1"/>
                </a:solidFill>
              </a:rPr>
              <a:t>Resultados preliminares</a:t>
            </a:r>
            <a:endParaRPr lang="pt-BR" sz="1800" b="1" u="sng" dirty="0" smtClean="0">
              <a:solidFill>
                <a:srgbClr val="FF0000"/>
              </a:solidFill>
            </a:endParaRPr>
          </a:p>
          <a:p>
            <a:endParaRPr lang="pt-BR" sz="1800" b="1" u="sng" dirty="0" smtClean="0">
              <a:solidFill>
                <a:srgbClr val="FF0000"/>
              </a:solidFill>
            </a:endParaRPr>
          </a:p>
          <a:p>
            <a:pPr algn="l"/>
            <a:r>
              <a:rPr lang="pt-BR" sz="1600" b="1" u="sng" dirty="0" smtClean="0">
                <a:solidFill>
                  <a:srgbClr val="FF0000"/>
                </a:solidFill>
              </a:rPr>
              <a:t>MAPEAMENTO SISTEMÁTICO</a:t>
            </a:r>
          </a:p>
          <a:p>
            <a:pPr algn="l"/>
            <a:r>
              <a:rPr lang="pt-BR" sz="1600" b="1" u="sng" dirty="0" smtClean="0">
                <a:solidFill>
                  <a:srgbClr val="FF0000"/>
                </a:solidFill>
              </a:rPr>
              <a:t>Coleta, Armazenamento dos Dados e Análise</a:t>
            </a:r>
          </a:p>
          <a:p>
            <a:pPr marL="228600" indent="-228600" algn="l">
              <a:buAutoNum type="arabicPeriod"/>
            </a:pPr>
            <a:r>
              <a:rPr lang="pt-BR" sz="1600" b="1" dirty="0" smtClean="0">
                <a:solidFill>
                  <a:srgbClr val="00863D"/>
                </a:solidFill>
              </a:rPr>
              <a:t>Veículos: Neste tópico buscou-se categorizar quais veículos que mais apresentaram publicações;</a:t>
            </a:r>
          </a:p>
          <a:p>
            <a:pPr algn="l"/>
            <a:r>
              <a:rPr lang="pt-BR" sz="1600" b="1" dirty="0" smtClean="0">
                <a:solidFill>
                  <a:srgbClr val="00863D"/>
                </a:solidFill>
              </a:rPr>
              <a:t>2. Pesquisa: Este tópico foi utilizado para definir quais tipos de pesquisa foram propostas</a:t>
            </a:r>
          </a:p>
          <a:p>
            <a:pPr algn="l"/>
            <a:r>
              <a:rPr lang="pt-BR" sz="1600" b="1" dirty="0" smtClean="0">
                <a:solidFill>
                  <a:srgbClr val="00863D"/>
                </a:solidFill>
              </a:rPr>
              <a:t>no estudo de forma que as publicações foram classificadas como:</a:t>
            </a:r>
          </a:p>
          <a:p>
            <a:pPr algn="l"/>
            <a:r>
              <a:rPr lang="pt-BR" sz="1600" b="1" dirty="0" smtClean="0">
                <a:solidFill>
                  <a:srgbClr val="00863D"/>
                </a:solidFill>
              </a:rPr>
              <a:t>a ) Solução:</a:t>
            </a:r>
          </a:p>
          <a:p>
            <a:pPr algn="l"/>
            <a:r>
              <a:rPr lang="pt-BR" sz="1600" b="1" dirty="0" smtClean="0">
                <a:solidFill>
                  <a:srgbClr val="00863D"/>
                </a:solidFill>
              </a:rPr>
              <a:t>b ) Validação : formal ou experimental;</a:t>
            </a:r>
          </a:p>
          <a:p>
            <a:pPr algn="l"/>
            <a:r>
              <a:rPr lang="pt-BR" sz="1600" b="1" dirty="0" smtClean="0">
                <a:solidFill>
                  <a:srgbClr val="00863D"/>
                </a:solidFill>
              </a:rPr>
              <a:t>c ) Avaliação:  formal,  informal ou  preliminar.</a:t>
            </a:r>
          </a:p>
          <a:p>
            <a:pPr algn="l"/>
            <a:r>
              <a:rPr lang="pt-BR" sz="1600" b="1" dirty="0" smtClean="0">
                <a:solidFill>
                  <a:srgbClr val="00863D"/>
                </a:solidFill>
              </a:rPr>
              <a:t>d ) Artigos de Opinião:</a:t>
            </a:r>
          </a:p>
          <a:p>
            <a:pPr algn="l"/>
            <a:endParaRPr lang="pt-BR" sz="1600" b="1" dirty="0" smtClean="0">
              <a:solidFill>
                <a:srgbClr val="00863D"/>
              </a:solidFill>
            </a:endParaRPr>
          </a:p>
          <a:p>
            <a:pPr algn="l"/>
            <a:r>
              <a:rPr lang="pt-BR" sz="1600" b="1" dirty="0" smtClean="0">
                <a:solidFill>
                  <a:srgbClr val="00863D"/>
                </a:solidFill>
              </a:rPr>
              <a:t>3. Contexto: Busca-se neste tópico classificar as publicações que sejam classificados como uma Solução e possuam atributos relacionados a segurança em SOA que abordem: privacidade, confidencialidade, autenticidade e disponibilidade</a:t>
            </a:r>
          </a:p>
          <a:p>
            <a:pPr algn="l"/>
            <a:endParaRPr lang="pt-BR" sz="1800"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30</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467544" y="1628800"/>
            <a:ext cx="8208912" cy="4680520"/>
          </a:xfrm>
        </p:spPr>
        <p:txBody>
          <a:bodyPr>
            <a:noAutofit/>
          </a:bodyPr>
          <a:lstStyle/>
          <a:p>
            <a:r>
              <a:rPr lang="pt-BR" sz="1800" b="1" i="1" u="sng" dirty="0" smtClean="0">
                <a:solidFill>
                  <a:schemeClr val="bg1"/>
                </a:solidFill>
              </a:rPr>
              <a:t>Resultados preliminares</a:t>
            </a:r>
            <a:endParaRPr lang="pt-BR" sz="1800" b="1" u="sng" dirty="0" smtClean="0">
              <a:solidFill>
                <a:srgbClr val="FF0000"/>
              </a:solidFill>
            </a:endParaRPr>
          </a:p>
          <a:p>
            <a:pPr algn="l"/>
            <a:r>
              <a:rPr lang="pt-BR" sz="1600" b="1" u="sng" dirty="0" smtClean="0">
                <a:solidFill>
                  <a:srgbClr val="FF0000"/>
                </a:solidFill>
              </a:rPr>
              <a:t>MAPEAMENTO SISTEMÁTICO</a:t>
            </a:r>
          </a:p>
          <a:p>
            <a:pPr algn="l"/>
            <a:r>
              <a:rPr lang="pt-BR" sz="1600" b="1" u="sng" dirty="0" smtClean="0">
                <a:solidFill>
                  <a:srgbClr val="FF0000"/>
                </a:solidFill>
              </a:rPr>
              <a:t>Resultados</a:t>
            </a:r>
          </a:p>
          <a:p>
            <a:pPr algn="l"/>
            <a:r>
              <a:rPr lang="pt-BR" sz="1600" u="sng" dirty="0" smtClean="0">
                <a:solidFill>
                  <a:srgbClr val="00863D"/>
                </a:solidFill>
              </a:rPr>
              <a:t>QP 1 \- Questão de Pesquisa 1 :</a:t>
            </a:r>
            <a:r>
              <a:rPr lang="pt-BR" sz="1600" dirty="0" smtClean="0">
                <a:solidFill>
                  <a:srgbClr val="00863D"/>
                </a:solidFill>
              </a:rPr>
              <a:t> </a:t>
            </a:r>
            <a:r>
              <a:rPr lang="pt-BR" sz="1600" b="1" dirty="0" smtClean="0">
                <a:solidFill>
                  <a:srgbClr val="00863D"/>
                </a:solidFill>
              </a:rPr>
              <a:t>Quais são os principais veículos que publicam artigos nessa área? </a:t>
            </a:r>
            <a:r>
              <a:rPr lang="pt-BR" sz="1600" dirty="0" smtClean="0">
                <a:solidFill>
                  <a:srgbClr val="00863D"/>
                </a:solidFill>
              </a:rPr>
              <a:t>Foram analisados os 25 artigos. Verifica-se que os veículos que mais publicaram artigos relacionados a segurança em SOA foram : </a:t>
            </a:r>
            <a:r>
              <a:rPr lang="pt-BR" sz="1600" dirty="0" err="1" smtClean="0">
                <a:solidFill>
                  <a:srgbClr val="00863D"/>
                </a:solidFill>
              </a:rPr>
              <a:t>Services</a:t>
            </a:r>
            <a:r>
              <a:rPr lang="pt-BR" sz="1600" dirty="0" smtClean="0">
                <a:solidFill>
                  <a:srgbClr val="00863D"/>
                </a:solidFill>
              </a:rPr>
              <a:t> Computing, ARES, ICWS e </a:t>
            </a:r>
            <a:r>
              <a:rPr lang="pt-BR" sz="1600" dirty="0" err="1" smtClean="0">
                <a:solidFill>
                  <a:srgbClr val="00863D"/>
                </a:solidFill>
              </a:rPr>
              <a:t>Computer</a:t>
            </a:r>
            <a:r>
              <a:rPr lang="pt-BR" sz="1600" dirty="0" smtClean="0">
                <a:solidFill>
                  <a:srgbClr val="00863D"/>
                </a:solidFill>
              </a:rPr>
              <a:t> com 28%, 16%, 12% e 8% dos artigos publicados, eles reponderam juntos por aproximadamente 64% das publicações.</a:t>
            </a:r>
          </a:p>
          <a:p>
            <a:pPr algn="l"/>
            <a:endParaRPr lang="pt-BR" sz="1800"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31</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11" name="Picture 2"/>
          <p:cNvPicPr>
            <a:picLocks noChangeAspect="1" noChangeArrowheads="1"/>
          </p:cNvPicPr>
          <p:nvPr/>
        </p:nvPicPr>
        <p:blipFill>
          <a:blip r:embed="rId4" cstate="print"/>
          <a:srcRect/>
          <a:stretch>
            <a:fillRect/>
          </a:stretch>
        </p:blipFill>
        <p:spPr bwMode="auto">
          <a:xfrm>
            <a:off x="409575" y="3789040"/>
            <a:ext cx="8050857" cy="259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467544" y="1628800"/>
            <a:ext cx="8208912" cy="4680520"/>
          </a:xfrm>
        </p:spPr>
        <p:txBody>
          <a:bodyPr>
            <a:noAutofit/>
          </a:bodyPr>
          <a:lstStyle/>
          <a:p>
            <a:r>
              <a:rPr lang="pt-BR" sz="1800" b="1" i="1" u="sng" dirty="0" smtClean="0">
                <a:solidFill>
                  <a:schemeClr val="bg1"/>
                </a:solidFill>
              </a:rPr>
              <a:t>Resultados preliminares</a:t>
            </a:r>
            <a:endParaRPr lang="pt-BR" sz="1800" b="1" u="sng" dirty="0" smtClean="0">
              <a:solidFill>
                <a:srgbClr val="FF0000"/>
              </a:solidFill>
            </a:endParaRPr>
          </a:p>
          <a:p>
            <a:pPr algn="l"/>
            <a:r>
              <a:rPr lang="pt-BR" sz="1600" b="1" u="sng" dirty="0" smtClean="0">
                <a:solidFill>
                  <a:srgbClr val="FF0000"/>
                </a:solidFill>
              </a:rPr>
              <a:t>MAPEAMENTO SISTEMÁTICO</a:t>
            </a:r>
          </a:p>
          <a:p>
            <a:pPr algn="l"/>
            <a:r>
              <a:rPr lang="pt-BR" sz="1600" b="1" u="sng" dirty="0" smtClean="0">
                <a:solidFill>
                  <a:srgbClr val="FF0000"/>
                </a:solidFill>
              </a:rPr>
              <a:t>Resultados</a:t>
            </a:r>
          </a:p>
          <a:p>
            <a:pPr algn="just"/>
            <a:r>
              <a:rPr lang="pt-BR" sz="1800" u="sng" dirty="0" smtClean="0">
                <a:solidFill>
                  <a:srgbClr val="00863D"/>
                </a:solidFill>
              </a:rPr>
              <a:t>QP 2 - Questão de Pesquisa 2 :</a:t>
            </a:r>
            <a:r>
              <a:rPr lang="pt-BR" sz="1800" b="1" dirty="0" smtClean="0">
                <a:solidFill>
                  <a:srgbClr val="00863D"/>
                </a:solidFill>
              </a:rPr>
              <a:t> Qual o tipo de contribuição é a mais proposta nas pesquisas realizadas?</a:t>
            </a:r>
            <a:r>
              <a:rPr lang="pt-BR" sz="1800" dirty="0" smtClean="0">
                <a:solidFill>
                  <a:srgbClr val="00863D"/>
                </a:solidFill>
              </a:rPr>
              <a:t> </a:t>
            </a:r>
          </a:p>
          <a:p>
            <a:pPr algn="just"/>
            <a:endParaRPr lang="pt-BR" sz="1800" dirty="0" smtClean="0">
              <a:solidFill>
                <a:srgbClr val="00863D"/>
              </a:solidFill>
            </a:endParaRPr>
          </a:p>
          <a:p>
            <a:pPr algn="just"/>
            <a:r>
              <a:rPr lang="pt-BR" sz="1800" dirty="0" smtClean="0">
                <a:solidFill>
                  <a:srgbClr val="00863D"/>
                </a:solidFill>
              </a:rPr>
              <a:t>Verificou-se que dentre os artigos mapeados houve artigos que fizeram referência a mais de um tipo de contribuição. Isso pode ser verificado no artigo proposto por </a:t>
            </a:r>
            <a:r>
              <a:rPr lang="pt-BR" sz="1800" b="1" dirty="0" smtClean="0">
                <a:solidFill>
                  <a:srgbClr val="00863D"/>
                </a:solidFill>
              </a:rPr>
              <a:t>(ZHANG; CHEN, 2011) </a:t>
            </a:r>
            <a:r>
              <a:rPr lang="pt-BR" sz="1800" dirty="0" smtClean="0">
                <a:solidFill>
                  <a:srgbClr val="00863D"/>
                </a:solidFill>
              </a:rPr>
              <a:t>que foi classificado como sendo uma Solução e uma Validação. Um outro exemplo pode ser observado no artigo </a:t>
            </a:r>
            <a:r>
              <a:rPr lang="pt-BR" sz="1800" b="1" dirty="0" smtClean="0">
                <a:solidFill>
                  <a:srgbClr val="00863D"/>
                </a:solidFill>
              </a:rPr>
              <a:t>(LOWIS; ACCORSI, 2011) </a:t>
            </a:r>
            <a:r>
              <a:rPr lang="pt-BR" sz="1800" dirty="0" smtClean="0">
                <a:solidFill>
                  <a:srgbClr val="00863D"/>
                </a:solidFill>
              </a:rPr>
              <a:t>que foi classificado como sendo uma Solução e uma Avaliação. A contribuição mais proposta foi Solução com 42% do total de artigos selecionados  seguidos por Avaliações e Artigos de Opinião ambos com 24% e  Validação com 10%.</a:t>
            </a:r>
            <a:endParaRPr lang="pt-BR" sz="1800" u="sng" dirty="0" smtClean="0">
              <a:solidFill>
                <a:srgbClr val="00863D"/>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32</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467544" y="1628800"/>
            <a:ext cx="8208912" cy="4680520"/>
          </a:xfrm>
        </p:spPr>
        <p:txBody>
          <a:bodyPr>
            <a:noAutofit/>
          </a:bodyPr>
          <a:lstStyle/>
          <a:p>
            <a:r>
              <a:rPr lang="pt-BR" sz="1800" b="1" i="1" u="sng" dirty="0" smtClean="0">
                <a:solidFill>
                  <a:schemeClr val="bg1"/>
                </a:solidFill>
              </a:rPr>
              <a:t>Resultados preliminares</a:t>
            </a:r>
            <a:endParaRPr lang="pt-BR" sz="1800" b="1" u="sng" dirty="0" smtClean="0">
              <a:solidFill>
                <a:srgbClr val="FF0000"/>
              </a:solidFill>
            </a:endParaRPr>
          </a:p>
          <a:p>
            <a:pPr algn="l"/>
            <a:r>
              <a:rPr lang="pt-BR" sz="1600" b="1" u="sng" dirty="0" smtClean="0">
                <a:solidFill>
                  <a:srgbClr val="FF0000"/>
                </a:solidFill>
              </a:rPr>
              <a:t>MAPEAMENTO SISTEMÁTICO</a:t>
            </a:r>
          </a:p>
          <a:p>
            <a:pPr algn="l"/>
            <a:r>
              <a:rPr lang="pt-BR" sz="1600" b="1" u="sng" dirty="0" smtClean="0">
                <a:solidFill>
                  <a:srgbClr val="FF0000"/>
                </a:solidFill>
              </a:rPr>
              <a:t>Resultados</a:t>
            </a:r>
          </a:p>
          <a:p>
            <a:pPr algn="just"/>
            <a:r>
              <a:rPr lang="pt-BR" sz="1800" u="sng" dirty="0" smtClean="0">
                <a:solidFill>
                  <a:srgbClr val="00863D"/>
                </a:solidFill>
              </a:rPr>
              <a:t>QP 2 \- Questão de Pesquisa 2 :</a:t>
            </a:r>
            <a:r>
              <a:rPr lang="pt-BR" sz="1800" b="1" dirty="0" smtClean="0">
                <a:solidFill>
                  <a:srgbClr val="00863D"/>
                </a:solidFill>
              </a:rPr>
              <a:t> Qual o tipo de contribuição é a mais proposta nas pesquisas realizadas?</a:t>
            </a:r>
            <a:r>
              <a:rPr lang="pt-BR" sz="1800" dirty="0" smtClean="0">
                <a:solidFill>
                  <a:srgbClr val="00863D"/>
                </a:solidFill>
              </a:rPr>
              <a:t> </a:t>
            </a:r>
          </a:p>
          <a:p>
            <a:pPr algn="just"/>
            <a:endParaRPr lang="pt-BR" sz="1800"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33</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2050" name="Picture 2"/>
          <p:cNvPicPr>
            <a:picLocks noChangeAspect="1" noChangeArrowheads="1"/>
          </p:cNvPicPr>
          <p:nvPr/>
        </p:nvPicPr>
        <p:blipFill>
          <a:blip r:embed="rId4" cstate="print"/>
          <a:srcRect/>
          <a:stretch>
            <a:fillRect/>
          </a:stretch>
        </p:blipFill>
        <p:spPr bwMode="auto">
          <a:xfrm>
            <a:off x="2195736" y="3284984"/>
            <a:ext cx="4676775" cy="2736304"/>
          </a:xfrm>
          <a:prstGeom prst="rect">
            <a:avLst/>
          </a:prstGeom>
          <a:noFill/>
          <a:ln w="9525">
            <a:noFill/>
            <a:miter lim="800000"/>
            <a:headEnd/>
            <a:tailEnd/>
          </a:ln>
        </p:spPr>
      </p:pic>
      <p:sp>
        <p:nvSpPr>
          <p:cNvPr id="10" name="Retângulo 9"/>
          <p:cNvSpPr/>
          <p:nvPr/>
        </p:nvSpPr>
        <p:spPr>
          <a:xfrm>
            <a:off x="2267744" y="6021288"/>
            <a:ext cx="4608512" cy="307777"/>
          </a:xfrm>
          <a:prstGeom prst="rect">
            <a:avLst/>
          </a:prstGeom>
        </p:spPr>
        <p:txBody>
          <a:bodyPr wrap="square">
            <a:spAutoFit/>
          </a:bodyPr>
          <a:lstStyle/>
          <a:p>
            <a:r>
              <a:rPr lang="pt-BR" sz="1400" b="1" dirty="0" smtClean="0">
                <a:solidFill>
                  <a:schemeClr val="bg1"/>
                </a:solidFill>
              </a:rPr>
              <a:t>Figura 3: Gráfico representativo dos tipos de contribuições</a:t>
            </a:r>
            <a:endParaRPr lang="pt-BR" sz="1400" b="1" dirty="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467544" y="1628800"/>
            <a:ext cx="8208912" cy="4680520"/>
          </a:xfrm>
        </p:spPr>
        <p:txBody>
          <a:bodyPr>
            <a:noAutofit/>
          </a:bodyPr>
          <a:lstStyle/>
          <a:p>
            <a:r>
              <a:rPr lang="pt-BR" sz="1800" b="1" i="1" u="sng" dirty="0" smtClean="0">
                <a:solidFill>
                  <a:schemeClr val="bg1"/>
                </a:solidFill>
              </a:rPr>
              <a:t>Resultados preliminares</a:t>
            </a:r>
            <a:endParaRPr lang="pt-BR" sz="1800" b="1" u="sng" dirty="0" smtClean="0">
              <a:solidFill>
                <a:srgbClr val="FF0000"/>
              </a:solidFill>
            </a:endParaRPr>
          </a:p>
          <a:p>
            <a:pPr algn="l"/>
            <a:r>
              <a:rPr lang="pt-BR" sz="1600" b="1" u="sng" dirty="0" smtClean="0">
                <a:solidFill>
                  <a:srgbClr val="FF0000"/>
                </a:solidFill>
              </a:rPr>
              <a:t>MAPEAMENTO SISTEMÁTICO</a:t>
            </a:r>
          </a:p>
          <a:p>
            <a:pPr algn="l"/>
            <a:r>
              <a:rPr lang="pt-BR" sz="1600" b="1" u="sng" dirty="0" smtClean="0">
                <a:solidFill>
                  <a:srgbClr val="FF0000"/>
                </a:solidFill>
              </a:rPr>
              <a:t>Resultados</a:t>
            </a:r>
          </a:p>
          <a:p>
            <a:pPr algn="just"/>
            <a:r>
              <a:rPr lang="pt-BR" sz="1800" u="sng" dirty="0" smtClean="0">
                <a:solidFill>
                  <a:srgbClr val="00863D"/>
                </a:solidFill>
              </a:rPr>
              <a:t>QP 3 - Questão de Pesquisa 3 :</a:t>
            </a:r>
            <a:r>
              <a:rPr lang="pt-BR" sz="1800" dirty="0" smtClean="0">
                <a:solidFill>
                  <a:srgbClr val="00863D"/>
                </a:solidFill>
              </a:rPr>
              <a:t> </a:t>
            </a:r>
            <a:r>
              <a:rPr lang="pt-BR" sz="1800" b="1" dirty="0" smtClean="0">
                <a:solidFill>
                  <a:srgbClr val="00863D"/>
                </a:solidFill>
              </a:rPr>
              <a:t>Quais atributos de segurança são os mais abordados nos estudos?  </a:t>
            </a:r>
            <a:r>
              <a:rPr lang="pt-BR" sz="1800" dirty="0" smtClean="0">
                <a:solidFill>
                  <a:srgbClr val="00863D"/>
                </a:solidFill>
              </a:rPr>
              <a:t>Para responder essa pergunta inicialmente realizou-se uma análise nos artigos classificados com Solução. Em seguida foram categorizados de acordo com os atributos relativos à segurança em ambiente SOA. </a:t>
            </a:r>
          </a:p>
          <a:p>
            <a:pPr algn="just"/>
            <a:r>
              <a:rPr lang="pt-BR" sz="1800" dirty="0" smtClean="0">
                <a:solidFill>
                  <a:srgbClr val="00863D"/>
                </a:solidFill>
              </a:rPr>
              <a:t>Os atributos analisados foram: integridade, autenticidade, disponibilidade e confidencialidade. </a:t>
            </a:r>
          </a:p>
          <a:p>
            <a:pPr algn="just"/>
            <a:r>
              <a:rPr lang="pt-BR" sz="1800" dirty="0" smtClean="0">
                <a:solidFill>
                  <a:srgbClr val="00863D"/>
                </a:solidFill>
              </a:rPr>
              <a:t>Verificou-se que dentre os artigos mapeados houve artigos que faziam referência a mais de um atributo.  Um exemplo desse fato é descrito na publicação de (DELESSY; FERNANDEZ, 2008) onde são abordados todos os atributos de segurança integridade, autenticidade, disponibilidade e confidencialidade.</a:t>
            </a:r>
          </a:p>
          <a:p>
            <a:pPr algn="l"/>
            <a:endParaRPr lang="pt-BR" sz="1800"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34</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467544" y="1628800"/>
            <a:ext cx="8208912" cy="4680520"/>
          </a:xfrm>
        </p:spPr>
        <p:txBody>
          <a:bodyPr>
            <a:noAutofit/>
          </a:bodyPr>
          <a:lstStyle/>
          <a:p>
            <a:r>
              <a:rPr lang="pt-BR" sz="1800" b="1" i="1" u="sng" dirty="0" smtClean="0">
                <a:solidFill>
                  <a:schemeClr val="bg1"/>
                </a:solidFill>
              </a:rPr>
              <a:t>Resultados preliminares</a:t>
            </a:r>
            <a:endParaRPr lang="pt-BR" sz="1800" b="1" u="sng" dirty="0" smtClean="0">
              <a:solidFill>
                <a:srgbClr val="FF0000"/>
              </a:solidFill>
            </a:endParaRPr>
          </a:p>
          <a:p>
            <a:pPr algn="l"/>
            <a:r>
              <a:rPr lang="pt-BR" sz="1600" b="1" u="sng" dirty="0" smtClean="0">
                <a:solidFill>
                  <a:srgbClr val="FF0000"/>
                </a:solidFill>
              </a:rPr>
              <a:t>MAPEAMENTO SISTEMÁTICO</a:t>
            </a:r>
          </a:p>
          <a:p>
            <a:pPr algn="l"/>
            <a:r>
              <a:rPr lang="pt-BR" sz="1600" b="1" u="sng" dirty="0" smtClean="0">
                <a:solidFill>
                  <a:srgbClr val="FF0000"/>
                </a:solidFill>
              </a:rPr>
              <a:t>Resultados</a:t>
            </a:r>
          </a:p>
          <a:p>
            <a:pPr algn="just"/>
            <a:r>
              <a:rPr lang="pt-BR" sz="1800" u="sng" dirty="0" smtClean="0">
                <a:solidFill>
                  <a:srgbClr val="00863D"/>
                </a:solidFill>
              </a:rPr>
              <a:t>QP 3 - Questão de Pesquisa 3 :</a:t>
            </a:r>
            <a:r>
              <a:rPr lang="pt-BR" sz="1800" dirty="0" smtClean="0">
                <a:solidFill>
                  <a:srgbClr val="00863D"/>
                </a:solidFill>
              </a:rPr>
              <a:t> </a:t>
            </a:r>
            <a:r>
              <a:rPr lang="pt-BR" sz="1800" b="1" dirty="0" smtClean="0">
                <a:solidFill>
                  <a:srgbClr val="00863D"/>
                </a:solidFill>
              </a:rPr>
              <a:t>Quais atributos de segurança são os mais abordados nos estudos?  </a:t>
            </a:r>
          </a:p>
          <a:p>
            <a:pPr algn="just"/>
            <a:endParaRPr lang="pt-BR" sz="1800" b="1" u="sng" dirty="0" smtClean="0">
              <a:solidFill>
                <a:schemeClr val="bg1"/>
              </a:solidFill>
            </a:endParaRPr>
          </a:p>
          <a:p>
            <a:pPr algn="just"/>
            <a:endParaRPr lang="pt-BR" sz="1800"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35</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3075" name="Picture 3"/>
          <p:cNvPicPr>
            <a:picLocks noChangeAspect="1" noChangeArrowheads="1"/>
          </p:cNvPicPr>
          <p:nvPr/>
        </p:nvPicPr>
        <p:blipFill>
          <a:blip r:embed="rId4" cstate="print"/>
          <a:srcRect/>
          <a:stretch>
            <a:fillRect/>
          </a:stretch>
        </p:blipFill>
        <p:spPr bwMode="auto">
          <a:xfrm>
            <a:off x="1475656" y="3501008"/>
            <a:ext cx="5810250" cy="2457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467544" y="1628800"/>
            <a:ext cx="8208912" cy="4680520"/>
          </a:xfrm>
        </p:spPr>
        <p:txBody>
          <a:bodyPr>
            <a:noAutofit/>
          </a:bodyPr>
          <a:lstStyle/>
          <a:p>
            <a:r>
              <a:rPr lang="pt-BR" sz="1800" b="1" i="1" u="sng" dirty="0" smtClean="0">
                <a:solidFill>
                  <a:schemeClr val="bg1"/>
                </a:solidFill>
              </a:rPr>
              <a:t>Resultados preliminares</a:t>
            </a:r>
            <a:endParaRPr lang="pt-BR" sz="1800" b="1" u="sng" dirty="0" smtClean="0">
              <a:solidFill>
                <a:srgbClr val="FF0000"/>
              </a:solidFill>
            </a:endParaRPr>
          </a:p>
          <a:p>
            <a:pPr algn="l"/>
            <a:r>
              <a:rPr lang="pt-BR" sz="1600" b="1" u="sng" dirty="0" smtClean="0">
                <a:solidFill>
                  <a:srgbClr val="FF0000"/>
                </a:solidFill>
              </a:rPr>
              <a:t>MAPEAMENTO SISTEMÁTICO</a:t>
            </a:r>
          </a:p>
          <a:p>
            <a:pPr algn="l"/>
            <a:r>
              <a:rPr lang="pt-BR" sz="1600" b="1" u="sng" dirty="0" smtClean="0">
                <a:solidFill>
                  <a:srgbClr val="FF0000"/>
                </a:solidFill>
              </a:rPr>
              <a:t>Resultados</a:t>
            </a:r>
          </a:p>
          <a:p>
            <a:pPr algn="just"/>
            <a:r>
              <a:rPr lang="pt-BR" sz="1800" u="sng" dirty="0" smtClean="0">
                <a:solidFill>
                  <a:srgbClr val="00863D"/>
                </a:solidFill>
              </a:rPr>
              <a:t>QP 4 - Questão de Pesquisa 4 :</a:t>
            </a:r>
            <a:r>
              <a:rPr lang="pt-BR" sz="1800" dirty="0" smtClean="0">
                <a:solidFill>
                  <a:srgbClr val="00863D"/>
                </a:solidFill>
              </a:rPr>
              <a:t> </a:t>
            </a:r>
            <a:r>
              <a:rPr lang="pt-BR" sz="1800" b="1" dirty="0" smtClean="0">
                <a:solidFill>
                  <a:srgbClr val="00863D"/>
                </a:solidFill>
              </a:rPr>
              <a:t>Quais contribuições classificadas como solução e categorizadas como: método, técnica ou ferramenta/arquitetura, foram os mais propostos nas pesquisas?  </a:t>
            </a:r>
          </a:p>
          <a:p>
            <a:pPr algn="just"/>
            <a:r>
              <a:rPr lang="pt-BR" sz="1800" dirty="0" smtClean="0">
                <a:solidFill>
                  <a:srgbClr val="00863D"/>
                </a:solidFill>
              </a:rPr>
              <a:t>Para responder essa pergunta, foi realizada uma análise nos artigos classificados com solução. Em seguida foram categorizados de acordo com os tipos: técnica, método ou ferramenta/arquitetura. Verificou-se que dentre os artigos mapeados que um artigo que fez referência a mais de um tipo de solução.</a:t>
            </a:r>
          </a:p>
          <a:p>
            <a:pPr algn="just"/>
            <a:r>
              <a:rPr lang="pt-BR" sz="1800" dirty="0" smtClean="0">
                <a:solidFill>
                  <a:srgbClr val="00863D"/>
                </a:solidFill>
              </a:rPr>
              <a:t>Esse artigo é descrito na publicação de (XU </a:t>
            </a:r>
            <a:r>
              <a:rPr lang="pt-BR" sz="1800" dirty="0" err="1" smtClean="0">
                <a:solidFill>
                  <a:srgbClr val="00863D"/>
                </a:solidFill>
              </a:rPr>
              <a:t>et</a:t>
            </a:r>
            <a:r>
              <a:rPr lang="pt-BR" sz="1800" dirty="0" smtClean="0">
                <a:solidFill>
                  <a:srgbClr val="00863D"/>
                </a:solidFill>
              </a:rPr>
              <a:t> al., 2012) onde são abordados os tipos de solução técnica e ferramenta/arquitetura. Dessa forma, o número de artigos mapeados como sendo uma solução do tipo: método, técnica ou ferramenta/arquitetura não será equivalente com o número de artigos totalizados no mapeamento.</a:t>
            </a:r>
            <a:endParaRPr lang="pt-BR" sz="1800" b="1" dirty="0" smtClean="0">
              <a:solidFill>
                <a:srgbClr val="00863D"/>
              </a:solidFill>
            </a:endParaRPr>
          </a:p>
          <a:p>
            <a:pPr algn="just"/>
            <a:endParaRPr lang="pt-BR" sz="1800" b="1" u="sng" dirty="0" smtClean="0">
              <a:solidFill>
                <a:schemeClr val="bg1"/>
              </a:solidFill>
            </a:endParaRPr>
          </a:p>
          <a:p>
            <a:pPr algn="just"/>
            <a:endParaRPr lang="pt-BR" sz="1800"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36</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467544" y="1628800"/>
            <a:ext cx="8208912" cy="4680520"/>
          </a:xfrm>
        </p:spPr>
        <p:txBody>
          <a:bodyPr>
            <a:noAutofit/>
          </a:bodyPr>
          <a:lstStyle/>
          <a:p>
            <a:r>
              <a:rPr lang="pt-BR" sz="1800" b="1" i="1" u="sng" dirty="0" smtClean="0">
                <a:solidFill>
                  <a:schemeClr val="bg1"/>
                </a:solidFill>
              </a:rPr>
              <a:t>Resultados preliminares</a:t>
            </a:r>
            <a:endParaRPr lang="pt-BR" sz="1800" b="1" u="sng" dirty="0" smtClean="0">
              <a:solidFill>
                <a:srgbClr val="FF0000"/>
              </a:solidFill>
            </a:endParaRPr>
          </a:p>
          <a:p>
            <a:pPr algn="l"/>
            <a:r>
              <a:rPr lang="pt-BR" sz="1600" b="1" u="sng" dirty="0" smtClean="0">
                <a:solidFill>
                  <a:srgbClr val="FF0000"/>
                </a:solidFill>
              </a:rPr>
              <a:t>MAPEAMENTO SISTEMÁTICO</a:t>
            </a:r>
          </a:p>
          <a:p>
            <a:pPr algn="l"/>
            <a:r>
              <a:rPr lang="pt-BR" sz="1600" b="1" u="sng" dirty="0" smtClean="0">
                <a:solidFill>
                  <a:srgbClr val="FF0000"/>
                </a:solidFill>
              </a:rPr>
              <a:t>Resultados</a:t>
            </a:r>
          </a:p>
          <a:p>
            <a:pPr algn="just"/>
            <a:r>
              <a:rPr lang="pt-BR" sz="1800" u="sng" dirty="0" smtClean="0">
                <a:solidFill>
                  <a:srgbClr val="00863D"/>
                </a:solidFill>
              </a:rPr>
              <a:t>QP 4 - Questão de Pesquisa 4 :</a:t>
            </a:r>
            <a:r>
              <a:rPr lang="pt-BR" sz="1800" dirty="0" smtClean="0">
                <a:solidFill>
                  <a:srgbClr val="00863D"/>
                </a:solidFill>
              </a:rPr>
              <a:t> </a:t>
            </a:r>
            <a:r>
              <a:rPr lang="pt-BR" sz="1800" b="1" dirty="0" smtClean="0">
                <a:solidFill>
                  <a:srgbClr val="00863D"/>
                </a:solidFill>
              </a:rPr>
              <a:t>Quais contribuições classificadas como solução e categorizadas como: método, técnica ou ferramenta/arquitetura, foram os mais propostos nas pesquisas?  </a:t>
            </a:r>
          </a:p>
          <a:p>
            <a:pPr algn="just"/>
            <a:endParaRPr lang="pt-BR" sz="1800" b="1" u="sng" dirty="0" smtClean="0">
              <a:solidFill>
                <a:schemeClr val="bg1"/>
              </a:solidFill>
            </a:endParaRPr>
          </a:p>
          <a:p>
            <a:pPr algn="just"/>
            <a:endParaRPr lang="pt-BR" sz="1800"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37</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4098" name="Picture 2"/>
          <p:cNvPicPr>
            <a:picLocks noChangeAspect="1" noChangeArrowheads="1"/>
          </p:cNvPicPr>
          <p:nvPr/>
        </p:nvPicPr>
        <p:blipFill>
          <a:blip r:embed="rId4" cstate="print"/>
          <a:srcRect/>
          <a:stretch>
            <a:fillRect/>
          </a:stretch>
        </p:blipFill>
        <p:spPr bwMode="auto">
          <a:xfrm>
            <a:off x="2771800" y="3501008"/>
            <a:ext cx="3505200" cy="2305050"/>
          </a:xfrm>
          <a:prstGeom prst="rect">
            <a:avLst/>
          </a:prstGeom>
          <a:noFill/>
          <a:ln w="9525">
            <a:noFill/>
            <a:miter lim="800000"/>
            <a:headEnd/>
            <a:tailEnd/>
          </a:ln>
        </p:spPr>
      </p:pic>
      <p:sp>
        <p:nvSpPr>
          <p:cNvPr id="10" name="Retângulo 9"/>
          <p:cNvSpPr/>
          <p:nvPr/>
        </p:nvSpPr>
        <p:spPr>
          <a:xfrm>
            <a:off x="2987824" y="5877272"/>
            <a:ext cx="3384376" cy="307777"/>
          </a:xfrm>
          <a:prstGeom prst="rect">
            <a:avLst/>
          </a:prstGeom>
        </p:spPr>
        <p:txBody>
          <a:bodyPr wrap="square">
            <a:spAutoFit/>
          </a:bodyPr>
          <a:lstStyle/>
          <a:p>
            <a:r>
              <a:rPr lang="pt-BR" sz="1400" dirty="0" smtClean="0">
                <a:solidFill>
                  <a:schemeClr val="bg1"/>
                </a:solidFill>
              </a:rPr>
              <a:t>Gráfico dos tipos de Solução mais propostos</a:t>
            </a:r>
            <a:endParaRPr lang="pt-BR" sz="1400" dirty="0">
              <a:solidFill>
                <a:schemeClr val="bg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467544" y="1628800"/>
            <a:ext cx="8208912" cy="4680520"/>
          </a:xfrm>
        </p:spPr>
        <p:txBody>
          <a:bodyPr>
            <a:noAutofit/>
          </a:bodyPr>
          <a:lstStyle/>
          <a:p>
            <a:r>
              <a:rPr lang="pt-BR" sz="1800" b="1" i="1" u="sng" dirty="0" smtClean="0">
                <a:solidFill>
                  <a:schemeClr val="bg1"/>
                </a:solidFill>
              </a:rPr>
              <a:t>Resultados preliminares</a:t>
            </a:r>
            <a:endParaRPr lang="pt-BR" sz="1800" b="1" u="sng" dirty="0" smtClean="0">
              <a:solidFill>
                <a:srgbClr val="FF0000"/>
              </a:solidFill>
            </a:endParaRPr>
          </a:p>
          <a:p>
            <a:pPr algn="l"/>
            <a:r>
              <a:rPr lang="pt-BR" sz="1600" b="1" u="sng" dirty="0" smtClean="0">
                <a:solidFill>
                  <a:srgbClr val="FF0000"/>
                </a:solidFill>
              </a:rPr>
              <a:t>MAPEAMENTO SISTEMÁTICO</a:t>
            </a:r>
          </a:p>
          <a:p>
            <a:pPr algn="l"/>
            <a:r>
              <a:rPr lang="pt-BR" sz="1600" b="1" u="sng" dirty="0" smtClean="0">
                <a:solidFill>
                  <a:srgbClr val="FF0000"/>
                </a:solidFill>
              </a:rPr>
              <a:t>Discussão sobre os resultados </a:t>
            </a:r>
          </a:p>
          <a:p>
            <a:pPr algn="l"/>
            <a:endParaRPr lang="pt-BR" sz="1600" b="1" u="sng" dirty="0" smtClean="0">
              <a:solidFill>
                <a:srgbClr val="FF0000"/>
              </a:solidFill>
            </a:endParaRPr>
          </a:p>
          <a:p>
            <a:pPr algn="just"/>
            <a:r>
              <a:rPr lang="pt-BR" sz="1400" b="1" dirty="0" smtClean="0">
                <a:solidFill>
                  <a:srgbClr val="00863D"/>
                </a:solidFill>
              </a:rPr>
              <a:t>De acordo com os resultados obtidos por este mapeamento sistemático foi possível observar que a maioria doa artigos se concentram nos veículos: </a:t>
            </a:r>
            <a:r>
              <a:rPr lang="pt-BR" sz="1400" b="1" dirty="0" err="1" smtClean="0">
                <a:solidFill>
                  <a:srgbClr val="00863D"/>
                </a:solidFill>
              </a:rPr>
              <a:t>Services</a:t>
            </a:r>
            <a:r>
              <a:rPr lang="pt-BR" sz="1400" b="1" dirty="0" smtClean="0">
                <a:solidFill>
                  <a:srgbClr val="00863D"/>
                </a:solidFill>
              </a:rPr>
              <a:t> Computing, ARES, ICWS e </a:t>
            </a:r>
            <a:r>
              <a:rPr lang="pt-BR" sz="1400" b="1" dirty="0" err="1" smtClean="0">
                <a:solidFill>
                  <a:srgbClr val="00863D"/>
                </a:solidFill>
              </a:rPr>
              <a:t>Computer</a:t>
            </a:r>
            <a:r>
              <a:rPr lang="pt-BR" sz="1400" b="1" dirty="0" smtClean="0">
                <a:solidFill>
                  <a:srgbClr val="00863D"/>
                </a:solidFill>
              </a:rPr>
              <a:t> com 28 %, 16%, 12% e 8%, respectivamente. Eles reponderam juntos por aproximadamente 64% das publicações.No que tange os resultados obtidos a respeito do tipo de contribuições, verificou-se que a maior parte de contribuições foram de soluções com  42% dos artigos e que destas destacaram-se as soluções técnicas com 44% dos artigos classificados nesta faceta de pesquisa. </a:t>
            </a:r>
          </a:p>
          <a:p>
            <a:pPr algn="just"/>
            <a:endParaRPr lang="pt-BR" sz="1400" b="1" dirty="0" smtClean="0">
              <a:solidFill>
                <a:srgbClr val="00863D"/>
              </a:solidFill>
            </a:endParaRPr>
          </a:p>
          <a:p>
            <a:pPr algn="just"/>
            <a:r>
              <a:rPr lang="pt-BR" sz="1400" b="1" dirty="0" smtClean="0">
                <a:solidFill>
                  <a:srgbClr val="00863D"/>
                </a:solidFill>
              </a:rPr>
              <a:t>No contexto das contribuições referentes aos atributos de segurança que foram abordados e classificados com solução, verificou-se que as maiores preocupações estavam associadas aos atributos de  autenticidade, integridade e confidencialidade com 33%, 27% e 20% das contribuições respectivamente. </a:t>
            </a:r>
          </a:p>
          <a:p>
            <a:pPr algn="just"/>
            <a:endParaRPr lang="pt-BR" sz="1400" b="1" dirty="0" smtClean="0">
              <a:solidFill>
                <a:srgbClr val="00863D"/>
              </a:solidFill>
            </a:endParaRPr>
          </a:p>
          <a:p>
            <a:pPr algn="just"/>
            <a:r>
              <a:rPr lang="pt-BR" sz="1400" b="1" dirty="0" smtClean="0">
                <a:solidFill>
                  <a:srgbClr val="00863D"/>
                </a:solidFill>
              </a:rPr>
              <a:t>Dessa forma, verifica-se que dentre as soluções anteriormente citadas a maior preocupação é em estabelecer técnicas eficientes para autenticar os serviços e garantir que o conteúdo das mensagens não seja modificado. Isso pode denotar uma preocupação com o desempenho dos serviços no momento da aplicação dos mecanismos de segurança.</a:t>
            </a:r>
          </a:p>
          <a:p>
            <a:pPr algn="just"/>
            <a:endParaRPr lang="pt-BR" sz="1800" b="1" u="sng" dirty="0" smtClean="0">
              <a:solidFill>
                <a:schemeClr val="bg1"/>
              </a:solidFill>
            </a:endParaRPr>
          </a:p>
          <a:p>
            <a:pPr algn="just"/>
            <a:endParaRPr lang="pt-BR" sz="1800"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38</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467544" y="1628800"/>
            <a:ext cx="8208912" cy="4680520"/>
          </a:xfrm>
        </p:spPr>
        <p:txBody>
          <a:bodyPr>
            <a:noAutofit/>
          </a:bodyPr>
          <a:lstStyle/>
          <a:p>
            <a:r>
              <a:rPr lang="pt-BR" sz="1800" b="1" i="1" u="sng" dirty="0" smtClean="0">
                <a:solidFill>
                  <a:schemeClr val="bg1"/>
                </a:solidFill>
              </a:rPr>
              <a:t>Resultados preliminares</a:t>
            </a:r>
            <a:endParaRPr lang="pt-BR" sz="1800" b="1" u="sng" dirty="0" smtClean="0">
              <a:solidFill>
                <a:srgbClr val="FF0000"/>
              </a:solidFill>
            </a:endParaRPr>
          </a:p>
          <a:p>
            <a:pPr algn="l"/>
            <a:r>
              <a:rPr lang="pt-BR" sz="1600" b="1" u="sng" dirty="0" smtClean="0">
                <a:solidFill>
                  <a:srgbClr val="FF0000"/>
                </a:solidFill>
              </a:rPr>
              <a:t>MAPEAMENTO SISTEMÁTICO</a:t>
            </a:r>
          </a:p>
          <a:p>
            <a:pPr algn="l"/>
            <a:r>
              <a:rPr lang="pt-BR" sz="1600" b="1" u="sng" dirty="0" smtClean="0">
                <a:solidFill>
                  <a:srgbClr val="FF0000"/>
                </a:solidFill>
              </a:rPr>
              <a:t>Conclusão</a:t>
            </a:r>
          </a:p>
          <a:p>
            <a:pPr algn="l"/>
            <a:endParaRPr lang="pt-BR" sz="1400" b="1" u="sng" dirty="0" smtClean="0">
              <a:solidFill>
                <a:srgbClr val="FF0000"/>
              </a:solidFill>
            </a:endParaRPr>
          </a:p>
          <a:p>
            <a:pPr algn="just"/>
            <a:r>
              <a:rPr lang="pt-BR" sz="1200" b="1" dirty="0" smtClean="0">
                <a:solidFill>
                  <a:srgbClr val="00863D"/>
                </a:solidFill>
              </a:rPr>
              <a:t>Esse mapeamento sistemático possibilitou:</a:t>
            </a:r>
          </a:p>
          <a:p>
            <a:pPr algn="just"/>
            <a:r>
              <a:rPr lang="pt-BR" sz="1200" b="1" dirty="0" smtClean="0">
                <a:solidFill>
                  <a:srgbClr val="00863D"/>
                </a:solidFill>
              </a:rPr>
              <a:t>Aprofundar os conhecimentos referentes à  segurança em SOA. </a:t>
            </a:r>
          </a:p>
          <a:p>
            <a:pPr algn="just"/>
            <a:r>
              <a:rPr lang="pt-BR" sz="1200" b="1" dirty="0" smtClean="0">
                <a:solidFill>
                  <a:srgbClr val="00863D"/>
                </a:solidFill>
              </a:rPr>
              <a:t>Identificar alguns artigos que serão fundamentais para nortear a pesquisa desenvolvida nesta dissertação. Eles são descritos a seguir:</a:t>
            </a:r>
          </a:p>
          <a:p>
            <a:pPr algn="just"/>
            <a:r>
              <a:rPr lang="pt-BR" sz="1200" b="1" dirty="0" smtClean="0">
                <a:solidFill>
                  <a:srgbClr val="00863D"/>
                </a:solidFill>
              </a:rPr>
              <a:t>Artigo (WEBER </a:t>
            </a:r>
            <a:r>
              <a:rPr lang="pt-BR" sz="1200" b="1" dirty="0" err="1" smtClean="0">
                <a:solidFill>
                  <a:srgbClr val="00863D"/>
                </a:solidFill>
              </a:rPr>
              <a:t>et</a:t>
            </a:r>
            <a:r>
              <a:rPr lang="pt-BR" sz="1200" b="1" dirty="0" smtClean="0">
                <a:solidFill>
                  <a:srgbClr val="00863D"/>
                </a:solidFill>
              </a:rPr>
              <a:t> al., 2007), são descritas formas para inspecionar os arquivos de configuração da plataforma SOA, sendo possível detectar possíveis violações de segurança. Um dos focos do trabalho está relacionado com as melhores práticas para a implantação de segurança em SOA, o que pode enriquecer a arquitetura de referência proposta nesta dissertação. </a:t>
            </a:r>
          </a:p>
          <a:p>
            <a:pPr algn="just"/>
            <a:r>
              <a:rPr lang="pt-BR" sz="1200" b="1" dirty="0" smtClean="0">
                <a:solidFill>
                  <a:srgbClr val="00863D"/>
                </a:solidFill>
              </a:rPr>
              <a:t>Outro trabalho que também deve ser citado, e o descrito na publicação de (DELESSY; FERNANDEZ, 2008) onde são abordados todos os atributos de segurança: integridade, autenticidade, disponibilidade e confidencialidade. Nele é proposta uma nova abordagem para proteger aplicativos de SOA. Outro ponto importante, e que a segurança não é considerada como um aspecto isolado, mas como um aspecto presente em todas as fases de um desenvolvimento do sistema.</a:t>
            </a:r>
          </a:p>
          <a:p>
            <a:pPr algn="just"/>
            <a:r>
              <a:rPr lang="pt-BR" sz="1200" b="1" dirty="0" smtClean="0">
                <a:solidFill>
                  <a:srgbClr val="00863D"/>
                </a:solidFill>
              </a:rPr>
              <a:t>Já o artigo descrito em (COETZEE, 2012), analisa os desafios de segurança enfrentados em arquiteturas orientadas a serviço. Sendo proposta uma estrutura de segurança aplicada a SOA, baseado em componentes, que consiste em uma variedade de controles que podem minimizar os desafios referentes à aplicação dos mecanismos de segurança em SOA.</a:t>
            </a:r>
          </a:p>
          <a:p>
            <a:pPr algn="just"/>
            <a:r>
              <a:rPr lang="pt-BR" sz="1200" b="1" dirty="0" smtClean="0">
                <a:solidFill>
                  <a:srgbClr val="00863D"/>
                </a:solidFill>
              </a:rPr>
              <a:t>Esse artigo realça os desafios de segurança em SOA e pode servir como base para a proposta de criação da arquitetura de referência.</a:t>
            </a:r>
          </a:p>
          <a:p>
            <a:pPr algn="just"/>
            <a:endParaRPr lang="pt-BR" sz="1000" u="sng" dirty="0" smtClean="0">
              <a:solidFill>
                <a:srgbClr val="00863D"/>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39</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a:bodyPr>
          <a:lstStyle/>
          <a:p>
            <a:r>
              <a:rPr lang="pt-BR" sz="3600" b="1" i="1" u="sng" dirty="0" smtClean="0">
                <a:solidFill>
                  <a:schemeClr val="bg1"/>
                </a:solidFill>
              </a:rPr>
              <a:t>Introdução</a:t>
            </a:r>
          </a:p>
          <a:p>
            <a:endParaRPr lang="pt-BR" sz="3600" b="1" i="1" u="sng" dirty="0">
              <a:solidFill>
                <a:schemeClr val="bg1"/>
              </a:solidFill>
            </a:endParaRPr>
          </a:p>
          <a:p>
            <a:pPr algn="just"/>
            <a:r>
              <a:rPr lang="pt-BR" sz="2400" b="1" i="1" dirty="0" smtClean="0">
                <a:solidFill>
                  <a:srgbClr val="00863D"/>
                </a:solidFill>
              </a:rPr>
              <a:t>A Polícia Civil do Distrito Federal, por meio de sua Divisão de Tecnologia, tem como propósito desenvolver seus próprios softwares. Esta atividade permite uma vantagem estratégica para a instituição, uma vez que a torna detentora dos softwares desenvolvidos evitando dessa forma a dependência tecnológica e administrativa de empresas privadas.</a:t>
            </a:r>
          </a:p>
          <a:p>
            <a:endParaRPr lang="pt-BR" sz="2400" b="1" dirty="0" smtClean="0">
              <a:solidFill>
                <a:schemeClr val="bg1"/>
              </a:solidFill>
            </a:endParaRPr>
          </a:p>
          <a:p>
            <a:endParaRPr lang="pt-BR" sz="2400" b="1" i="1" dirty="0"/>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4</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467544" y="1628800"/>
            <a:ext cx="8208912" cy="4680520"/>
          </a:xfrm>
        </p:spPr>
        <p:txBody>
          <a:bodyPr>
            <a:noAutofit/>
          </a:bodyPr>
          <a:lstStyle/>
          <a:p>
            <a:r>
              <a:rPr lang="pt-BR" sz="1800" b="1" i="1" u="sng" dirty="0" smtClean="0">
                <a:solidFill>
                  <a:schemeClr val="bg1"/>
                </a:solidFill>
              </a:rPr>
              <a:t>Cronograma</a:t>
            </a:r>
            <a:endParaRPr lang="pt-BR" sz="1800" b="1" u="sng" dirty="0" smtClean="0">
              <a:solidFill>
                <a:srgbClr val="FF0000"/>
              </a:solidFill>
            </a:endParaRPr>
          </a:p>
          <a:p>
            <a:pPr algn="just"/>
            <a:endParaRPr lang="pt-BR" sz="1000" u="sng" dirty="0" smtClean="0">
              <a:solidFill>
                <a:schemeClr val="bg1"/>
              </a:solidFill>
            </a:endParaRPr>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40</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9" name="Imagem 8"/>
          <p:cNvPicPr/>
          <p:nvPr/>
        </p:nvPicPr>
        <p:blipFill>
          <a:blip r:embed="rId4" cstate="print"/>
          <a:srcRect l="35450" t="37830" r="33157" b="20235"/>
          <a:stretch>
            <a:fillRect/>
          </a:stretch>
        </p:blipFill>
        <p:spPr bwMode="auto">
          <a:xfrm>
            <a:off x="1547664" y="2132856"/>
            <a:ext cx="5905500" cy="42071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83568" y="3068960"/>
            <a:ext cx="7920880" cy="864096"/>
          </a:xfrm>
        </p:spPr>
        <p:txBody>
          <a:bodyPr/>
          <a:lstStyle/>
          <a:p>
            <a:r>
              <a:rPr lang="pt-BR" sz="3600" b="1" i="1" u="sng" dirty="0" smtClean="0">
                <a:solidFill>
                  <a:schemeClr val="bg1"/>
                </a:solidFill>
              </a:rPr>
              <a:t>Obrigado!</a:t>
            </a:r>
          </a:p>
          <a:p>
            <a:endParaRPr lang="pt-BR" sz="3600" b="1" i="1" dirty="0" smtClean="0">
              <a:solidFill>
                <a:schemeClr val="bg1"/>
              </a:solidFill>
            </a:endParaRPr>
          </a:p>
          <a:p>
            <a:endParaRPr lang="pt-BR" sz="2400" b="1" dirty="0" smtClean="0">
              <a:solidFill>
                <a:schemeClr val="bg1"/>
              </a:solidFill>
            </a:endParaRPr>
          </a:p>
          <a:p>
            <a:endParaRPr lang="pt-BR" sz="2400" b="1" i="1" dirty="0"/>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41</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lnSpcReduction="10000"/>
          </a:bodyPr>
          <a:lstStyle/>
          <a:p>
            <a:r>
              <a:rPr lang="pt-BR" sz="2800" b="1" i="1" u="sng" dirty="0" smtClean="0">
                <a:solidFill>
                  <a:schemeClr val="bg1"/>
                </a:solidFill>
              </a:rPr>
              <a:t>Introdução</a:t>
            </a:r>
          </a:p>
          <a:p>
            <a:pPr algn="l">
              <a:spcBef>
                <a:spcPts val="0"/>
              </a:spcBef>
            </a:pPr>
            <a:r>
              <a:rPr lang="pt-BR" sz="2000" b="1" i="1" u="sng" dirty="0" smtClean="0">
                <a:solidFill>
                  <a:srgbClr val="FF0000"/>
                </a:solidFill>
              </a:rPr>
              <a:t>Problema da pesquisa</a:t>
            </a:r>
          </a:p>
          <a:p>
            <a:pPr algn="just">
              <a:spcBef>
                <a:spcPts val="0"/>
              </a:spcBef>
            </a:pPr>
            <a:endParaRPr lang="pt-BR" sz="1800" b="1" dirty="0" smtClean="0">
              <a:solidFill>
                <a:schemeClr val="bg1"/>
              </a:solidFill>
            </a:endParaRPr>
          </a:p>
          <a:p>
            <a:pPr algn="just">
              <a:spcBef>
                <a:spcPts val="0"/>
              </a:spcBef>
            </a:pPr>
            <a:r>
              <a:rPr lang="pt-BR" sz="1800" b="1" dirty="0" smtClean="0">
                <a:solidFill>
                  <a:srgbClr val="00863D"/>
                </a:solidFill>
              </a:rPr>
              <a:t>Necessidade de integração e compartilhamento de informações de maneira segura, com órgãos parceiros tais como: TJDFT, MPU, DETRAN-DF, SSP-DF, Secretárias de Justiça do DF e estados .</a:t>
            </a:r>
          </a:p>
          <a:p>
            <a:pPr algn="just">
              <a:spcBef>
                <a:spcPts val="0"/>
              </a:spcBef>
            </a:pPr>
            <a:endParaRPr lang="pt-BR" sz="2000" b="1" dirty="0" smtClean="0">
              <a:solidFill>
                <a:schemeClr val="bg1"/>
              </a:solidFill>
            </a:endParaRPr>
          </a:p>
          <a:p>
            <a:pPr algn="just">
              <a:spcBef>
                <a:spcPts val="0"/>
              </a:spcBef>
            </a:pPr>
            <a:r>
              <a:rPr lang="pt-BR" sz="2000" b="1" i="1" u="sng" dirty="0" smtClean="0">
                <a:solidFill>
                  <a:srgbClr val="FF0000"/>
                </a:solidFill>
              </a:rPr>
              <a:t>Principais Problemas:</a:t>
            </a:r>
          </a:p>
          <a:p>
            <a:pPr algn="just">
              <a:spcBef>
                <a:spcPts val="0"/>
              </a:spcBef>
            </a:pPr>
            <a:endParaRPr lang="pt-BR" sz="2000" b="1" i="1" u="sng" dirty="0" smtClean="0">
              <a:solidFill>
                <a:schemeClr val="bg1"/>
              </a:solidFill>
            </a:endParaRPr>
          </a:p>
          <a:p>
            <a:pPr algn="just">
              <a:spcBef>
                <a:spcPts val="0"/>
              </a:spcBef>
              <a:buFont typeface="Wingdings" pitchFamily="2" charset="2"/>
              <a:buChar char="Ø"/>
            </a:pPr>
            <a:r>
              <a:rPr lang="pt-BR" sz="1800" b="1" dirty="0" smtClean="0">
                <a:solidFill>
                  <a:srgbClr val="00863D"/>
                </a:solidFill>
              </a:rPr>
              <a:t> Necessidade de tratamento diferenciado com relação a segurança nos aspectos de confidencialidade, autenticidade, integralidade e disponibilidade;</a:t>
            </a:r>
          </a:p>
          <a:p>
            <a:pPr algn="just">
              <a:spcBef>
                <a:spcPts val="0"/>
              </a:spcBef>
              <a:buFont typeface="Wingdings" pitchFamily="2" charset="2"/>
              <a:buChar char="Ø"/>
            </a:pPr>
            <a:endParaRPr lang="pt-BR" sz="1800" b="1" dirty="0" smtClean="0">
              <a:solidFill>
                <a:srgbClr val="00863D"/>
              </a:solidFill>
            </a:endParaRPr>
          </a:p>
          <a:p>
            <a:pPr algn="just">
              <a:spcBef>
                <a:spcPts val="0"/>
              </a:spcBef>
              <a:buFont typeface="Wingdings" pitchFamily="2" charset="2"/>
              <a:buChar char="Ø"/>
            </a:pPr>
            <a:r>
              <a:rPr lang="pt-BR" sz="1800" b="1" dirty="0" smtClean="0">
                <a:solidFill>
                  <a:srgbClr val="00863D"/>
                </a:solidFill>
              </a:rPr>
              <a:t> Utilização de  técnicas não seguras de integração, como a replicação ou o acesso direto a base de dados;</a:t>
            </a:r>
          </a:p>
          <a:p>
            <a:pPr algn="just">
              <a:spcBef>
                <a:spcPts val="0"/>
              </a:spcBef>
              <a:buFont typeface="Wingdings" pitchFamily="2" charset="2"/>
              <a:buChar char="Ø"/>
            </a:pPr>
            <a:endParaRPr lang="pt-BR" sz="1800" b="1" dirty="0" smtClean="0">
              <a:solidFill>
                <a:srgbClr val="00863D"/>
              </a:solidFill>
            </a:endParaRPr>
          </a:p>
          <a:p>
            <a:pPr algn="just">
              <a:spcBef>
                <a:spcPts val="0"/>
              </a:spcBef>
              <a:buFont typeface="Wingdings" pitchFamily="2" charset="2"/>
              <a:buChar char="Ø"/>
            </a:pPr>
            <a:r>
              <a:rPr lang="pt-BR" sz="1800" b="1" dirty="0" smtClean="0">
                <a:solidFill>
                  <a:srgbClr val="00863D"/>
                </a:solidFill>
              </a:rPr>
              <a:t> Trabalho  feito de forma manual e dispendiosa para instituição.</a:t>
            </a:r>
          </a:p>
          <a:p>
            <a:pPr algn="just"/>
            <a:endParaRPr lang="pt-BR" sz="2000" b="1" dirty="0" smtClean="0">
              <a:solidFill>
                <a:schemeClr val="bg1"/>
              </a:solidFill>
            </a:endParaRPr>
          </a:p>
          <a:p>
            <a:pPr algn="just"/>
            <a:endParaRPr lang="pt-BR" sz="2000" b="1" dirty="0" smtClean="0">
              <a:solidFill>
                <a:schemeClr val="bg1"/>
              </a:solidFill>
            </a:endParaRPr>
          </a:p>
          <a:p>
            <a:endParaRPr lang="pt-BR" sz="2400" b="1" i="1" dirty="0"/>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5</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a:bodyPr>
          <a:lstStyle/>
          <a:p>
            <a:r>
              <a:rPr lang="pt-BR" sz="2800" b="1" i="1" u="sng" dirty="0" smtClean="0">
                <a:solidFill>
                  <a:schemeClr val="bg1"/>
                </a:solidFill>
              </a:rPr>
              <a:t>Introdução</a:t>
            </a:r>
          </a:p>
          <a:p>
            <a:pPr algn="l">
              <a:spcBef>
                <a:spcPts val="0"/>
              </a:spcBef>
            </a:pPr>
            <a:r>
              <a:rPr lang="pt-BR" sz="2000" b="1" i="1" u="sng" dirty="0" smtClean="0">
                <a:solidFill>
                  <a:srgbClr val="FF0000"/>
                </a:solidFill>
              </a:rPr>
              <a:t>Problema da pesquisa</a:t>
            </a:r>
          </a:p>
          <a:p>
            <a:pPr algn="just">
              <a:spcBef>
                <a:spcPts val="0"/>
              </a:spcBef>
            </a:pPr>
            <a:endParaRPr lang="pt-BR" sz="2000" b="1" i="1" u="sng" dirty="0" smtClean="0">
              <a:solidFill>
                <a:schemeClr val="bg1"/>
              </a:solidFill>
            </a:endParaRPr>
          </a:p>
          <a:p>
            <a:pPr algn="just">
              <a:spcBef>
                <a:spcPts val="0"/>
              </a:spcBef>
            </a:pPr>
            <a:r>
              <a:rPr lang="pt-BR" sz="1800" b="1" dirty="0" smtClean="0">
                <a:solidFill>
                  <a:srgbClr val="00863D"/>
                </a:solidFill>
              </a:rPr>
              <a:t>No intuito de possibilitar  a integração de forma eficiente e principalmente segura com outros sistemas, a Divisão de Tecnologia, optou pela utilização da Arquitetura Orientada a Serviços (SOA).</a:t>
            </a:r>
          </a:p>
          <a:p>
            <a:pPr algn="just">
              <a:spcBef>
                <a:spcPts val="0"/>
              </a:spcBef>
            </a:pPr>
            <a:endParaRPr lang="pt-BR" sz="1800" b="1" dirty="0" smtClean="0">
              <a:solidFill>
                <a:srgbClr val="FF0000"/>
              </a:solidFill>
            </a:endParaRPr>
          </a:p>
          <a:p>
            <a:pPr algn="just">
              <a:spcBef>
                <a:spcPts val="0"/>
              </a:spcBef>
            </a:pPr>
            <a:r>
              <a:rPr lang="pt-BR" sz="1800" b="1" i="1" dirty="0" smtClean="0">
                <a:solidFill>
                  <a:srgbClr val="FF0000"/>
                </a:solidFill>
              </a:rPr>
              <a:t>Questões de pesquisa:</a:t>
            </a:r>
          </a:p>
          <a:p>
            <a:pPr algn="just">
              <a:spcBef>
                <a:spcPts val="0"/>
              </a:spcBef>
              <a:buFont typeface="Wingdings" pitchFamily="2" charset="2"/>
              <a:buChar char="Ø"/>
            </a:pPr>
            <a:r>
              <a:rPr lang="pt-BR" sz="1800" b="1" dirty="0" smtClean="0">
                <a:solidFill>
                  <a:srgbClr val="00863D"/>
                </a:solidFill>
              </a:rPr>
              <a:t>Quais são os principais problemas de segurança encontrados na adoção da Arquitetura Orientada a Serviços - (SOA)?	</a:t>
            </a:r>
          </a:p>
          <a:p>
            <a:pPr algn="just">
              <a:spcBef>
                <a:spcPts val="0"/>
              </a:spcBef>
              <a:buFont typeface="Wingdings" pitchFamily="2" charset="2"/>
              <a:buChar char="Ø"/>
            </a:pPr>
            <a:endParaRPr lang="pt-BR" sz="1800" b="1" dirty="0" smtClean="0">
              <a:solidFill>
                <a:srgbClr val="00863D"/>
              </a:solidFill>
            </a:endParaRPr>
          </a:p>
          <a:p>
            <a:pPr algn="just">
              <a:spcBef>
                <a:spcPts val="0"/>
              </a:spcBef>
              <a:buFont typeface="Wingdings" pitchFamily="2" charset="2"/>
              <a:buChar char="Ø"/>
            </a:pPr>
            <a:r>
              <a:rPr lang="pt-BR" sz="1800" b="1" dirty="0" smtClean="0">
                <a:solidFill>
                  <a:srgbClr val="00863D"/>
                </a:solidFill>
              </a:rPr>
              <a:t>Quais padrões para construção de software seguro em arquiteturas SOA podem ser empregados pela PCDF para realizar efetivamente a integração de seus sistemas com os sistemas dos órgãos parceiros?</a:t>
            </a:r>
            <a:endParaRPr lang="pt-BR" sz="2000" b="1" dirty="0" smtClean="0">
              <a:solidFill>
                <a:schemeClr val="bg1"/>
              </a:solidFill>
            </a:endParaRPr>
          </a:p>
          <a:p>
            <a:pPr algn="just"/>
            <a:endParaRPr lang="pt-BR" sz="2000" b="1" dirty="0" smtClean="0">
              <a:solidFill>
                <a:schemeClr val="bg1"/>
              </a:solidFill>
            </a:endParaRPr>
          </a:p>
          <a:p>
            <a:endParaRPr lang="pt-BR" sz="2400" b="1" i="1" dirty="0"/>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6</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a:bodyPr>
          <a:lstStyle/>
          <a:p>
            <a:r>
              <a:rPr lang="pt-BR" sz="2800" b="1" i="1" u="sng" dirty="0" smtClean="0">
                <a:solidFill>
                  <a:schemeClr val="bg1"/>
                </a:solidFill>
              </a:rPr>
              <a:t>Introdução</a:t>
            </a:r>
          </a:p>
          <a:p>
            <a:pPr algn="l">
              <a:spcBef>
                <a:spcPts val="0"/>
              </a:spcBef>
            </a:pPr>
            <a:endParaRPr lang="pt-BR" sz="2000" b="1" i="1" u="sng" dirty="0" smtClean="0">
              <a:solidFill>
                <a:schemeClr val="bg1"/>
              </a:solidFill>
            </a:endParaRPr>
          </a:p>
          <a:p>
            <a:pPr algn="l">
              <a:spcBef>
                <a:spcPts val="0"/>
              </a:spcBef>
            </a:pPr>
            <a:r>
              <a:rPr lang="pt-BR" sz="2000" b="1" i="1" u="sng" dirty="0" smtClean="0">
                <a:solidFill>
                  <a:srgbClr val="FF0000"/>
                </a:solidFill>
              </a:rPr>
              <a:t>Justificativa</a:t>
            </a:r>
          </a:p>
          <a:p>
            <a:pPr algn="l">
              <a:spcBef>
                <a:spcPts val="0"/>
              </a:spcBef>
            </a:pPr>
            <a:endParaRPr lang="pt-BR" sz="2000" b="1" i="1" u="sng" dirty="0" smtClean="0">
              <a:solidFill>
                <a:schemeClr val="bg1"/>
              </a:solidFill>
            </a:endParaRPr>
          </a:p>
          <a:p>
            <a:pPr algn="just">
              <a:spcBef>
                <a:spcPts val="0"/>
              </a:spcBef>
            </a:pPr>
            <a:r>
              <a:rPr lang="pt-BR" sz="1800" b="1" dirty="0" smtClean="0">
                <a:solidFill>
                  <a:srgbClr val="00863D"/>
                </a:solidFill>
              </a:rPr>
              <a:t>Possibilitar que Polícia Civil do Distrito Federal desenvolva produtos de software mais seguros, que auxiliem no trabalho investigativo.  Isso influência diretamente no combate da criminalidade;</a:t>
            </a:r>
          </a:p>
          <a:p>
            <a:pPr algn="just">
              <a:spcBef>
                <a:spcPts val="0"/>
              </a:spcBef>
            </a:pPr>
            <a:endParaRPr lang="pt-BR" sz="1800" b="1" dirty="0">
              <a:solidFill>
                <a:srgbClr val="00863D"/>
              </a:solidFill>
            </a:endParaRPr>
          </a:p>
          <a:p>
            <a:pPr algn="just">
              <a:spcBef>
                <a:spcPts val="0"/>
              </a:spcBef>
            </a:pPr>
            <a:r>
              <a:rPr lang="pt-BR" sz="1800" b="1" dirty="0" smtClean="0">
                <a:solidFill>
                  <a:srgbClr val="00863D"/>
                </a:solidFill>
              </a:rPr>
              <a:t>Beneficiará a comunidade em geral e todos os órgãos distritais e federais tais como: TJDFT, MPU, DETRAN-DF, SSP-DF, Secretárias de Justiça do DF e estados, dentre outros órgãos, que necessitem das informações da instituição para realizar qualquer tipo de integração de software.</a:t>
            </a:r>
            <a:endParaRPr lang="pt-BR" sz="2400" b="1" i="1" dirty="0"/>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7</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a:bodyPr>
          <a:lstStyle/>
          <a:p>
            <a:r>
              <a:rPr lang="pt-BR" sz="2800" b="1" i="1" u="sng" dirty="0" smtClean="0">
                <a:solidFill>
                  <a:schemeClr val="bg1"/>
                </a:solidFill>
              </a:rPr>
              <a:t>Introdução</a:t>
            </a:r>
          </a:p>
          <a:p>
            <a:pPr algn="l">
              <a:spcBef>
                <a:spcPts val="0"/>
              </a:spcBef>
            </a:pPr>
            <a:endParaRPr lang="pt-BR" sz="2000" b="1" i="1" u="sng" dirty="0" smtClean="0">
              <a:solidFill>
                <a:schemeClr val="bg1"/>
              </a:solidFill>
            </a:endParaRPr>
          </a:p>
          <a:p>
            <a:pPr algn="l">
              <a:spcBef>
                <a:spcPts val="0"/>
              </a:spcBef>
            </a:pPr>
            <a:endParaRPr lang="pt-BR" sz="2000" b="1" i="1" u="sng" dirty="0" smtClean="0">
              <a:solidFill>
                <a:schemeClr val="bg1"/>
              </a:solidFill>
            </a:endParaRPr>
          </a:p>
          <a:p>
            <a:pPr algn="l">
              <a:spcBef>
                <a:spcPts val="0"/>
              </a:spcBef>
            </a:pPr>
            <a:r>
              <a:rPr lang="pt-BR" sz="2000" b="1" i="1" u="sng" dirty="0" smtClean="0">
                <a:solidFill>
                  <a:srgbClr val="FF0000"/>
                </a:solidFill>
              </a:rPr>
              <a:t>Objetivo</a:t>
            </a:r>
          </a:p>
          <a:p>
            <a:pPr algn="l">
              <a:spcBef>
                <a:spcPts val="0"/>
              </a:spcBef>
            </a:pPr>
            <a:endParaRPr lang="pt-BR" sz="2000" b="1" i="1" u="sng" dirty="0" smtClean="0">
              <a:solidFill>
                <a:schemeClr val="bg1"/>
              </a:solidFill>
            </a:endParaRPr>
          </a:p>
          <a:p>
            <a:pPr algn="just">
              <a:spcBef>
                <a:spcPts val="0"/>
              </a:spcBef>
            </a:pPr>
            <a:r>
              <a:rPr lang="pt-BR" sz="1800" b="1" dirty="0" smtClean="0">
                <a:solidFill>
                  <a:srgbClr val="00863D"/>
                </a:solidFill>
              </a:rPr>
              <a:t>Avaliar e aplicar o uso de técnicas, ferramentas  e procedimentos que garantam os requisitos de segurança em uma arquitetura orientada a serviços a ser usada para integrar os sistemas e automatizar os processos entre órgão parceiros (TJDFT, MPU, DETRAN, SSP).</a:t>
            </a:r>
          </a:p>
          <a:p>
            <a:pPr algn="just">
              <a:spcBef>
                <a:spcPts val="0"/>
              </a:spcBef>
            </a:pPr>
            <a:endParaRPr lang="pt-BR" sz="2400" b="1" i="1" dirty="0"/>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8</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shadeToTitle="1">
        <a:solidFill>
          <a:schemeClr val="tx1"/>
        </a:solidFill>
        <a:effectLst/>
      </p:bgPr>
    </p:bg>
    <p:spTree>
      <p:nvGrpSpPr>
        <p:cNvPr id="1" name=""/>
        <p:cNvGrpSpPr/>
        <p:nvPr/>
      </p:nvGrpSpPr>
      <p:grpSpPr>
        <a:xfrm>
          <a:off x="0" y="0"/>
          <a:ext cx="0" cy="0"/>
          <a:chOff x="0" y="0"/>
          <a:chExt cx="0" cy="0"/>
        </a:xfrm>
      </p:grpSpPr>
      <p:sp>
        <p:nvSpPr>
          <p:cNvPr id="31" name="Título 30"/>
          <p:cNvSpPr>
            <a:spLocks noGrp="1"/>
          </p:cNvSpPr>
          <p:nvPr>
            <p:ph type="ctrTitle"/>
          </p:nvPr>
        </p:nvSpPr>
        <p:spPr>
          <a:xfrm>
            <a:off x="611560" y="518815"/>
            <a:ext cx="7632848" cy="1470025"/>
          </a:xfrm>
        </p:spPr>
        <p:txBody>
          <a:bodyPr>
            <a:normAutofit fontScale="90000"/>
          </a:bodyPr>
          <a:lstStyle/>
          <a:p>
            <a:r>
              <a:rPr lang="pt-BR" sz="2000" b="1" dirty="0" smtClean="0">
                <a:solidFill>
                  <a:schemeClr val="bg1"/>
                </a:solidFill>
              </a:rPr>
              <a:t>Universidade de Brasília</a:t>
            </a:r>
            <a:br>
              <a:rPr lang="pt-BR" sz="2000" b="1" dirty="0" smtClean="0">
                <a:solidFill>
                  <a:schemeClr val="bg1"/>
                </a:solidFill>
              </a:rPr>
            </a:br>
            <a:r>
              <a:rPr lang="pt-BR" sz="2000" b="1" dirty="0" smtClean="0">
                <a:solidFill>
                  <a:schemeClr val="bg1"/>
                </a:solidFill>
              </a:rPr>
              <a:t>Instituto de Ciências Exatas</a:t>
            </a:r>
            <a:br>
              <a:rPr lang="pt-BR" sz="2000" b="1" dirty="0" smtClean="0">
                <a:solidFill>
                  <a:schemeClr val="bg1"/>
                </a:solidFill>
              </a:rPr>
            </a:br>
            <a:r>
              <a:rPr lang="pt-BR" sz="2000" b="1" dirty="0" smtClean="0">
                <a:solidFill>
                  <a:schemeClr val="bg1"/>
                </a:solidFill>
              </a:rPr>
              <a:t>Departamento de Ciência da Computação</a:t>
            </a:r>
            <a:br>
              <a:rPr lang="pt-BR" sz="2000" b="1" dirty="0" smtClean="0">
                <a:solidFill>
                  <a:schemeClr val="bg1"/>
                </a:solidFill>
              </a:rPr>
            </a:br>
            <a:r>
              <a:rPr lang="pt-BR" sz="2000" b="1" dirty="0" smtClean="0">
                <a:solidFill>
                  <a:schemeClr val="bg1"/>
                </a:solidFill>
              </a:rPr>
              <a:t>Programa de Pós-Graduação em Computação Aplicada</a:t>
            </a:r>
            <a:br>
              <a:rPr lang="pt-BR" sz="2000" b="1" dirty="0" smtClean="0">
                <a:solidFill>
                  <a:schemeClr val="bg1"/>
                </a:solidFill>
              </a:rPr>
            </a:br>
            <a:r>
              <a:rPr lang="pt-BR" sz="2000" b="1" dirty="0" smtClean="0">
                <a:solidFill>
                  <a:srgbClr val="00863D"/>
                </a:solidFill>
              </a:rPr>
              <a:t/>
            </a:r>
            <a:br>
              <a:rPr lang="pt-BR" sz="2000" b="1" dirty="0" smtClean="0">
                <a:solidFill>
                  <a:srgbClr val="00863D"/>
                </a:solidFill>
              </a:rPr>
            </a:br>
            <a:r>
              <a:rPr lang="pt-BR" sz="2000" b="1" dirty="0">
                <a:solidFill>
                  <a:srgbClr val="00863D"/>
                </a:solidFill>
              </a:rPr>
              <a:t/>
            </a:r>
            <a:br>
              <a:rPr lang="pt-BR" sz="2000" b="1" dirty="0">
                <a:solidFill>
                  <a:srgbClr val="00863D"/>
                </a:solidFill>
              </a:rPr>
            </a:br>
            <a:endParaRPr lang="pt-BR" sz="1600" b="1" dirty="0">
              <a:solidFill>
                <a:srgbClr val="00863D"/>
              </a:solidFill>
            </a:endParaRPr>
          </a:p>
        </p:txBody>
      </p:sp>
      <p:sp>
        <p:nvSpPr>
          <p:cNvPr id="33" name="Subtítulo 32"/>
          <p:cNvSpPr>
            <a:spLocks noGrp="1"/>
          </p:cNvSpPr>
          <p:nvPr>
            <p:ph type="subTitle" idx="1"/>
          </p:nvPr>
        </p:nvSpPr>
        <p:spPr>
          <a:xfrm>
            <a:off x="611560" y="1628800"/>
            <a:ext cx="7920880" cy="4680520"/>
          </a:xfrm>
        </p:spPr>
        <p:txBody>
          <a:bodyPr>
            <a:normAutofit fontScale="92500" lnSpcReduction="20000"/>
          </a:bodyPr>
          <a:lstStyle/>
          <a:p>
            <a:r>
              <a:rPr lang="pt-BR" sz="2800" b="1" i="1" u="sng" dirty="0" smtClean="0">
                <a:solidFill>
                  <a:schemeClr val="bg1"/>
                </a:solidFill>
              </a:rPr>
              <a:t>Introdução</a:t>
            </a:r>
          </a:p>
          <a:p>
            <a:pPr algn="l">
              <a:spcBef>
                <a:spcPts val="0"/>
              </a:spcBef>
            </a:pPr>
            <a:endParaRPr lang="pt-BR" sz="2000" b="1" i="1" u="sng" dirty="0" smtClean="0">
              <a:solidFill>
                <a:schemeClr val="bg1"/>
              </a:solidFill>
            </a:endParaRPr>
          </a:p>
          <a:p>
            <a:pPr algn="l">
              <a:spcBef>
                <a:spcPts val="0"/>
              </a:spcBef>
            </a:pPr>
            <a:endParaRPr lang="pt-BR" sz="2000" b="1" i="1" u="sng" dirty="0" smtClean="0">
              <a:solidFill>
                <a:schemeClr val="bg1"/>
              </a:solidFill>
            </a:endParaRPr>
          </a:p>
          <a:p>
            <a:pPr algn="l">
              <a:spcBef>
                <a:spcPts val="0"/>
              </a:spcBef>
            </a:pPr>
            <a:r>
              <a:rPr lang="pt-BR" sz="2000" b="1" i="1" u="sng" dirty="0" smtClean="0">
                <a:solidFill>
                  <a:srgbClr val="FF0000"/>
                </a:solidFill>
              </a:rPr>
              <a:t>Objetivo Específicos</a:t>
            </a:r>
          </a:p>
          <a:p>
            <a:pPr algn="l">
              <a:spcBef>
                <a:spcPts val="0"/>
              </a:spcBef>
            </a:pPr>
            <a:endParaRPr lang="pt-BR" sz="2000" b="1" i="1" u="sng" dirty="0" smtClean="0">
              <a:solidFill>
                <a:schemeClr val="bg1"/>
              </a:solidFill>
            </a:endParaRPr>
          </a:p>
          <a:p>
            <a:pPr algn="l">
              <a:spcBef>
                <a:spcPts val="0"/>
              </a:spcBef>
              <a:buFont typeface="Wingdings" pitchFamily="2" charset="2"/>
              <a:buChar char="Ø"/>
            </a:pPr>
            <a:endParaRPr lang="pt-BR" sz="2000" b="1" i="1" u="sng" dirty="0" smtClean="0">
              <a:solidFill>
                <a:schemeClr val="bg1"/>
              </a:solidFill>
            </a:endParaRPr>
          </a:p>
          <a:p>
            <a:pPr algn="just">
              <a:spcBef>
                <a:spcPts val="0"/>
              </a:spcBef>
              <a:buFont typeface="Wingdings" pitchFamily="2" charset="2"/>
              <a:buChar char="Ø"/>
            </a:pPr>
            <a:r>
              <a:rPr lang="pt-BR" sz="1800" b="1" dirty="0" smtClean="0">
                <a:solidFill>
                  <a:srgbClr val="00863D"/>
                </a:solidFill>
              </a:rPr>
              <a:t>Realizar um mapeamento sistemático da literatura para compreender o estado da arte e da prática de segurança em SOA;	</a:t>
            </a:r>
          </a:p>
          <a:p>
            <a:pPr algn="just">
              <a:spcBef>
                <a:spcPts val="0"/>
              </a:spcBef>
              <a:buFont typeface="Wingdings" pitchFamily="2" charset="2"/>
              <a:buChar char="Ø"/>
            </a:pPr>
            <a:endParaRPr lang="pt-BR" sz="1800" b="1" dirty="0" smtClean="0">
              <a:solidFill>
                <a:srgbClr val="00863D"/>
              </a:solidFill>
            </a:endParaRPr>
          </a:p>
          <a:p>
            <a:pPr algn="just">
              <a:spcBef>
                <a:spcPts val="0"/>
              </a:spcBef>
              <a:buFont typeface="Wingdings" pitchFamily="2" charset="2"/>
              <a:buChar char="Ø"/>
            </a:pPr>
            <a:r>
              <a:rPr lang="pt-BR" sz="1800" b="1" dirty="0" smtClean="0">
                <a:solidFill>
                  <a:srgbClr val="00863D"/>
                </a:solidFill>
              </a:rPr>
              <a:t>Identificar e avaliar quais são os principais problemas de segurança encontrados na adoção da SOA;</a:t>
            </a:r>
          </a:p>
          <a:p>
            <a:pPr algn="just">
              <a:spcBef>
                <a:spcPts val="0"/>
              </a:spcBef>
              <a:buFont typeface="Wingdings" pitchFamily="2" charset="2"/>
              <a:buChar char="Ø"/>
            </a:pPr>
            <a:endParaRPr lang="pt-BR" sz="1800" b="1" dirty="0" smtClean="0">
              <a:solidFill>
                <a:srgbClr val="00863D"/>
              </a:solidFill>
            </a:endParaRPr>
          </a:p>
          <a:p>
            <a:pPr algn="just">
              <a:spcBef>
                <a:spcPts val="0"/>
              </a:spcBef>
              <a:buFont typeface="Wingdings" pitchFamily="2" charset="2"/>
              <a:buChar char="Ø"/>
            </a:pPr>
            <a:r>
              <a:rPr lang="pt-BR" sz="1800" b="1" dirty="0" smtClean="0">
                <a:solidFill>
                  <a:srgbClr val="00863D"/>
                </a:solidFill>
              </a:rPr>
              <a:t>Estudar as especificações de Web </a:t>
            </a:r>
            <a:r>
              <a:rPr lang="pt-BR" sz="1800" b="1" dirty="0" err="1" smtClean="0">
                <a:solidFill>
                  <a:srgbClr val="00863D"/>
                </a:solidFill>
              </a:rPr>
              <a:t>Services</a:t>
            </a:r>
            <a:r>
              <a:rPr lang="pt-BR" sz="1800" b="1" dirty="0" smtClean="0">
                <a:solidFill>
                  <a:srgbClr val="00863D"/>
                </a:solidFill>
              </a:rPr>
              <a:t> relacionados a segurança e selecionar padrões e ferramentas para garantir confidencialidade, autenticidade e integridade nas integrações da arquitetura orientada a serviços. Essa seleção deve considerar o impacto na disponibilidade e no tempo de resposta dos serviços;   </a:t>
            </a:r>
          </a:p>
          <a:p>
            <a:pPr algn="just">
              <a:spcBef>
                <a:spcPts val="0"/>
              </a:spcBef>
              <a:buFont typeface="Wingdings" pitchFamily="2" charset="2"/>
              <a:buChar char="Ø"/>
            </a:pPr>
            <a:endParaRPr lang="pt-BR" sz="1800" b="1" dirty="0" smtClean="0">
              <a:solidFill>
                <a:srgbClr val="00863D"/>
              </a:solidFill>
            </a:endParaRPr>
          </a:p>
          <a:p>
            <a:pPr algn="just">
              <a:spcBef>
                <a:spcPts val="0"/>
              </a:spcBef>
              <a:buFont typeface="Wingdings" pitchFamily="2" charset="2"/>
              <a:buChar char="Ø"/>
            </a:pPr>
            <a:r>
              <a:rPr lang="pt-BR" sz="1800" b="1" dirty="0" smtClean="0">
                <a:solidFill>
                  <a:srgbClr val="00863D"/>
                </a:solidFill>
              </a:rPr>
              <a:t>Estabelecer uma arquitetura de referência na construção de software seguro em  SOA que possam ser empregados PCDF.</a:t>
            </a:r>
            <a:endParaRPr lang="pt-BR" sz="2400" b="1" i="1" dirty="0"/>
          </a:p>
        </p:txBody>
      </p:sp>
      <p:sp>
        <p:nvSpPr>
          <p:cNvPr id="21" name="Espaço Reservado para Data 6"/>
          <p:cNvSpPr>
            <a:spLocks noGrp="1"/>
          </p:cNvSpPr>
          <p:nvPr>
            <p:ph type="dt" sz="half" idx="10"/>
          </p:nvPr>
        </p:nvSpPr>
        <p:spPr/>
        <p:txBody>
          <a:bodyPr/>
          <a:lstStyle/>
          <a:p>
            <a:pPr>
              <a:defRPr/>
            </a:pPr>
            <a:fld id="{1C94BB34-60ED-4278-8130-2BC774AF1C63}" type="datetime1">
              <a:rPr lang="pt-BR" b="1" smtClean="0">
                <a:solidFill>
                  <a:schemeClr val="bg1"/>
                </a:solidFill>
              </a:rPr>
              <a:pPr>
                <a:defRPr/>
              </a:pPr>
              <a:t>14/09/2013</a:t>
            </a:fld>
            <a:endParaRPr lang="pt-BR" b="1" dirty="0">
              <a:solidFill>
                <a:schemeClr val="bg1"/>
              </a:solidFill>
            </a:endParaRPr>
          </a:p>
        </p:txBody>
      </p:sp>
      <p:sp>
        <p:nvSpPr>
          <p:cNvPr id="20" name="Espaço Reservado para Rodapé 8"/>
          <p:cNvSpPr>
            <a:spLocks noGrp="1"/>
          </p:cNvSpPr>
          <p:nvPr>
            <p:ph type="ftr" sz="quarter" idx="11"/>
          </p:nvPr>
        </p:nvSpPr>
        <p:spPr/>
        <p:txBody>
          <a:bodyPr/>
          <a:lstStyle/>
          <a:p>
            <a:pPr>
              <a:defRPr/>
            </a:pPr>
            <a:r>
              <a:rPr lang="pt-BR" b="1" i="1" dirty="0" smtClean="0">
                <a:solidFill>
                  <a:schemeClr val="bg1"/>
                </a:solidFill>
              </a:rPr>
              <a:t>Elaborado por Rogério Alves da Conceição</a:t>
            </a:r>
            <a:endParaRPr lang="pt-BR" b="1" i="1" dirty="0">
              <a:solidFill>
                <a:schemeClr val="bg1"/>
              </a:solidFill>
            </a:endParaRPr>
          </a:p>
        </p:txBody>
      </p:sp>
      <p:sp>
        <p:nvSpPr>
          <p:cNvPr id="22" name="Espaço Reservado para Número de Slide 7"/>
          <p:cNvSpPr>
            <a:spLocks noGrp="1"/>
          </p:cNvSpPr>
          <p:nvPr>
            <p:ph type="sldNum" sz="quarter" idx="12"/>
          </p:nvPr>
        </p:nvSpPr>
        <p:spPr/>
        <p:txBody>
          <a:bodyPr/>
          <a:lstStyle/>
          <a:p>
            <a:pPr>
              <a:defRPr/>
            </a:pPr>
            <a:fld id="{F6F4F3D6-7039-442B-98C5-24ECE9FBA951}" type="slidenum">
              <a:rPr lang="pt-BR" b="1" smtClean="0">
                <a:solidFill>
                  <a:schemeClr val="bg1"/>
                </a:solidFill>
              </a:rPr>
              <a:pPr>
                <a:defRPr/>
              </a:pPr>
              <a:t>9</a:t>
            </a:fld>
            <a:endParaRPr lang="pt-BR" b="1" dirty="0">
              <a:solidFill>
                <a:schemeClr val="bg1"/>
              </a:solidFill>
            </a:endParaRPr>
          </a:p>
        </p:txBody>
      </p:sp>
      <p:pic>
        <p:nvPicPr>
          <p:cNvPr id="6" name="Espaço Reservado para Conteúdo 5" descr="bannerUnB (2).jpg"/>
          <p:cNvPicPr>
            <a:picLocks noGrp="1" noChangeAspect="1"/>
          </p:cNvPicPr>
          <p:nvPr>
            <p:ph idx="4294967295"/>
          </p:nvPr>
        </p:nvPicPr>
        <p:blipFill>
          <a:blip r:embed="rId2" cstate="print"/>
          <a:stretch>
            <a:fillRect/>
          </a:stretch>
        </p:blipFill>
        <p:spPr>
          <a:xfrm>
            <a:off x="0" y="1"/>
            <a:ext cx="9144000" cy="332656"/>
          </a:xfrm>
        </p:spPr>
      </p:pic>
      <p:pic>
        <p:nvPicPr>
          <p:cNvPr id="19" name="Picture 3"/>
          <p:cNvPicPr>
            <a:picLocks noChangeAspect="1" noChangeArrowheads="1"/>
          </p:cNvPicPr>
          <p:nvPr/>
        </p:nvPicPr>
        <p:blipFill>
          <a:blip r:embed="rId3" cstate="print"/>
          <a:srcRect/>
          <a:stretch>
            <a:fillRect/>
          </a:stretch>
        </p:blipFill>
        <p:spPr bwMode="auto">
          <a:xfrm>
            <a:off x="0" y="6381328"/>
            <a:ext cx="9144000" cy="71339"/>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920</TotalTime>
  <Words>4017</Words>
  <Application>Microsoft Office PowerPoint</Application>
  <PresentationFormat>Apresentação na tela (4:3)</PresentationFormat>
  <Paragraphs>560</Paragraphs>
  <Slides>41</Slides>
  <Notes>0</Notes>
  <HiddenSlides>0</HiddenSlides>
  <MMClips>0</MMClips>
  <ScaleCrop>false</ScaleCrop>
  <HeadingPairs>
    <vt:vector size="4" baseType="variant">
      <vt:variant>
        <vt:lpstr>Tema</vt:lpstr>
      </vt:variant>
      <vt:variant>
        <vt:i4>1</vt:i4>
      </vt:variant>
      <vt:variant>
        <vt:lpstr>Títulos de slides</vt:lpstr>
      </vt:variant>
      <vt:variant>
        <vt:i4>41</vt:i4>
      </vt:variant>
    </vt:vector>
  </HeadingPairs>
  <TitlesOfParts>
    <vt:vector size="42" baseType="lpstr">
      <vt:lpstr>Tema do Office</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lpstr>Universidade de Brasília Instituto de Ciências Exatas Departamento de Ciência da Computação Programa de Pós-Graduação em Computação Aplicada   </vt:lpstr>
    </vt:vector>
  </TitlesOfParts>
  <Company>eb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eb</dc:creator>
  <cp:lastModifiedBy>Rogerio</cp:lastModifiedBy>
  <cp:revision>64</cp:revision>
  <dcterms:created xsi:type="dcterms:W3CDTF">2013-09-09T17:39:49Z</dcterms:created>
  <dcterms:modified xsi:type="dcterms:W3CDTF">2013-09-14T22:17:45Z</dcterms:modified>
</cp:coreProperties>
</file>